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256" r:id="rId2"/>
    <p:sldId id="313" r:id="rId3"/>
    <p:sldId id="314" r:id="rId4"/>
    <p:sldId id="343" r:id="rId5"/>
    <p:sldId id="345" r:id="rId6"/>
    <p:sldId id="315" r:id="rId7"/>
    <p:sldId id="316" r:id="rId8"/>
    <p:sldId id="318" r:id="rId9"/>
    <p:sldId id="320" r:id="rId10"/>
    <p:sldId id="321" r:id="rId11"/>
    <p:sldId id="333" r:id="rId12"/>
    <p:sldId id="334" r:id="rId13"/>
    <p:sldId id="335" r:id="rId14"/>
    <p:sldId id="336" r:id="rId15"/>
    <p:sldId id="339" r:id="rId16"/>
    <p:sldId id="341" r:id="rId17"/>
    <p:sldId id="340" r:id="rId18"/>
    <p:sldId id="347" r:id="rId19"/>
    <p:sldId id="323" r:id="rId20"/>
    <p:sldId id="348" r:id="rId21"/>
    <p:sldId id="342" r:id="rId22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015" autoAdjust="0"/>
    <p:restoredTop sz="67200" autoAdjust="0"/>
  </p:normalViewPr>
  <p:slideViewPr>
    <p:cSldViewPr snapToGrid="0">
      <p:cViewPr varScale="1">
        <p:scale>
          <a:sx n="46" d="100"/>
          <a:sy n="46" d="100"/>
        </p:scale>
        <p:origin x="1576" y="3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992615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419917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95980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624839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72809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dirty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609917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601719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u="none" dirty="0"/>
          </a:p>
          <a:p>
            <a:pPr eaLnBrk="1" hangingPunct="1">
              <a:spcBef>
                <a:spcPct val="0"/>
              </a:spcBef>
            </a:pP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768233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543150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FAFEF-A7DE-4940-A51D-42FA18527C52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42086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39635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13020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FAFEF-A7DE-4940-A51D-42FA18527C52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5403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67380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81293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19420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221247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074200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863039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593447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05483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909DD17-CCC9-4A60-BF37-2A7CACF17D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Základy správního práva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JUDr. David Hejč, Ph.D.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1681957"/>
            <a:ext cx="8086635" cy="439737"/>
          </a:xfrm>
        </p:spPr>
        <p:txBody>
          <a:bodyPr/>
          <a:lstStyle/>
          <a:p>
            <a:r>
              <a:rPr lang="cs-CZ" dirty="0"/>
              <a:t>Systém správního práva</a:t>
            </a:r>
            <a:br>
              <a:rPr lang="cs-CZ" dirty="0"/>
            </a:br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rgbClr val="FF3300"/>
                </a:solidFill>
              </a:rPr>
              <a:t>SP organizační</a:t>
            </a:r>
            <a:r>
              <a:rPr lang="cs-CZ" dirty="0"/>
              <a:t> („</a:t>
            </a:r>
            <a:r>
              <a:rPr lang="cs-CZ" i="1" dirty="0"/>
              <a:t>KDO</a:t>
            </a:r>
            <a:r>
              <a:rPr lang="cs-CZ" dirty="0"/>
              <a:t>“) – organizace, postavení, pravomoc a působnost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rgbClr val="FF3300"/>
                </a:solidFill>
              </a:rPr>
              <a:t>SP hmotné</a:t>
            </a:r>
            <a:r>
              <a:rPr lang="cs-CZ" dirty="0"/>
              <a:t> („</a:t>
            </a:r>
            <a:r>
              <a:rPr lang="cs-CZ" i="1" dirty="0"/>
              <a:t>CO</a:t>
            </a:r>
            <a:r>
              <a:rPr lang="cs-CZ" dirty="0"/>
              <a:t>“) – normy upravující </a:t>
            </a:r>
            <a:r>
              <a:rPr lang="cs-CZ" dirty="0" err="1"/>
              <a:t>P+Po</a:t>
            </a:r>
            <a:r>
              <a:rPr lang="cs-CZ" dirty="0"/>
              <a:t>, úprava jednotlivých oblastí a úseků veřejné správy (ztotožňováno se zvláštní částí)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rgbClr val="FF3300"/>
                </a:solidFill>
              </a:rPr>
              <a:t>SP procesní</a:t>
            </a:r>
            <a:r>
              <a:rPr lang="cs-CZ" dirty="0"/>
              <a:t> („</a:t>
            </a:r>
            <a:r>
              <a:rPr lang="cs-CZ" i="1" dirty="0"/>
              <a:t>JAK</a:t>
            </a:r>
            <a:r>
              <a:rPr lang="cs-CZ" dirty="0"/>
              <a:t>“) – úprava procesních postupů ve veřejné správě, někdy zaměňováno se správním řízením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u="sng" dirty="0">
                <a:solidFill>
                  <a:srgbClr val="FF3300"/>
                </a:solidFill>
              </a:rPr>
              <a:t>SP trestní</a:t>
            </a:r>
            <a:r>
              <a:rPr lang="cs-CZ" u="sng" dirty="0"/>
              <a:t> </a:t>
            </a:r>
            <a:r>
              <a:rPr lang="cs-CZ" dirty="0"/>
              <a:t>– stanovuje následky za porušení právních norem, správně právní odpovědnost, oprávnění veřejné správy trestat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5479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3D85D1-5EF9-485D-BF2E-2CB4DF6CF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589" y="515939"/>
            <a:ext cx="8086635" cy="647700"/>
          </a:xfrm>
        </p:spPr>
        <p:txBody>
          <a:bodyPr/>
          <a:lstStyle/>
          <a:p>
            <a:r>
              <a:rPr lang="cs-CZ" dirty="0"/>
              <a:t>Normy správního práva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D02303F-646D-4452-9A62-2550D5A4F6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3EB990A-82D0-40E5-9768-074050930048}"/>
              </a:ext>
            </a:extLst>
          </p:cNvPr>
          <p:cNvSpPr/>
          <p:nvPr/>
        </p:nvSpPr>
        <p:spPr>
          <a:xfrm>
            <a:off x="422694" y="1163639"/>
            <a:ext cx="831954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endParaRPr lang="cs-CZ" dirty="0"/>
          </a:p>
          <a:p>
            <a:pPr eaLnBrk="1" hangingPunct="1">
              <a:defRPr/>
            </a:pPr>
            <a:r>
              <a:rPr lang="cs-CZ" dirty="0"/>
              <a:t>Co je to norma ?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i="1" dirty="0"/>
              <a:t>(obecně závazné pravidlo chování vydané ve státem předepsané formě a vynutitelné státní mocí)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i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i="1" dirty="0"/>
              <a:t>Znaky: regulativnost, právní závaznost, obecnost, vynutitelnost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i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i="1" dirty="0"/>
              <a:t>Systematizace: hypotéza, dispozice, sankce</a:t>
            </a:r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270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3D85D1-5EF9-485D-BF2E-2CB4DF6CF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88" y="626328"/>
            <a:ext cx="8086635" cy="647700"/>
          </a:xfrm>
        </p:spPr>
        <p:txBody>
          <a:bodyPr/>
          <a:lstStyle/>
          <a:p>
            <a:r>
              <a:rPr lang="cs-CZ" dirty="0"/>
              <a:t>Členění </a:t>
            </a:r>
            <a:r>
              <a:rPr lang="cs-CZ" dirty="0" smtClean="0"/>
              <a:t>norem správního práva </a:t>
            </a: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A120553-7E86-4E43-8CF7-B37BF62E43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D02303F-646D-4452-9A62-2550D5A4F6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3EB990A-82D0-40E5-9768-074050930048}"/>
              </a:ext>
            </a:extLst>
          </p:cNvPr>
          <p:cNvSpPr/>
          <p:nvPr/>
        </p:nvSpPr>
        <p:spPr>
          <a:xfrm>
            <a:off x="422694" y="1418976"/>
            <a:ext cx="8319547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eaLnBrk="1" hangingPunct="1">
              <a:buFont typeface="Arial" panose="020B0604020202020204" pitchFamily="34" charset="0"/>
              <a:buChar char="•"/>
              <a:defRPr/>
            </a:pPr>
            <a:r>
              <a:rPr lang="cs-CZ" sz="3200" dirty="0"/>
              <a:t>r</a:t>
            </a:r>
            <a:r>
              <a:rPr lang="cs-CZ" sz="3200" dirty="0" smtClean="0"/>
              <a:t>egulativní </a:t>
            </a:r>
            <a:r>
              <a:rPr lang="cs-CZ" sz="3200" dirty="0"/>
              <a:t>x </a:t>
            </a:r>
            <a:r>
              <a:rPr lang="cs-CZ" sz="3200" dirty="0" smtClean="0"/>
              <a:t>ochranné</a:t>
            </a:r>
          </a:p>
          <a:p>
            <a:pPr algn="just" eaLnBrk="1" hangingPunct="1">
              <a:defRPr/>
            </a:pPr>
            <a:endParaRPr lang="cs-CZ" sz="3200" dirty="0" smtClean="0"/>
          </a:p>
          <a:p>
            <a:pPr marL="457200" indent="-457200" algn="just" eaLnBrk="1" hangingPunct="1">
              <a:buFont typeface="Arial" panose="020B0604020202020204" pitchFamily="34" charset="0"/>
              <a:buChar char="•"/>
              <a:defRPr/>
            </a:pPr>
            <a:r>
              <a:rPr lang="cs-CZ" sz="3200" dirty="0" smtClean="0"/>
              <a:t>zavazující </a:t>
            </a:r>
            <a:r>
              <a:rPr lang="cs-CZ" sz="3200" dirty="0"/>
              <a:t>(přikazují nebo zakazují</a:t>
            </a:r>
            <a:r>
              <a:rPr lang="cs-CZ" sz="3200" dirty="0" smtClean="0"/>
              <a:t>) x zmocňující</a:t>
            </a:r>
          </a:p>
          <a:p>
            <a:pPr algn="just" eaLnBrk="1" hangingPunct="1">
              <a:defRPr/>
            </a:pPr>
            <a:endParaRPr lang="cs-CZ" sz="3200" dirty="0" smtClean="0"/>
          </a:p>
          <a:p>
            <a:pPr marL="457200" indent="-457200" algn="just" eaLnBrk="1" hangingPunct="1">
              <a:buFont typeface="Arial" panose="020B0604020202020204" pitchFamily="34" charset="0"/>
              <a:buChar char="•"/>
              <a:defRPr/>
            </a:pPr>
            <a:r>
              <a:rPr lang="cs-CZ" sz="3200" dirty="0"/>
              <a:t>h</a:t>
            </a:r>
            <a:r>
              <a:rPr lang="cs-CZ" sz="3200" dirty="0" smtClean="0"/>
              <a:t>motně </a:t>
            </a:r>
            <a:r>
              <a:rPr lang="cs-CZ" sz="3200" dirty="0"/>
              <a:t>právní x procesně </a:t>
            </a:r>
            <a:r>
              <a:rPr lang="cs-CZ" sz="3200" dirty="0" smtClean="0"/>
              <a:t>právní</a:t>
            </a:r>
          </a:p>
          <a:p>
            <a:pPr algn="just" eaLnBrk="1" hangingPunct="1">
              <a:defRPr/>
            </a:pPr>
            <a:endParaRPr lang="cs-CZ" sz="3200" dirty="0" smtClean="0"/>
          </a:p>
          <a:p>
            <a:pPr marL="457200" indent="-457200" algn="just" eaLnBrk="1" hangingPunct="1">
              <a:buFont typeface="Arial" panose="020B0604020202020204" pitchFamily="34" charset="0"/>
              <a:buChar char="•"/>
              <a:defRPr/>
            </a:pPr>
            <a:r>
              <a:rPr lang="cs-CZ" sz="3200" dirty="0"/>
              <a:t>p</a:t>
            </a:r>
            <a:r>
              <a:rPr lang="cs-CZ" sz="3200" dirty="0" smtClean="0"/>
              <a:t>erfektní </a:t>
            </a:r>
            <a:r>
              <a:rPr lang="cs-CZ" sz="3200" dirty="0"/>
              <a:t>x </a:t>
            </a:r>
            <a:r>
              <a:rPr lang="cs-CZ" sz="3200" dirty="0" smtClean="0"/>
              <a:t>imperfektní</a:t>
            </a:r>
          </a:p>
          <a:p>
            <a:pPr algn="just" eaLnBrk="1" hangingPunct="1">
              <a:defRPr/>
            </a:pPr>
            <a:endParaRPr lang="cs-CZ" sz="3200" dirty="0" smtClean="0"/>
          </a:p>
          <a:p>
            <a:pPr marL="457200" indent="-457200" algn="just" eaLnBrk="1" hangingPunct="1">
              <a:buFont typeface="Arial" panose="020B0604020202020204" pitchFamily="34" charset="0"/>
              <a:buChar char="•"/>
              <a:defRPr/>
            </a:pPr>
            <a:r>
              <a:rPr lang="cs-CZ" sz="3200" dirty="0"/>
              <a:t>o</a:t>
            </a:r>
            <a:r>
              <a:rPr lang="cs-CZ" sz="3200" dirty="0" smtClean="0"/>
              <a:t>dkazující </a:t>
            </a:r>
            <a:r>
              <a:rPr lang="cs-CZ" sz="3200" dirty="0"/>
              <a:t>x blanketní</a:t>
            </a:r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582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3D85D1-5EF9-485D-BF2E-2CB4DF6CF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88" y="626328"/>
            <a:ext cx="8086635" cy="647700"/>
          </a:xfrm>
        </p:spPr>
        <p:txBody>
          <a:bodyPr/>
          <a:lstStyle/>
          <a:p>
            <a:r>
              <a:rPr lang="cs-CZ" dirty="0"/>
              <a:t>Realizace norem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A120553-7E86-4E43-8CF7-B37BF62E43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D02303F-646D-4452-9A62-2550D5A4F6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3EB990A-82D0-40E5-9768-074050930048}"/>
              </a:ext>
            </a:extLst>
          </p:cNvPr>
          <p:cNvSpPr/>
          <p:nvPr/>
        </p:nvSpPr>
        <p:spPr>
          <a:xfrm>
            <a:off x="422694" y="1418976"/>
            <a:ext cx="8319547" cy="4376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r>
              <a:rPr lang="cs-CZ" sz="3200" u="sng" dirty="0"/>
              <a:t>Přímá</a:t>
            </a:r>
            <a:r>
              <a:rPr lang="cs-CZ" sz="3200" dirty="0"/>
              <a:t> – samotné chování subjektů správního práva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cs-CZ" sz="3200" dirty="0"/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r>
              <a:rPr lang="cs-CZ" sz="3200" u="sng" dirty="0"/>
              <a:t>Aplikace </a:t>
            </a:r>
          </a:p>
          <a:p>
            <a:pPr marL="914400" lvl="1" indent="-4572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cs-CZ" sz="3200" dirty="0" smtClean="0"/>
              <a:t>činnost </a:t>
            </a:r>
            <a:r>
              <a:rPr lang="cs-CZ" sz="3200" dirty="0"/>
              <a:t>orgánů veřejné </a:t>
            </a:r>
            <a:r>
              <a:rPr lang="cs-CZ" sz="3200" dirty="0" smtClean="0"/>
              <a:t>správy</a:t>
            </a:r>
          </a:p>
          <a:p>
            <a:pPr marL="914400" lvl="1" indent="-4572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cs-CZ" sz="3200" dirty="0" smtClean="0"/>
              <a:t>autoritativní </a:t>
            </a:r>
            <a:r>
              <a:rPr lang="cs-CZ" sz="3200" dirty="0"/>
              <a:t>proces (nositelé  veřejné </a:t>
            </a:r>
            <a:r>
              <a:rPr lang="cs-CZ" sz="3200" dirty="0" smtClean="0"/>
              <a:t>moci)</a:t>
            </a:r>
          </a:p>
          <a:p>
            <a:pPr marL="914400" lvl="1" indent="-4572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cs-CZ" sz="3200" dirty="0" smtClean="0"/>
              <a:t>rozhodovací </a:t>
            </a:r>
            <a:r>
              <a:rPr lang="cs-CZ" sz="3200" dirty="0"/>
              <a:t>proces (akt aplikace práva)</a:t>
            </a:r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876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3D85D1-5EF9-485D-BF2E-2CB4DF6CF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2638" y="103108"/>
            <a:ext cx="8086635" cy="647700"/>
          </a:xfrm>
        </p:spPr>
        <p:txBody>
          <a:bodyPr/>
          <a:lstStyle/>
          <a:p>
            <a:r>
              <a:rPr lang="cs-CZ" dirty="0"/>
              <a:t>Interpretace norem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D02303F-646D-4452-9A62-2550D5A4F6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3EB990A-82D0-40E5-9768-074050930048}"/>
              </a:ext>
            </a:extLst>
          </p:cNvPr>
          <p:cNvSpPr/>
          <p:nvPr/>
        </p:nvSpPr>
        <p:spPr>
          <a:xfrm>
            <a:off x="380193" y="885576"/>
            <a:ext cx="8319547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s-CZ" sz="1800" dirty="0"/>
              <a:t>Výklad norem -  vyložení právního obsahu</a:t>
            </a:r>
          </a:p>
          <a:p>
            <a:pPr eaLnBrk="1" hangingPunct="1">
              <a:defRPr/>
            </a:pPr>
            <a:r>
              <a:rPr lang="cs-CZ" sz="1800" u="sng" dirty="0" smtClean="0"/>
              <a:t>Druhy</a:t>
            </a:r>
            <a:r>
              <a:rPr lang="cs-CZ" sz="1800" u="sng" dirty="0"/>
              <a:t>:</a:t>
            </a:r>
            <a:r>
              <a:rPr lang="cs-CZ" sz="1800" dirty="0"/>
              <a:t> podle </a:t>
            </a:r>
            <a:r>
              <a:rPr lang="cs-CZ" sz="1800" dirty="0" smtClean="0"/>
              <a:t>subjektu</a:t>
            </a:r>
          </a:p>
          <a:p>
            <a:pPr eaLnBrk="1" hangingPunct="1">
              <a:defRPr/>
            </a:pPr>
            <a:r>
              <a:rPr lang="cs-CZ" sz="1800" dirty="0" smtClean="0"/>
              <a:t>a</a:t>
            </a:r>
            <a:r>
              <a:rPr lang="cs-CZ" sz="1800" dirty="0"/>
              <a:t>) legální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1800" dirty="0" smtClean="0"/>
              <a:t>b</a:t>
            </a:r>
            <a:r>
              <a:rPr lang="cs-CZ" sz="1800" dirty="0"/>
              <a:t>) autentický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1800" dirty="0" smtClean="0"/>
              <a:t>c</a:t>
            </a:r>
            <a:r>
              <a:rPr lang="cs-CZ" sz="1800" dirty="0"/>
              <a:t>) prováděný aplikujícím </a:t>
            </a:r>
            <a:r>
              <a:rPr lang="cs-CZ" sz="1800" dirty="0" smtClean="0"/>
              <a:t>orgánem</a:t>
            </a:r>
            <a:endParaRPr lang="cs-CZ" sz="18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1800" dirty="0" smtClean="0"/>
              <a:t>d</a:t>
            </a:r>
            <a:r>
              <a:rPr lang="cs-CZ" sz="1800" dirty="0"/>
              <a:t>) d</a:t>
            </a:r>
            <a:r>
              <a:rPr lang="cs-CZ" sz="1800" dirty="0" smtClean="0"/>
              <a:t>oktrinální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sz="1800" dirty="0"/>
          </a:p>
          <a:p>
            <a:pPr marL="609600" indent="-609600" eaLnBrk="1" hangingPunct="1">
              <a:defRPr/>
            </a:pPr>
            <a:r>
              <a:rPr lang="cs-CZ" sz="1800" u="sng" dirty="0"/>
              <a:t>Podle metody</a:t>
            </a:r>
            <a:r>
              <a:rPr lang="cs-CZ" sz="1800" u="sng" dirty="0" smtClean="0"/>
              <a:t>:</a:t>
            </a:r>
            <a:endParaRPr lang="cs-CZ" sz="1800" u="sng" dirty="0"/>
          </a:p>
          <a:p>
            <a:pPr marL="609600" indent="-609600" eaLnBrk="1" hangingPunct="1">
              <a:buFont typeface="Wingdings" panose="05000000000000000000" pitchFamily="2" charset="2"/>
              <a:buAutoNum type="alphaLcParenR"/>
              <a:defRPr/>
            </a:pPr>
            <a:r>
              <a:rPr lang="cs-CZ" sz="1800" dirty="0"/>
              <a:t>Jazykový</a:t>
            </a:r>
          </a:p>
          <a:p>
            <a:pPr marL="609600" indent="-609600" eaLnBrk="1" hangingPunct="1">
              <a:buFont typeface="Wingdings" panose="05000000000000000000" pitchFamily="2" charset="2"/>
              <a:buAutoNum type="alphaLcParenR"/>
              <a:defRPr/>
            </a:pPr>
            <a:r>
              <a:rPr lang="cs-CZ" sz="1800" dirty="0"/>
              <a:t>Logický</a:t>
            </a:r>
          </a:p>
          <a:p>
            <a:pPr marL="609600" indent="-609600" eaLnBrk="1" hangingPunct="1">
              <a:buFont typeface="Wingdings" panose="05000000000000000000" pitchFamily="2" charset="2"/>
              <a:buAutoNum type="alphaLcParenR"/>
              <a:defRPr/>
            </a:pPr>
            <a:r>
              <a:rPr lang="cs-CZ" sz="1800" dirty="0"/>
              <a:t>Systematický</a:t>
            </a:r>
          </a:p>
          <a:p>
            <a:pPr marL="609600" indent="-609600" eaLnBrk="1" hangingPunct="1">
              <a:buFont typeface="Wingdings" panose="05000000000000000000" pitchFamily="2" charset="2"/>
              <a:buAutoNum type="alphaLcParenR"/>
              <a:defRPr/>
            </a:pPr>
            <a:r>
              <a:rPr lang="cs-CZ" sz="1800" dirty="0" smtClean="0"/>
              <a:t>Historický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endParaRPr lang="cs-CZ" sz="1800" dirty="0"/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cs-CZ" sz="1800" u="sng" dirty="0" smtClean="0"/>
              <a:t>Podle </a:t>
            </a:r>
            <a:r>
              <a:rPr lang="cs-CZ" sz="1800" u="sng" dirty="0"/>
              <a:t>rozsahu</a:t>
            </a:r>
            <a:r>
              <a:rPr lang="cs-CZ" sz="1800" u="sng" dirty="0" smtClean="0"/>
              <a:t>:</a:t>
            </a:r>
            <a:endParaRPr lang="cs-CZ" sz="1800" u="sng" dirty="0"/>
          </a:p>
          <a:p>
            <a:pPr marL="609600" indent="-609600" eaLnBrk="1" hangingPunct="1">
              <a:buFont typeface="Wingdings" panose="05000000000000000000" pitchFamily="2" charset="2"/>
              <a:buAutoNum type="alphaLcParenR"/>
              <a:defRPr/>
            </a:pPr>
            <a:r>
              <a:rPr lang="cs-CZ" sz="1800" dirty="0" smtClean="0"/>
              <a:t>Doslovný</a:t>
            </a:r>
            <a:endParaRPr lang="cs-CZ" sz="1800" dirty="0"/>
          </a:p>
          <a:p>
            <a:pPr marL="609600" indent="-609600" eaLnBrk="1" hangingPunct="1">
              <a:buFont typeface="Wingdings" panose="05000000000000000000" pitchFamily="2" charset="2"/>
              <a:buAutoNum type="alphaLcParenR"/>
              <a:defRPr/>
            </a:pPr>
            <a:r>
              <a:rPr lang="cs-CZ" sz="1800" dirty="0" smtClean="0"/>
              <a:t>Zužující</a:t>
            </a:r>
            <a:endParaRPr lang="cs-CZ" sz="1800" dirty="0"/>
          </a:p>
          <a:p>
            <a:pPr marL="609600" indent="-609600" eaLnBrk="1" hangingPunct="1">
              <a:buFont typeface="Wingdings" panose="05000000000000000000" pitchFamily="2" charset="2"/>
              <a:buAutoNum type="alphaLcParenR"/>
              <a:defRPr/>
            </a:pPr>
            <a:r>
              <a:rPr lang="cs-CZ" sz="1800" dirty="0"/>
              <a:t>Rozšiřující</a:t>
            </a:r>
          </a:p>
          <a:p>
            <a:pPr marL="609600" indent="-609600" eaLnBrk="1" hangingPunct="1">
              <a:buFont typeface="Wingdings" panose="05000000000000000000" pitchFamily="2" charset="2"/>
              <a:buAutoNum type="alphaLcParenR"/>
              <a:defRPr/>
            </a:pPr>
            <a:endParaRPr lang="cs-CZ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574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3D85D1-5EF9-485D-BF2E-2CB4DF6CF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1017" y="132842"/>
            <a:ext cx="8086635" cy="647700"/>
          </a:xfrm>
        </p:spPr>
        <p:txBody>
          <a:bodyPr/>
          <a:lstStyle/>
          <a:p>
            <a:r>
              <a:rPr lang="cs-CZ" dirty="0"/>
              <a:t>Správní uvážení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A120553-7E86-4E43-8CF7-B37BF62E43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D02303F-646D-4452-9A62-2550D5A4F6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3EB990A-82D0-40E5-9768-074050930048}"/>
              </a:ext>
            </a:extLst>
          </p:cNvPr>
          <p:cNvSpPr/>
          <p:nvPr/>
        </p:nvSpPr>
        <p:spPr>
          <a:xfrm>
            <a:off x="422694" y="1108734"/>
            <a:ext cx="8319547" cy="5749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cs-CZ" sz="2800" dirty="0"/>
              <a:t>Stav, kdy s existencí určitého skutkového stavu není jednoznačně spojen jediný nutný právní následek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800" b="1" dirty="0"/>
              <a:t>Volba jednoho z více právní normou předvídaných řešení </a:t>
            </a:r>
            <a:r>
              <a:rPr lang="cs-CZ" sz="2800" dirty="0"/>
              <a:t>(vztahuje se především k rozhodování o právu)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sz="2800" u="sng" dirty="0"/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sz="2800" u="sng" dirty="0"/>
              <a:t>Příklad:</a:t>
            </a:r>
            <a:r>
              <a:rPr lang="cs-CZ" sz="2800" dirty="0"/>
              <a:t>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sz="2800" dirty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800" i="1" dirty="0"/>
              <a:t>Správní orgán může rozhodnutím uložit pořádkovou pokutu až do výše 50 000 Kč tomu, kdo v řízení závažně ztěžuje jeho postup tím, že…“ (§ 62 zákona č. 500/2004 Sb., správní řád)</a:t>
            </a:r>
          </a:p>
          <a:p>
            <a:pPr lvl="1" eaLnBrk="1" hangingPunct="1">
              <a:defRPr/>
            </a:pPr>
            <a:endParaRPr lang="cs-CZ" sz="2000" dirty="0"/>
          </a:p>
          <a:p>
            <a:pPr lvl="1" eaLnBrk="1" hangingPunct="1"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067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3D85D1-5EF9-485D-BF2E-2CB4DF6CF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149" y="950178"/>
            <a:ext cx="8086635" cy="647700"/>
          </a:xfrm>
        </p:spPr>
        <p:txBody>
          <a:bodyPr/>
          <a:lstStyle/>
          <a:p>
            <a:r>
              <a:rPr lang="cs-CZ" dirty="0"/>
              <a:t>Limity správního uvážení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D02303F-646D-4452-9A62-2550D5A4F6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3EB990A-82D0-40E5-9768-074050930048}"/>
              </a:ext>
            </a:extLst>
          </p:cNvPr>
          <p:cNvSpPr/>
          <p:nvPr/>
        </p:nvSpPr>
        <p:spPr>
          <a:xfrm>
            <a:off x="422694" y="1418976"/>
            <a:ext cx="831954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s-CZ" dirty="0"/>
              <a:t>Správní uvážení není nikdy absolutní a je limitováno  - nikdy se nejedná o libovůli</a:t>
            </a:r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r>
              <a:rPr lang="cs-CZ" dirty="0"/>
              <a:t>Judikatura NSS (rozsudek ze dne 23. 3. 2005, sp. zn. 6 A 25/2002)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Základními limity správního uvážení jsou: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Zákon, principy vyplývající z ústavního pořádku České republiky: zákaz libovůle, zásada legitimního očekávání, princip rovnosti, zákaz diskriminace, princip proporcionality</a:t>
            </a:r>
          </a:p>
          <a:p>
            <a:pPr lvl="1" eaLnBrk="1" hangingPunct="1">
              <a:defRPr/>
            </a:pPr>
            <a:endParaRPr lang="cs-CZ" sz="2000" dirty="0"/>
          </a:p>
          <a:p>
            <a:pPr lvl="1" eaLnBrk="1" hangingPunct="1"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1885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3D85D1-5EF9-485D-BF2E-2CB4DF6CF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149" y="950178"/>
            <a:ext cx="8086635" cy="647700"/>
          </a:xfrm>
        </p:spPr>
        <p:txBody>
          <a:bodyPr/>
          <a:lstStyle/>
          <a:p>
            <a:r>
              <a:rPr lang="cs-CZ" dirty="0"/>
              <a:t>Neurčité pojmy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A120553-7E86-4E43-8CF7-B37BF62E43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D02303F-646D-4452-9A62-2550D5A4F6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3EB990A-82D0-40E5-9768-074050930048}"/>
              </a:ext>
            </a:extLst>
          </p:cNvPr>
          <p:cNvSpPr/>
          <p:nvPr/>
        </p:nvSpPr>
        <p:spPr>
          <a:xfrm>
            <a:off x="422694" y="1418976"/>
            <a:ext cx="8319547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s-CZ" sz="2800" dirty="0"/>
              <a:t>Norma správního práva používá výraz, který blíže </a:t>
            </a:r>
            <a:r>
              <a:rPr lang="cs-CZ" sz="2800" dirty="0" smtClean="0"/>
              <a:t>obsahově </a:t>
            </a:r>
            <a:r>
              <a:rPr lang="cs-CZ" sz="2800" dirty="0"/>
              <a:t>nevymezuje</a:t>
            </a:r>
          </a:p>
          <a:p>
            <a:pPr eaLnBrk="1" hangingPunct="1">
              <a:defRPr/>
            </a:pPr>
            <a:endParaRPr lang="cs-CZ" sz="2800" dirty="0"/>
          </a:p>
          <a:p>
            <a:pPr eaLnBrk="1" hangingPunct="1">
              <a:defRPr/>
            </a:pPr>
            <a:r>
              <a:rPr lang="cs-CZ" sz="2800" dirty="0"/>
              <a:t>Obsah je nutno posuzovat případ od případu, a to na základě posouzení dané situace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2800" i="1" u="sng" dirty="0"/>
              <a:t>Příklad:</a:t>
            </a:r>
            <a:r>
              <a:rPr lang="cs-CZ" sz="2800" i="1" dirty="0"/>
              <a:t> veřejný zájem, občanské soužití, veřejný pořádek</a:t>
            </a:r>
          </a:p>
          <a:p>
            <a:pPr lvl="1" eaLnBrk="1" hangingPunct="1">
              <a:defRPr/>
            </a:pPr>
            <a:endParaRPr lang="cs-CZ" sz="2000" dirty="0"/>
          </a:p>
          <a:p>
            <a:pPr lvl="1" eaLnBrk="1" hangingPunct="1"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3640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1500" y="762000"/>
            <a:ext cx="8029575" cy="5543549"/>
          </a:xfrm>
        </p:spPr>
        <p:txBody>
          <a:bodyPr>
            <a:normAutofit fontScale="92500"/>
          </a:bodyPr>
          <a:lstStyle/>
          <a:p>
            <a:pPr algn="just"/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PŘÍKLADY</a:t>
            </a:r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§ 119 odst. 2 písm. b) zákona č. 326/1999 Sb. o pobytu cizinců),</a:t>
            </a:r>
          </a:p>
          <a:p>
            <a:pPr marL="0" indent="0" algn="just">
              <a:buNone/>
            </a:pPr>
            <a:r>
              <a:rPr lang="cs-CZ" i="1" dirty="0" smtClean="0"/>
              <a:t>Pokud občan </a:t>
            </a:r>
            <a:r>
              <a:rPr lang="cs-CZ" i="1" dirty="0"/>
              <a:t>Evropské </a:t>
            </a:r>
            <a:r>
              <a:rPr lang="cs-CZ" i="1" dirty="0" smtClean="0"/>
              <a:t>unie závažným </a:t>
            </a:r>
            <a:r>
              <a:rPr lang="cs-CZ" i="1" dirty="0"/>
              <a:t>způsobem narušuje veřejný </a:t>
            </a:r>
            <a:r>
              <a:rPr lang="cs-CZ" i="1" dirty="0" smtClean="0"/>
              <a:t>pořádek, </a:t>
            </a:r>
            <a:r>
              <a:rPr lang="cs-CZ" i="1" dirty="0"/>
              <a:t>Policie vydá rozhodnutí o správním </a:t>
            </a:r>
            <a:r>
              <a:rPr lang="cs-CZ" i="1" dirty="0" smtClean="0"/>
              <a:t>vyhoštění, ve kterém stanoví dobu, po kterou nelze umožnit vstup na území, a to až na 10 let.</a:t>
            </a:r>
          </a:p>
          <a:p>
            <a:pPr marL="0" indent="0" algn="just">
              <a:buNone/>
            </a:pPr>
            <a:endParaRPr lang="cs-CZ" i="1" dirty="0" smtClean="0"/>
          </a:p>
          <a:p>
            <a:pPr algn="just"/>
            <a:r>
              <a:rPr kumimoji="1" lang="cs-CZ" kern="1200" dirty="0">
                <a:latin typeface="Arial" charset="0"/>
              </a:rPr>
              <a:t>§ 78 odst. 2 </a:t>
            </a:r>
            <a:r>
              <a:rPr kumimoji="1" lang="cs-CZ" kern="1200" dirty="0" smtClean="0">
                <a:latin typeface="Arial" charset="0"/>
              </a:rPr>
              <a:t>zákona o provozu na pozemních komunikacích</a:t>
            </a:r>
          </a:p>
          <a:p>
            <a:pPr marL="0" indent="0" algn="just">
              <a:buNone/>
            </a:pPr>
            <a:r>
              <a:rPr kumimoji="1" lang="cs-CZ" i="1" kern="1200" dirty="0">
                <a:latin typeface="Arial" charset="0"/>
              </a:rPr>
              <a:t>D</a:t>
            </a:r>
            <a:r>
              <a:rPr kumimoji="1" lang="cs-CZ" i="1" kern="1200" dirty="0" smtClean="0">
                <a:latin typeface="Arial" charset="0"/>
              </a:rPr>
              <a:t>opravní </a:t>
            </a:r>
            <a:r>
              <a:rPr kumimoji="1" lang="cs-CZ" i="1" kern="1200" dirty="0">
                <a:latin typeface="Arial" charset="0"/>
              </a:rPr>
              <a:t>značky se smějí užívat jen v takovém rozsahu a takovým způsobem, jak to nezbytně vyžaduje bezpečnost a plynulost provozu na pozemních komunikacích nebo jiný důležitý veřejný zájem</a:t>
            </a:r>
            <a:r>
              <a:rPr kumimoji="1" lang="cs-CZ" kern="1200" dirty="0">
                <a:latin typeface="Arial" charset="0"/>
              </a:rPr>
              <a:t>. </a:t>
            </a:r>
            <a:endParaRPr lang="cs-CZ" i="1" dirty="0"/>
          </a:p>
          <a:p>
            <a:pPr marL="0" indent="0" algn="just">
              <a:buNone/>
            </a:pPr>
            <a:endParaRPr lang="cs-CZ" i="1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251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86015" y="1638300"/>
            <a:ext cx="8086635" cy="439737"/>
          </a:xfrm>
        </p:spPr>
        <p:txBody>
          <a:bodyPr/>
          <a:lstStyle/>
          <a:p>
            <a:r>
              <a:rPr lang="cs-CZ" dirty="0"/>
              <a:t>Druhy </a:t>
            </a:r>
            <a:r>
              <a:rPr lang="cs-CZ" dirty="0" smtClean="0"/>
              <a:t>formálních pramenů vydávaných veřejnou správou</a:t>
            </a:r>
            <a:r>
              <a:rPr lang="cs-CZ" dirty="0"/>
              <a:t/>
            </a:r>
            <a:br>
              <a:rPr lang="cs-CZ" dirty="0"/>
            </a:br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09700"/>
            <a:ext cx="8082321" cy="54483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 altLang="cs-CZ" dirty="0"/>
              <a:t>obsahují normy správního </a:t>
            </a:r>
            <a:r>
              <a:rPr lang="cs-CZ" altLang="cs-CZ" dirty="0" smtClean="0"/>
              <a:t>práva</a:t>
            </a:r>
          </a:p>
          <a:p>
            <a:pPr marL="0" indent="0">
              <a:spcBef>
                <a:spcPct val="0"/>
              </a:spcBef>
              <a:buNone/>
            </a:pPr>
            <a:endParaRPr lang="cs-CZ" altLang="cs-CZ" dirty="0"/>
          </a:p>
          <a:p>
            <a:pPr>
              <a:spcBef>
                <a:spcPct val="0"/>
              </a:spcBef>
            </a:pPr>
            <a:r>
              <a:rPr lang="cs-CZ" altLang="cs-CZ" dirty="0" smtClean="0"/>
              <a:t>podzákonné </a:t>
            </a:r>
            <a:r>
              <a:rPr lang="cs-CZ" altLang="cs-CZ" dirty="0"/>
              <a:t>právní </a:t>
            </a:r>
            <a:r>
              <a:rPr lang="cs-CZ" altLang="cs-CZ" dirty="0" smtClean="0"/>
              <a:t>předpisy</a:t>
            </a:r>
          </a:p>
          <a:p>
            <a:pPr>
              <a:spcBef>
                <a:spcPct val="0"/>
              </a:spcBef>
            </a:pPr>
            <a:endParaRPr lang="cs-CZ" altLang="cs-CZ" dirty="0"/>
          </a:p>
          <a:p>
            <a:pPr>
              <a:spcBef>
                <a:spcPct val="0"/>
              </a:spcBef>
            </a:pPr>
            <a:r>
              <a:rPr lang="cs-CZ" altLang="cs-CZ" dirty="0" smtClean="0"/>
              <a:t>soulad se zákonem – otázka zákonného zmocnění</a:t>
            </a:r>
          </a:p>
          <a:p>
            <a:pPr marL="0" indent="0">
              <a:spcBef>
                <a:spcPct val="0"/>
              </a:spcBef>
              <a:buNone/>
            </a:pPr>
            <a:endParaRPr lang="cs-CZ" altLang="cs-CZ" dirty="0" smtClean="0"/>
          </a:p>
          <a:p>
            <a:pPr>
              <a:spcBef>
                <a:spcPct val="0"/>
              </a:spcBef>
            </a:pPr>
            <a:r>
              <a:rPr lang="cs-CZ" altLang="cs-CZ" dirty="0" smtClean="0"/>
              <a:t>vydávané </a:t>
            </a:r>
            <a:r>
              <a:rPr lang="cs-CZ" altLang="cs-CZ" dirty="0"/>
              <a:t>orgány veřejné </a:t>
            </a:r>
            <a:r>
              <a:rPr lang="cs-CZ" altLang="cs-CZ" dirty="0" smtClean="0"/>
              <a:t>správy</a:t>
            </a:r>
          </a:p>
          <a:p>
            <a:pPr marL="0" indent="0">
              <a:spcBef>
                <a:spcPct val="0"/>
              </a:spcBef>
              <a:buNone/>
            </a:pPr>
            <a:endParaRPr lang="cs-CZ" altLang="cs-CZ" dirty="0" smtClean="0"/>
          </a:p>
          <a:p>
            <a:pPr>
              <a:spcBef>
                <a:spcPct val="0"/>
              </a:spcBef>
            </a:pPr>
            <a:r>
              <a:rPr lang="cs-CZ" dirty="0" smtClean="0"/>
              <a:t>rychlost</a:t>
            </a:r>
            <a:r>
              <a:rPr lang="cs-CZ" dirty="0"/>
              <a:t>, </a:t>
            </a:r>
            <a:r>
              <a:rPr lang="cs-CZ" dirty="0" smtClean="0"/>
              <a:t>specializace</a:t>
            </a:r>
          </a:p>
          <a:p>
            <a:pPr>
              <a:spcBef>
                <a:spcPct val="0"/>
              </a:spcBef>
            </a:pP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0223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právo jako samostatné právní odvětví</a:t>
            </a:r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  <a:defRPr/>
            </a:pPr>
            <a:r>
              <a:rPr lang="cs-CZ" dirty="0" smtClean="0"/>
              <a:t>Předmět</a:t>
            </a:r>
          </a:p>
          <a:p>
            <a:pPr marL="609600" indent="-609600">
              <a:buFont typeface="Wingdings" panose="05000000000000000000" pitchFamily="2" charset="2"/>
              <a:buAutoNum type="arabicPeriod"/>
              <a:defRPr/>
            </a:pPr>
            <a:r>
              <a:rPr lang="cs-CZ" dirty="0" smtClean="0"/>
              <a:t>Metoda </a:t>
            </a:r>
            <a:r>
              <a:rPr lang="cs-CZ" dirty="0"/>
              <a:t>právní regulace</a:t>
            </a:r>
          </a:p>
          <a:p>
            <a:pPr marL="609600" indent="-6096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Soudržnost právních norem</a:t>
            </a:r>
          </a:p>
          <a:p>
            <a:pPr marL="609600" indent="-6096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Zájem společnosti 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030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2946781"/>
              </p:ext>
            </p:extLst>
          </p:nvPr>
        </p:nvGraphicFramePr>
        <p:xfrm>
          <a:off x="850900" y="711201"/>
          <a:ext cx="7424531" cy="62105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26467">
                  <a:extLst>
                    <a:ext uri="{9D8B030D-6E8A-4147-A177-3AD203B41FA5}">
                      <a16:colId xmlns:a16="http://schemas.microsoft.com/office/drawing/2014/main" val="3531735744"/>
                    </a:ext>
                  </a:extLst>
                </a:gridCol>
                <a:gridCol w="2647407">
                  <a:extLst>
                    <a:ext uri="{9D8B030D-6E8A-4147-A177-3AD203B41FA5}">
                      <a16:colId xmlns:a16="http://schemas.microsoft.com/office/drawing/2014/main" val="4132791283"/>
                    </a:ext>
                  </a:extLst>
                </a:gridCol>
                <a:gridCol w="1407529">
                  <a:extLst>
                    <a:ext uri="{9D8B030D-6E8A-4147-A177-3AD203B41FA5}">
                      <a16:colId xmlns:a16="http://schemas.microsoft.com/office/drawing/2014/main" val="2065867079"/>
                    </a:ext>
                  </a:extLst>
                </a:gridCol>
                <a:gridCol w="2043128">
                  <a:extLst>
                    <a:ext uri="{9D8B030D-6E8A-4147-A177-3AD203B41FA5}">
                      <a16:colId xmlns:a16="http://schemas.microsoft.com/office/drawing/2014/main" val="4067772263"/>
                    </a:ext>
                  </a:extLst>
                </a:gridCol>
              </a:tblGrid>
              <a:tr h="8381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</a:t>
                      </a:r>
                      <a:r>
                        <a:rPr lang="cs-CZ" sz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podzákonného právního předpisu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Který orgán vydává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Ústavní východisko (Čl.)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Otázka zmocnění</a:t>
                      </a:r>
                      <a:r>
                        <a:rPr lang="cs-CZ" sz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?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extLst>
                  <a:ext uri="{0D108BD9-81ED-4DB2-BD59-A6C34878D82A}">
                    <a16:rowId xmlns:a16="http://schemas.microsoft.com/office/drawing/2014/main" val="293186039"/>
                  </a:ext>
                </a:extLst>
              </a:tr>
              <a:tr h="1066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Nařízení o platových poměrech státních zaměstnanců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nařízení</a:t>
                      </a:r>
                      <a:r>
                        <a:rPr lang="cs-CZ" sz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vlády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Čl.</a:t>
                      </a:r>
                      <a:r>
                        <a:rPr lang="cs-CZ" sz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78 Ústavy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 provedení zákona a v jeho mezích je vláda oprávněna vydávat nařízení</a:t>
                      </a:r>
                      <a:endParaRPr lang="cs-CZ" sz="12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extLst>
                  <a:ext uri="{0D108BD9-81ED-4DB2-BD59-A6C34878D82A}">
                    <a16:rowId xmlns:a16="http://schemas.microsoft.com/office/drawing/2014/main" val="1592780692"/>
                  </a:ext>
                </a:extLst>
              </a:tr>
              <a:tr h="101600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4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4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4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13561184"/>
                  </a:ext>
                </a:extLst>
              </a:tr>
              <a:tr h="958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vyhláška o pravidlech provozu na pozemních komunikacích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vyhláška ministerstva</a:t>
                      </a:r>
                      <a:r>
                        <a:rPr lang="cs-CZ" sz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dopravy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Čl. 79</a:t>
                      </a:r>
                      <a:r>
                        <a:rPr lang="cs-CZ" sz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Ústavy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 základě a v mezích zákona, jsou-li k tomu zákonem zmocněny</a:t>
                      </a:r>
                      <a:endParaRPr lang="cs-CZ" sz="12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extLst>
                  <a:ext uri="{0D108BD9-81ED-4DB2-BD59-A6C34878D82A}">
                    <a16:rowId xmlns:a16="http://schemas.microsoft.com/office/drawing/2014/main" val="3471631222"/>
                  </a:ext>
                </a:extLst>
              </a:tr>
              <a:tr h="191716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4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4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4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624815870"/>
                  </a:ext>
                </a:extLst>
              </a:tr>
              <a:tr h="7668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obecně závazná vyhláška – </a:t>
                      </a:r>
                      <a:r>
                        <a:rPr lang="cs-CZ" sz="1200" dirty="0" smtClean="0">
                          <a:solidFill>
                            <a:schemeClr val="tx1"/>
                          </a:solidFill>
                          <a:effectLst/>
                        </a:rPr>
                        <a:t>zákaz pití</a:t>
                      </a:r>
                      <a:r>
                        <a:rPr lang="cs-CZ" sz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alkoholu na veřejnosti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obecně závazná vyhláška obce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Čl. 104 odst. 3 Ústavy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 mezích své působnosti</a:t>
                      </a:r>
                      <a:endParaRPr lang="cs-CZ" sz="12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extLst>
                  <a:ext uri="{0D108BD9-81ED-4DB2-BD59-A6C34878D82A}">
                    <a16:rowId xmlns:a16="http://schemas.microsoft.com/office/drawing/2014/main" val="1280872226"/>
                  </a:ext>
                </a:extLst>
              </a:tr>
              <a:tr h="145923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4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4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36013141"/>
                  </a:ext>
                </a:extLst>
              </a:tr>
              <a:tr h="5667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Nařízení – tržní řád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nařízení obce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Čl. 79 Ústavy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 základě a v mezích zákona, jsou-li k tomu zákonem zmocněny</a:t>
                      </a:r>
                      <a:endParaRPr lang="cs-CZ" sz="12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extLst>
                  <a:ext uri="{0D108BD9-81ED-4DB2-BD59-A6C34878D82A}">
                    <a16:rowId xmlns:a16="http://schemas.microsoft.com/office/drawing/2014/main" val="2672198953"/>
                  </a:ext>
                </a:extLst>
              </a:tr>
              <a:tr h="191716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4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4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4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746809470"/>
                  </a:ext>
                </a:extLst>
              </a:tr>
              <a:tr h="7584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Nařízení k zamezení šíření nákazy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nařízení orgánu</a:t>
                      </a:r>
                      <a:r>
                        <a:rPr lang="cs-CZ" sz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veterinární správy 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Čl. 79 Ústavy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 základě a v mezích zákona, jsou-li k tomu zákonem zmocněny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extLst>
                  <a:ext uri="{0D108BD9-81ED-4DB2-BD59-A6C34878D82A}">
                    <a16:rowId xmlns:a16="http://schemas.microsoft.com/office/drawing/2014/main" val="1242044936"/>
                  </a:ext>
                </a:extLst>
              </a:tr>
              <a:tr h="1820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extLst>
                  <a:ext uri="{0D108BD9-81ED-4DB2-BD59-A6C34878D82A}">
                    <a16:rowId xmlns:a16="http://schemas.microsoft.com/office/drawing/2014/main" val="19577932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670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3D85D1-5EF9-485D-BF2E-2CB4DF6CF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149" y="3231762"/>
            <a:ext cx="8086635" cy="647700"/>
          </a:xfrm>
        </p:spPr>
        <p:txBody>
          <a:bodyPr/>
          <a:lstStyle/>
          <a:p>
            <a:pPr algn="ctr"/>
            <a:r>
              <a:rPr lang="cs-CZ" sz="4800" dirty="0"/>
              <a:t>Děkuji za pozornost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A120553-7E86-4E43-8CF7-B37BF62E43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D02303F-646D-4452-9A62-2550D5A4F6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3EB990A-82D0-40E5-9768-074050930048}"/>
              </a:ext>
            </a:extLst>
          </p:cNvPr>
          <p:cNvSpPr/>
          <p:nvPr/>
        </p:nvSpPr>
        <p:spPr>
          <a:xfrm>
            <a:off x="422694" y="1418976"/>
            <a:ext cx="831954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eaLnBrk="1" hangingPunct="1">
              <a:defRPr/>
            </a:pPr>
            <a:endParaRPr lang="cs-CZ" sz="2000" dirty="0"/>
          </a:p>
          <a:p>
            <a:pPr lvl="1" eaLnBrk="1" hangingPunct="1"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6483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regulace</a:t>
            </a:r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04950"/>
            <a:ext cx="8082321" cy="4627563"/>
          </a:xfrm>
        </p:spPr>
        <p:txBody>
          <a:bodyPr/>
          <a:lstStyle/>
          <a:p>
            <a:pPr algn="just">
              <a:defRPr/>
            </a:pPr>
            <a:r>
              <a:rPr lang="cs-CZ" altLang="cs-CZ" i="1" dirty="0"/>
              <a:t>upravuje postavení a chování subjektů práva ve vztazích, které vznikají a uskutečňují se  v souvislosti s realizací výkonu moci ve státě ve sféře veřejné </a:t>
            </a:r>
            <a:r>
              <a:rPr lang="cs-CZ" altLang="cs-CZ" i="1" dirty="0" smtClean="0"/>
              <a:t>správy</a:t>
            </a:r>
            <a:endParaRPr lang="cs-CZ" altLang="cs-CZ" dirty="0" smtClean="0"/>
          </a:p>
          <a:p>
            <a:pPr>
              <a:defRPr/>
            </a:pPr>
            <a:r>
              <a:rPr lang="cs-CZ" b="1" dirty="0" smtClean="0"/>
              <a:t>Veřejná </a:t>
            </a:r>
            <a:r>
              <a:rPr lang="cs-CZ" b="1" dirty="0"/>
              <a:t>správa</a:t>
            </a:r>
            <a:r>
              <a:rPr lang="cs-CZ" dirty="0"/>
              <a:t>:</a:t>
            </a:r>
          </a:p>
          <a:p>
            <a:pPr marL="0" indent="0" algn="just">
              <a:buNone/>
              <a:defRPr/>
            </a:pPr>
            <a:r>
              <a:rPr lang="cs-CZ" dirty="0"/>
              <a:t>správa veřejných záležitostí ve společnosti zorganizované ve stát, je projevem </a:t>
            </a:r>
            <a:r>
              <a:rPr lang="cs-CZ" b="1" dirty="0"/>
              <a:t>realizace moci výkonné ve státě</a:t>
            </a:r>
          </a:p>
          <a:p>
            <a:pPr marL="0" indent="0" algn="just">
              <a:buNone/>
              <a:defRPr/>
            </a:pPr>
            <a:r>
              <a:rPr lang="cs-CZ" dirty="0"/>
              <a:t>X soukromá správa: </a:t>
            </a:r>
            <a:r>
              <a:rPr lang="cs-CZ" i="1" dirty="0"/>
              <a:t>- správa soukromých záležitostí, v soukromém zájmu, soukromými osobami, sledující určitý vlastní cíl a řídící se přitom vlastní vůlí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1278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39789"/>
            <a:ext cx="8086635" cy="647700"/>
          </a:xfrm>
        </p:spPr>
        <p:txBody>
          <a:bodyPr/>
          <a:lstStyle/>
          <a:p>
            <a:r>
              <a:rPr lang="cs-CZ" dirty="0" smtClean="0"/>
              <a:t>Členění veřejné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</a:t>
            </a:r>
            <a:r>
              <a:rPr lang="cs-CZ" b="1" dirty="0" smtClean="0"/>
              <a:t>tátní správa</a:t>
            </a:r>
            <a:r>
              <a:rPr lang="cs-CZ" dirty="0" smtClean="0"/>
              <a:t> </a:t>
            </a:r>
          </a:p>
          <a:p>
            <a:pPr lvl="1"/>
            <a:r>
              <a:rPr lang="cs-CZ" i="1" dirty="0" smtClean="0"/>
              <a:t>uskutečňovaná státem jménem </a:t>
            </a:r>
            <a:r>
              <a:rPr lang="cs-CZ" i="1" dirty="0"/>
              <a:t>státu a v zájmu </a:t>
            </a:r>
            <a:r>
              <a:rPr lang="cs-CZ" i="1" dirty="0" smtClean="0"/>
              <a:t>státu (základ veřejné správy) </a:t>
            </a:r>
          </a:p>
          <a:p>
            <a:pPr marL="0" indent="0">
              <a:buNone/>
            </a:pPr>
            <a:r>
              <a:rPr lang="cs-CZ" dirty="0" smtClean="0"/>
              <a:t>    a </a:t>
            </a:r>
            <a:r>
              <a:rPr lang="cs-CZ" b="1" dirty="0" smtClean="0"/>
              <a:t>samospráva</a:t>
            </a:r>
          </a:p>
          <a:p>
            <a:pPr lvl="1" algn="just"/>
            <a:r>
              <a:rPr lang="cs-CZ" i="1" dirty="0" smtClean="0"/>
              <a:t>uskutečňována </a:t>
            </a:r>
            <a:r>
              <a:rPr lang="cs-CZ" i="1" dirty="0"/>
              <a:t>jinými subjekty než je </a:t>
            </a:r>
            <a:r>
              <a:rPr lang="cs-CZ" i="1" dirty="0" smtClean="0"/>
              <a:t>stát svým </a:t>
            </a:r>
            <a:r>
              <a:rPr lang="cs-CZ" i="1" dirty="0"/>
              <a:t>jménem a ve svém zájmu (spravují sami </a:t>
            </a:r>
            <a:r>
              <a:rPr lang="cs-CZ" i="1" dirty="0" smtClean="0"/>
              <a:t>sebe) je </a:t>
            </a:r>
            <a:r>
              <a:rPr lang="cs-CZ" i="1" dirty="0"/>
              <a:t>od státní správy </a:t>
            </a:r>
            <a:r>
              <a:rPr lang="cs-CZ" i="1" dirty="0" smtClean="0"/>
              <a:t>odvozena</a:t>
            </a:r>
          </a:p>
          <a:p>
            <a:pPr marL="457200" lvl="1" indent="0" algn="just">
              <a:buNone/>
            </a:pPr>
            <a:endParaRPr lang="cs-CZ" dirty="0"/>
          </a:p>
          <a:p>
            <a:r>
              <a:rPr lang="cs-CZ" b="1" dirty="0"/>
              <a:t>v</a:t>
            </a:r>
            <a:r>
              <a:rPr lang="cs-CZ" b="1" dirty="0" smtClean="0"/>
              <a:t>rchnostenská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    a </a:t>
            </a:r>
            <a:r>
              <a:rPr lang="cs-CZ" b="1" dirty="0" err="1" smtClean="0"/>
              <a:t>nevrchnostenská</a:t>
            </a:r>
            <a:r>
              <a:rPr lang="cs-CZ" dirty="0" smtClean="0"/>
              <a:t> (fiskální a pečovatelská)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1770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Veřejná správa vymezení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 smtClean="0"/>
              <a:t>Pozitivní</a:t>
            </a:r>
            <a:r>
              <a:rPr lang="cs-CZ" dirty="0" smtClean="0"/>
              <a:t> </a:t>
            </a:r>
            <a:r>
              <a:rPr lang="cs-CZ" dirty="0" err="1" smtClean="0"/>
              <a:t>vs</a:t>
            </a:r>
            <a:r>
              <a:rPr lang="cs-CZ" dirty="0" smtClean="0"/>
              <a:t> </a:t>
            </a:r>
            <a:r>
              <a:rPr lang="cs-CZ" u="sng" dirty="0" smtClean="0"/>
              <a:t>negativní</a:t>
            </a:r>
            <a:r>
              <a:rPr lang="cs-CZ" dirty="0" smtClean="0"/>
              <a:t> vymezení veřejné správy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i="1" dirty="0" smtClean="0"/>
              <a:t>„Činnosti</a:t>
            </a:r>
            <a:r>
              <a:rPr lang="cs-CZ" b="1" i="1" dirty="0"/>
              <a:t>, při jejímž výkonu jsou správní úřady (orgány) vázány ve své činnosti nejen právními předpisy, ale též rozhodnutími vyšších úřadů (orgánů</a:t>
            </a:r>
            <a:r>
              <a:rPr lang="cs-CZ" b="1" i="1" dirty="0" smtClean="0"/>
              <a:t>).“</a:t>
            </a:r>
          </a:p>
          <a:p>
            <a:pPr marL="0" indent="0">
              <a:buNone/>
            </a:pPr>
            <a:endParaRPr lang="cs-CZ" b="1" i="1" dirty="0"/>
          </a:p>
          <a:p>
            <a:pPr marL="0" indent="0">
              <a:buNone/>
            </a:pPr>
            <a:r>
              <a:rPr lang="cs-CZ" b="1" i="1" dirty="0" smtClean="0"/>
              <a:t>„</a:t>
            </a:r>
            <a:r>
              <a:rPr lang="cs-CZ" b="1" i="1" u="sng" dirty="0" smtClean="0"/>
              <a:t>Veřejná </a:t>
            </a:r>
            <a:r>
              <a:rPr lang="cs-CZ" b="1" i="1" u="sng" dirty="0"/>
              <a:t>správa je souhrnem činností, které nelze kvalifikovat jako zákonodárství nebo soudnictví</a:t>
            </a:r>
            <a:r>
              <a:rPr lang="cs-CZ" b="1" i="1" u="sng" dirty="0" smtClean="0"/>
              <a:t>.“</a:t>
            </a:r>
            <a:endParaRPr lang="cs-CZ" b="1" i="1" u="sng" dirty="0"/>
          </a:p>
        </p:txBody>
      </p:sp>
    </p:spTree>
    <p:extLst>
      <p:ext uri="{BB962C8B-B14F-4D97-AF65-F5344CB8AC3E}">
        <p14:creationId xmlns:p14="http://schemas.microsoft.com/office/powerpoint/2010/main" val="421732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regulace</a:t>
            </a:r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  <a:defRPr/>
            </a:pPr>
            <a:r>
              <a:rPr lang="cs-CZ" b="1" dirty="0"/>
              <a:t>veřejná správa </a:t>
            </a:r>
            <a:r>
              <a:rPr lang="cs-CZ" b="1" dirty="0" err="1"/>
              <a:t>vs</a:t>
            </a:r>
            <a:r>
              <a:rPr lang="cs-CZ" b="1" dirty="0"/>
              <a:t> zákonodárství:</a:t>
            </a:r>
          </a:p>
          <a:p>
            <a:pPr lvl="1" algn="just">
              <a:defRPr/>
            </a:pPr>
            <a:r>
              <a:rPr lang="cs-CZ" dirty="0"/>
              <a:t>zákonodárství je veřejné správě nadřazeno - vytváří pro ni formou zákonů právní rámce </a:t>
            </a:r>
          </a:p>
          <a:p>
            <a:pPr lvl="1" algn="just">
              <a:defRPr/>
            </a:pPr>
            <a:endParaRPr lang="cs-CZ" dirty="0"/>
          </a:p>
          <a:p>
            <a:pPr lvl="1" algn="just">
              <a:defRPr/>
            </a:pPr>
            <a:r>
              <a:rPr lang="cs-CZ" dirty="0"/>
              <a:t>veřejná správa jako činnost výkonná, podzákonná a nařizovací je vázána zákony a zároveň zabezpečuje jejich provedení.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4526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regulace</a:t>
            </a:r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  <a:defRPr/>
            </a:pPr>
            <a:r>
              <a:rPr lang="cs-CZ" b="1" dirty="0"/>
              <a:t>veřejná správa </a:t>
            </a:r>
            <a:r>
              <a:rPr lang="cs-CZ" b="1" dirty="0" err="1"/>
              <a:t>vs</a:t>
            </a:r>
            <a:r>
              <a:rPr lang="cs-CZ" b="1" dirty="0"/>
              <a:t> soudnictví:</a:t>
            </a:r>
          </a:p>
          <a:p>
            <a:pPr lvl="1" algn="just">
              <a:defRPr/>
            </a:pPr>
            <a:r>
              <a:rPr lang="cs-CZ" dirty="0"/>
              <a:t>soudy jsou vázány jen zákony, jinak jsou nezávislé. Tato nezávislost bývá  ústavně zabezpečena instituty nesesaditelnosti a nepřeložitelnosti soudců</a:t>
            </a:r>
          </a:p>
          <a:p>
            <a:pPr lvl="1" algn="just">
              <a:defRPr/>
            </a:pPr>
            <a:r>
              <a:rPr lang="cs-CZ" dirty="0"/>
              <a:t>veřejná  správa je prováděna ve veřejném zájmu osobami, které nejsou </a:t>
            </a:r>
            <a:r>
              <a:rPr lang="cs-CZ" dirty="0" smtClean="0"/>
              <a:t>nezávislé</a:t>
            </a:r>
          </a:p>
          <a:p>
            <a:pPr lvl="1" algn="just">
              <a:defRPr/>
            </a:pPr>
            <a:r>
              <a:rPr lang="cs-CZ" dirty="0"/>
              <a:t>v</a:t>
            </a:r>
            <a:r>
              <a:rPr lang="cs-CZ" dirty="0" smtClean="0"/>
              <a:t>eřejná správa je kontrolována soudy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3884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regulace</a:t>
            </a:r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Administrativně právní metoda regulace</a:t>
            </a:r>
          </a:p>
          <a:p>
            <a:pPr marL="0" indent="0">
              <a:buNone/>
              <a:defRPr/>
            </a:pPr>
            <a:endParaRPr lang="cs-CZ" dirty="0"/>
          </a:p>
          <a:p>
            <a:pPr lvl="1">
              <a:defRPr/>
            </a:pPr>
            <a:r>
              <a:rPr lang="cs-CZ" dirty="0"/>
              <a:t>nerovnost mezi vykonavatelem a adresátem</a:t>
            </a:r>
          </a:p>
          <a:p>
            <a:pPr marL="457200" lvl="1" indent="0">
              <a:buNone/>
              <a:defRPr/>
            </a:pPr>
            <a:endParaRPr lang="cs-CZ" dirty="0"/>
          </a:p>
          <a:p>
            <a:pPr lvl="1">
              <a:defRPr/>
            </a:pPr>
            <a:r>
              <a:rPr lang="cs-CZ" dirty="0"/>
              <a:t>vykonavatelé veřejné správy jako nositelé veřejné moci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7714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1681957"/>
            <a:ext cx="8086635" cy="439737"/>
          </a:xfrm>
        </p:spPr>
        <p:txBody>
          <a:bodyPr/>
          <a:lstStyle/>
          <a:p>
            <a:r>
              <a:rPr lang="cs-CZ" dirty="0"/>
              <a:t>Soudržnost právních norem</a:t>
            </a:r>
            <a:br>
              <a:rPr lang="cs-CZ" dirty="0"/>
            </a:br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vyšší míra vzájemné soudružnosti</a:t>
            </a:r>
          </a:p>
          <a:p>
            <a:pPr>
              <a:defRPr/>
            </a:pPr>
            <a:endParaRPr lang="cs-CZ" dirty="0"/>
          </a:p>
          <a:p>
            <a:r>
              <a:rPr lang="cs-CZ" dirty="0"/>
              <a:t>relativní systémová samostatnost  vůči normám jiných právních odvětví  X vnější systémové vztahy, zejména s ostatními veřejnoprávními odvětvími</a:t>
            </a:r>
          </a:p>
          <a:p>
            <a:endParaRPr lang="cs-CZ" dirty="0"/>
          </a:p>
          <a:p>
            <a:r>
              <a:rPr lang="cs-CZ" dirty="0"/>
              <a:t>není </a:t>
            </a:r>
            <a:r>
              <a:rPr lang="cs-CZ" dirty="0" err="1"/>
              <a:t>kodifikovatelné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805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4077</TotalTime>
  <Words>1022</Words>
  <Application>Microsoft Office PowerPoint</Application>
  <PresentationFormat>Předvádění na obrazovce (4:3)</PresentationFormat>
  <Paragraphs>213</Paragraphs>
  <Slides>21</Slides>
  <Notes>21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Calibri</vt:lpstr>
      <vt:lpstr>Tahoma</vt:lpstr>
      <vt:lpstr>Times New Roman</vt:lpstr>
      <vt:lpstr>Wingdings</vt:lpstr>
      <vt:lpstr>Prezentace_MU_CZ</vt:lpstr>
      <vt:lpstr>Základy správního práva  JUDr. David Hejč, Ph.D.</vt:lpstr>
      <vt:lpstr>Správní právo jako samostatné právní odvětví </vt:lpstr>
      <vt:lpstr>Předmět regulace </vt:lpstr>
      <vt:lpstr>Členění veřejné správy</vt:lpstr>
      <vt:lpstr>Veřejná správa vymezení</vt:lpstr>
      <vt:lpstr>Předmět regulace </vt:lpstr>
      <vt:lpstr>Předmět regulace </vt:lpstr>
      <vt:lpstr>Metoda regulace </vt:lpstr>
      <vt:lpstr>Soudržnost právních norem  </vt:lpstr>
      <vt:lpstr>Systém správního práva  </vt:lpstr>
      <vt:lpstr>Normy správního práva</vt:lpstr>
      <vt:lpstr>Členění norem správního práva </vt:lpstr>
      <vt:lpstr>Realizace norem</vt:lpstr>
      <vt:lpstr>Interpretace norem</vt:lpstr>
      <vt:lpstr>Správní uvážení </vt:lpstr>
      <vt:lpstr>Limity správního uvážení </vt:lpstr>
      <vt:lpstr>Neurčité pojmy </vt:lpstr>
      <vt:lpstr>Prezentace aplikace PowerPoint</vt:lpstr>
      <vt:lpstr>Druhy formálních pramenů vydávaných veřejnou správou  </vt:lpstr>
      <vt:lpstr>Prezentace aplikace PowerPoint</vt:lpstr>
      <vt:lpstr>Děkuji za pozornost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David Hejč</cp:lastModifiedBy>
  <cp:revision>296</cp:revision>
  <cp:lastPrinted>2017-11-19T15:10:36Z</cp:lastPrinted>
  <dcterms:created xsi:type="dcterms:W3CDTF">2016-04-13T06:49:47Z</dcterms:created>
  <dcterms:modified xsi:type="dcterms:W3CDTF">2018-12-12T21:14:01Z</dcterms:modified>
</cp:coreProperties>
</file>