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67" r:id="rId8"/>
    <p:sldId id="262" r:id="rId9"/>
    <p:sldId id="263" r:id="rId10"/>
    <p:sldId id="264" r:id="rId11"/>
    <p:sldId id="268" r:id="rId12"/>
    <p:sldId id="265" r:id="rId13"/>
    <p:sldId id="266" r:id="rId14"/>
    <p:sldId id="269" r:id="rId15"/>
    <p:sldId id="270" r:id="rId16"/>
    <p:sldId id="271" r:id="rId17"/>
    <p:sldId id="26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93671-05BC-42C5-AC35-D7E283D48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656DC8-8E5A-49F3-B8A0-20B7D65D3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20A8AA-78AD-406C-80D8-A7CD213B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9C1802-E930-468F-82CD-72275515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B70DC1-DC47-46AE-AD75-CAAFF976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9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1FFFC-B999-4862-A353-2D82D538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38E004-CB95-464A-A641-98CFECB69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E3483C-264F-4AF1-A291-9927414BB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79563D-D27E-4253-B31C-F30E1815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9C6E8D-3BFB-4215-AA69-E0D48F04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6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5E0D48-CB68-4838-AAC9-8C56C56DA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C5C70F-808F-49D0-9B4B-677F6F587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F2421D-22F0-4512-B537-25331AFC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364F2-AA91-4528-AE10-10B2A1DA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16D67F-0194-4C52-8085-9A0D08A9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87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3BEAA-0003-4065-B87C-B9698128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5CB877-47F4-48BB-BE7A-BD740B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DC5EEE-5545-4AEA-9851-0B2B29880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2D0794-E907-4311-BF7F-4AA07B94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E2BABF-2C5C-4536-9101-C5674F5E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82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5528A-0EDB-41C0-825C-6CB21B9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3B813A-554B-484D-B156-7300BB13C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1FA369-EAD4-4341-8877-C520065C7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CB16A-9D99-4E8A-9767-4E505CDD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8E1E24-986B-4284-A0BB-B4296500C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0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B44E9-7A26-4C75-91B7-4EFB95DE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8CC657-5CA3-4FDB-AA64-926EA2456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B00A280-D75D-4225-B7D9-EE3EDA788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492F8C-65CE-4D44-9083-2F231CF7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50C524-CAF0-41BE-BB83-7904C75F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AADBDA-FA93-4CF6-BD06-5F467D3C6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47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AED58-50B5-4133-ABB6-277B61F78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1777D7E-64F1-474F-A9D5-27209F91F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760BFC-03E2-496C-B452-1332CA57C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9A1A98-FE51-4D9A-9D29-7EA11B911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29EAACD-3AE3-4A86-87AF-DA0F132F4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10F9BBC-AD86-430C-948E-62D295FD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8897EA-26F7-4295-B97B-4F70B6AF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C4298B-4FEE-46AE-B86D-6E055C84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0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FA027-AB52-4830-BFF2-68181F7BB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B1C80C-4C98-43E9-85F7-6FC65623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50044-0FC6-4D48-8B57-99A66FD3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1F0253-4EA3-4903-AEC1-31170B39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59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19BC3C-BB14-4535-B618-710EAA8C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E43F976-74E0-4437-AB00-1B2FA1194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086B4A-7E64-4569-A1E4-C2251246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99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D123B-DAE4-4850-980B-6E17A35D4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1A7B9D-8908-413E-B82E-B3B1BF4A1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1B4F9B4-A075-492C-A63A-5E6573666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661BAD-3E37-44EE-A489-08AD7E0C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11D873-26F0-48A0-BFBC-094ABB99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C2DC37-B355-4200-BC83-011308ED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0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19967-2B6B-4A6A-887F-AF27354E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112BE5-8099-4565-99D4-20088C652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C961877-DD5B-40DA-B600-0320BF7CA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3F091E-1DD5-4057-B2E2-969FE3C0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68316C-EF85-4DFA-8A51-69F27ACB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2D427B-70F6-4BC6-943E-8170C0EF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83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0F9B57-59E4-4B87-84C4-2FD020429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6702009-7102-4435-A170-D2E84EBB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51C836-43A3-44D8-B51A-84E6C68EF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40FCF-4A01-4804-94AB-107E563BCB64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5CFF74-B8FC-4C0D-820A-E5829179E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1905E-ACA4-4B80-B1B0-987161D6D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85E7F-BC9C-44E4-8680-2C475B3EC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68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20C1F-EA6D-4EBE-8893-8A12A476B4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BVV13Zk Základy práva pro neprávníky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697BB9-B21E-41B3-9AD5-E6EBFFD96E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400" dirty="0"/>
              <a:t>Základy pracovního práva</a:t>
            </a:r>
          </a:p>
          <a:p>
            <a:r>
              <a:rPr lang="cs-CZ" dirty="0"/>
              <a:t>Vznik, změna, skončení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304980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pracovní doba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Dispoziční pravomoc</a:t>
            </a:r>
          </a:p>
          <a:p>
            <a:endParaRPr lang="cs-CZ" dirty="0"/>
          </a:p>
          <a:p>
            <a:r>
              <a:rPr lang="cs-CZ" dirty="0"/>
              <a:t>Stanovená týdenní pracovní doba</a:t>
            </a:r>
          </a:p>
          <a:p>
            <a:endParaRPr lang="cs-CZ" dirty="0"/>
          </a:p>
          <a:p>
            <a:r>
              <a:rPr lang="cs-CZ" dirty="0"/>
              <a:t>Zkrácená vs. kratší </a:t>
            </a:r>
          </a:p>
          <a:p>
            <a:endParaRPr lang="cs-CZ" dirty="0"/>
          </a:p>
          <a:p>
            <a:r>
              <a:rPr lang="cs-CZ" dirty="0"/>
              <a:t>Pružné rozvržení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5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pracovní doba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Lze pracovat 7 dní v týdnu?</a:t>
            </a:r>
          </a:p>
          <a:p>
            <a:pPr lvl="1"/>
            <a:r>
              <a:rPr lang="cs-CZ" dirty="0"/>
              <a:t>Doba odpočinku</a:t>
            </a:r>
          </a:p>
          <a:p>
            <a:endParaRPr lang="cs-CZ" dirty="0"/>
          </a:p>
          <a:p>
            <a:r>
              <a:rPr lang="cs-CZ" dirty="0"/>
              <a:t>Přestávka v práci na jídlo a oddech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Bezpečnostní přestávky</a:t>
            </a:r>
          </a:p>
          <a:p>
            <a:endParaRPr lang="cs-CZ" dirty="0"/>
          </a:p>
          <a:p>
            <a:r>
              <a:rPr lang="cs-CZ" dirty="0"/>
              <a:t>Dovolená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00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změna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Smluvní vztahy – dohoda</a:t>
            </a:r>
          </a:p>
          <a:p>
            <a:endParaRPr lang="cs-CZ" dirty="0"/>
          </a:p>
          <a:p>
            <a:r>
              <a:rPr lang="cs-CZ" dirty="0"/>
              <a:t>Zákonem předvídané typy</a:t>
            </a:r>
          </a:p>
          <a:p>
            <a:pPr lvl="1"/>
            <a:r>
              <a:rPr lang="cs-CZ" dirty="0"/>
              <a:t>Převedení na jinou práci</a:t>
            </a:r>
          </a:p>
          <a:p>
            <a:pPr lvl="1"/>
            <a:r>
              <a:rPr lang="cs-CZ" dirty="0"/>
              <a:t>Pracovní cesta</a:t>
            </a:r>
          </a:p>
          <a:p>
            <a:pPr lvl="1"/>
            <a:r>
              <a:rPr lang="cs-CZ" dirty="0"/>
              <a:t>Přeložení na jiné místo výkonu práce</a:t>
            </a:r>
          </a:p>
          <a:p>
            <a:pPr lvl="1"/>
            <a:r>
              <a:rPr lang="cs-CZ" dirty="0"/>
              <a:t>Dočasné přidělení</a:t>
            </a:r>
          </a:p>
          <a:p>
            <a:pPr lvl="1"/>
            <a:endParaRPr lang="cs-CZ" dirty="0"/>
          </a:p>
          <a:p>
            <a:r>
              <a:rPr lang="cs-CZ" dirty="0"/>
              <a:t>Jmenování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280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skončení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Skončení vs. rozvázání</a:t>
            </a:r>
          </a:p>
          <a:p>
            <a:endParaRPr lang="cs-CZ" dirty="0"/>
          </a:p>
          <a:p>
            <a:r>
              <a:rPr lang="cs-CZ" dirty="0"/>
              <a:t>Objektivní vs. subjektivní právní skutečnosti</a:t>
            </a:r>
          </a:p>
          <a:p>
            <a:pPr lvl="1"/>
            <a:r>
              <a:rPr lang="cs-CZ" dirty="0"/>
              <a:t>Čas vs. výpověď</a:t>
            </a:r>
          </a:p>
          <a:p>
            <a:pPr lvl="1"/>
            <a:endParaRPr lang="cs-CZ" dirty="0"/>
          </a:p>
          <a:p>
            <a:r>
              <a:rPr lang="cs-CZ" dirty="0"/>
              <a:t>Odvozené pracovněprávní vztahy</a:t>
            </a:r>
          </a:p>
          <a:p>
            <a:pPr lvl="1"/>
            <a:r>
              <a:rPr lang="cs-CZ" dirty="0"/>
              <a:t>Nárok na mzdu</a:t>
            </a:r>
          </a:p>
          <a:p>
            <a:pPr lvl="1"/>
            <a:r>
              <a:rPr lang="cs-CZ" dirty="0"/>
              <a:t>Povinnosti k náhradě nemajetkové újmy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522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rozvázání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??? Okamžitá výpověď ???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Dohoda</a:t>
            </a:r>
          </a:p>
          <a:p>
            <a:r>
              <a:rPr lang="cs-CZ" dirty="0"/>
              <a:t>Výpověď</a:t>
            </a:r>
          </a:p>
          <a:p>
            <a:r>
              <a:rPr lang="cs-CZ" dirty="0"/>
              <a:t>Okamžité zrušení pracovního poměru</a:t>
            </a:r>
          </a:p>
          <a:p>
            <a:r>
              <a:rPr lang="cs-CZ" dirty="0"/>
              <a:t>Zrušení ve zkušební době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35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výpověď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Zaměstnavatel vs. zaměstnanec</a:t>
            </a:r>
          </a:p>
          <a:p>
            <a:endParaRPr lang="cs-CZ" dirty="0"/>
          </a:p>
          <a:p>
            <a:r>
              <a:rPr lang="cs-CZ" dirty="0"/>
              <a:t>Důvody</a:t>
            </a:r>
          </a:p>
          <a:p>
            <a:pPr lvl="1"/>
            <a:r>
              <a:rPr lang="cs-CZ" dirty="0"/>
              <a:t>Organizační </a:t>
            </a:r>
          </a:p>
          <a:p>
            <a:pPr lvl="1"/>
            <a:r>
              <a:rPr lang="cs-CZ" dirty="0"/>
              <a:t>Zdravotní</a:t>
            </a:r>
          </a:p>
          <a:p>
            <a:pPr lvl="1"/>
            <a:r>
              <a:rPr lang="cs-CZ" dirty="0"/>
              <a:t>Nesplňování požadavků</a:t>
            </a:r>
          </a:p>
          <a:p>
            <a:pPr lvl="1"/>
            <a:r>
              <a:rPr lang="cs-CZ" dirty="0"/>
              <a:t>Porušování povinností</a:t>
            </a:r>
          </a:p>
          <a:p>
            <a:pPr lvl="1"/>
            <a:endParaRPr lang="cs-CZ" dirty="0"/>
          </a:p>
          <a:p>
            <a:r>
              <a:rPr lang="cs-CZ" dirty="0"/>
              <a:t>Ochrana před výpovědí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052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výpověď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Výpovědní doba</a:t>
            </a:r>
          </a:p>
          <a:p>
            <a:endParaRPr lang="cs-CZ" dirty="0"/>
          </a:p>
          <a:p>
            <a:r>
              <a:rPr lang="cs-CZ" dirty="0"/>
              <a:t>Odstupné</a:t>
            </a:r>
          </a:p>
          <a:p>
            <a:endParaRPr lang="cs-CZ" dirty="0"/>
          </a:p>
          <a:p>
            <a:r>
              <a:rPr lang="cs-CZ" dirty="0"/>
              <a:t>Možnost vzít výpověď zpět</a:t>
            </a:r>
          </a:p>
          <a:p>
            <a:endParaRPr lang="cs-CZ" dirty="0"/>
          </a:p>
          <a:p>
            <a:r>
              <a:rPr lang="cs-CZ" dirty="0"/>
              <a:t>Výpověď ve výpovědní době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5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A5E39-3936-4053-87C2-3C950C33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… souvislosti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8551B2-77EB-4DC7-9A07-A7CE2FDB4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Povinnost k náhradě majetkové škody a nemajetkové újmy</a:t>
            </a:r>
          </a:p>
          <a:p>
            <a:endParaRPr lang="cs-CZ" dirty="0"/>
          </a:p>
          <a:p>
            <a:r>
              <a:rPr lang="cs-CZ" dirty="0"/>
              <a:t>Další pracovněprávní vztahy</a:t>
            </a:r>
          </a:p>
          <a:p>
            <a:endParaRPr lang="cs-CZ" dirty="0"/>
          </a:p>
          <a:p>
            <a:r>
              <a:rPr lang="cs-CZ" dirty="0"/>
              <a:t>Agenturní zaměstnávání</a:t>
            </a:r>
          </a:p>
          <a:p>
            <a:endParaRPr lang="cs-CZ" dirty="0"/>
          </a:p>
          <a:p>
            <a:r>
              <a:rPr lang="cs-CZ" dirty="0"/>
              <a:t>Právo na zaměstnání a podpora v nezaměstnanosti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 řada dalších ….</a:t>
            </a:r>
          </a:p>
        </p:txBody>
      </p:sp>
    </p:spTree>
    <p:extLst>
      <p:ext uri="{BB962C8B-B14F-4D97-AF65-F5344CB8AC3E}">
        <p14:creationId xmlns:p14="http://schemas.microsoft.com/office/powerpoint/2010/main" val="163325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2E15D-AA1B-420A-91AF-6BDCA450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98E35A-5C8A-4A69-8BE2-EB471CA6E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právního řádu České republiky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Kodexové znění – zákon č. 262/2006 Sb., zákoník práce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Předmětem je úprava </a:t>
            </a:r>
            <a:r>
              <a:rPr lang="cs-CZ" i="1" dirty="0"/>
              <a:t>závislé práce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8074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prameny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Listina základních práv o svobod</a:t>
            </a:r>
          </a:p>
          <a:p>
            <a:endParaRPr lang="cs-CZ" dirty="0"/>
          </a:p>
          <a:p>
            <a:r>
              <a:rPr lang="cs-CZ" dirty="0"/>
              <a:t>Zákon č. 262/2006 Sb., zákoník práce</a:t>
            </a:r>
          </a:p>
          <a:p>
            <a:endParaRPr lang="cs-CZ" dirty="0"/>
          </a:p>
          <a:p>
            <a:r>
              <a:rPr lang="cs-CZ" dirty="0"/>
              <a:t>Zákon č. 435/2004 Sb., o zaměstnanosti</a:t>
            </a:r>
          </a:p>
          <a:p>
            <a:endParaRPr lang="cs-CZ" dirty="0"/>
          </a:p>
          <a:p>
            <a:r>
              <a:rPr lang="cs-CZ" dirty="0"/>
              <a:t>Zákon č. 251/2005 Sb., o inspekci práce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44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prameny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Úmluvy Mezinárodní organizace práce</a:t>
            </a:r>
          </a:p>
          <a:p>
            <a:endParaRPr lang="cs-CZ" dirty="0"/>
          </a:p>
          <a:p>
            <a:r>
              <a:rPr lang="cs-CZ" dirty="0"/>
              <a:t>Sekundární i primární právo EU</a:t>
            </a:r>
          </a:p>
          <a:p>
            <a:endParaRPr lang="cs-CZ" dirty="0"/>
          </a:p>
          <a:p>
            <a:r>
              <a:rPr lang="cs-CZ" dirty="0"/>
              <a:t>Evropská sociální charta</a:t>
            </a:r>
          </a:p>
          <a:p>
            <a:endParaRPr lang="cs-CZ" dirty="0"/>
          </a:p>
          <a:p>
            <a:r>
              <a:rPr lang="cs-CZ" dirty="0"/>
              <a:t>Mezinárodní smlouvy (např. Pakt o občanských a politických právech)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39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subjekty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Zaměstnanec vs. zaměstnavatel vs. další </a:t>
            </a:r>
          </a:p>
          <a:p>
            <a:endParaRPr lang="cs-CZ" dirty="0"/>
          </a:p>
          <a:p>
            <a:r>
              <a:rPr lang="cs-CZ" dirty="0"/>
              <a:t>Zaměstnavatel </a:t>
            </a:r>
          </a:p>
          <a:p>
            <a:pPr lvl="1"/>
            <a:r>
              <a:rPr lang="cs-CZ" dirty="0"/>
              <a:t>Nezletilec?</a:t>
            </a:r>
          </a:p>
          <a:p>
            <a:endParaRPr lang="cs-CZ" dirty="0"/>
          </a:p>
          <a:p>
            <a:r>
              <a:rPr lang="cs-CZ" dirty="0"/>
              <a:t>Zaměstnanec</a:t>
            </a:r>
          </a:p>
          <a:p>
            <a:pPr lvl="1"/>
            <a:r>
              <a:rPr lang="cs-CZ" dirty="0"/>
              <a:t>Povinná školní docházka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předmět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Závislá práce</a:t>
            </a:r>
          </a:p>
          <a:p>
            <a:pPr lvl="1"/>
            <a:r>
              <a:rPr lang="cs-CZ" dirty="0"/>
              <a:t>Podřízenost z-</a:t>
            </a:r>
            <a:r>
              <a:rPr lang="cs-CZ" dirty="0" err="1"/>
              <a:t>li</a:t>
            </a:r>
            <a:endParaRPr lang="cs-CZ" dirty="0"/>
          </a:p>
          <a:p>
            <a:pPr lvl="1"/>
            <a:r>
              <a:rPr lang="cs-CZ" dirty="0"/>
              <a:t>Dle pokynů z-</a:t>
            </a:r>
            <a:r>
              <a:rPr lang="cs-CZ" dirty="0" err="1"/>
              <a:t>le</a:t>
            </a:r>
            <a:endParaRPr lang="cs-CZ" dirty="0"/>
          </a:p>
          <a:p>
            <a:pPr lvl="1"/>
            <a:r>
              <a:rPr lang="cs-CZ" dirty="0"/>
              <a:t>Osobně z-</a:t>
            </a:r>
            <a:r>
              <a:rPr lang="cs-CZ" dirty="0" err="1"/>
              <a:t>cem</a:t>
            </a:r>
            <a:endParaRPr lang="cs-CZ" dirty="0"/>
          </a:p>
          <a:p>
            <a:pPr lvl="1"/>
            <a:r>
              <a:rPr lang="cs-CZ" dirty="0"/>
              <a:t>Jménem z-</a:t>
            </a:r>
            <a:r>
              <a:rPr lang="cs-CZ" dirty="0" err="1"/>
              <a:t>le</a:t>
            </a:r>
            <a:endParaRPr lang="cs-CZ" dirty="0"/>
          </a:p>
          <a:p>
            <a:endParaRPr lang="cs-CZ" dirty="0"/>
          </a:p>
          <a:p>
            <a:r>
              <a:rPr lang="cs-CZ" dirty="0"/>
              <a:t>Nelegální zaměstnávání („ Švarc systém“)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35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typy vztahů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/>
          <a:lstStyle/>
          <a:p>
            <a:r>
              <a:rPr lang="cs-CZ" dirty="0"/>
              <a:t>Základní vs. Odvozené pracovněprávní vztahy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Pracovní poměr vs. Právní vztahy založené dohodami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Pracovní poměr vs. Služební poměr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14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– pracovní poměr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Pracovní smlouva</a:t>
            </a:r>
          </a:p>
          <a:p>
            <a:pPr lvl="1"/>
            <a:r>
              <a:rPr lang="cs-CZ" dirty="0"/>
              <a:t>Místo výkonu práce</a:t>
            </a:r>
          </a:p>
          <a:p>
            <a:pPr lvl="1"/>
            <a:r>
              <a:rPr lang="cs-CZ" dirty="0"/>
              <a:t>Den nástupu do zaměstnání</a:t>
            </a:r>
          </a:p>
          <a:p>
            <a:pPr lvl="1"/>
            <a:r>
              <a:rPr lang="cs-CZ" dirty="0"/>
              <a:t>Druh práce</a:t>
            </a:r>
          </a:p>
          <a:p>
            <a:endParaRPr lang="cs-CZ" dirty="0"/>
          </a:p>
          <a:p>
            <a:r>
              <a:rPr lang="cs-CZ" dirty="0"/>
              <a:t>Fakultativní náležitost</a:t>
            </a:r>
          </a:p>
          <a:p>
            <a:pPr lvl="1"/>
            <a:r>
              <a:rPr lang="cs-CZ" dirty="0"/>
              <a:t>Mzda</a:t>
            </a:r>
          </a:p>
          <a:p>
            <a:pPr lvl="1"/>
            <a:r>
              <a:rPr lang="cs-CZ" dirty="0"/>
              <a:t>Pracovní doba</a:t>
            </a:r>
          </a:p>
          <a:p>
            <a:pPr lvl="1"/>
            <a:r>
              <a:rPr lang="cs-CZ" dirty="0"/>
              <a:t>Dovolená </a:t>
            </a:r>
          </a:p>
          <a:p>
            <a:r>
              <a:rPr lang="cs-CZ" dirty="0"/>
              <a:t>Forma</a:t>
            </a:r>
          </a:p>
        </p:txBody>
      </p:sp>
    </p:spTree>
    <p:extLst>
      <p:ext uri="{BB962C8B-B14F-4D97-AF65-F5344CB8AC3E}">
        <p14:creationId xmlns:p14="http://schemas.microsoft.com/office/powerpoint/2010/main" val="103846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351F-27CE-4E1B-86CE-646D97C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pracovního práva -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D4C377-DE80-4B08-A5AF-A4542B86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61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Mzda vs. plat</a:t>
            </a:r>
          </a:p>
          <a:p>
            <a:endParaRPr lang="cs-CZ" dirty="0"/>
          </a:p>
          <a:p>
            <a:r>
              <a:rPr lang="cs-CZ" dirty="0"/>
              <a:t>Sjednaná vs. mzdový výměr</a:t>
            </a:r>
          </a:p>
          <a:p>
            <a:endParaRPr lang="cs-CZ" dirty="0"/>
          </a:p>
          <a:p>
            <a:r>
              <a:rPr lang="cs-CZ" dirty="0"/>
              <a:t>Minimální vs. zaručená mzda</a:t>
            </a:r>
          </a:p>
          <a:p>
            <a:endParaRPr lang="cs-CZ" dirty="0"/>
          </a:p>
          <a:p>
            <a:r>
              <a:rPr lang="cs-CZ" dirty="0"/>
              <a:t>Volnost vs. platové tabulky</a:t>
            </a:r>
          </a:p>
          <a:p>
            <a:endParaRPr lang="cs-CZ" dirty="0"/>
          </a:p>
          <a:p>
            <a:r>
              <a:rPr lang="cs-CZ" dirty="0"/>
              <a:t>Pravidelný termín výplaty vs. splatnost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150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410</Words>
  <Application>Microsoft Office PowerPoint</Application>
  <PresentationFormat>Širokoúhlá obrazovka</PresentationFormat>
  <Paragraphs>160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BVV13Zk Základy práva pro neprávníky</vt:lpstr>
      <vt:lpstr>Základy pracovního práva – právní úprava</vt:lpstr>
      <vt:lpstr>Základy pracovního práva - prameny</vt:lpstr>
      <vt:lpstr>Základy pracovního práva - prameny</vt:lpstr>
      <vt:lpstr>Základy pracovního práva - subjekty</vt:lpstr>
      <vt:lpstr>Základy pracovního práva - předmět</vt:lpstr>
      <vt:lpstr>Základy pracovního práva – typy vztahů </vt:lpstr>
      <vt:lpstr>Základy pracovního práva – pracovní poměr</vt:lpstr>
      <vt:lpstr>Základy pracovního práva - mzda</vt:lpstr>
      <vt:lpstr>Základy pracovního práva – pracovní doba</vt:lpstr>
      <vt:lpstr>Základy pracovního práva – pracovní doba</vt:lpstr>
      <vt:lpstr>Základy pracovního práva – změna</vt:lpstr>
      <vt:lpstr>Základy pracovního práva - skončení</vt:lpstr>
      <vt:lpstr>Základy pracovního práva - rozvázání</vt:lpstr>
      <vt:lpstr>Základy pracovního práva - výpověď</vt:lpstr>
      <vt:lpstr>Základy pracovního práva - výpověď</vt:lpstr>
      <vt:lpstr>Základy pracovního práva … souvislosti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BVV13Zk Základy práva pro neprávníky</dc:title>
  <dc:creator>jan horecký</dc:creator>
  <cp:lastModifiedBy>jan horecký</cp:lastModifiedBy>
  <cp:revision>16</cp:revision>
  <dcterms:created xsi:type="dcterms:W3CDTF">2018-11-17T21:35:14Z</dcterms:created>
  <dcterms:modified xsi:type="dcterms:W3CDTF">2018-12-02T12:24:53Z</dcterms:modified>
</cp:coreProperties>
</file>