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79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68" r:id="rId17"/>
    <p:sldId id="270" r:id="rId18"/>
    <p:sldId id="272" r:id="rId19"/>
    <p:sldId id="274" r:id="rId20"/>
    <p:sldId id="276" r:id="rId21"/>
    <p:sldId id="275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7CCC8-0A30-4F73-9BFD-813CBB3972A2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114C0-F273-4672-811B-A3D72B39992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200" dirty="0" smtClean="0"/>
              <a:t>zákon č. 48/1997 Sb., o veřejném zdravotním pojištění, ve znění pozdějších předpisů</a:t>
            </a:r>
          </a:p>
          <a:p>
            <a:pPr marL="0" marR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zákon č. 592/1992 Sb., o pojistném na veřejné zdravotní pojištění, ve znění pozdějších předpisů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187/2006 Sb.,</a:t>
            </a:r>
            <a:r>
              <a:rPr lang="cs-CZ" baseline="0" dirty="0" smtClean="0"/>
              <a:t> o nemocenském pojištění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zákon č. 589/1992 Sb., o pojistném na sociální zabezpečení a příspěvku na státní politiku zaměstnanosti, ve znění pozdějších předpisů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187/2006 Sb.,</a:t>
            </a:r>
            <a:r>
              <a:rPr lang="cs-CZ" baseline="0" dirty="0" smtClean="0"/>
              <a:t> o nemocenském pojištění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dirty="0" smtClean="0"/>
              <a:t>zákon č. 589/1992 Sb., o pojistném na sociální zabezpečení a příspěvku na státní politiku zaměstnanosti, ve znění pozdějších předpisů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č. 117/1995 Sb., o státní sociální podpoře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108/2006 Sb., o sociálních službách,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110/2006 Sb., o životním a existenčním minimu,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111/2006 Sb., o pomoci v hmotné nouzi,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329/2011 Sb., o poskytování dávek osobám se zdravotním postižením a o změně souvisejících zákonů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108/2006 Sb., o sociálních službách,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110/2006 Sb., o životním a existenčním minimu,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111/2006 Sb., o pomoci v hmotné nouzi,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329/2011 Sb., o poskytování dávek osobám se zdravotním postižením a o změně souvisejících zákonů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108/2006 Sb., o sociálních službách,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110/2006 Sb., o životním a existenčním minimu,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111/2006 Sb., o pomoci v hmotné nouzi, ve znění pozdějších předpisů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200" dirty="0" smtClean="0"/>
              <a:t>zákon č. 329/2011 Sb., o poskytování dávek osobám se zdravotním postižením a o změně souvisejících zákonů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114C0-F273-4672-811B-A3D72B39992A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práva sociálního zabezpečení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	</a:t>
            </a:r>
          </a:p>
          <a:p>
            <a:endParaRPr lang="cs-CZ" dirty="0" smtClean="0"/>
          </a:p>
          <a:p>
            <a:pPr algn="r"/>
            <a:r>
              <a:rPr lang="cs-CZ" sz="2600" dirty="0" smtClean="0"/>
              <a:t>BVV13Zk Základy práva pro </a:t>
            </a:r>
            <a:r>
              <a:rPr lang="cs-CZ" sz="2600" dirty="0" err="1" smtClean="0"/>
              <a:t>neprávníky</a:t>
            </a:r>
            <a:endParaRPr lang="cs-CZ" sz="2600" dirty="0" smtClean="0"/>
          </a:p>
          <a:p>
            <a:pPr algn="r"/>
            <a:r>
              <a:rPr lang="cs-CZ" sz="2600" dirty="0" smtClean="0"/>
              <a:t>Podzim 2018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subsystémy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Nepojistné systémy</a:t>
            </a:r>
          </a:p>
          <a:p>
            <a:pPr lvl="1"/>
            <a:r>
              <a:rPr lang="cs-CZ" dirty="0" smtClean="0"/>
              <a:t>Bez aktivní účasti</a:t>
            </a:r>
          </a:p>
          <a:p>
            <a:pPr lvl="1"/>
            <a:r>
              <a:rPr lang="cs-CZ" dirty="0" smtClean="0"/>
              <a:t>Širší osobní působnost</a:t>
            </a:r>
          </a:p>
          <a:p>
            <a:endParaRPr lang="cs-CZ" dirty="0" smtClean="0"/>
          </a:p>
          <a:p>
            <a:r>
              <a:rPr lang="cs-CZ" dirty="0" smtClean="0"/>
              <a:t>Druhy </a:t>
            </a:r>
          </a:p>
          <a:p>
            <a:pPr lvl="1"/>
            <a:r>
              <a:rPr lang="cs-CZ" dirty="0" smtClean="0"/>
              <a:t>Státní sociální podpory</a:t>
            </a:r>
          </a:p>
          <a:p>
            <a:pPr lvl="1"/>
            <a:r>
              <a:rPr lang="cs-CZ" dirty="0" smtClean="0"/>
              <a:t>Sociální pomoc a sociální péče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– dávky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Různé typy dávek</a:t>
            </a:r>
          </a:p>
          <a:p>
            <a:endParaRPr lang="cs-CZ" dirty="0" smtClean="0"/>
          </a:p>
          <a:p>
            <a:r>
              <a:rPr lang="cs-CZ" dirty="0" smtClean="0"/>
              <a:t>Věcné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Peněžité</a:t>
            </a:r>
          </a:p>
          <a:p>
            <a:endParaRPr lang="cs-CZ" dirty="0" smtClean="0"/>
          </a:p>
          <a:p>
            <a:r>
              <a:rPr lang="cs-CZ" dirty="0" smtClean="0"/>
              <a:t>Jednorázové</a:t>
            </a:r>
          </a:p>
          <a:p>
            <a:r>
              <a:rPr lang="cs-CZ" dirty="0" smtClean="0"/>
              <a:t>Opakující se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</a:t>
            </a:r>
            <a:r>
              <a:rPr lang="cs-CZ" dirty="0" smtClean="0"/>
              <a:t>ajištění bezplatné lékařské péče</a:t>
            </a:r>
          </a:p>
          <a:p>
            <a:endParaRPr lang="cs-CZ" dirty="0" smtClean="0"/>
          </a:p>
          <a:p>
            <a:r>
              <a:rPr lang="cs-CZ" dirty="0" smtClean="0"/>
              <a:t>Osoby s trvalým pobytem na území ČR</a:t>
            </a:r>
            <a:endParaRPr lang="cs-CZ" dirty="0" smtClean="0"/>
          </a:p>
          <a:p>
            <a:r>
              <a:rPr lang="cs-CZ" dirty="0" smtClean="0"/>
              <a:t>Osoby pracující pro zaměstnavatele se sídlem na území ČR</a:t>
            </a:r>
          </a:p>
          <a:p>
            <a:endParaRPr lang="cs-CZ" dirty="0" smtClean="0"/>
          </a:p>
          <a:p>
            <a:r>
              <a:rPr lang="cs-CZ" dirty="0" smtClean="0"/>
              <a:t>Obligatorní pojištění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Pojištěnec</a:t>
            </a:r>
          </a:p>
          <a:p>
            <a:pPr lvl="1"/>
            <a:r>
              <a:rPr lang="cs-CZ" dirty="0" smtClean="0"/>
              <a:t>Zaměstnanec</a:t>
            </a:r>
          </a:p>
          <a:p>
            <a:pPr lvl="1"/>
            <a:r>
              <a:rPr lang="cs-CZ" dirty="0" smtClean="0"/>
              <a:t>Osoba samostatně výdělečně činná</a:t>
            </a:r>
          </a:p>
          <a:p>
            <a:pPr lvl="1"/>
            <a:r>
              <a:rPr lang="cs-CZ" dirty="0" smtClean="0"/>
              <a:t>Osoba bez zdanitelných příjmů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??? Student?</a:t>
            </a:r>
          </a:p>
          <a:p>
            <a:endParaRPr lang="cs-CZ" dirty="0" smtClean="0"/>
          </a:p>
          <a:p>
            <a:r>
              <a:rPr lang="cs-CZ" dirty="0" smtClean="0"/>
              <a:t>Minimální pojistné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nemocenské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Krátkodobá sociální událost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Pokrytí výpadku příjmů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Ekonomicky aktivní osoby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nemocenské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Dávky</a:t>
            </a:r>
          </a:p>
          <a:p>
            <a:pPr lvl="1"/>
            <a:r>
              <a:rPr lang="cs-CZ" dirty="0" smtClean="0"/>
              <a:t>Peněžité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Zaměstnanec povinně</a:t>
            </a:r>
          </a:p>
          <a:p>
            <a:pPr lvl="1"/>
            <a:r>
              <a:rPr lang="cs-CZ" dirty="0" smtClean="0"/>
              <a:t>OSVČ dobrovolně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??? Brigádník (činnost na základě DPP)?</a:t>
            </a:r>
          </a:p>
          <a:p>
            <a:endParaRPr lang="cs-CZ" dirty="0" smtClean="0"/>
          </a:p>
          <a:p>
            <a:r>
              <a:rPr lang="cs-CZ" dirty="0" smtClean="0"/>
              <a:t>Započitatelný příjem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nemocenské pojištění - 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Nemocenská</a:t>
            </a:r>
          </a:p>
          <a:p>
            <a:r>
              <a:rPr lang="cs-CZ" dirty="0" smtClean="0"/>
              <a:t>Peněžitá pomoc v mateřství</a:t>
            </a:r>
          </a:p>
          <a:p>
            <a:r>
              <a:rPr lang="cs-CZ" dirty="0" smtClean="0"/>
              <a:t>Otcovská</a:t>
            </a:r>
          </a:p>
          <a:p>
            <a:r>
              <a:rPr lang="cs-CZ" dirty="0" smtClean="0"/>
              <a:t>Ošetřovné</a:t>
            </a:r>
          </a:p>
          <a:p>
            <a:r>
              <a:rPr lang="cs-CZ" dirty="0" smtClean="0"/>
              <a:t>Dlouhodobé ošetřovné</a:t>
            </a:r>
          </a:p>
          <a:p>
            <a:r>
              <a:rPr lang="cs-CZ" dirty="0" smtClean="0"/>
              <a:t>Vyrovnávací příspěvek v těhotenství a mateřství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důchodové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Dlouhodobá sociální událost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Krytí výpadku příjmu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Aktivní účast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důchodové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Originární</a:t>
            </a:r>
            <a:r>
              <a:rPr lang="cs-CZ" dirty="0" smtClean="0"/>
              <a:t> vs. Derivativní důchody</a:t>
            </a:r>
          </a:p>
          <a:p>
            <a:endParaRPr lang="cs-CZ" dirty="0" smtClean="0"/>
          </a:p>
          <a:p>
            <a:r>
              <a:rPr lang="cs-CZ" dirty="0" smtClean="0"/>
              <a:t>Starobní důchod</a:t>
            </a:r>
          </a:p>
          <a:p>
            <a:r>
              <a:rPr lang="cs-CZ" dirty="0" smtClean="0"/>
              <a:t>Invalidní důchod</a:t>
            </a:r>
          </a:p>
          <a:p>
            <a:r>
              <a:rPr lang="cs-CZ" dirty="0" smtClean="0"/>
              <a:t>Sirotčí důchod</a:t>
            </a:r>
          </a:p>
          <a:p>
            <a:r>
              <a:rPr lang="cs-CZ" dirty="0" smtClean="0"/>
              <a:t>Vdovský/vdovecký důchod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státní sociální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Zajištění rodin s dětmi</a:t>
            </a:r>
          </a:p>
          <a:p>
            <a:endParaRPr lang="cs-CZ" dirty="0" smtClean="0"/>
          </a:p>
          <a:p>
            <a:r>
              <a:rPr lang="cs-CZ" dirty="0" smtClean="0"/>
              <a:t>Nepojistný systém (bez aktivní účasti)</a:t>
            </a:r>
          </a:p>
          <a:p>
            <a:endParaRPr lang="cs-CZ" dirty="0" smtClean="0"/>
          </a:p>
          <a:p>
            <a:r>
              <a:rPr lang="cs-CZ" dirty="0" smtClean="0"/>
              <a:t>Peněžité dávky</a:t>
            </a:r>
          </a:p>
          <a:p>
            <a:endParaRPr lang="cs-CZ" dirty="0" smtClean="0"/>
          </a:p>
          <a:p>
            <a:r>
              <a:rPr lang="cs-CZ" dirty="0" smtClean="0"/>
              <a:t>Trvalé bydliště</a:t>
            </a:r>
          </a:p>
          <a:p>
            <a:endParaRPr lang="cs-CZ" dirty="0" smtClean="0"/>
          </a:p>
          <a:p>
            <a:r>
              <a:rPr lang="cs-CZ" dirty="0" smtClean="0"/>
              <a:t>??? Studentka/Student?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– </a:t>
            </a:r>
            <a:r>
              <a:rPr lang="cs-CZ" i="1" dirty="0" err="1" smtClean="0"/>
              <a:t>Cui</a:t>
            </a:r>
            <a:r>
              <a:rPr lang="cs-CZ" i="1" dirty="0" smtClean="0"/>
              <a:t> bono?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 sociální politiky státu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Zajištění sociální úrovně (sociální stát)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Paternalistická role státu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státní sociální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Dávky jednorázové i opakující se</a:t>
            </a:r>
          </a:p>
          <a:p>
            <a:endParaRPr lang="cs-CZ" dirty="0" smtClean="0"/>
          </a:p>
          <a:p>
            <a:r>
              <a:rPr lang="cs-CZ" dirty="0" smtClean="0"/>
              <a:t>Dávky testované i netestované</a:t>
            </a:r>
          </a:p>
          <a:p>
            <a:endParaRPr lang="cs-CZ" dirty="0" smtClean="0"/>
          </a:p>
          <a:p>
            <a:r>
              <a:rPr lang="cs-CZ" dirty="0" smtClean="0"/>
              <a:t>Přídavek na dítě</a:t>
            </a:r>
          </a:p>
          <a:p>
            <a:r>
              <a:rPr lang="cs-CZ" dirty="0" smtClean="0"/>
              <a:t>Příspěvek na bydlení</a:t>
            </a:r>
          </a:p>
          <a:p>
            <a:r>
              <a:rPr lang="cs-CZ" dirty="0" smtClean="0"/>
              <a:t>Porodné</a:t>
            </a:r>
          </a:p>
          <a:p>
            <a:r>
              <a:rPr lang="cs-CZ" dirty="0" smtClean="0"/>
              <a:t>Rodičovský příspěvek</a:t>
            </a:r>
          </a:p>
          <a:p>
            <a:r>
              <a:rPr lang="cs-CZ" dirty="0" smtClean="0"/>
              <a:t>Pohřebné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sociální pomoc a sociální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Univerzální působnost</a:t>
            </a:r>
          </a:p>
          <a:p>
            <a:endParaRPr lang="cs-CZ" dirty="0" smtClean="0"/>
          </a:p>
          <a:p>
            <a:r>
              <a:rPr lang="cs-CZ" dirty="0" smtClean="0"/>
              <a:t>Sociální péče</a:t>
            </a:r>
          </a:p>
          <a:p>
            <a:pPr lvl="1"/>
            <a:r>
              <a:rPr lang="cs-CZ" dirty="0" smtClean="0"/>
              <a:t>Poradenství</a:t>
            </a:r>
          </a:p>
          <a:p>
            <a:pPr lvl="1"/>
            <a:r>
              <a:rPr lang="cs-CZ" dirty="0" smtClean="0"/>
              <a:t>Sociální prevence</a:t>
            </a:r>
          </a:p>
          <a:p>
            <a:pPr lvl="1"/>
            <a:r>
              <a:rPr lang="cs-CZ" dirty="0" smtClean="0"/>
              <a:t>Sociální péče</a:t>
            </a:r>
          </a:p>
          <a:p>
            <a:endParaRPr lang="cs-CZ" dirty="0" smtClean="0"/>
          </a:p>
          <a:p>
            <a:r>
              <a:rPr lang="cs-CZ" dirty="0" smtClean="0"/>
              <a:t>Domov pro seniory, azylový dům, poskytování stravy či domácí pomoc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zabezpečení – sociální pomoc a sociální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Příspěvek na péči</a:t>
            </a:r>
          </a:p>
          <a:p>
            <a:endParaRPr lang="cs-CZ" dirty="0" smtClean="0"/>
          </a:p>
          <a:p>
            <a:r>
              <a:rPr lang="cs-CZ" dirty="0" smtClean="0"/>
              <a:t>Dávky v hmotné nouzi</a:t>
            </a:r>
          </a:p>
          <a:p>
            <a:pPr lvl="1"/>
            <a:r>
              <a:rPr lang="cs-CZ" dirty="0" smtClean="0"/>
              <a:t>Příspěvek </a:t>
            </a:r>
            <a:r>
              <a:rPr lang="cs-CZ" dirty="0" smtClean="0"/>
              <a:t>na živobytí</a:t>
            </a:r>
          </a:p>
          <a:p>
            <a:pPr lvl="1"/>
            <a:r>
              <a:rPr lang="cs-CZ" dirty="0" smtClean="0"/>
              <a:t>Doplatek </a:t>
            </a:r>
            <a:r>
              <a:rPr lang="cs-CZ" dirty="0" smtClean="0"/>
              <a:t>na bydlení</a:t>
            </a:r>
          </a:p>
          <a:p>
            <a:pPr lvl="1"/>
            <a:r>
              <a:rPr lang="cs-CZ" dirty="0" smtClean="0"/>
              <a:t>Mimořádná </a:t>
            </a:r>
            <a:r>
              <a:rPr lang="cs-CZ" dirty="0" smtClean="0"/>
              <a:t>okamžitá </a:t>
            </a:r>
            <a:r>
              <a:rPr lang="cs-CZ" dirty="0" smtClean="0"/>
              <a:t>pomoc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Životní a existenční minimum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„</a:t>
            </a:r>
            <a:r>
              <a:rPr lang="cs-CZ" i="1" dirty="0" smtClean="0"/>
              <a:t>Společnosti se může podařit vytvořit životní podmínky i pro ty, kteří se ocitli v nouzi, jen spojením nástrojů sociálního státu a občanské společnosti. Jde tedy o způsob tohoto spojení, ne o zrušení sociálního státu</a:t>
            </a:r>
            <a:r>
              <a:rPr lang="cs-CZ" dirty="0" smtClean="0"/>
              <a:t>.“</a:t>
            </a:r>
          </a:p>
          <a:p>
            <a:pPr lvl="2" algn="r">
              <a:buNone/>
            </a:pPr>
            <a:r>
              <a:rPr lang="cs-CZ" dirty="0" smtClean="0"/>
              <a:t>R alf </a:t>
            </a:r>
            <a:r>
              <a:rPr lang="cs-CZ" dirty="0" err="1" smtClean="0"/>
              <a:t>Dahrendorf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– </a:t>
            </a:r>
            <a:r>
              <a:rPr lang="cs-CZ" i="1" dirty="0" err="1" smtClean="0"/>
              <a:t>Cui</a:t>
            </a:r>
            <a:r>
              <a:rPr lang="cs-CZ" i="1" dirty="0" smtClean="0"/>
              <a:t> bono?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Osoby postižené sociální událostí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Student ?</a:t>
            </a:r>
          </a:p>
          <a:p>
            <a:pPr lvl="1"/>
            <a:r>
              <a:rPr lang="cs-CZ" dirty="0" smtClean="0"/>
              <a:t>Žena?</a:t>
            </a:r>
          </a:p>
          <a:p>
            <a:pPr lvl="1"/>
            <a:r>
              <a:rPr lang="cs-CZ" dirty="0" smtClean="0"/>
              <a:t>Rodička/rodič?</a:t>
            </a:r>
          </a:p>
          <a:p>
            <a:pPr lvl="1"/>
            <a:r>
              <a:rPr lang="cs-CZ" dirty="0" smtClean="0"/>
              <a:t>Starý člověk?</a:t>
            </a:r>
          </a:p>
          <a:p>
            <a:pPr lvl="1"/>
            <a:r>
              <a:rPr lang="cs-CZ" dirty="0" smtClean="0"/>
              <a:t>Zdravotně postižený člověk?</a:t>
            </a:r>
          </a:p>
          <a:p>
            <a:pPr lvl="1"/>
            <a:r>
              <a:rPr lang="cs-CZ" dirty="0" smtClean="0"/>
              <a:t>…….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Veřejnoprávní povaha</a:t>
            </a:r>
          </a:p>
          <a:p>
            <a:endParaRPr lang="cs-CZ" dirty="0" smtClean="0"/>
          </a:p>
          <a:p>
            <a:r>
              <a:rPr lang="cs-CZ" dirty="0" smtClean="0"/>
              <a:t>Evropská sociální charta</a:t>
            </a:r>
          </a:p>
          <a:p>
            <a:endParaRPr lang="cs-CZ" dirty="0" smtClean="0"/>
          </a:p>
          <a:p>
            <a:r>
              <a:rPr lang="cs-CZ" dirty="0" smtClean="0"/>
              <a:t>Evropský pilíř sociálních práv</a:t>
            </a:r>
          </a:p>
          <a:p>
            <a:endParaRPr lang="cs-CZ" dirty="0" smtClean="0"/>
          </a:p>
          <a:p>
            <a:r>
              <a:rPr lang="cs-CZ" dirty="0" smtClean="0"/>
              <a:t>Primární i sekundární právo EU</a:t>
            </a:r>
          </a:p>
          <a:p>
            <a:pPr lvl="1"/>
            <a:r>
              <a:rPr lang="cs-CZ" altLang="cs-CZ" dirty="0" smtClean="0"/>
              <a:t>nařízení EP a Rady č. 883/2004, o koordinaci systémů sociálního </a:t>
            </a:r>
            <a:r>
              <a:rPr lang="cs-CZ" altLang="cs-CZ" dirty="0" smtClean="0"/>
              <a:t>zabezpečení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zákon č. 48/1997 Sb., o veřejném zdravotním pojištění, ve znění pozdějších předpisů</a:t>
            </a:r>
          </a:p>
          <a:p>
            <a:r>
              <a:rPr lang="cs-CZ" dirty="0" smtClean="0"/>
              <a:t> </a:t>
            </a:r>
            <a:r>
              <a:rPr lang="cs-CZ" altLang="cs-CZ" dirty="0" smtClean="0"/>
              <a:t>zákon č. 551/1991 Sb., o Všeobecné zdravotní pojišťovně, ve znění pozdějších předpisů</a:t>
            </a:r>
          </a:p>
          <a:p>
            <a:r>
              <a:rPr lang="cs-CZ" altLang="cs-CZ" dirty="0" smtClean="0"/>
              <a:t>zákon č. 592/1992 Sb., o pojistném na veřejné zdravotní pojištění, ve znění pozdějších předpisů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 smtClean="0"/>
              <a:t>zákon č. 187/2006 Sb., o nemocenském pojištění</a:t>
            </a:r>
          </a:p>
          <a:p>
            <a:r>
              <a:rPr lang="cs-CZ" altLang="cs-CZ" dirty="0" smtClean="0"/>
              <a:t>zákon č. 589/1992 Sb., o pojistném na sociální zabezpečení a příspěvku na státní politiku zaměstnanosti, ve znění pozdějších předpisů</a:t>
            </a:r>
            <a:endParaRPr lang="cs-CZ" dirty="0" smtClean="0"/>
          </a:p>
          <a:p>
            <a:r>
              <a:rPr lang="cs-CZ" altLang="cs-CZ" dirty="0" smtClean="0"/>
              <a:t>zákon č. 155/1995 Sb., o důchodovém pojištění, ve znění pozdějších předpisů</a:t>
            </a:r>
          </a:p>
          <a:p>
            <a:r>
              <a:rPr lang="cs-CZ" altLang="cs-CZ" dirty="0" smtClean="0"/>
              <a:t>zákon č. 582/1991 Sb., o organizaci a provádění sociálního zabezpečení, ve znění pozdějších předpisů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prameny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zákon č. 117/1995 Sb., o státní sociální podpoře, ve znění pozdějších předpisů</a:t>
            </a:r>
          </a:p>
          <a:p>
            <a:r>
              <a:rPr lang="cs-CZ" altLang="cs-CZ" dirty="0" smtClean="0"/>
              <a:t>zákon č. 110/2006 Sb., o životním a existenčním minimu, ve znění pozdějších předpisů</a:t>
            </a:r>
          </a:p>
          <a:p>
            <a:r>
              <a:rPr lang="cs-CZ" altLang="cs-CZ" dirty="0" smtClean="0"/>
              <a:t>zákon č. 108/2006 Sb., o sociálních službách, ve znění pozdějších předpisů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 smtClean="0"/>
              <a:t>Sociální spravedlnosti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Subsidiarita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Všeobecnost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Participace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Rovnosti 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Zásluhovost</a:t>
            </a:r>
            <a:endParaRPr lang="cs-CZ" alt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zabezpečení - subsystémy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Pojistné vs. Nepojistné systémy</a:t>
            </a:r>
          </a:p>
          <a:p>
            <a:endParaRPr lang="cs-CZ" dirty="0" smtClean="0"/>
          </a:p>
          <a:p>
            <a:r>
              <a:rPr lang="cs-CZ" dirty="0" smtClean="0"/>
              <a:t>Pojistné </a:t>
            </a:r>
          </a:p>
          <a:p>
            <a:pPr lvl="1"/>
            <a:r>
              <a:rPr lang="cs-CZ" dirty="0" smtClean="0"/>
              <a:t>aktivní účast člověka</a:t>
            </a:r>
          </a:p>
          <a:p>
            <a:pPr lvl="2"/>
            <a:r>
              <a:rPr lang="cs-CZ" dirty="0" smtClean="0"/>
              <a:t>Zdravotní pojištění</a:t>
            </a:r>
          </a:p>
          <a:p>
            <a:pPr lvl="2"/>
            <a:r>
              <a:rPr lang="cs-CZ" dirty="0" smtClean="0"/>
              <a:t>Nemocenské pojištění</a:t>
            </a:r>
          </a:p>
          <a:p>
            <a:pPr lvl="2"/>
            <a:r>
              <a:rPr lang="cs-CZ" dirty="0" smtClean="0"/>
              <a:t>Důchodové pojištění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900</Words>
  <Application>Microsoft Office PowerPoint</Application>
  <PresentationFormat>Předvádění na obrazovce (4:3)</PresentationFormat>
  <Paragraphs>259</Paragraphs>
  <Slides>23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Základy práva sociálního zabezpečení</vt:lpstr>
      <vt:lpstr>Sociální zabezpečení – Cui bono?</vt:lpstr>
      <vt:lpstr>Sociální zabezpečení – Cui bono?</vt:lpstr>
      <vt:lpstr>Sociální zabezpečení - prameny</vt:lpstr>
      <vt:lpstr>Sociální zabezpečení - prameny</vt:lpstr>
      <vt:lpstr>Sociální zabezpečení - prameny</vt:lpstr>
      <vt:lpstr>Sociální zabezpečení - prameny</vt:lpstr>
      <vt:lpstr>Sociální zabezpečení - zásady</vt:lpstr>
      <vt:lpstr>Sociální zabezpečení - subsystémy</vt:lpstr>
      <vt:lpstr>Sociální zabezpečení - subsystémy</vt:lpstr>
      <vt:lpstr>Sociální zabezpečení – dávky </vt:lpstr>
      <vt:lpstr>Sociální zabezpečení – zdravotní pojištění</vt:lpstr>
      <vt:lpstr>Sociální zabezpečení – zdravotní pojištění</vt:lpstr>
      <vt:lpstr>Sociální zabezpečení – nemocenské pojištění</vt:lpstr>
      <vt:lpstr>Sociální zabezpečení – nemocenské pojištění</vt:lpstr>
      <vt:lpstr>Sociální zabezpečení – nemocenské pojištění - dávky</vt:lpstr>
      <vt:lpstr>Sociální zabezpečení – důchodové pojištění</vt:lpstr>
      <vt:lpstr>Sociální zabezpečení – důchodové pojištění</vt:lpstr>
      <vt:lpstr>Sociální zabezpečení – státní sociální podpora</vt:lpstr>
      <vt:lpstr>Sociální zabezpečení – státní sociální podpora</vt:lpstr>
      <vt:lpstr>Sociální zabezpečení – sociální pomoc a sociální péče</vt:lpstr>
      <vt:lpstr>Sociální zabezpečení – sociální pomoc a sociální péče</vt:lpstr>
      <vt:lpstr>Sociální zabezpečení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práva sociálního zabezpečení</dc:title>
  <dc:creator>Honza</dc:creator>
  <cp:lastModifiedBy>Honza</cp:lastModifiedBy>
  <cp:revision>12</cp:revision>
  <dcterms:created xsi:type="dcterms:W3CDTF">2018-12-02T22:47:55Z</dcterms:created>
  <dcterms:modified xsi:type="dcterms:W3CDTF">2018-12-03T00:39:42Z</dcterms:modified>
</cp:coreProperties>
</file>