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85" r:id="rId2"/>
    <p:sldId id="28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3" r:id="rId16"/>
    <p:sldId id="269" r:id="rId17"/>
    <p:sldId id="270" r:id="rId18"/>
    <p:sldId id="271" r:id="rId19"/>
    <p:sldId id="272" r:id="rId20"/>
    <p:sldId id="275" r:id="rId21"/>
    <p:sldId id="276" r:id="rId22"/>
    <p:sldId id="277" r:id="rId23"/>
    <p:sldId id="279" r:id="rId24"/>
    <p:sldId id="284" r:id="rId25"/>
    <p:sldId id="280" r:id="rId26"/>
    <p:sldId id="281" r:id="rId27"/>
    <p:sldId id="282" r:id="rId28"/>
    <p:sldId id="273" r:id="rId29"/>
    <p:sldId id="274" r:id="rId3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Potesil@law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4923" y="1074420"/>
            <a:ext cx="7518400" cy="4787365"/>
          </a:xfrm>
        </p:spPr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správního trestání a odpovědnost </a:t>
            </a:r>
            <a:r>
              <a:rPr lang="cs-CZ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přestupky</a:t>
            </a:r>
            <a: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altLang="cs-CZ" sz="2600" b="0" dirty="0" smtClean="0"/>
              <a:t>JUDr. Lukáš Potěšil, Ph.D.</a:t>
            </a:r>
            <a:br>
              <a:rPr lang="cs-CZ" altLang="cs-CZ" sz="2600" b="0" dirty="0" smtClean="0"/>
            </a:br>
            <a:r>
              <a:rPr lang="cs-CZ" altLang="cs-CZ" sz="2600" b="0" dirty="0" smtClean="0">
                <a:hlinkClick r:id="rId2"/>
              </a:rPr>
              <a:t>Lukas.Potesil@law.muni.cz</a:t>
            </a:r>
            <a:r>
              <a:rPr lang="cs-CZ" altLang="cs-CZ" sz="2600" b="0" dirty="0" smtClean="0"/>
              <a:t> </a:t>
            </a:r>
            <a:endParaRPr lang="cs-CZ" altLang="cs-CZ" sz="2600" b="0" dirty="0"/>
          </a:p>
        </p:txBody>
      </p:sp>
    </p:spTree>
    <p:extLst>
      <p:ext uri="{BB962C8B-B14F-4D97-AF65-F5344CB8AC3E}">
        <p14:creationId xmlns:p14="http://schemas.microsoft.com/office/powerpoint/2010/main" val="228208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druhá:</a:t>
            </a:r>
          </a:p>
          <a:p>
            <a:pPr lvl="1" algn="just"/>
            <a:r>
              <a:rPr lang="cs-CZ" altLang="cs-CZ" sz="1800" b="1" dirty="0"/>
              <a:t>Správní </a:t>
            </a:r>
            <a:r>
              <a:rPr lang="cs-CZ" altLang="cs-CZ" sz="1800" b="1" dirty="0" smtClean="0"/>
              <a:t>tresty, </a:t>
            </a:r>
            <a:r>
              <a:rPr lang="cs-CZ" altLang="cs-CZ" sz="1800" dirty="0"/>
              <a:t>§ 35 až 50 (druhy: napomenutí, pokuta, zákaz činnost, propadnutí věci, zveřejnění rozhodnutí o přestupku; určení druhu a výměry, kritéria – blíže rozvedena; souběh a trestání, absorpční zásada; podmíněné upuštění; upuštění; mimořádné snížení výměry pokuty – lze i v přídech, kdy zákon stanoví, že nelze upustit a musí být uložena?)</a:t>
            </a:r>
          </a:p>
          <a:p>
            <a:pPr lvl="1" algn="just"/>
            <a:r>
              <a:rPr lang="cs-CZ" altLang="cs-CZ" sz="1800" b="1" dirty="0"/>
              <a:t>Ochranná </a:t>
            </a:r>
            <a:r>
              <a:rPr lang="cs-CZ" altLang="cs-CZ" sz="1800" b="1" dirty="0" smtClean="0"/>
              <a:t>opatření, </a:t>
            </a:r>
            <a:r>
              <a:rPr lang="cs-CZ" altLang="cs-CZ" sz="1800" dirty="0"/>
              <a:t>§ 51 až 54 (omezující opatření a zabrání věci)</a:t>
            </a:r>
          </a:p>
          <a:p>
            <a:pPr lvl="1" algn="just"/>
            <a:r>
              <a:rPr lang="cs-CZ" altLang="cs-CZ" sz="1800" b="1" dirty="0" smtClean="0"/>
              <a:t>Mladiství,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§ 55 až 59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6346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27996"/>
            <a:ext cx="8086635" cy="647700"/>
          </a:xfrm>
        </p:spPr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3029"/>
            <a:ext cx="8082321" cy="4579484"/>
          </a:xfrm>
        </p:spPr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třetí:</a:t>
            </a:r>
          </a:p>
          <a:p>
            <a:pPr lvl="1" algn="just"/>
            <a:r>
              <a:rPr lang="cs-CZ" altLang="cs-CZ" sz="1800" b="1" dirty="0" smtClean="0"/>
              <a:t>Příslušnost,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§ 60 až 64 (</a:t>
            </a:r>
            <a:r>
              <a:rPr lang="cs-CZ" altLang="cs-CZ" sz="1800" dirty="0" err="1"/>
              <a:t>ObÚRP</a:t>
            </a:r>
            <a:r>
              <a:rPr lang="cs-CZ" altLang="cs-CZ" sz="1800" dirty="0"/>
              <a:t>, přestupkové komise, zvláštní případ tzv. systémové podjatosti v § </a:t>
            </a:r>
            <a:r>
              <a:rPr lang="cs-CZ" altLang="cs-CZ" sz="1800" dirty="0" smtClean="0"/>
              <a:t>63); </a:t>
            </a:r>
            <a:endParaRPr lang="cs-CZ" altLang="cs-CZ" sz="1800" dirty="0"/>
          </a:p>
          <a:p>
            <a:pPr lvl="1" algn="just"/>
            <a:r>
              <a:rPr lang="cs-CZ" altLang="cs-CZ" sz="1800" b="1" dirty="0" smtClean="0"/>
              <a:t>Doručování, </a:t>
            </a:r>
            <a:r>
              <a:rPr lang="cs-CZ" altLang="cs-CZ" sz="1800" dirty="0"/>
              <a:t>§ 66 a 67 (lze veřejnou vyhláškou a přímo účastníkovi pro případ mj. obstrukce zmocněnců)</a:t>
            </a:r>
          </a:p>
          <a:p>
            <a:pPr lvl="1" algn="just"/>
            <a:r>
              <a:rPr lang="cs-CZ" altLang="cs-CZ" sz="1800" b="1" dirty="0"/>
              <a:t>Účastníci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68 až 72 (obviněný, poškozený a vlastník věci; § 71 </a:t>
            </a:r>
            <a:r>
              <a:rPr lang="cs-CZ" altLang="cs-CZ" sz="1800" b="1" dirty="0"/>
              <a:t>osoba přímo postižená spácháním přestupku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Postup před zahájením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73 až 76 </a:t>
            </a:r>
            <a:r>
              <a:rPr lang="cs-CZ" altLang="cs-CZ" sz="1800" dirty="0" smtClean="0"/>
              <a:t>(součinnost, oznamování </a:t>
            </a:r>
            <a:r>
              <a:rPr lang="cs-CZ" altLang="cs-CZ" sz="1800" dirty="0"/>
              <a:t>a odložení věci)</a:t>
            </a:r>
          </a:p>
          <a:p>
            <a:pPr lvl="1" algn="just"/>
            <a:r>
              <a:rPr lang="cs-CZ" altLang="cs-CZ" sz="1800" b="1" dirty="0"/>
              <a:t>Průběh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77 až 87 (zahájení – oznámení, náležitosti; § 80 ústní jednání – na požádání obviněného, je-li to nezbytné k uplatnění jeho práv; dokazování, záruka za splnění povinnosti, přeměny PO; zastavení řízení, narovnání)</a:t>
            </a:r>
          </a:p>
          <a:p>
            <a:pPr lvl="1" algn="just"/>
            <a:r>
              <a:rPr lang="cs-CZ" altLang="cs-CZ" sz="1800" b="1" dirty="0"/>
              <a:t>Zvláštní druhy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88 až 92 (společné řízení, NŠ a BO, příkaz, příkaz na místě, příkazový blok) 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0089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třetí:</a:t>
            </a:r>
          </a:p>
          <a:p>
            <a:pPr lvl="1" algn="just"/>
            <a:r>
              <a:rPr lang="cs-CZ" altLang="cs-CZ" sz="1800" b="1" dirty="0"/>
              <a:t>Rozhodnutí o </a:t>
            </a:r>
            <a:r>
              <a:rPr lang="cs-CZ" altLang="cs-CZ" sz="1800" b="1" dirty="0" smtClean="0"/>
              <a:t>přestupku, </a:t>
            </a:r>
            <a:r>
              <a:rPr lang="cs-CZ" altLang="cs-CZ" sz="1800" dirty="0"/>
              <a:t>§ 93 až 94 (náležitosti výrokové části, lhůta 60 dnů pro vydání rozhodnutí, nelze-li bezodkladně) </a:t>
            </a:r>
          </a:p>
          <a:p>
            <a:pPr lvl="1" algn="just"/>
            <a:r>
              <a:rPr lang="cs-CZ" altLang="cs-CZ" sz="1800" b="1" dirty="0"/>
              <a:t>Náklady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95 (paušální částka)</a:t>
            </a:r>
          </a:p>
          <a:p>
            <a:pPr lvl="1" algn="just"/>
            <a:r>
              <a:rPr lang="cs-CZ" altLang="cs-CZ" sz="1800" b="1" dirty="0"/>
              <a:t>Řízení o </a:t>
            </a:r>
            <a:r>
              <a:rPr lang="cs-CZ" altLang="cs-CZ" sz="1800" b="1" dirty="0" smtClean="0"/>
              <a:t>odvolání, </a:t>
            </a:r>
            <a:r>
              <a:rPr lang="cs-CZ" altLang="cs-CZ" sz="1800" dirty="0"/>
              <a:t>§ 96 až 98 (není koncentrace řízení, zákaz reformace in </a:t>
            </a:r>
            <a:r>
              <a:rPr lang="cs-CZ" altLang="cs-CZ" sz="1800" dirty="0" err="1"/>
              <a:t>peius</a:t>
            </a:r>
            <a:r>
              <a:rPr lang="cs-CZ" altLang="cs-CZ" sz="1800" dirty="0"/>
              <a:t>, beneficium </a:t>
            </a:r>
            <a:r>
              <a:rPr lang="cs-CZ" altLang="cs-CZ" sz="1800" dirty="0" err="1"/>
              <a:t>coahesionis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Zvláštní postupy po právní </a:t>
            </a:r>
            <a:r>
              <a:rPr lang="cs-CZ" altLang="cs-CZ" sz="1800" b="1" dirty="0" smtClean="0"/>
              <a:t>moci, </a:t>
            </a:r>
            <a:r>
              <a:rPr lang="cs-CZ" altLang="cs-CZ" sz="1800" dirty="0"/>
              <a:t>§ 99 až 102 (nové rozhodnutí – upuštění od výkonu zbytku správního trestu, přezkumné řízení, přezkum příkazu na místě, přechod úhrady pokuty na právního nástupce)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8045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čtvrtá:</a:t>
            </a:r>
          </a:p>
          <a:p>
            <a:pPr lvl="1" algn="just"/>
            <a:r>
              <a:rPr lang="cs-CZ" altLang="cs-CZ" sz="1800" b="1" dirty="0"/>
              <a:t>Výkon </a:t>
            </a:r>
            <a:r>
              <a:rPr lang="cs-CZ" altLang="cs-CZ" sz="1800" b="1" dirty="0" smtClean="0"/>
              <a:t>působnosti, </a:t>
            </a:r>
            <a:r>
              <a:rPr lang="cs-CZ" altLang="cs-CZ" sz="1800" dirty="0"/>
              <a:t>§ 103 (přenesená působnost) </a:t>
            </a:r>
          </a:p>
          <a:p>
            <a:pPr lvl="1" algn="just"/>
            <a:r>
              <a:rPr lang="cs-CZ" altLang="cs-CZ" sz="1800" b="1" dirty="0" smtClean="0"/>
              <a:t>Amnestie, </a:t>
            </a:r>
            <a:r>
              <a:rPr lang="cs-CZ" altLang="cs-CZ" sz="1800" dirty="0"/>
              <a:t>§ 104 (prezident republiky)</a:t>
            </a:r>
          </a:p>
          <a:p>
            <a:pPr lvl="1" algn="just"/>
            <a:r>
              <a:rPr lang="cs-CZ" altLang="cs-CZ" sz="1800" b="1" dirty="0"/>
              <a:t>Veřejnoprávní </a:t>
            </a:r>
            <a:r>
              <a:rPr lang="cs-CZ" altLang="cs-CZ" sz="1800" b="1" dirty="0" smtClean="0"/>
              <a:t>smlouvy, </a:t>
            </a:r>
            <a:r>
              <a:rPr lang="cs-CZ" altLang="cs-CZ" sz="1800" dirty="0"/>
              <a:t>§ 105 </a:t>
            </a:r>
          </a:p>
          <a:p>
            <a:pPr lvl="1" algn="just"/>
            <a:r>
              <a:rPr lang="cs-CZ" altLang="cs-CZ" sz="1800" b="1" dirty="0"/>
              <a:t>Evidence </a:t>
            </a:r>
            <a:r>
              <a:rPr lang="cs-CZ" altLang="cs-CZ" sz="1800" b="1" dirty="0" smtClean="0"/>
              <a:t>přestupků, </a:t>
            </a:r>
            <a:r>
              <a:rPr lang="cs-CZ" altLang="cs-CZ" sz="1800" dirty="0"/>
              <a:t>§ 106 až 108 (Rejstřík trestů, námitkové řízení)</a:t>
            </a:r>
          </a:p>
          <a:p>
            <a:pPr lvl="1" algn="just"/>
            <a:r>
              <a:rPr lang="cs-CZ" altLang="cs-CZ" sz="1800" b="1" dirty="0"/>
              <a:t>Přehled </a:t>
            </a:r>
            <a:r>
              <a:rPr lang="cs-CZ" altLang="cs-CZ" sz="1800" b="1" dirty="0" smtClean="0"/>
              <a:t>přestupků, </a:t>
            </a:r>
            <a:r>
              <a:rPr lang="cs-CZ" altLang="cs-CZ" sz="1800" dirty="0"/>
              <a:t>§ 110 (statistiky)</a:t>
            </a:r>
          </a:p>
          <a:p>
            <a:pPr lvl="1" algn="just"/>
            <a:r>
              <a:rPr lang="cs-CZ" altLang="cs-CZ" sz="1800" b="1" dirty="0"/>
              <a:t>Požadavky na oprávněnou úřední </a:t>
            </a:r>
            <a:r>
              <a:rPr lang="cs-CZ" altLang="cs-CZ" sz="1800" b="1" dirty="0" smtClean="0"/>
              <a:t>osobu, </a:t>
            </a:r>
            <a:r>
              <a:rPr lang="cs-CZ" altLang="cs-CZ" sz="1800" dirty="0"/>
              <a:t>§ 111 (do 31. 12. 2022 i jiné osoby, poté osoby starší 50 let s praxí 10 let)</a:t>
            </a:r>
          </a:p>
          <a:p>
            <a:pPr lvl="1" algn="just"/>
            <a:r>
              <a:rPr lang="cs-CZ" altLang="cs-CZ" sz="1800" b="1" dirty="0"/>
              <a:t>Přechodná </a:t>
            </a:r>
            <a:r>
              <a:rPr lang="cs-CZ" altLang="cs-CZ" sz="1800" b="1" dirty="0" smtClean="0"/>
              <a:t>ustanovení, </a:t>
            </a:r>
            <a:r>
              <a:rPr lang="cs-CZ" altLang="cs-CZ" sz="1800" dirty="0"/>
              <a:t>§ 112</a:t>
            </a:r>
          </a:p>
          <a:p>
            <a:pPr lvl="1" algn="just"/>
            <a:r>
              <a:rPr lang="cs-CZ" altLang="cs-CZ" sz="1800" b="1" dirty="0"/>
              <a:t>Zrušovací </a:t>
            </a:r>
            <a:r>
              <a:rPr lang="cs-CZ" altLang="cs-CZ" sz="1800" b="1" dirty="0" smtClean="0"/>
              <a:t>ustanovení, </a:t>
            </a:r>
            <a:r>
              <a:rPr lang="cs-CZ" altLang="cs-CZ" sz="1800" dirty="0"/>
              <a:t>§ 113</a:t>
            </a:r>
          </a:p>
          <a:p>
            <a:pPr lvl="1" algn="just"/>
            <a:r>
              <a:rPr lang="cs-CZ" altLang="cs-CZ" sz="1800" b="1" dirty="0" smtClean="0"/>
              <a:t>Účinnost,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§ 114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6441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61082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algn="just"/>
            <a:r>
              <a:rPr lang="cs-CZ" dirty="0" smtClean="0"/>
              <a:t>Z hlediska účelu, kterým je </a:t>
            </a:r>
            <a:r>
              <a:rPr lang="cs-CZ" b="1" dirty="0" smtClean="0"/>
              <a:t>sjednocení </a:t>
            </a:r>
            <a:r>
              <a:rPr lang="cs-CZ" dirty="0" smtClean="0"/>
              <a:t>(ne však úplné) obecné </a:t>
            </a:r>
            <a:r>
              <a:rPr lang="cs-CZ" b="1" dirty="0" smtClean="0"/>
              <a:t>právní úpravy </a:t>
            </a:r>
            <a:r>
              <a:rPr lang="cs-CZ" dirty="0" smtClean="0"/>
              <a:t>správního trestání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cs-CZ" dirty="0" smtClean="0"/>
              <a:t>Pro oblast „původních přestupků“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 smtClean="0"/>
              <a:t>Pro oblast původních jiných správních deliktů fyzické osoby, právnické osoby a podnikající fyzické osoby – „zcela nové“, </a:t>
            </a:r>
            <a:r>
              <a:rPr lang="cs-CZ" b="1" dirty="0" smtClean="0"/>
              <a:t>první hmotněprávní a procesní úprava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Vztah ke správnímu řádu </a:t>
            </a:r>
            <a:r>
              <a:rPr lang="cs-CZ" altLang="cs-CZ" dirty="0" smtClean="0">
                <a:solidFill>
                  <a:srgbClr val="FF0000"/>
                </a:solidFill>
              </a:rPr>
              <a:t>a)</a:t>
            </a:r>
            <a:r>
              <a:rPr lang="cs-CZ" altLang="cs-CZ" dirty="0" smtClean="0"/>
              <a:t> Co </a:t>
            </a:r>
            <a:r>
              <a:rPr lang="cs-CZ" altLang="cs-CZ" dirty="0"/>
              <a:t>je </a:t>
            </a:r>
            <a:r>
              <a:rPr lang="cs-CZ" altLang="cs-CZ" dirty="0">
                <a:solidFill>
                  <a:srgbClr val="FF0000"/>
                </a:solidFill>
              </a:rPr>
              <a:t>výlučně ve </a:t>
            </a:r>
            <a:r>
              <a:rPr lang="cs-CZ" altLang="cs-CZ" dirty="0" err="1" smtClean="0">
                <a:solidFill>
                  <a:srgbClr val="FF0000"/>
                </a:solidFill>
              </a:rPr>
              <a:t>SpŘ</a:t>
            </a:r>
            <a:r>
              <a:rPr lang="cs-CZ" altLang="cs-CZ" dirty="0" smtClean="0">
                <a:solidFill>
                  <a:srgbClr val="FF0000"/>
                </a:solidFill>
              </a:rPr>
              <a:t>, b) </a:t>
            </a:r>
            <a:r>
              <a:rPr lang="cs-CZ" altLang="cs-CZ" i="1" dirty="0" smtClean="0"/>
              <a:t>Lex </a:t>
            </a:r>
            <a:r>
              <a:rPr lang="cs-CZ" altLang="cs-CZ" i="1" dirty="0" err="1"/>
              <a:t>generalis</a:t>
            </a:r>
            <a:r>
              <a:rPr lang="cs-CZ" altLang="cs-CZ" i="1" dirty="0"/>
              <a:t> </a:t>
            </a:r>
            <a:r>
              <a:rPr lang="cs-CZ" altLang="cs-CZ" dirty="0"/>
              <a:t>a </a:t>
            </a:r>
            <a:r>
              <a:rPr lang="cs-CZ" altLang="cs-CZ" i="1" dirty="0"/>
              <a:t>lex </a:t>
            </a:r>
            <a:r>
              <a:rPr lang="cs-CZ" altLang="cs-CZ" i="1" dirty="0" err="1" smtClean="0"/>
              <a:t>specialis</a:t>
            </a:r>
            <a:r>
              <a:rPr lang="cs-CZ" altLang="cs-CZ" dirty="0" smtClean="0"/>
              <a:t>, </a:t>
            </a:r>
            <a:r>
              <a:rPr lang="cs-CZ" altLang="cs-CZ" dirty="0" smtClean="0">
                <a:solidFill>
                  <a:srgbClr val="FF0000"/>
                </a:solidFill>
              </a:rPr>
              <a:t>c)</a:t>
            </a:r>
            <a:r>
              <a:rPr lang="cs-CZ" altLang="cs-CZ" dirty="0" smtClean="0"/>
              <a:t> Co </a:t>
            </a:r>
            <a:r>
              <a:rPr lang="cs-CZ" altLang="cs-CZ" dirty="0"/>
              <a:t>je </a:t>
            </a:r>
            <a:r>
              <a:rPr lang="cs-CZ" altLang="cs-CZ" dirty="0">
                <a:solidFill>
                  <a:srgbClr val="FF0000"/>
                </a:solidFill>
              </a:rPr>
              <a:t>výlučně v zákoně č. 250/2016 Sb.</a:t>
            </a:r>
          </a:p>
          <a:p>
            <a:pPr marL="457200" indent="-457200" algn="just">
              <a:buFont typeface="+mj-lt"/>
              <a:buAutoNum type="alphaLcParenR"/>
            </a:pP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6981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61082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Hmotněprávní problematika:</a:t>
            </a:r>
          </a:p>
          <a:p>
            <a:pPr algn="just"/>
            <a:r>
              <a:rPr lang="cs-CZ" sz="2000" b="1" dirty="0" smtClean="0"/>
              <a:t>Sjednocení právní </a:t>
            </a:r>
            <a:r>
              <a:rPr lang="cs-CZ" sz="2000" dirty="0" smtClean="0"/>
              <a:t>úpravy odpovědnosti za přestupek u fyzických osob, podnikajících fyzických osob a právnických osob (se zřetelem na jejich odlišnosti)</a:t>
            </a:r>
          </a:p>
          <a:p>
            <a:pPr algn="just"/>
            <a:r>
              <a:rPr lang="cs-CZ" sz="2000" b="1" dirty="0" smtClean="0"/>
              <a:t>Některá ustanovení jsou aplikovatelná pouze v návaznosti na zvláštní zákon </a:t>
            </a:r>
            <a:r>
              <a:rPr lang="cs-CZ" sz="2000" dirty="0" smtClean="0"/>
              <a:t>(např. pokus; organizátor, návodce a pomocník; zveřejnění rozhodnutí o přestupku; osoba přímo postižená spácháním přestupku)</a:t>
            </a:r>
          </a:p>
          <a:p>
            <a:pPr algn="just"/>
            <a:r>
              <a:rPr lang="cs-CZ" sz="2000" b="1" dirty="0" smtClean="0"/>
              <a:t>Kombinace subjektivní </a:t>
            </a:r>
            <a:r>
              <a:rPr lang="cs-CZ" sz="2000" dirty="0" smtClean="0"/>
              <a:t>(x omyl skutkový a právní v § 16 a 17) </a:t>
            </a:r>
            <a:r>
              <a:rPr lang="cs-CZ" sz="2000" b="1" dirty="0" smtClean="0"/>
              <a:t>a objektivní odpovědnosti</a:t>
            </a:r>
            <a:r>
              <a:rPr lang="cs-CZ" sz="2000" dirty="0" smtClean="0"/>
              <a:t> (s obecným liberačním důvodem v § 21 a 23)</a:t>
            </a:r>
          </a:p>
          <a:p>
            <a:pPr algn="just"/>
            <a:r>
              <a:rPr lang="cs-CZ" sz="2000" b="1" dirty="0" smtClean="0"/>
              <a:t>Jednání mající znaky přestupku </a:t>
            </a:r>
            <a:r>
              <a:rPr lang="cs-CZ" sz="2000" dirty="0" smtClean="0"/>
              <a:t>– reakce na problémy v praxi (§ 4)</a:t>
            </a:r>
          </a:p>
          <a:p>
            <a:pPr algn="just"/>
            <a:r>
              <a:rPr lang="cs-CZ" sz="2000" dirty="0" smtClean="0"/>
              <a:t>Zavedení </a:t>
            </a:r>
            <a:r>
              <a:rPr lang="cs-CZ" sz="2000" b="1" dirty="0" smtClean="0"/>
              <a:t>trestnosti pokusu </a:t>
            </a:r>
            <a:r>
              <a:rPr lang="cs-CZ" sz="2000" dirty="0" smtClean="0"/>
              <a:t>(podle zvláštního zákona)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1540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Hmotněprávní problematika:</a:t>
            </a:r>
          </a:p>
          <a:p>
            <a:pPr algn="just"/>
            <a:r>
              <a:rPr lang="cs-CZ" sz="2000" b="1" dirty="0" smtClean="0"/>
              <a:t>Pokračování v přestupku, trvající přestupek, hromadný přestupek</a:t>
            </a:r>
            <a:r>
              <a:rPr lang="cs-CZ" sz="2000" dirty="0" smtClean="0"/>
              <a:t> (§ 7 až 9)</a:t>
            </a:r>
          </a:p>
          <a:p>
            <a:pPr algn="just"/>
            <a:r>
              <a:rPr lang="cs-CZ" sz="2000" b="1" dirty="0" smtClean="0"/>
              <a:t>Spolupachatel</a:t>
            </a:r>
            <a:r>
              <a:rPr lang="cs-CZ" sz="2000" dirty="0" smtClean="0"/>
              <a:t> (§ 11)</a:t>
            </a:r>
          </a:p>
          <a:p>
            <a:pPr algn="just"/>
            <a:r>
              <a:rPr lang="cs-CZ" sz="2000" b="1" dirty="0" smtClean="0"/>
              <a:t>Omyl skutkový </a:t>
            </a:r>
            <a:r>
              <a:rPr lang="cs-CZ" sz="2000" dirty="0" smtClean="0"/>
              <a:t>(§ 16) a </a:t>
            </a:r>
            <a:r>
              <a:rPr lang="cs-CZ" sz="2000" b="1" dirty="0" smtClean="0"/>
              <a:t>právní</a:t>
            </a:r>
            <a:r>
              <a:rPr lang="cs-CZ" sz="2000" dirty="0" smtClean="0"/>
              <a:t> (§ 17)</a:t>
            </a:r>
          </a:p>
          <a:p>
            <a:pPr algn="just"/>
            <a:r>
              <a:rPr lang="cs-CZ" sz="2000" dirty="0" smtClean="0"/>
              <a:t>Rozšíření </a:t>
            </a:r>
            <a:r>
              <a:rPr lang="cs-CZ" sz="2000" b="1" dirty="0" smtClean="0"/>
              <a:t>okruhu okolností vylučujících protiprávnost </a:t>
            </a:r>
            <a:r>
              <a:rPr lang="cs-CZ" sz="2000" dirty="0" smtClean="0"/>
              <a:t>(§ 24 až 28)</a:t>
            </a:r>
          </a:p>
          <a:p>
            <a:pPr algn="just"/>
            <a:r>
              <a:rPr lang="cs-CZ" sz="2000" b="1" dirty="0" smtClean="0"/>
              <a:t>Správní tresty </a:t>
            </a:r>
            <a:r>
              <a:rPr lang="cs-CZ" sz="2000" dirty="0" smtClean="0"/>
              <a:t>(ne sankce)</a:t>
            </a:r>
          </a:p>
          <a:p>
            <a:pPr algn="just"/>
            <a:r>
              <a:rPr lang="cs-CZ" sz="2000" dirty="0" smtClean="0"/>
              <a:t>Prvky </a:t>
            </a:r>
            <a:r>
              <a:rPr lang="cs-CZ" sz="2000" b="1" dirty="0" err="1" smtClean="0"/>
              <a:t>asperace</a:t>
            </a:r>
            <a:r>
              <a:rPr lang="cs-CZ" sz="2000" dirty="0" smtClean="0"/>
              <a:t> (§ 41 odst. 2)</a:t>
            </a:r>
          </a:p>
          <a:p>
            <a:pPr algn="just"/>
            <a:r>
              <a:rPr lang="cs-CZ" sz="2000" b="1" dirty="0" smtClean="0"/>
              <a:t>Podmíněné upuštění od uložení správního trestu </a:t>
            </a:r>
            <a:r>
              <a:rPr lang="cs-CZ" sz="2000" dirty="0" smtClean="0"/>
              <a:t>(§ 42)</a:t>
            </a:r>
          </a:p>
          <a:p>
            <a:pPr algn="just"/>
            <a:r>
              <a:rPr lang="cs-CZ" sz="2000" b="1" dirty="0" smtClean="0"/>
              <a:t>Mimořádné snížení výměry pokuty </a:t>
            </a:r>
            <a:r>
              <a:rPr lang="cs-CZ" sz="2000" dirty="0" smtClean="0"/>
              <a:t>(§ 44)</a:t>
            </a:r>
          </a:p>
          <a:p>
            <a:pPr algn="just"/>
            <a:r>
              <a:rPr lang="cs-CZ" sz="2000" b="1" dirty="0" smtClean="0"/>
              <a:t>Zveřejnění rozhodnutí o přestupku </a:t>
            </a:r>
            <a:r>
              <a:rPr lang="cs-CZ" sz="2000" dirty="0" smtClean="0"/>
              <a:t>(§ 50, podle zvláštního zákona)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8122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Procesní problematika:</a:t>
            </a:r>
          </a:p>
          <a:p>
            <a:pPr algn="just"/>
            <a:r>
              <a:rPr lang="cs-CZ" sz="2000" b="1" dirty="0" smtClean="0"/>
              <a:t>Vyloučení z projednávání a rozhodování věci</a:t>
            </a:r>
            <a:r>
              <a:rPr lang="cs-CZ" sz="2000" dirty="0" smtClean="0"/>
              <a:t> (§ 63)</a:t>
            </a:r>
          </a:p>
          <a:p>
            <a:pPr algn="just"/>
            <a:r>
              <a:rPr lang="cs-CZ" sz="2000" b="1" dirty="0" smtClean="0"/>
              <a:t>Doručování </a:t>
            </a:r>
            <a:r>
              <a:rPr lang="cs-CZ" sz="2000" dirty="0" smtClean="0"/>
              <a:t>(§ 66 a 67)</a:t>
            </a:r>
          </a:p>
          <a:p>
            <a:pPr algn="just"/>
            <a:r>
              <a:rPr lang="cs-CZ" sz="2000" b="1" dirty="0" smtClean="0"/>
              <a:t>Osoba přímo postižená spácháním přestupku </a:t>
            </a:r>
            <a:r>
              <a:rPr lang="cs-CZ" sz="2000" dirty="0" smtClean="0"/>
              <a:t>(§ 71 a 79, podle zvláštního zákona) </a:t>
            </a:r>
          </a:p>
          <a:p>
            <a:pPr algn="just"/>
            <a:r>
              <a:rPr lang="cs-CZ" sz="2000" b="1" dirty="0" smtClean="0"/>
              <a:t>Zahájení řízení ex offo </a:t>
            </a:r>
            <a:r>
              <a:rPr lang="cs-CZ" sz="2000" dirty="0" smtClean="0"/>
              <a:t>(§ 78)</a:t>
            </a:r>
          </a:p>
          <a:p>
            <a:pPr algn="just"/>
            <a:r>
              <a:rPr lang="cs-CZ" sz="2000" b="1" dirty="0" smtClean="0"/>
              <a:t>Ústní jednání </a:t>
            </a:r>
            <a:r>
              <a:rPr lang="cs-CZ" sz="2000" dirty="0"/>
              <a:t>(§ 80</a:t>
            </a:r>
            <a:r>
              <a:rPr lang="cs-CZ" sz="2000" dirty="0" smtClean="0"/>
              <a:t>) a role obviněného při něm, včetně výslechu obviněného (§ 82)</a:t>
            </a:r>
          </a:p>
          <a:p>
            <a:pPr algn="just"/>
            <a:r>
              <a:rPr lang="cs-CZ" sz="2000" b="1" dirty="0" smtClean="0"/>
              <a:t>Zrušení, zánik a přeměna právnické osoby </a:t>
            </a:r>
            <a:r>
              <a:rPr lang="cs-CZ" sz="2000" dirty="0" smtClean="0"/>
              <a:t>(§ 84)</a:t>
            </a:r>
          </a:p>
          <a:p>
            <a:pPr algn="just"/>
            <a:r>
              <a:rPr lang="cs-CZ" sz="2000" b="1" dirty="0" smtClean="0"/>
              <a:t>Přerušení řízení při podání kasační stížnosti </a:t>
            </a:r>
            <a:r>
              <a:rPr lang="cs-CZ" sz="2000" dirty="0" smtClean="0"/>
              <a:t>(§ 85 odst. 1)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8443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Procesní problematika:</a:t>
            </a:r>
          </a:p>
          <a:p>
            <a:pPr algn="just"/>
            <a:r>
              <a:rPr lang="cs-CZ" sz="2000" b="1" dirty="0" smtClean="0"/>
              <a:t>Narovnání </a:t>
            </a:r>
            <a:r>
              <a:rPr lang="cs-CZ" sz="2000" dirty="0" smtClean="0"/>
              <a:t>(§ 87)</a:t>
            </a:r>
          </a:p>
          <a:p>
            <a:pPr algn="just"/>
            <a:r>
              <a:rPr lang="cs-CZ" sz="2000" b="1" dirty="0" smtClean="0"/>
              <a:t>Příkaz, příkaz na místě a příkazový blok </a:t>
            </a:r>
            <a:r>
              <a:rPr lang="cs-CZ" sz="2000" dirty="0" smtClean="0"/>
              <a:t>(§ 90 až 92, i na mladistvé)</a:t>
            </a:r>
          </a:p>
          <a:p>
            <a:pPr algn="just"/>
            <a:r>
              <a:rPr lang="cs-CZ" sz="2000" b="1" dirty="0" smtClean="0"/>
              <a:t>Náležitosti výrokové části rozhodnutí o přestupku </a:t>
            </a:r>
            <a:r>
              <a:rPr lang="cs-CZ" sz="2000" dirty="0" smtClean="0"/>
              <a:t>(§ 93) </a:t>
            </a:r>
          </a:p>
          <a:p>
            <a:pPr algn="just"/>
            <a:r>
              <a:rPr lang="cs-CZ" sz="2000" b="1" dirty="0" smtClean="0"/>
              <a:t>Lhůta pro vydání rozhodnutí </a:t>
            </a:r>
            <a:r>
              <a:rPr lang="cs-CZ" sz="2000" dirty="0" smtClean="0"/>
              <a:t>(§ 94)</a:t>
            </a:r>
          </a:p>
          <a:p>
            <a:pPr algn="just"/>
            <a:r>
              <a:rPr lang="cs-CZ" sz="2000" b="1" dirty="0" smtClean="0"/>
              <a:t>Náklady řízení </a:t>
            </a:r>
            <a:r>
              <a:rPr lang="cs-CZ" sz="2000" dirty="0" smtClean="0"/>
              <a:t>(§ 95) a vyhláška č. 520/2005 Sb. </a:t>
            </a:r>
          </a:p>
          <a:p>
            <a:pPr algn="just"/>
            <a:r>
              <a:rPr lang="cs-CZ" sz="2000" b="1" dirty="0" smtClean="0"/>
              <a:t>Přezkumné řízení, přezkum příkazu na místě </a:t>
            </a:r>
            <a:r>
              <a:rPr lang="cs-CZ" sz="2000" dirty="0" smtClean="0"/>
              <a:t>(§ 100 a 101)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3945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74686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Legislativní proces:</a:t>
            </a:r>
          </a:p>
          <a:p>
            <a:pPr algn="just"/>
            <a:r>
              <a:rPr lang="cs-CZ" dirty="0" smtClean="0"/>
              <a:t>zákony </a:t>
            </a:r>
            <a:r>
              <a:rPr lang="cs-CZ" b="1" dirty="0" smtClean="0"/>
              <a:t>č. 250/2016 Sb. a 251/2016 Sb. </a:t>
            </a:r>
            <a:r>
              <a:rPr lang="cs-CZ" dirty="0" smtClean="0"/>
              <a:t>publikovány 3. 8. 2016 x změnový zákon projednáván samostatně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 smtClean="0"/>
              <a:t>Předloženo 5. 10. 2016, PSP </a:t>
            </a:r>
            <a:r>
              <a:rPr lang="cs-CZ" b="1" dirty="0" smtClean="0"/>
              <a:t>schváleno</a:t>
            </a:r>
            <a:r>
              <a:rPr lang="cs-CZ" dirty="0" smtClean="0"/>
              <a:t> 7. 4. 2017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Senát </a:t>
            </a:r>
            <a:r>
              <a:rPr lang="cs-CZ" dirty="0" smtClean="0"/>
              <a:t>31</a:t>
            </a:r>
            <a:r>
              <a:rPr lang="cs-CZ" dirty="0"/>
              <a:t>. 5. 2017 </a:t>
            </a:r>
            <a:r>
              <a:rPr lang="cs-CZ" b="1" dirty="0"/>
              <a:t>neprojednal</a:t>
            </a:r>
            <a:r>
              <a:rPr lang="cs-CZ" dirty="0"/>
              <a:t> nebo k němu </a:t>
            </a:r>
            <a:r>
              <a:rPr lang="cs-CZ" b="1" dirty="0"/>
              <a:t>nepřijal </a:t>
            </a:r>
            <a:r>
              <a:rPr lang="cs-CZ" b="1" dirty="0" smtClean="0"/>
              <a:t>usnesení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 smtClean="0"/>
              <a:t>doručeno</a:t>
            </a:r>
            <a:r>
              <a:rPr lang="cs-CZ" dirty="0" smtClean="0"/>
              <a:t> </a:t>
            </a:r>
            <a:r>
              <a:rPr lang="cs-CZ" dirty="0"/>
              <a:t>prezidentovi k podepsání 9. 6. </a:t>
            </a:r>
            <a:r>
              <a:rPr lang="cs-CZ" dirty="0" smtClean="0"/>
              <a:t>2017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 smtClean="0"/>
              <a:t>vyhlášen</a:t>
            </a:r>
            <a:r>
              <a:rPr lang="cs-CZ" dirty="0" smtClean="0"/>
              <a:t> </a:t>
            </a:r>
            <a:r>
              <a:rPr lang="cs-CZ" dirty="0"/>
              <a:t>28. 6. 2017 ve Sbírce zákonů v částce 66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 smtClean="0"/>
              <a:t>účinnost </a:t>
            </a:r>
            <a:r>
              <a:rPr lang="cs-CZ" dirty="0" smtClean="0"/>
              <a:t>1. 7. 2017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0867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Správní trestání a správní právo trestní -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200" u="sng" dirty="0">
                <a:solidFill>
                  <a:srgbClr val="FF0000"/>
                </a:solidFill>
              </a:rPr>
              <a:t> </a:t>
            </a:r>
            <a:r>
              <a:rPr lang="cs-CZ" sz="2200" dirty="0"/>
              <a:t>(využívají jiná </a:t>
            </a:r>
            <a:r>
              <a:rPr lang="cs-CZ" sz="2200" dirty="0" smtClean="0"/>
              <a:t>odvětví, než SP – FP, PŽP, </a:t>
            </a:r>
            <a:r>
              <a:rPr lang="cs-CZ" sz="2200" dirty="0" err="1" smtClean="0"/>
              <a:t>SocZab</a:t>
            </a:r>
            <a:r>
              <a:rPr lang="cs-CZ" sz="2200" dirty="0" smtClean="0"/>
              <a:t>)* </a:t>
            </a:r>
            <a:r>
              <a:rPr lang="cs-CZ" sz="2200" b="1" dirty="0"/>
              <a:t>odpovědnost za porušení norem správního </a:t>
            </a:r>
            <a:r>
              <a:rPr lang="cs-CZ" sz="2200" b="1" dirty="0" smtClean="0"/>
              <a:t>práva</a:t>
            </a:r>
            <a:r>
              <a:rPr lang="cs-CZ" sz="2200" dirty="0" smtClean="0"/>
              <a:t> (jinými odvětvími – TP, OP)</a:t>
            </a:r>
            <a:endParaRPr lang="cs-CZ" sz="2200" dirty="0">
              <a:solidFill>
                <a:srgbClr val="FF3300"/>
              </a:solidFill>
            </a:endParaRP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b="1" u="sng" dirty="0">
                <a:solidFill>
                  <a:srgbClr val="FF3300"/>
                </a:solidFill>
              </a:rPr>
              <a:t>SP </a:t>
            </a:r>
            <a:r>
              <a:rPr lang="cs-CZ" sz="2200" b="1" u="sng" dirty="0" smtClean="0">
                <a:solidFill>
                  <a:srgbClr val="FF3300"/>
                </a:solidFill>
              </a:rPr>
              <a:t>trestní (soubor norem)</a:t>
            </a:r>
            <a:r>
              <a:rPr lang="cs-CZ" sz="2200" b="1" dirty="0" smtClean="0">
                <a:solidFill>
                  <a:srgbClr val="FF0000"/>
                </a:solidFill>
              </a:rPr>
              <a:t> </a:t>
            </a:r>
            <a:r>
              <a:rPr lang="cs-CZ" sz="2200" b="1" dirty="0" smtClean="0"/>
              <a:t>upravuje správně právní odpovědnost;</a:t>
            </a:r>
            <a:r>
              <a:rPr lang="cs-CZ" sz="2200" dirty="0" smtClean="0"/>
              <a:t> stanovuje </a:t>
            </a:r>
            <a:r>
              <a:rPr lang="cs-CZ" sz="2200" b="1" dirty="0" smtClean="0"/>
              <a:t>následky (tj. odpovědnost)</a:t>
            </a:r>
            <a:r>
              <a:rPr lang="cs-CZ" sz="2200" dirty="0" smtClean="0"/>
              <a:t> </a:t>
            </a:r>
            <a:r>
              <a:rPr lang="cs-CZ" sz="2200" dirty="0"/>
              <a:t>za porušení právních </a:t>
            </a:r>
            <a:r>
              <a:rPr lang="cs-CZ" sz="2200" dirty="0" smtClean="0"/>
              <a:t>norem (</a:t>
            </a:r>
            <a:r>
              <a:rPr lang="cs-CZ" sz="2200" b="1" dirty="0" smtClean="0"/>
              <a:t>správní delikt</a:t>
            </a:r>
            <a:r>
              <a:rPr lang="cs-CZ" sz="2200" dirty="0" smtClean="0"/>
              <a:t>) v oblasti veřejné správy; je realizováno tzv. </a:t>
            </a:r>
            <a:r>
              <a:rPr lang="cs-CZ" sz="2200" b="1" dirty="0" smtClean="0"/>
              <a:t>správními orgány 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správně </a:t>
            </a:r>
            <a:r>
              <a:rPr lang="cs-CZ" sz="2200" dirty="0"/>
              <a:t>právní </a:t>
            </a:r>
            <a:r>
              <a:rPr lang="cs-CZ" sz="2200" dirty="0" smtClean="0"/>
              <a:t>odpovědnost je odpovědností za </a:t>
            </a:r>
            <a:r>
              <a:rPr lang="cs-CZ" sz="2200" b="1" u="sng" dirty="0" smtClean="0">
                <a:solidFill>
                  <a:srgbClr val="FF0000"/>
                </a:solidFill>
              </a:rPr>
              <a:t>SPRÁVNÍ DELIKTY </a:t>
            </a:r>
            <a:r>
              <a:rPr lang="cs-CZ" sz="2200" u="sng" dirty="0" smtClean="0"/>
              <a:t>(předpokladem je správní delikt)</a:t>
            </a:r>
            <a:r>
              <a:rPr lang="cs-CZ" sz="2200" dirty="0" smtClean="0"/>
              <a:t>, 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oprávnění </a:t>
            </a:r>
            <a:r>
              <a:rPr lang="cs-CZ" sz="2200" dirty="0"/>
              <a:t>veřejné správy </a:t>
            </a:r>
            <a:r>
              <a:rPr lang="cs-CZ" sz="2200" dirty="0" smtClean="0"/>
              <a:t>(správních orgánů) trestat </a:t>
            </a:r>
            <a:r>
              <a:rPr lang="cs-CZ" sz="2200" dirty="0"/>
              <a:t>– </a:t>
            </a:r>
            <a:r>
              <a:rPr lang="cs-CZ" sz="2200" b="1" dirty="0"/>
              <a:t>odrazem</a:t>
            </a:r>
            <a:r>
              <a:rPr lang="cs-CZ" sz="2200" dirty="0"/>
              <a:t> je </a:t>
            </a:r>
            <a:r>
              <a:rPr lang="cs-CZ" sz="2200" b="1" u="sng" dirty="0">
                <a:solidFill>
                  <a:srgbClr val="FF0000"/>
                </a:solidFill>
              </a:rPr>
              <a:t>SPRÁVNÍ </a:t>
            </a:r>
            <a:r>
              <a:rPr lang="cs-CZ" sz="2200" b="1" u="sng" dirty="0" smtClean="0">
                <a:solidFill>
                  <a:srgbClr val="FF0000"/>
                </a:solidFill>
              </a:rPr>
              <a:t>TRESTÁNÍ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Systém správních deliktů a správního trestání (viz dále)</a:t>
            </a:r>
          </a:p>
          <a:p>
            <a:pPr marL="0" indent="0">
              <a:buFontTx/>
              <a:buNone/>
              <a:defRPr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58888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74686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algn="just"/>
            <a:r>
              <a:rPr lang="cs-CZ" sz="2200" b="1" dirty="0" smtClean="0"/>
              <a:t>188 stránek</a:t>
            </a:r>
          </a:p>
          <a:p>
            <a:pPr algn="just"/>
            <a:r>
              <a:rPr lang="cs-CZ" sz="2200" b="1" dirty="0" smtClean="0"/>
              <a:t>Součástí je mj. „větší novela“ správního řádu </a:t>
            </a:r>
            <a:r>
              <a:rPr lang="cs-CZ" sz="2200" dirty="0" smtClean="0"/>
              <a:t>(zčásti související se rekodifikací, ve zbytku „problematická“)</a:t>
            </a:r>
          </a:p>
          <a:p>
            <a:pPr algn="just"/>
            <a:r>
              <a:rPr lang="cs-CZ" sz="2200" b="1" dirty="0" smtClean="0"/>
              <a:t>Změna 251 zákonů, 2249 změnových bodů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11177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23885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Přeměna jiných správních deliktů na přestupky </a:t>
            </a:r>
            <a:r>
              <a:rPr lang="cs-CZ" sz="2000" dirty="0" smtClean="0"/>
              <a:t>(x nepřímá novela/fikce v § 112/1 </a:t>
            </a:r>
            <a:r>
              <a:rPr lang="cs-CZ" sz="2000" dirty="0" err="1" smtClean="0"/>
              <a:t>PřesZ</a:t>
            </a:r>
            <a:r>
              <a:rPr lang="cs-CZ" sz="20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Zrušení zvláštních lhůt </a:t>
            </a:r>
            <a:r>
              <a:rPr lang="cs-CZ" sz="2000" dirty="0" smtClean="0"/>
              <a:t>(</a:t>
            </a:r>
            <a:r>
              <a:rPr lang="cs-CZ" sz="2000" dirty="0"/>
              <a:t>nepřímá novela/fikce v </a:t>
            </a:r>
            <a:r>
              <a:rPr lang="cs-CZ" sz="2000" dirty="0" smtClean="0"/>
              <a:t>§ 112/1 </a:t>
            </a:r>
            <a:r>
              <a:rPr lang="cs-CZ" sz="2000" dirty="0" err="1" smtClean="0"/>
              <a:t>PřesZ</a:t>
            </a:r>
            <a:r>
              <a:rPr lang="cs-CZ" sz="20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Zrušení blokového řízení </a:t>
            </a:r>
            <a:r>
              <a:rPr lang="cs-CZ" sz="2000" dirty="0" smtClean="0"/>
              <a:t>(</a:t>
            </a:r>
            <a:r>
              <a:rPr lang="cs-CZ" sz="2000" dirty="0"/>
              <a:t>nepřímá novela/fikce v </a:t>
            </a:r>
            <a:r>
              <a:rPr lang="cs-CZ" sz="2000" dirty="0" smtClean="0"/>
              <a:t>§ 112/6 </a:t>
            </a:r>
            <a:r>
              <a:rPr lang="cs-CZ" sz="2000" dirty="0" err="1" smtClean="0"/>
              <a:t>PřesZ</a:t>
            </a:r>
            <a:r>
              <a:rPr lang="cs-CZ" sz="20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Změna terminologie </a:t>
            </a:r>
            <a:r>
              <a:rPr lang="cs-CZ" sz="2000" dirty="0" smtClean="0"/>
              <a:t>„lze uložit“ a „trest“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Přesunutí některých skutkových podstat </a:t>
            </a:r>
            <a:r>
              <a:rPr lang="cs-CZ" sz="2000" dirty="0" smtClean="0"/>
              <a:t>ze zákona č. 200/1990 Sb., do zvláštních zákonů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Výjimky z obecné právní úpravy</a:t>
            </a:r>
            <a:r>
              <a:rPr lang="cs-CZ" sz="2000" dirty="0" smtClean="0"/>
              <a:t>, neboť jde o </a:t>
            </a:r>
            <a:r>
              <a:rPr lang="cs-CZ" sz="2000" i="1" dirty="0" smtClean="0"/>
              <a:t>lex </a:t>
            </a:r>
            <a:r>
              <a:rPr lang="cs-CZ" sz="2000" i="1" dirty="0" err="1" smtClean="0"/>
              <a:t>posterior</a:t>
            </a:r>
            <a:r>
              <a:rPr lang="cs-CZ" sz="2000" i="1" dirty="0" smtClean="0"/>
              <a:t> </a:t>
            </a:r>
            <a:r>
              <a:rPr lang="cs-CZ" sz="2000" dirty="0" smtClean="0"/>
              <a:t>v rámci </a:t>
            </a:r>
            <a:r>
              <a:rPr lang="cs-CZ" sz="2000" i="1" dirty="0" smtClean="0"/>
              <a:t>lex </a:t>
            </a:r>
            <a:r>
              <a:rPr lang="cs-CZ" sz="2000" i="1" dirty="0" err="1" smtClean="0"/>
              <a:t>specialis</a:t>
            </a:r>
            <a:endParaRPr lang="cs-CZ" sz="20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1599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23885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algn="just"/>
            <a:r>
              <a:rPr lang="cs-CZ" sz="2000" b="1" dirty="0" smtClean="0"/>
              <a:t>Zavedení trestnosti pokusu přestupku</a:t>
            </a:r>
          </a:p>
          <a:p>
            <a:pPr algn="just"/>
            <a:r>
              <a:rPr lang="cs-CZ" sz="2000" b="1" dirty="0" smtClean="0"/>
              <a:t>od uložení správního trestu nelze upustit </a:t>
            </a:r>
            <a:r>
              <a:rPr lang="cs-CZ" sz="2000" dirty="0" smtClean="0"/>
              <a:t>(x mimořádné snížení výměry pokuty vyloučeno není)</a:t>
            </a:r>
          </a:p>
          <a:p>
            <a:pPr algn="just"/>
            <a:r>
              <a:rPr lang="cs-CZ" sz="2000" b="1" dirty="0" smtClean="0"/>
              <a:t>Zveřejnění rozhodnutí o přestupku </a:t>
            </a:r>
            <a:r>
              <a:rPr lang="cs-CZ" sz="2000" dirty="0" smtClean="0"/>
              <a:t>(kupř. v oblasti duševního vlastnictví)</a:t>
            </a:r>
          </a:p>
          <a:p>
            <a:pPr algn="just"/>
            <a:r>
              <a:rPr lang="cs-CZ" sz="2000" b="1" dirty="0" smtClean="0"/>
              <a:t>Zvláštní délka promlčecí doby </a:t>
            </a:r>
            <a:r>
              <a:rPr lang="cs-CZ" sz="2000" dirty="0" smtClean="0"/>
              <a:t>(2/5, 4/7, 5/8, 5/10, 6/10) </a:t>
            </a:r>
          </a:p>
          <a:p>
            <a:pPr algn="just"/>
            <a:r>
              <a:rPr lang="cs-CZ" sz="2000" b="1" dirty="0" smtClean="0"/>
              <a:t>Osoba přímo postižená spácháním přestupku</a:t>
            </a:r>
          </a:p>
          <a:p>
            <a:pPr algn="just"/>
            <a:r>
              <a:rPr lang="cs-CZ" sz="2000" b="1" dirty="0" smtClean="0"/>
              <a:t>Lhůta pro vydání rozhodnutí </a:t>
            </a:r>
            <a:r>
              <a:rPr lang="cs-CZ" sz="2000" dirty="0" smtClean="0"/>
              <a:t>(RRTV 270 dnů); ČNB </a:t>
            </a:r>
            <a:r>
              <a:rPr lang="cs-CZ" sz="2000" b="1" dirty="0" smtClean="0"/>
              <a:t>ex lege zveřejňuje rozhodnutí na internetových stránkách</a:t>
            </a:r>
          </a:p>
          <a:p>
            <a:pPr algn="just"/>
            <a:r>
              <a:rPr lang="cs-CZ" sz="2000" b="1" dirty="0" smtClean="0"/>
              <a:t>Návodce, pomocník, organizátor</a:t>
            </a:r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5508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23885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algn="just"/>
            <a:r>
              <a:rPr lang="cs-CZ" sz="2000" b="1" dirty="0" smtClean="0"/>
              <a:t>Kdy nelze vydat příkaz na místě</a:t>
            </a:r>
          </a:p>
          <a:p>
            <a:pPr algn="just"/>
            <a:r>
              <a:rPr lang="cs-CZ" sz="2000" b="1" dirty="0" smtClean="0"/>
              <a:t>Zneužití stejnokroje </a:t>
            </a:r>
            <a:r>
              <a:rPr lang="cs-CZ" sz="2000" dirty="0" smtClean="0"/>
              <a:t>(PCŘ, vojáka 3.000 x celní správy 5.000)</a:t>
            </a:r>
          </a:p>
          <a:p>
            <a:pPr algn="just"/>
            <a:r>
              <a:rPr lang="cs-CZ" sz="2000" b="1" dirty="0" smtClean="0"/>
              <a:t>Recidiva – dvojnásobek pokuty </a:t>
            </a:r>
            <a:r>
              <a:rPr lang="cs-CZ" sz="2000" dirty="0" smtClean="0"/>
              <a:t>(např. 46/2000 Sb., 122/2000 Sb.)</a:t>
            </a:r>
          </a:p>
          <a:p>
            <a:pPr algn="just"/>
            <a:r>
              <a:rPr lang="cs-CZ" sz="2000" b="1" dirty="0" smtClean="0"/>
              <a:t>Zavedení materiálního znaku jako důvodu k odložení věci? </a:t>
            </a:r>
            <a:r>
              <a:rPr lang="cs-CZ" sz="2000" dirty="0" smtClean="0"/>
              <a:t>(např. 582/1991 Sb., 589/1992 Sb., 6/1993 Sb.)</a:t>
            </a:r>
          </a:p>
          <a:p>
            <a:pPr algn="just"/>
            <a:r>
              <a:rPr lang="cs-CZ" sz="2000" b="1" dirty="0" smtClean="0"/>
              <a:t>Naplnění materiálního znaku prostřednictvím znaků formálních </a:t>
            </a:r>
            <a:r>
              <a:rPr lang="cs-CZ" sz="2000" dirty="0" smtClean="0"/>
              <a:t>(134/2016 Sb.)</a:t>
            </a:r>
          </a:p>
          <a:p>
            <a:pPr algn="just"/>
            <a:r>
              <a:rPr lang="cs-CZ" sz="2000" b="1" dirty="0" smtClean="0"/>
              <a:t>Násobky pokut od výše spotřební daně </a:t>
            </a:r>
            <a:r>
              <a:rPr lang="cs-CZ" sz="2000" dirty="0" smtClean="0"/>
              <a:t>(307/2013 </a:t>
            </a:r>
            <a:r>
              <a:rPr lang="cs-CZ" sz="2000" dirty="0"/>
              <a:t>Sb</a:t>
            </a:r>
            <a:r>
              <a:rPr lang="cs-CZ" sz="2000" dirty="0" smtClean="0"/>
              <a:t>.)</a:t>
            </a:r>
          </a:p>
          <a:p>
            <a:pPr algn="just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8017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23885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algn="just"/>
            <a:r>
              <a:rPr lang="cs-CZ" sz="2000" b="1" dirty="0" smtClean="0"/>
              <a:t>Objektivní odpovědnost provozovatele vozidla</a:t>
            </a:r>
          </a:p>
          <a:p>
            <a:pPr algn="just"/>
            <a:r>
              <a:rPr lang="cs-CZ" sz="2000" b="1" dirty="0" smtClean="0"/>
              <a:t>Požadavky na oprávněné úřední osoby </a:t>
            </a:r>
            <a:r>
              <a:rPr lang="cs-CZ" sz="2000" dirty="0" smtClean="0"/>
              <a:t>– výjimky ÚOHS</a:t>
            </a:r>
          </a:p>
          <a:p>
            <a:pPr algn="just"/>
            <a:r>
              <a:rPr lang="cs-CZ" sz="2000" b="1" dirty="0" smtClean="0"/>
              <a:t>Zvláštní důvod k upuštění od uložení správního trestu </a:t>
            </a:r>
            <a:r>
              <a:rPr lang="cs-CZ" sz="2000" dirty="0" smtClean="0"/>
              <a:t>(254/2001 Sb.)</a:t>
            </a:r>
          </a:p>
          <a:p>
            <a:pPr algn="just"/>
            <a:r>
              <a:rPr lang="cs-CZ" sz="2000" b="1" dirty="0" smtClean="0"/>
              <a:t>Specifické důvody pro určení druhu a výměry správního trestu</a:t>
            </a:r>
          </a:p>
          <a:p>
            <a:pPr algn="just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082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58850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89199"/>
            <a:ext cx="8082321" cy="399142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Novela správního řádu</a:t>
            </a:r>
          </a:p>
          <a:p>
            <a:pPr marL="457200" indent="-457200" algn="just">
              <a:buAutoNum type="alphaUcParenR"/>
            </a:pPr>
            <a:r>
              <a:rPr lang="cs-CZ" sz="2000" b="1" dirty="0" smtClean="0"/>
              <a:t>nesouvisející: </a:t>
            </a:r>
          </a:p>
          <a:p>
            <a:pPr algn="just"/>
            <a:r>
              <a:rPr lang="cs-CZ" sz="2000" b="1" dirty="0" smtClean="0"/>
              <a:t>tzv. hybridní pošta;</a:t>
            </a:r>
          </a:p>
          <a:p>
            <a:pPr algn="just"/>
            <a:r>
              <a:rPr lang="cs-CZ" sz="2000" b="1" dirty="0" smtClean="0"/>
              <a:t>utajované informace </a:t>
            </a:r>
            <a:r>
              <a:rPr lang="cs-CZ" sz="2000" dirty="0" smtClean="0"/>
              <a:t>– vedení spisu, nahlížení do spisu, seznámení s podklady, odůvodnění, rozklad, </a:t>
            </a:r>
          </a:p>
          <a:p>
            <a:pPr algn="just"/>
            <a:r>
              <a:rPr lang="cs-CZ" sz="2000" b="1" dirty="0" smtClean="0"/>
              <a:t>nicotnost rozhodnutí, </a:t>
            </a:r>
          </a:p>
          <a:p>
            <a:pPr algn="just"/>
            <a:r>
              <a:rPr lang="cs-CZ" sz="2000" b="1" dirty="0" smtClean="0"/>
              <a:t>nedostatek náležité omluvy </a:t>
            </a:r>
            <a:r>
              <a:rPr lang="cs-CZ" sz="2000" dirty="0" smtClean="0"/>
              <a:t>pro pořádkovou pokutu</a:t>
            </a:r>
            <a:endParaRPr lang="cs-CZ" sz="2000" b="1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8630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58850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206171"/>
            <a:ext cx="8082321" cy="427445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Novela správního řádu</a:t>
            </a:r>
          </a:p>
          <a:p>
            <a:pPr marL="0" indent="0" algn="just">
              <a:buNone/>
            </a:pPr>
            <a:r>
              <a:rPr lang="cs-CZ" sz="2000" b="1" dirty="0" smtClean="0"/>
              <a:t>B) Související</a:t>
            </a:r>
          </a:p>
          <a:p>
            <a:pPr algn="just"/>
            <a:r>
              <a:rPr lang="cs-CZ" sz="2000" b="1" dirty="0" smtClean="0"/>
              <a:t> § 51 odst. 4 – </a:t>
            </a:r>
            <a:r>
              <a:rPr lang="cs-CZ" sz="2000" dirty="0" smtClean="0"/>
              <a:t>protokol o kontrole jako podklad, </a:t>
            </a:r>
            <a:r>
              <a:rPr lang="cs-CZ" sz="2000" b="1" dirty="0" smtClean="0"/>
              <a:t>neprovádí se dokazování </a:t>
            </a:r>
          </a:p>
          <a:p>
            <a:pPr algn="just"/>
            <a:r>
              <a:rPr lang="cs-CZ" sz="2000" b="1" dirty="0" smtClean="0"/>
              <a:t>§ 150 odst. 1 – </a:t>
            </a:r>
            <a:r>
              <a:rPr lang="cs-CZ" sz="2000" dirty="0" smtClean="0">
                <a:solidFill>
                  <a:srgbClr val="FF0000"/>
                </a:solidFill>
              </a:rPr>
              <a:t>není-li vydání příkazu prvním úkonem v řízení, </a:t>
            </a:r>
            <a:r>
              <a:rPr lang="cs-CZ" sz="2000" b="1" dirty="0" smtClean="0">
                <a:solidFill>
                  <a:srgbClr val="FF0000"/>
                </a:solidFill>
              </a:rPr>
              <a:t>nemusí příkaz obsahovat odůvodnění</a:t>
            </a:r>
            <a:r>
              <a:rPr lang="cs-CZ" sz="20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cs-CZ" sz="2000" b="1" dirty="0" smtClean="0"/>
              <a:t>§ 150 odst. 3 -  vyrozumění o opožděném či nepřípustném odporu</a:t>
            </a:r>
            <a:r>
              <a:rPr lang="cs-CZ" sz="2000" dirty="0" smtClean="0"/>
              <a:t>, který </a:t>
            </a:r>
            <a:r>
              <a:rPr lang="cs-CZ" sz="2000" b="1" dirty="0" smtClean="0"/>
              <a:t>nemá účinky </a:t>
            </a:r>
            <a:r>
              <a:rPr lang="cs-CZ" sz="2000" dirty="0" smtClean="0"/>
              <a:t>odporu</a:t>
            </a:r>
          </a:p>
          <a:p>
            <a:pPr algn="just"/>
            <a:r>
              <a:rPr lang="cs-CZ" sz="2000" b="1" dirty="0" smtClean="0"/>
              <a:t>§ 150 odst. 4 </a:t>
            </a:r>
            <a:r>
              <a:rPr lang="cs-CZ" sz="2000" dirty="0" smtClean="0"/>
              <a:t>– </a:t>
            </a:r>
            <a:r>
              <a:rPr lang="cs-CZ" sz="2000" b="1" dirty="0" smtClean="0"/>
              <a:t>nemožnost uložit náklady řízení</a:t>
            </a:r>
            <a:r>
              <a:rPr lang="cs-CZ" sz="2000" dirty="0" smtClean="0"/>
              <a:t>, pokud je vydání příkazu </a:t>
            </a:r>
            <a:r>
              <a:rPr lang="cs-CZ" sz="2000" b="1" dirty="0" smtClean="0"/>
              <a:t>prvním úkonem v řízení</a:t>
            </a:r>
          </a:p>
          <a:p>
            <a:pPr algn="just"/>
            <a:r>
              <a:rPr lang="cs-CZ" sz="2000" b="1" dirty="0" smtClean="0"/>
              <a:t>§ 150 odst. 5 </a:t>
            </a:r>
            <a:r>
              <a:rPr lang="cs-CZ" sz="2000" dirty="0" smtClean="0"/>
              <a:t>– </a:t>
            </a:r>
            <a:r>
              <a:rPr lang="cs-CZ" sz="2000" b="1" dirty="0" smtClean="0"/>
              <a:t>nepřípustnost podání odporu proti příkazu vydanému na místě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3468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58850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699657"/>
            <a:ext cx="8082321" cy="3780972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Novela soudního řádu správního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cs-CZ" sz="2000" b="1" dirty="0" smtClean="0"/>
              <a:t>Nesouvisející: </a:t>
            </a:r>
            <a:r>
              <a:rPr lang="cs-CZ" sz="2000" dirty="0" smtClean="0"/>
              <a:t>Utajované informace (nahlížení do spisu)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cs-CZ" sz="2000" b="1" dirty="0" smtClean="0"/>
              <a:t>Související: </a:t>
            </a:r>
          </a:p>
          <a:p>
            <a:pPr algn="just"/>
            <a:r>
              <a:rPr lang="cs-CZ" sz="2000" dirty="0" smtClean="0"/>
              <a:t>§ 31 odst. 2 </a:t>
            </a:r>
            <a:r>
              <a:rPr lang="cs-CZ" sz="2000" b="1" dirty="0" smtClean="0"/>
              <a:t>– </a:t>
            </a:r>
            <a:r>
              <a:rPr lang="cs-CZ" sz="2000" dirty="0" smtClean="0"/>
              <a:t>samosoudce pro přestupky s horní hranicí do 100.000 Kč + přechodné ustanovení 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? Když není horní hranice vyjádřena částkou? 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? Pořádkové delikty nadále senát, byť horní hranice je často 50.000 Kč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0658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726623"/>
            <a:ext cx="8086635" cy="647700"/>
          </a:xfrm>
        </p:spPr>
        <p:txBody>
          <a:bodyPr/>
          <a:lstStyle/>
          <a:p>
            <a:r>
              <a:rPr lang="cs-CZ" dirty="0" smtClean="0"/>
              <a:t>(nové) výzvy pro judikaturu?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90210"/>
            <a:ext cx="8082321" cy="4642303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Trvající: </a:t>
            </a:r>
          </a:p>
          <a:p>
            <a:pPr algn="just"/>
            <a:r>
              <a:rPr lang="cs-CZ" sz="2000" b="1" dirty="0" smtClean="0"/>
              <a:t>Vztah správního a soudního trestání </a:t>
            </a:r>
            <a:r>
              <a:rPr lang="cs-CZ" sz="2000" dirty="0" smtClean="0"/>
              <a:t>(do doby totožnosti právní úpravy, resp. zániku jedné z nich </a:t>
            </a:r>
            <a:r>
              <a:rPr lang="cs-CZ" sz="2000" dirty="0" smtClean="0">
                <a:sym typeface="Wingdings" panose="05000000000000000000" pitchFamily="2" charset="2"/>
              </a:rPr>
              <a:t></a:t>
            </a:r>
            <a:r>
              <a:rPr lang="cs-CZ" sz="2000" dirty="0" smtClean="0"/>
              <a:t>)</a:t>
            </a:r>
          </a:p>
          <a:p>
            <a:pPr algn="just"/>
            <a:r>
              <a:rPr lang="cs-CZ" sz="2000" b="1" dirty="0" smtClean="0"/>
              <a:t>Požadavky na přezkoumatelnost a náležité odůvodnění </a:t>
            </a:r>
            <a:r>
              <a:rPr lang="cs-CZ" sz="2000" dirty="0" smtClean="0"/>
              <a:t>jednotlivých postupů a jejich řešení (kupř. okolnosti pro uložení správních trestů, § 80 ústní jednání, zákazy podle § 84)</a:t>
            </a:r>
          </a:p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Nové:</a:t>
            </a:r>
          </a:p>
          <a:p>
            <a:pPr algn="just"/>
            <a:r>
              <a:rPr lang="cs-CZ" sz="2000" b="1" dirty="0" smtClean="0"/>
              <a:t>Omyly</a:t>
            </a:r>
          </a:p>
          <a:p>
            <a:pPr algn="just"/>
            <a:r>
              <a:rPr lang="cs-CZ" sz="2000" b="1" dirty="0" smtClean="0"/>
              <a:t>Přičitatelnost, resp. souběh postihu </a:t>
            </a:r>
            <a:r>
              <a:rPr lang="cs-CZ" sz="2000" dirty="0" smtClean="0"/>
              <a:t>PO a FO (§ 20 odst. 7)</a:t>
            </a:r>
          </a:p>
          <a:p>
            <a:pPr algn="just"/>
            <a:r>
              <a:rPr lang="cs-CZ" sz="2000" b="1" dirty="0" smtClean="0"/>
              <a:t>Mimořádné snížení výměry pokuty </a:t>
            </a:r>
            <a:r>
              <a:rPr lang="cs-CZ" sz="2000" dirty="0" smtClean="0"/>
              <a:t>(§ 44 – jen pokuta?)</a:t>
            </a:r>
          </a:p>
          <a:p>
            <a:pPr algn="just"/>
            <a:r>
              <a:rPr lang="cs-CZ" sz="2000" b="1" dirty="0" smtClean="0"/>
              <a:t>Zvláštní důvod vyloučení </a:t>
            </a:r>
            <a:r>
              <a:rPr lang="cs-CZ" sz="2000" dirty="0" smtClean="0"/>
              <a:t>(§ 63, zjišťování a analogie s § 4 odst. 6)</a:t>
            </a:r>
          </a:p>
          <a:p>
            <a:pPr algn="just"/>
            <a:r>
              <a:rPr lang="cs-CZ" sz="2000" b="1" dirty="0" smtClean="0"/>
              <a:t>Osoba přímo postižená spácháním přestupku </a:t>
            </a:r>
            <a:r>
              <a:rPr lang="cs-CZ" sz="2000" dirty="0" smtClean="0"/>
              <a:t>(je svědek?, její postavení, práva a povinnosti v řízení – např. zastoupení a závěr č. 160 PSMV)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903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544967"/>
            <a:ext cx="8086635" cy="647700"/>
          </a:xfrm>
        </p:spPr>
        <p:txBody>
          <a:bodyPr/>
          <a:lstStyle/>
          <a:p>
            <a:r>
              <a:rPr lang="cs-CZ" dirty="0"/>
              <a:t>(nové) výzvy pro judikaturu?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703" y="1192667"/>
            <a:ext cx="8082321" cy="467382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Nové:</a:t>
            </a:r>
          </a:p>
          <a:p>
            <a:pPr algn="just"/>
            <a:r>
              <a:rPr lang="cs-CZ" sz="2000" b="1" dirty="0" smtClean="0"/>
              <a:t>Ústní jednání – </a:t>
            </a:r>
            <a:r>
              <a:rPr lang="cs-CZ" sz="2000" dirty="0" smtClean="0">
                <a:solidFill>
                  <a:srgbClr val="FF0000"/>
                </a:solidFill>
              </a:rPr>
              <a:t>samostatný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soudní přezkum </a:t>
            </a:r>
            <a:r>
              <a:rPr lang="cs-CZ" sz="2000" dirty="0" smtClean="0"/>
              <a:t>rozhodnutí (o zamítnutí žádosti obviněného o nařízení ÚJ), nebo </a:t>
            </a:r>
            <a:r>
              <a:rPr lang="cs-CZ" sz="2000" dirty="0" smtClean="0">
                <a:solidFill>
                  <a:srgbClr val="FF0000"/>
                </a:solidFill>
              </a:rPr>
              <a:t>kompetenční výluka </a:t>
            </a:r>
            <a:r>
              <a:rPr lang="en-US" sz="2000" dirty="0" smtClean="0"/>
              <a:t>[</a:t>
            </a:r>
            <a:r>
              <a:rPr lang="cs-CZ" sz="2000" dirty="0" smtClean="0"/>
              <a:t>§ 71 odst. 1 písm. c) s. ř. s. a vedení řízení</a:t>
            </a:r>
            <a:r>
              <a:rPr lang="en-US" sz="2000" dirty="0" smtClean="0"/>
              <a:t>]</a:t>
            </a:r>
            <a:r>
              <a:rPr lang="cs-CZ" sz="2000" dirty="0" smtClean="0"/>
              <a:t> a soudní ochrana </a:t>
            </a:r>
            <a:r>
              <a:rPr lang="cs-CZ" sz="2000" i="1" dirty="0" smtClean="0"/>
              <a:t>ex post </a:t>
            </a:r>
            <a:r>
              <a:rPr lang="cs-CZ" sz="2000" dirty="0" smtClean="0"/>
              <a:t>a celkově?</a:t>
            </a:r>
          </a:p>
          <a:p>
            <a:pPr algn="just"/>
            <a:r>
              <a:rPr lang="cs-CZ" sz="2000" b="1" dirty="0" smtClean="0"/>
              <a:t>Zákazy podle § 84 – </a:t>
            </a:r>
            <a:r>
              <a:rPr lang="cs-CZ" sz="2000" dirty="0" smtClean="0"/>
              <a:t>soukromoprávní, nebo veřejnoprávní povaha rozhodnutí; samostatné rozhodnutí, nebo až při rozhodnutí celkovém/konečném </a:t>
            </a:r>
            <a:r>
              <a:rPr lang="en-US" sz="2000" dirty="0"/>
              <a:t>[</a:t>
            </a:r>
            <a:r>
              <a:rPr lang="cs-CZ" sz="2000" dirty="0"/>
              <a:t>§ 71 odst. 1 písm. c) s. ř. s. a vedení řízení</a:t>
            </a:r>
            <a:r>
              <a:rPr lang="en-US" sz="2000" dirty="0" smtClean="0"/>
              <a:t>]</a:t>
            </a:r>
            <a:r>
              <a:rPr lang="cs-CZ" sz="2000" dirty="0" smtClean="0"/>
              <a:t>; zásahová žaloba?</a:t>
            </a:r>
          </a:p>
          <a:p>
            <a:pPr algn="just"/>
            <a:r>
              <a:rPr lang="cs-CZ" sz="2000" b="1" dirty="0" smtClean="0"/>
              <a:t>Po 1. 1. 2023 řízení vedla a rozhodnutí vydala jiná úřední osoba, než oprávněná</a:t>
            </a:r>
          </a:p>
          <a:p>
            <a:pPr algn="just"/>
            <a:r>
              <a:rPr lang="cs-CZ" sz="2000" b="1" dirty="0" smtClean="0"/>
              <a:t>Zahlazení – </a:t>
            </a:r>
            <a:r>
              <a:rPr lang="cs-CZ" sz="2000" b="1" dirty="0" smtClean="0">
                <a:solidFill>
                  <a:srgbClr val="FF0000"/>
                </a:solidFill>
              </a:rPr>
              <a:t>nezbytná role výslovné právní úpravy</a:t>
            </a:r>
          </a:p>
          <a:p>
            <a:pPr algn="just"/>
            <a:r>
              <a:rPr lang="cs-CZ" altLang="cs-CZ" sz="2000" b="1" dirty="0"/>
              <a:t>Přezkoumání přestupku soudem </a:t>
            </a:r>
            <a:r>
              <a:rPr lang="cs-CZ" altLang="cs-CZ" sz="2000" dirty="0" smtClean="0"/>
              <a:t>(původně § </a:t>
            </a:r>
            <a:r>
              <a:rPr lang="cs-CZ" altLang="cs-CZ" sz="2000" dirty="0"/>
              <a:t>83 </a:t>
            </a:r>
            <a:r>
              <a:rPr lang="cs-CZ" altLang="cs-CZ" sz="2000" dirty="0" smtClean="0"/>
              <a:t>200/1990 Sb. a odklad vykonatelnosti) </a:t>
            </a:r>
            <a:r>
              <a:rPr lang="cs-CZ" altLang="cs-CZ" sz="2000" dirty="0"/>
              <a:t>– </a:t>
            </a:r>
            <a:r>
              <a:rPr lang="cs-CZ" altLang="cs-CZ" sz="2000" dirty="0" smtClean="0"/>
              <a:t>nyní plně </a:t>
            </a:r>
            <a:r>
              <a:rPr lang="cs-CZ" altLang="cs-CZ" sz="2000" dirty="0" smtClean="0">
                <a:solidFill>
                  <a:srgbClr val="FF0000"/>
                </a:solidFill>
              </a:rPr>
              <a:t>dle SŘS </a:t>
            </a:r>
            <a:r>
              <a:rPr lang="cs-CZ" altLang="cs-CZ" sz="2000" dirty="0" smtClean="0"/>
              <a:t>(tj. žádost o odkladný účinek, odůvodnění a soudní poplatek)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endParaRPr lang="cs-CZ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427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Koncepční otázka na úvod (pro zákonodárce), aneb správní trestání je více výkon: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buFontTx/>
              <a:buAutoNum type="alphaLcParenR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veřejné </a:t>
            </a:r>
            <a:r>
              <a:rPr lang="cs-CZ" b="1" dirty="0">
                <a:solidFill>
                  <a:srgbClr val="FF0000"/>
                </a:solidFill>
              </a:rPr>
              <a:t>správy </a:t>
            </a:r>
            <a:r>
              <a:rPr lang="cs-CZ" b="1" dirty="0" smtClean="0">
                <a:solidFill>
                  <a:srgbClr val="FF0000"/>
                </a:solidFill>
              </a:rPr>
              <a:t>- </a:t>
            </a:r>
            <a:r>
              <a:rPr lang="cs-CZ" dirty="0" smtClean="0"/>
              <a:t>specifická trestní </a:t>
            </a:r>
            <a:r>
              <a:rPr lang="cs-CZ" dirty="0"/>
              <a:t>pravomoc pro podmínky a potřeby veřejné </a:t>
            </a:r>
            <a:r>
              <a:rPr lang="cs-CZ" dirty="0" smtClean="0"/>
              <a:t>správy, realizovaná správními orgány, </a:t>
            </a:r>
            <a:r>
              <a:rPr lang="cs-CZ" dirty="0"/>
              <a:t>nebo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trestního </a:t>
            </a:r>
            <a:r>
              <a:rPr lang="cs-CZ" b="1" dirty="0">
                <a:solidFill>
                  <a:srgbClr val="FF0000"/>
                </a:solidFill>
              </a:rPr>
              <a:t>oprávnění </a:t>
            </a:r>
            <a:r>
              <a:rPr lang="cs-CZ" b="1" dirty="0" smtClean="0">
                <a:solidFill>
                  <a:srgbClr val="FF0000"/>
                </a:solidFill>
              </a:rPr>
              <a:t>- </a:t>
            </a:r>
            <a:r>
              <a:rPr lang="cs-CZ" dirty="0" smtClean="0"/>
              <a:t>trestání </a:t>
            </a:r>
            <a:r>
              <a:rPr lang="cs-CZ" dirty="0"/>
              <a:t>je z řady </a:t>
            </a:r>
            <a:r>
              <a:rPr lang="cs-CZ" dirty="0" smtClean="0"/>
              <a:t>důvodů – objektivních (rychlost, specializace a blízkost k řešené problematice, …) či subjektivních (statistiky, tradice, …) - místo </a:t>
            </a:r>
            <a:r>
              <a:rPr lang="cs-CZ" dirty="0"/>
              <a:t>soudů svěřeno veřejné </a:t>
            </a:r>
            <a:r>
              <a:rPr lang="cs-CZ" dirty="0" smtClean="0"/>
              <a:t>správě a správním orgánům? </a:t>
            </a:r>
          </a:p>
          <a:p>
            <a:pPr marL="0" indent="0" algn="just">
              <a:buNone/>
              <a:defRPr/>
            </a:pPr>
            <a:endParaRPr lang="cs-CZ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088571"/>
            <a:ext cx="8082321" cy="5043942"/>
          </a:xfrm>
        </p:spPr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6 A 126/2002, 461/2005 Sb. NSS) „</a:t>
            </a:r>
            <a:r>
              <a:rPr lang="cs-CZ" altLang="cs-CZ" i="1" dirty="0"/>
              <a:t>také trestání </a:t>
            </a:r>
            <a:r>
              <a:rPr lang="cs-CZ" altLang="cs-CZ" i="1" dirty="0" smtClean="0"/>
              <a:t>za </a:t>
            </a:r>
            <a:r>
              <a:rPr lang="cs-CZ" altLang="cs-CZ" i="1" dirty="0"/>
              <a:t>správní delikty musí podléhat stejnému režimu jako trestání za trestné činy.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8 </a:t>
            </a:r>
            <a:r>
              <a:rPr lang="cs-CZ" altLang="cs-CZ" dirty="0" err="1"/>
              <a:t>Afs</a:t>
            </a:r>
            <a:r>
              <a:rPr lang="cs-CZ" altLang="cs-CZ" dirty="0"/>
              <a:t> 17/2007, 1338/2007 Sb. NSS) „</a:t>
            </a:r>
            <a:r>
              <a:rPr lang="cs-CZ" altLang="cs-CZ" i="1" dirty="0"/>
              <a:t>trestnost správních deliktů se řídí obdobnými principy jako trestnost trestných činů.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</a:t>
            </a:r>
            <a:r>
              <a:rPr lang="cs-CZ" altLang="cs-CZ" i="1" dirty="0" smtClean="0"/>
              <a:t>…“</a:t>
            </a:r>
            <a:endParaRPr lang="cs-CZ" altLang="cs-CZ" i="1" dirty="0"/>
          </a:p>
          <a:p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27996"/>
            <a:ext cx="8086635" cy="647700"/>
          </a:xfrm>
        </p:spPr>
        <p:txBody>
          <a:bodyPr/>
          <a:lstStyle/>
          <a:p>
            <a:r>
              <a:rPr lang="cs-CZ" dirty="0" smtClean="0"/>
              <a:t>Reforma, nebo rekodifikace?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5275" y="1475696"/>
            <a:ext cx="8082321" cy="4114800"/>
          </a:xfrm>
        </p:spPr>
        <p:txBody>
          <a:bodyPr/>
          <a:lstStyle/>
          <a:p>
            <a:pPr algn="just"/>
            <a:endParaRPr lang="cs-CZ" altLang="cs-CZ" b="1" dirty="0" smtClean="0">
              <a:solidFill>
                <a:srgbClr val="FF0000"/>
              </a:solidFill>
            </a:endParaRPr>
          </a:p>
          <a:p>
            <a:pPr algn="just"/>
            <a:r>
              <a:rPr lang="cs-CZ" altLang="cs-CZ" b="1" dirty="0" smtClean="0">
                <a:solidFill>
                  <a:srgbClr val="FF0000"/>
                </a:solidFill>
              </a:rPr>
              <a:t>1. 7. 2017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 smtClean="0"/>
              <a:t>Zákon </a:t>
            </a:r>
            <a:r>
              <a:rPr lang="cs-CZ" altLang="cs-CZ" b="1" dirty="0"/>
              <a:t>č. </a:t>
            </a:r>
            <a:r>
              <a:rPr lang="cs-CZ" altLang="cs-CZ" b="1" dirty="0">
                <a:solidFill>
                  <a:srgbClr val="FF0000"/>
                </a:solidFill>
              </a:rPr>
              <a:t>250/2016 Sb., </a:t>
            </a:r>
            <a:r>
              <a:rPr lang="cs-CZ" altLang="cs-CZ" b="1" dirty="0"/>
              <a:t>o odpovědnosti za přestupky a řízení o </a:t>
            </a:r>
            <a:r>
              <a:rPr lang="cs-CZ" altLang="cs-CZ" b="1" dirty="0" smtClean="0"/>
              <a:t>nich - </a:t>
            </a:r>
            <a:r>
              <a:rPr lang="cs-CZ" altLang="cs-CZ" dirty="0" smtClean="0"/>
              <a:t>„(nový) přestupkový zákon“</a:t>
            </a:r>
            <a:endParaRPr lang="cs-CZ" altLang="cs-CZ" dirty="0"/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251/2016 Sb., </a:t>
            </a:r>
            <a:r>
              <a:rPr lang="cs-CZ" altLang="cs-CZ" b="1" dirty="0"/>
              <a:t>o některých přestupcích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</a:rPr>
              <a:t>Zákon č. 183/2017 Sb</a:t>
            </a:r>
            <a:r>
              <a:rPr lang="cs-CZ" altLang="cs-CZ" b="1" dirty="0" smtClean="0">
                <a:solidFill>
                  <a:srgbClr val="FF0000"/>
                </a:solidFill>
              </a:rPr>
              <a:t>., </a:t>
            </a:r>
            <a:r>
              <a:rPr lang="cs-CZ" altLang="cs-CZ" b="1" dirty="0" smtClean="0"/>
              <a:t>– „změnový zákon“ 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marL="0" indent="0" algn="just">
              <a:buNone/>
            </a:pPr>
            <a:r>
              <a:rPr lang="cs-CZ" b="1" dirty="0" smtClean="0"/>
              <a:t>4. Zásady </a:t>
            </a:r>
            <a:r>
              <a:rPr lang="cs-CZ" b="1" dirty="0"/>
              <a:t>tvorby právní úpravy </a:t>
            </a:r>
            <a:r>
              <a:rPr lang="cs-CZ" b="1" dirty="0" smtClean="0"/>
              <a:t>přestupků</a:t>
            </a:r>
          </a:p>
          <a:p>
            <a:pPr marL="0" indent="0" algn="just">
              <a:buNone/>
            </a:pPr>
            <a:r>
              <a:rPr lang="cs-CZ" altLang="cs-CZ" b="1" dirty="0" smtClean="0"/>
              <a:t>5. </a:t>
            </a:r>
            <a:r>
              <a:rPr lang="cs-CZ" b="1" dirty="0" smtClean="0"/>
              <a:t>Poradní sbor </a:t>
            </a:r>
            <a:r>
              <a:rPr lang="cs-CZ" b="1" dirty="0"/>
              <a:t>ministra vnitra ke správnímu řádu a správnímu trestání</a:t>
            </a:r>
            <a:endParaRPr lang="cs-CZ" altLang="cs-CZ" b="1" dirty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907825"/>
            <a:ext cx="8086635" cy="647700"/>
          </a:xfrm>
        </p:spPr>
        <p:txBody>
          <a:bodyPr/>
          <a:lstStyle/>
          <a:p>
            <a:r>
              <a:rPr lang="cs-CZ" dirty="0" smtClean="0"/>
              <a:t>Použití (nejen) nové právní úpravy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588" y="1618343"/>
            <a:ext cx="8081962" cy="3283610"/>
          </a:xfrm>
          <a:prstGeom prst="rect">
            <a:avLst/>
          </a:prstGeo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462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5253"/>
            <a:ext cx="8086635" cy="647700"/>
          </a:xfrm>
        </p:spPr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25600"/>
            <a:ext cx="8082321" cy="4506913"/>
          </a:xfrm>
        </p:spPr>
        <p:txBody>
          <a:bodyPr/>
          <a:lstStyle/>
          <a:p>
            <a:pPr algn="just"/>
            <a:r>
              <a:rPr lang="cs-CZ" b="1" dirty="0" smtClean="0"/>
              <a:t>Odpovědnost za přestupky </a:t>
            </a:r>
            <a:r>
              <a:rPr lang="cs-CZ" dirty="0" smtClean="0"/>
              <a:t>(hmotněprávní problematika, část </a:t>
            </a:r>
            <a:r>
              <a:rPr lang="cs-CZ" b="1" dirty="0" smtClean="0"/>
              <a:t>I., II. </a:t>
            </a:r>
            <a:r>
              <a:rPr lang="cs-CZ" dirty="0" smtClean="0"/>
              <a:t>a IV. )</a:t>
            </a:r>
          </a:p>
          <a:p>
            <a:pPr algn="just"/>
            <a:r>
              <a:rPr lang="cs-CZ" b="1" dirty="0" smtClean="0"/>
              <a:t>Řízení o nich </a:t>
            </a:r>
            <a:r>
              <a:rPr lang="cs-CZ" dirty="0" smtClean="0"/>
              <a:t>(procesní problematika, část </a:t>
            </a:r>
            <a:r>
              <a:rPr lang="cs-CZ" b="1" dirty="0" smtClean="0"/>
              <a:t>III.</a:t>
            </a:r>
            <a:r>
              <a:rPr lang="cs-CZ" dirty="0" smtClean="0"/>
              <a:t> a IV.)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114</a:t>
            </a:r>
            <a:r>
              <a:rPr lang="cs-CZ" dirty="0" smtClean="0"/>
              <a:t> ustanovení a </a:t>
            </a:r>
            <a:r>
              <a:rPr lang="cs-CZ" b="1" dirty="0" smtClean="0"/>
              <a:t>4 části</a:t>
            </a:r>
          </a:p>
          <a:p>
            <a:pPr algn="just"/>
            <a:r>
              <a:rPr lang="cs-CZ" b="1" dirty="0" smtClean="0"/>
              <a:t>I. část </a:t>
            </a:r>
            <a:r>
              <a:rPr lang="cs-CZ" dirty="0" smtClean="0"/>
              <a:t>(obecná ustanovení, § 1 až 4)</a:t>
            </a:r>
          </a:p>
          <a:p>
            <a:pPr algn="just"/>
            <a:r>
              <a:rPr lang="cs-CZ" b="1" dirty="0" smtClean="0"/>
              <a:t>II. část </a:t>
            </a:r>
            <a:r>
              <a:rPr lang="cs-CZ" dirty="0" smtClean="0"/>
              <a:t>(základy odpovědnosti za přestupek, § 5 až 59)</a:t>
            </a:r>
          </a:p>
          <a:p>
            <a:pPr algn="just"/>
            <a:r>
              <a:rPr lang="cs-CZ" b="1" dirty="0" smtClean="0"/>
              <a:t>III. část </a:t>
            </a:r>
            <a:r>
              <a:rPr lang="cs-CZ" dirty="0" smtClean="0"/>
              <a:t>(řízení o přestupcích, § 60 až 102)</a:t>
            </a:r>
          </a:p>
          <a:p>
            <a:pPr algn="just"/>
            <a:r>
              <a:rPr lang="cs-CZ" b="1" dirty="0" smtClean="0"/>
              <a:t>IV. část </a:t>
            </a:r>
            <a:r>
              <a:rPr lang="cs-CZ" dirty="0" smtClean="0"/>
              <a:t>(společná, přechodná a závěrečná ustanovení, § 103 až 114)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2209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první:</a:t>
            </a:r>
          </a:p>
          <a:p>
            <a:pPr algn="just"/>
            <a:r>
              <a:rPr lang="cs-CZ" altLang="cs-CZ" sz="2000" dirty="0"/>
              <a:t>§ 1 – předmět úpravy, </a:t>
            </a:r>
            <a:r>
              <a:rPr lang="cs-CZ" altLang="cs-CZ" sz="2000" b="1" dirty="0"/>
              <a:t>hmotněprávní a procesní úprava</a:t>
            </a:r>
            <a:r>
              <a:rPr lang="cs-CZ" altLang="cs-CZ" sz="2000" dirty="0"/>
              <a:t>, </a:t>
            </a:r>
            <a:r>
              <a:rPr lang="cs-CZ" altLang="cs-CZ" sz="2000" i="1" dirty="0"/>
              <a:t>lex </a:t>
            </a:r>
            <a:r>
              <a:rPr lang="cs-CZ" altLang="cs-CZ" sz="2000" i="1" dirty="0" err="1"/>
              <a:t>generalis</a:t>
            </a:r>
            <a:r>
              <a:rPr lang="cs-CZ" altLang="cs-CZ" sz="2000" i="1" dirty="0"/>
              <a:t> </a:t>
            </a:r>
            <a:r>
              <a:rPr lang="cs-CZ" altLang="cs-CZ" sz="2000" dirty="0"/>
              <a:t>(a současně </a:t>
            </a:r>
            <a:r>
              <a:rPr lang="cs-CZ" altLang="cs-CZ" sz="2000" i="1" dirty="0"/>
              <a:t>lex </a:t>
            </a:r>
            <a:r>
              <a:rPr lang="cs-CZ" altLang="cs-CZ" sz="2000" i="1" dirty="0" err="1"/>
              <a:t>specialis</a:t>
            </a:r>
            <a:r>
              <a:rPr lang="cs-CZ" altLang="cs-CZ" sz="2000" i="1" dirty="0"/>
              <a:t> </a:t>
            </a:r>
            <a:r>
              <a:rPr lang="cs-CZ" altLang="cs-CZ" sz="2000" dirty="0"/>
              <a:t>vůči správnímu řádu)</a:t>
            </a:r>
          </a:p>
          <a:p>
            <a:pPr algn="just"/>
            <a:r>
              <a:rPr lang="cs-CZ" altLang="cs-CZ" sz="2000" dirty="0"/>
              <a:t>§ 2 – </a:t>
            </a:r>
            <a:r>
              <a:rPr lang="cs-CZ" altLang="cs-CZ" sz="2000" b="1" dirty="0"/>
              <a:t>časová</a:t>
            </a:r>
            <a:r>
              <a:rPr lang="cs-CZ" altLang="cs-CZ" sz="2000" dirty="0"/>
              <a:t> působnost, </a:t>
            </a:r>
            <a:r>
              <a:rPr lang="cs-CZ" altLang="cs-CZ" sz="2000" b="1" dirty="0"/>
              <a:t>zákaz retroaktivity a přípustnost retroaktivity ve prospěch pachatele</a:t>
            </a:r>
            <a:r>
              <a:rPr lang="cs-CZ" altLang="cs-CZ" sz="2000" dirty="0"/>
              <a:t> (pozdější právní úprava komplexně)</a:t>
            </a:r>
          </a:p>
          <a:p>
            <a:pPr algn="just"/>
            <a:r>
              <a:rPr lang="cs-CZ" altLang="cs-CZ" sz="2000" dirty="0"/>
              <a:t>§ 3 - </a:t>
            </a:r>
            <a:r>
              <a:rPr lang="cs-CZ" altLang="cs-CZ" sz="2000" b="1" dirty="0"/>
              <a:t>územní</a:t>
            </a:r>
            <a:r>
              <a:rPr lang="cs-CZ" altLang="cs-CZ" sz="2000" dirty="0"/>
              <a:t> působnost</a:t>
            </a:r>
          </a:p>
          <a:p>
            <a:pPr algn="just"/>
            <a:r>
              <a:rPr lang="cs-CZ" altLang="cs-CZ" sz="2000" dirty="0"/>
              <a:t>§ 4 – </a:t>
            </a:r>
            <a:r>
              <a:rPr lang="cs-CZ" altLang="cs-CZ" sz="2000" b="1" dirty="0"/>
              <a:t>osobní</a:t>
            </a:r>
            <a:r>
              <a:rPr lang="cs-CZ" altLang="cs-CZ" sz="2000" dirty="0"/>
              <a:t> působnost, tzv. </a:t>
            </a:r>
            <a:r>
              <a:rPr lang="cs-CZ" altLang="cs-CZ" sz="2000" b="1" dirty="0"/>
              <a:t>jednání, které má znaky přestupku </a:t>
            </a:r>
            <a:r>
              <a:rPr lang="cs-CZ" altLang="cs-CZ" sz="2000" dirty="0"/>
              <a:t>(řešení v odstavci 6 a 7 – lze projednat), územní samosprávné celky, </a:t>
            </a:r>
            <a:r>
              <a:rPr lang="cs-CZ" altLang="cs-CZ" sz="2000" dirty="0" smtClean="0"/>
              <a:t>stát a veřejnoprávní </a:t>
            </a:r>
            <a:r>
              <a:rPr lang="cs-CZ" altLang="cs-CZ" sz="2000" dirty="0"/>
              <a:t>korporace nejsou vyňati z působnosti, lze je </a:t>
            </a:r>
            <a:r>
              <a:rPr lang="cs-CZ" altLang="cs-CZ" sz="2000" dirty="0" smtClean="0"/>
              <a:t>trestat</a:t>
            </a:r>
            <a:endParaRPr lang="cs-CZ" altLang="cs-CZ" sz="2000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4676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98968"/>
            <a:ext cx="8086635" cy="647700"/>
          </a:xfrm>
        </p:spPr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67543"/>
            <a:ext cx="8082321" cy="4564970"/>
          </a:xfrm>
        </p:spPr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druhá:</a:t>
            </a:r>
          </a:p>
          <a:p>
            <a:pPr lvl="1" algn="just"/>
            <a:r>
              <a:rPr lang="cs-CZ" altLang="cs-CZ" sz="1800" b="1" dirty="0"/>
              <a:t>společná ustanovení pro všechny </a:t>
            </a:r>
            <a:r>
              <a:rPr lang="cs-CZ" altLang="cs-CZ" sz="1800" b="1" dirty="0" smtClean="0"/>
              <a:t>přestupky a pachatele, </a:t>
            </a:r>
            <a:r>
              <a:rPr lang="cs-CZ" altLang="cs-CZ" sz="1800" dirty="0" smtClean="0"/>
              <a:t>§ </a:t>
            </a:r>
            <a:r>
              <a:rPr lang="cs-CZ" altLang="cs-CZ" sz="1800" dirty="0"/>
              <a:t>5 až 12 (pojem, pokus, pokračování, trvající, hromadný, spolupachatel)</a:t>
            </a:r>
          </a:p>
          <a:p>
            <a:pPr lvl="1" algn="just"/>
            <a:r>
              <a:rPr lang="cs-CZ" altLang="cs-CZ" sz="1800" b="1" dirty="0"/>
              <a:t>pro fyzické </a:t>
            </a:r>
            <a:r>
              <a:rPr lang="cs-CZ" altLang="cs-CZ" sz="1800" b="1" dirty="0" smtClean="0"/>
              <a:t>osoby, </a:t>
            </a:r>
            <a:r>
              <a:rPr lang="cs-CZ" altLang="cs-CZ" sz="1800" dirty="0"/>
              <a:t>§ 13 až 19 (organizátor, návodce a pomocník, zavinění, omyl skutkový a právní, věk a příčetnost)</a:t>
            </a:r>
          </a:p>
          <a:p>
            <a:pPr lvl="1" algn="just"/>
            <a:r>
              <a:rPr lang="cs-CZ" altLang="cs-CZ" sz="1800" b="1" dirty="0"/>
              <a:t>pro právnické </a:t>
            </a:r>
            <a:r>
              <a:rPr lang="cs-CZ" altLang="cs-CZ" sz="1800" b="1" dirty="0" smtClean="0"/>
              <a:t>osoby, </a:t>
            </a:r>
            <a:r>
              <a:rPr lang="cs-CZ" altLang="cs-CZ" sz="1800" dirty="0"/>
              <a:t>§ 20 až 21 (přičitatelnost, obecný liberační důvod, trvání odpovědnosti i po ukončení podnikání)</a:t>
            </a:r>
          </a:p>
          <a:p>
            <a:pPr lvl="1" algn="just"/>
            <a:r>
              <a:rPr lang="cs-CZ" altLang="cs-CZ" sz="1800" b="1" dirty="0"/>
              <a:t>pro podnikající fyzické </a:t>
            </a:r>
            <a:r>
              <a:rPr lang="cs-CZ" altLang="cs-CZ" sz="1800" b="1" dirty="0" smtClean="0"/>
              <a:t>osoby, </a:t>
            </a:r>
            <a:r>
              <a:rPr lang="cs-CZ" altLang="cs-CZ" sz="1800" dirty="0"/>
              <a:t>§ 22 a 23 (přičitatelnost, obecný liberační důvod)</a:t>
            </a:r>
          </a:p>
          <a:p>
            <a:pPr lvl="1" algn="just"/>
            <a:r>
              <a:rPr lang="cs-CZ" altLang="cs-CZ" sz="1800" b="1" dirty="0"/>
              <a:t>Zánik odpovědnosti a odpovědnost právního nástupce </a:t>
            </a:r>
            <a:r>
              <a:rPr lang="cs-CZ" altLang="cs-CZ" sz="1800" dirty="0"/>
              <a:t>§ 29 až 34 (prekluze označena jako promlčení?, stavění a přerušení promlčecí doby, lhůty 1, resp. 3 roky; přechod na právního nástupce u PO a podnikajících FO)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494015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218</TotalTime>
  <Words>2843</Words>
  <Application>Microsoft Office PowerPoint</Application>
  <PresentationFormat>Předvádění na obrazovce (4:3)</PresentationFormat>
  <Paragraphs>255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Prezentace_MU_CZ</vt:lpstr>
      <vt:lpstr>Reforma správního trestání a odpovědnost za přestupky   JUDr. Lukáš Potěšil, Ph.D. Lukas.Potesil@law.muni.cz </vt:lpstr>
      <vt:lpstr>Správní trestání a správní právo trestní - pojmy</vt:lpstr>
      <vt:lpstr>Koncepční otázka na úvod (pro zákonodárce), aneb správní trestání je více výkon:</vt:lpstr>
      <vt:lpstr>Prezentace aplikace PowerPoint</vt:lpstr>
      <vt:lpstr>Reforma, nebo rekodifikace?</vt:lpstr>
      <vt:lpstr>Použití (nejen) nové právní úpravy</vt:lpstr>
      <vt:lpstr>Systematika nového přestupkového zákona</vt:lpstr>
      <vt:lpstr>Systematika nového přestupkového zákona</vt:lpstr>
      <vt:lpstr>Systematika nového přestupkového zákona</vt:lpstr>
      <vt:lpstr>Systematika nového přestupkového zákona</vt:lpstr>
      <vt:lpstr>Systematika nového přestupkového zákona</vt:lpstr>
      <vt:lpstr>Systematika nového přestupkového zákona</vt:lpstr>
      <vt:lpstr>Systematika nového přestupkového zákona</vt:lpstr>
      <vt:lpstr>Představení hlavních změn</vt:lpstr>
      <vt:lpstr>Představení hlavních změn</vt:lpstr>
      <vt:lpstr>Představení hlavních změn</vt:lpstr>
      <vt:lpstr>Představení hlavních změn</vt:lpstr>
      <vt:lpstr>Představení hlavních změn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(nové) výzvy pro judikaturu?</vt:lpstr>
      <vt:lpstr>(nové) výzvy pro judikaturu?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Systematika nového přestupkového zákona a představení hlavních změn, včetně zákona č. 183/2017 Sb.  Lukáš Potěšil</dc:title>
  <dc:creator>Lukas Potesil</dc:creator>
  <cp:lastModifiedBy>Lukas Potesil</cp:lastModifiedBy>
  <cp:revision>63</cp:revision>
  <cp:lastPrinted>2018-06-11T08:35:01Z</cp:lastPrinted>
  <dcterms:created xsi:type="dcterms:W3CDTF">2018-06-11T05:07:05Z</dcterms:created>
  <dcterms:modified xsi:type="dcterms:W3CDTF">2018-11-09T08:56:38Z</dcterms:modified>
</cp:coreProperties>
</file>