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7"/>
  </p:notesMasterIdLst>
  <p:handoutMasterIdLst>
    <p:handoutMasterId r:id="rId18"/>
  </p:handoutMasterIdLst>
  <p:sldIdLst>
    <p:sldId id="309" r:id="rId3"/>
    <p:sldId id="458" r:id="rId4"/>
    <p:sldId id="459" r:id="rId5"/>
    <p:sldId id="414" r:id="rId6"/>
    <p:sldId id="454" r:id="rId7"/>
    <p:sldId id="460" r:id="rId8"/>
    <p:sldId id="461" r:id="rId9"/>
    <p:sldId id="455" r:id="rId10"/>
    <p:sldId id="456" r:id="rId11"/>
    <p:sldId id="457" r:id="rId12"/>
    <p:sldId id="452" r:id="rId13"/>
    <p:sldId id="451" r:id="rId14"/>
    <p:sldId id="442" r:id="rId15"/>
    <p:sldId id="453" r:id="rId1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883" autoAdjust="0"/>
    <p:restoredTop sz="94857" autoAdjust="0"/>
  </p:normalViewPr>
  <p:slideViewPr>
    <p:cSldViewPr>
      <p:cViewPr varScale="1">
        <p:scale>
          <a:sx n="70" d="100"/>
          <a:sy n="70" d="100"/>
        </p:scale>
        <p:origin x="-1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280831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Pracovní právo II.</a:t>
            </a: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/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Přednáška č. 11: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Kolektivní pracovní právo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Odborová organizace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Zástupci zaměstnanců</a:t>
            </a:r>
            <a:br>
              <a:rPr lang="cs-CZ" altLang="cs-CZ" sz="2400" dirty="0">
                <a:latin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</a:rPr>
              <a:t>	</a:t>
            </a: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/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3800" dirty="0">
                <a:latin typeface="Calibri" panose="020F0502020204030204" pitchFamily="34" charset="0"/>
              </a:rPr>
              <a:t/>
            </a:r>
            <a:br>
              <a:rPr lang="cs-CZ" altLang="cs-CZ" sz="3800" dirty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3275856" y="5805264"/>
            <a:ext cx="5348249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2pPr>
            <a:lvl3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Pct val="90000"/>
              <a:buFont typeface="Wingdings" pitchFamily="2" charset="2"/>
              <a:defRPr sz="52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/>
            <a:r>
              <a:rPr lang="cs-CZ" altLang="cs-CZ" sz="2000" kern="0" dirty="0">
                <a:latin typeface="Calibri" panose="020F0502020204030204" pitchFamily="34" charset="0"/>
              </a:rPr>
              <a:t>Jaroslav Stránský</a:t>
            </a:r>
          </a:p>
          <a:p>
            <a:pPr algn="r"/>
            <a:r>
              <a:rPr lang="cs-CZ" altLang="cs-CZ" sz="2000" kern="0" dirty="0">
                <a:latin typeface="Calibri" panose="020F0502020204030204" pitchFamily="34" charset="0"/>
              </a:rPr>
              <a:t>Katedra pracovního práva a sociálního zabezpečení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Odborová organizace jako právnická osoba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Z ustanovení § 3025 občanského zákoníku vyplývá, že na odborové organizace se použije úprava spolku jen přiměřeně v rozsahu, v jakém to neodporuje jejich povaze podle úmluvy č. 87 MOP.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Odborová organizace může svobodně uspořádat své vnitřní poměry bez ohledu na pravidla spolkového práva.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Také z ustanovení § 3046 občanského zákoníku lze dovodit, že odborová organizace je právnickou osobou svého druhu.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Svou povahou se blíží spolku, ale nejde o spolek v pravém smyslu se všemi právními důsledky.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38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1079326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Působení odborové organizace </a:t>
            </a:r>
            <a:br>
              <a:rPr lang="cs-CZ" dirty="0">
                <a:solidFill>
                  <a:schemeClr val="tx2"/>
                </a:solidFill>
                <a:latin typeface="Calibri" pitchFamily="34" charset="0"/>
              </a:rPr>
            </a:b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u zaměstnavatele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Odborová organizace působí u zaměstnavatele a má právo jednat, pokud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je k tomu oprávněna podle stanov,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alespoň tři její členové jsou u zaměstnavatele v pracovním poměru.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dirty="0">
                <a:latin typeface="Calibri" panose="020F0502020204030204" pitchFamily="34" charset="0"/>
              </a:rPr>
              <a:t>Oprávnění odborové organizace u zaměstnavatele vzniknou dnem následujícím po dni, kdy zaměstnavateli oznámila, že splňuje výše uvedené podmínky.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dirty="0">
                <a:latin typeface="Calibri" panose="020F0502020204030204" pitchFamily="34" charset="0"/>
              </a:rPr>
              <a:t>Přestane-li odborová organizace tyto podmínky splňovat, je povinna to zaměstnavateli bez zbytečného odkladu oznámit.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36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400" dirty="0">
                <a:solidFill>
                  <a:schemeClr val="tx2"/>
                </a:solidFill>
                <a:latin typeface="Calibri" pitchFamily="34" charset="0"/>
              </a:rPr>
              <a:t>Právo na umožnění činnosti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600" dirty="0">
                <a:latin typeface="Calibri" panose="020F0502020204030204" pitchFamily="34" charset="0"/>
              </a:rPr>
              <a:t>Zaměstnavatel je povinen na svůj náklad vytvořit zástupcům zaměstnancům podmínky pro řádný výkon jejich činnosti.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600" dirty="0">
                <a:latin typeface="Calibri" panose="020F0502020204030204" pitchFamily="34" charset="0"/>
              </a:rPr>
              <a:t>Zaměstnavatel je zejména povinen poskytovat místnosti s nezbytným vybavením, hradit náklady na údržbu a technický provoz a potřebné podklady.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altLang="cs-CZ" sz="2600" dirty="0">
                <a:latin typeface="Calibri" panose="020F0502020204030204" pitchFamily="34" charset="0"/>
              </a:rPr>
              <a:t>Zaměstnavatel je povinen plnit uvedené povinnosti podle svých provozních možností a v přiměřeném rozsahu (přiměřenost se posuzuje zejména ve vztahu k velikosti a síle hospodářského zázemí).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2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400" dirty="0">
                <a:solidFill>
                  <a:schemeClr val="tx2"/>
                </a:solidFill>
                <a:latin typeface="Calibri" pitchFamily="34" charset="0"/>
              </a:rPr>
              <a:t>Výkon činnosti odborových funkcionářů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Členové orgánu odborové organizace jsou chránění před rozvázáním pracovního poměru ze strany zaměstnavatele: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zaměstnavatel musí požádat odborovou organizaci o předchozí souhlas výpovědí nebo okamžitým zrušením,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není-li souhlas dán, je rozvázání pracovního poměru neplatné, ledaže zaměstnavatel prokáže, že na něm není možné spravedlivě požadovat další trvání pracovního poměru.</a:t>
            </a:r>
          </a:p>
          <a:p>
            <a:pPr>
              <a:spcBef>
                <a:spcPts val="800"/>
              </a:spcBef>
            </a:pPr>
            <a:r>
              <a:rPr lang="cs-CZ" dirty="0">
                <a:latin typeface="Calibri" panose="020F0502020204030204" pitchFamily="34" charset="0"/>
              </a:rPr>
              <a:t>Uvolnění k výkonu činnosti: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právo na pracovní volno s náhradou mzdy k výkonu funkce člena orgánu odborové organizace,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volno bez náhrady mzdy k výkonu jiné odborové činnosti.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8" cy="647278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34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Shrnutí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924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Kolektivní pracovněprávní vztahy vznikají mezi zaměstnavatelem a některým se zástupců zaměstnanců.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Pro vznik a činnost odborových organizací je zásadní svoboda sdružování a vnitřního uspořádání garantovaná úmluvou MOP.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Je nutno rozlišovat mezi vznikem odborové organizace a jejím působením u zaměstnavatele.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Zaměstnavatel musí zástupcům zaměstnancům umožnit výkon jejich činnosti.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Zástupci zaměstnanců působí jako prostředníci při uplatnění práva zaměstnanců na informace a projednání.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Pouze odborová organizace může za zaměstnance kolektivně vyjednávat.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sz="22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sz="2200" dirty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endParaRPr lang="cs-CZ" sz="22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41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Kolektivní pracovní právo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Pracovní právo se dělí na: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individuální a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kolektivní.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Toto tradiční dělení se odráží i v úpravě působnosti zákoníku práce: § 1 písm. a) a b).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Z uvedeného odlišení vyplývá i rozlišení: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individuálních pracovněprávních vztahů a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kolektivních pracovněprávních vztahů.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0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Kolektivní pracovněprávní vztah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Objekt kolektivního pracovněprávního vztahu: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hromadná úprava právního postavení zaměstnanců v pracovněprávním vztahu u zaměstnavatele,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úprava vztahů mezi sociálními partnery (zaměstnavatel a zástupce zaměstnanců).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Obsah kolektivního pracovněprávního vztahu: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vzájemná práva a povinnosti sociálních partnerů,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povinnosti zaměstnavatele vůči zaměstnancům.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Primárním cílem kolektivních pracovněprávních vztahů není řízení zaměstnanců a úprava jejich povinností.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35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Strany kolektivních vztahů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Kolektivní pracovněprávní vztahy vznikají mezi: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zaměstnavatelem, případně organizací zaměstnavatelů a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zástupcem zaměstnanců.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"/>
            </a:pPr>
            <a:r>
              <a:rPr lang="cs-CZ" dirty="0">
                <a:latin typeface="Calibri" panose="020F0502020204030204" pitchFamily="34" charset="0"/>
              </a:rPr>
              <a:t>České pracovní právo zná tyto zástupce zaměstnanců: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odborová organizace,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rada zaměstnanců,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zástupce pro oblast BOZP,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evropská rada zaměstnanců.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Rada zaměstnanců, zástupce pro BOZP, ERZ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Jde o zaměstnanecké orgány ustavené volbou.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Sporná otázka, zda mají právní osobnost a svéprávnost.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Tito zástupci zaměstnanců nemohou za zaměstnance vést kolektivní vyjednávání a uzavřít kolektivní smlouvu.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Jádro oprávnění spočívá v oblasti informování a projednávání.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</a:rPr>
              <a:t>Evropská rada zaměstnanců slouží k zajištění přístupu k nadnárodním informacím.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Volba rady zaměstnanců a zástupce pro BOZP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204864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Úprava v § 281 až </a:t>
            </a:r>
            <a:r>
              <a:rPr lang="cs-CZ" sz="2200" dirty="0" smtClean="0">
                <a:latin typeface="Calibri" panose="020F0502020204030204" pitchFamily="34" charset="0"/>
              </a:rPr>
              <a:t>285 </a:t>
            </a:r>
            <a:r>
              <a:rPr lang="cs-CZ" sz="2200" dirty="0">
                <a:latin typeface="Calibri" panose="020F0502020204030204" pitchFamily="34" charset="0"/>
              </a:rPr>
              <a:t>zákoníku práce.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Volby vyhlašuje zaměstnavatel na základě písemného návrhu podepsaného nejméně jednou třetinou zaměstnanců zaměstnavatele nejpozději do 3 měsíců ode dne doručení návrhu.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K platnosti voleb je potřebná účast aspoň jedné poloviny zaměstnanců.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Rada zaměstnanců může mít 3 až 15 členů. Na svém prvním jednání zvolí rada zaměstnanců svého předsedu.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Celkový počet zástupců pro BOZP závisí na celkovém počtu zaměstnanců a na rizikovosti vykonávaných prací (nejvýše 1 zástupce na 10 zaměstnanců).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2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4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Evropská rada zaměstnanců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88840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Evropská rada zaměstnanců slouží k zajištění přístupu k nadnárodním informacím.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Ustavení a fungování upravuje zákoník práce v § 288 až 299.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Povinnost poskytovat nadnárodní informace a projednání má zaměstnavatel s působností na území členských států, jímž je zaměstnavatel, který má: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alespoň 1000 zaměstnanců v členských státech EU a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alespoň 150 zaměstnanců ve dvou členských státech EU.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Takovýto zaměstnavatel musí poskytovat nadnárodní informace a projednání: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prostřednictvím ERZ, nebo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s využitím jiného dohodnutého postupu.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86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Svoboda sdružování do odborů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Úmluva MOP č. 87 (č. 489/1990 Sb.) garantuje: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právo zaměstnanců i zaměstnavatelů zakládat odborové organizace a stávat se jejich členy,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právo odborových organizací vypracovávat své stanovy a pravidla, zcela svobodně volit své zástupce, organizovat svoji správu a činnost a formulovat svůj program,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povinnost veřejných orgánů zdržet se jakéhokoliv zásahu, který by omezoval toto právo nebo zabraňoval jeho zákonnému vykonávání,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nemožnost rozpustit odborovou organizaci nebo pozastavit její činnost administrativní cestou.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Svobodu odborového sdružování garantuje (mimo jiné) i Listina základních práv a svobod (čl. 27).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16024" y="1197571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>
                <a:solidFill>
                  <a:schemeClr val="tx2"/>
                </a:solidFill>
                <a:latin typeface="Calibri" pitchFamily="34" charset="0"/>
              </a:rPr>
              <a:t>Vznik odborové organizace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Vznik odborové organizace je s ohledem na svobodu sdružování garantovanou v úmluvě č. 87 MOP ovládán tzv. evidenčním principem.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Podle § 3025 odst. 2 občanského zákoníku vzniká odborová organizace dnem následujícím po dni, v němž bylo příslušnému orgánu doručeno oznámení o jejich založení.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Vznik odborových organizací upravuje zákon o veřejných rejstřících.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Oznámení o založení odborové organizace je třeba doručit rejstříkovému soudu.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>
                <a:latin typeface="Calibri" panose="020F0502020204030204" pitchFamily="34" charset="0"/>
              </a:rPr>
              <a:t>Rejstříkový soud provede zápis do 5 pracovních dnů.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039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5853</TotalTime>
  <Words>985</Words>
  <Application>Microsoft Office PowerPoint</Application>
  <PresentationFormat>Předvádění na obrazovce (4:3)</PresentationFormat>
  <Paragraphs>105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3558</vt:lpstr>
      <vt:lpstr>BÉŽOVÁ TITL</vt:lpstr>
      <vt:lpstr>Pracovní právo II.  Přednáška č. 11:    Kolektivní pracovní právo  Odborová organizace  Zástupci zaměstnanců     </vt:lpstr>
      <vt:lpstr>Kolektivní pracovní právo</vt:lpstr>
      <vt:lpstr>Kolektivní pracovněprávní vztah</vt:lpstr>
      <vt:lpstr>Strany kolektivních vztahů</vt:lpstr>
      <vt:lpstr>Rada zaměstnanců, zástupce pro BOZP, ERZ</vt:lpstr>
      <vt:lpstr>Volba rady zaměstnanců a zástupce pro BOZP</vt:lpstr>
      <vt:lpstr>Evropská rada zaměstnanců</vt:lpstr>
      <vt:lpstr>Svoboda sdružování do odborů</vt:lpstr>
      <vt:lpstr>Vznik odborové organizace</vt:lpstr>
      <vt:lpstr>Odborová organizace jako právnická osoba</vt:lpstr>
      <vt:lpstr>Působení odborové organizace  u zaměstnavatele</vt:lpstr>
      <vt:lpstr>Právo na umožnění činnosti</vt:lpstr>
      <vt:lpstr>Výkon činnosti odborových funkcionářů</vt:lpstr>
      <vt:lpstr>Shrnutí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Aula Vinařská</cp:lastModifiedBy>
  <cp:revision>155</cp:revision>
  <dcterms:created xsi:type="dcterms:W3CDTF">2014-09-29T20:24:51Z</dcterms:created>
  <dcterms:modified xsi:type="dcterms:W3CDTF">2018-12-04T08:33:10Z</dcterms:modified>
</cp:coreProperties>
</file>