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  <p:sldMasterId id="2147483676" r:id="rId3"/>
  </p:sldMasterIdLst>
  <p:notesMasterIdLst>
    <p:notesMasterId r:id="rId22"/>
  </p:notesMasterIdLst>
  <p:handoutMasterIdLst>
    <p:handoutMasterId r:id="rId23"/>
  </p:handoutMasterIdLst>
  <p:sldIdLst>
    <p:sldId id="309" r:id="rId4"/>
    <p:sldId id="458" r:id="rId5"/>
    <p:sldId id="463" r:id="rId6"/>
    <p:sldId id="459" r:id="rId7"/>
    <p:sldId id="460" r:id="rId8"/>
    <p:sldId id="461" r:id="rId9"/>
    <p:sldId id="462" r:id="rId10"/>
    <p:sldId id="464" r:id="rId11"/>
    <p:sldId id="465" r:id="rId12"/>
    <p:sldId id="466" r:id="rId13"/>
    <p:sldId id="443" r:id="rId14"/>
    <p:sldId id="444" r:id="rId15"/>
    <p:sldId id="467" r:id="rId16"/>
    <p:sldId id="434" r:id="rId17"/>
    <p:sldId id="445" r:id="rId18"/>
    <p:sldId id="468" r:id="rId19"/>
    <p:sldId id="415" r:id="rId20"/>
    <p:sldId id="469" r:id="rId21"/>
  </p:sldIdLst>
  <p:sldSz cx="9144000" cy="6858000" type="screen4x3"/>
  <p:notesSz cx="6858000" cy="9144000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D5BD"/>
    <a:srgbClr val="E7C99D"/>
    <a:srgbClr val="80379B"/>
    <a:srgbClr val="A9AAAE"/>
    <a:srgbClr val="68676C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883" autoAdjust="0"/>
    <p:restoredTop sz="94857" autoAdjust="0"/>
  </p:normalViewPr>
  <p:slideViewPr>
    <p:cSldViewPr>
      <p:cViewPr varScale="1">
        <p:scale>
          <a:sx n="92" d="100"/>
          <a:sy n="92" d="100"/>
        </p:scale>
        <p:origin x="108" y="3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267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627241FF-DD26-4B3A-87DD-E3E492C77A7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555269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334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3BF51145-290F-44BD-982F-FAF678BEAA7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565131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29700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1590320-DBB8-48C8-919D-BC1812019227}" type="slidenum">
              <a:rPr kumimoji="0" lang="cs-CZ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5158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29700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1590320-DBB8-48C8-919D-BC1812019227}" type="slidenum">
              <a:rPr kumimoji="0" lang="cs-CZ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09010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29700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1590320-DBB8-48C8-919D-BC1812019227}" type="slidenum">
              <a:rPr kumimoji="0" lang="cs-CZ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70344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29700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1590320-DBB8-48C8-919D-BC1812019227}" type="slidenum">
              <a:rPr kumimoji="0" lang="cs-CZ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9549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29700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1590320-DBB8-48C8-919D-BC1812019227}" type="slidenum">
              <a:rPr kumimoji="0" lang="cs-CZ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01375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29700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1590320-DBB8-48C8-919D-BC1812019227}" type="slidenum">
              <a:rPr kumimoji="0" lang="cs-CZ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994398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29700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1590320-DBB8-48C8-919D-BC1812019227}" type="slidenum">
              <a:rPr kumimoji="0" lang="cs-CZ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71453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29700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1590320-DBB8-48C8-919D-BC1812019227}" type="slidenum">
              <a:rPr kumimoji="0" lang="cs-CZ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18040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29700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1590320-DBB8-48C8-919D-BC1812019227}" type="slidenum">
              <a:rPr kumimoji="0" lang="cs-CZ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3833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altLang="cs-CZ" noProof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altLang="cs-CZ" noProof="0"/>
              <a:t>Kliknutím lze upravit styl předlohy.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7E638064-8EC5-4677-B765-120BD57D7BF1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1929" name="Picture 25" descr="PF_PP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309015D-8204-4EFE-A694-3EDE53AFB47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57393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6F51EB3-ABA7-4E41-BCA3-1B4C14E9A16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356497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9387558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4037934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1314679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6886213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3279372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9874728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9116386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134350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494B535-9B47-4CBC-8E44-C5A165605D3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677285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8617984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7801906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44921047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altLang="cs-CZ" noProof="0" dirty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altLang="cs-CZ" noProof="0" dirty="0"/>
              <a:t>Kliknutím lze upravit styl předlohy.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1929" name="Picture 25" descr="PF_PP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028074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 marL="742950" indent="-285750">
              <a:buFont typeface="Wingdings" panose="05000000000000000000" pitchFamily="2" charset="2"/>
              <a:buChar char="§"/>
              <a:defRPr>
                <a:latin typeface="Calibri" panose="020F0502020204030204" pitchFamily="34" charset="0"/>
              </a:defRPr>
            </a:lvl2pPr>
          </a:lstStyle>
          <a:p>
            <a:pPr lvl="0"/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  <a:p>
            <a:pPr lvl="2"/>
            <a:r>
              <a:rPr lang="cs-CZ" altLang="cs-CZ" dirty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000">
                <a:latin typeface="Calibri" panose="020F0502020204030204" pitchFamily="34" charset="0"/>
              </a:defRPr>
            </a:lvl1pPr>
          </a:lstStyle>
          <a:p>
            <a:fld id="{0494B535-9B47-4CBC-8E44-C5A165605D3D}" type="slidenum">
              <a:rPr lang="cs-CZ" altLang="cs-CZ" smtClean="0">
                <a:solidFill>
                  <a:srgbClr val="000000"/>
                </a:solidFill>
              </a:rPr>
              <a:pPr/>
              <a:t>‹#›</a:t>
            </a:fld>
            <a:endParaRPr lang="cs-CZ" alt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441550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8987843-64F1-40AD-B13A-A35D935612DE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107792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F7F8800-57B8-4FFB-AC3D-BAC8D23694D3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7615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A7F8521-1BA5-4772-89EB-F6CFEBEACEC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55635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91A802D-1C3C-43F2-94A3-BF00059D420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2275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2F05077-A4E1-4478-9E76-C6356679B13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72643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8987843-64F1-40AD-B13A-A35D935612D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58480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F7F8800-57B8-4FFB-AC3D-BAC8D23694D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83129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393F3C6-FB27-4791-91B7-4A58BBCF12F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04404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ACE4467-10B7-4A98-B5E4-DBE95DDBC37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2285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emf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image" Target="../media/image1.emf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75F5812A-C4F5-4C55-9DE2-54BD25BD174C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cs-CZ" alt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226322" name="Picture 18" descr="PF_PPT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7351" name="Picture 23" descr="PF_PPT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hf sldNum="0" hd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  <a:p>
            <a:pPr lvl="2"/>
            <a:r>
              <a:rPr lang="cs-CZ" altLang="cs-CZ" dirty="0"/>
              <a:t>Třetí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latin typeface="Calibri" panose="020F0502020204030204" pitchFamily="34" charset="0"/>
              </a:defRPr>
            </a:lvl1pPr>
          </a:lstStyle>
          <a:p>
            <a:fld id="{75F5812A-C4F5-4C55-9DE2-54BD25BD174C}" type="slidenum">
              <a:rPr lang="cs-CZ" altLang="cs-CZ" smtClean="0">
                <a:solidFill>
                  <a:srgbClr val="000000"/>
                </a:solidFill>
              </a:rPr>
              <a:pPr/>
              <a:t>‹#›</a:t>
            </a:fld>
            <a:endParaRPr lang="cs-CZ" altLang="cs-CZ" dirty="0">
              <a:solidFill>
                <a:srgbClr val="000000"/>
              </a:solidFill>
            </a:endParaRPr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cs-CZ" alt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226322" name="Picture 18" descr="PF_PPT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4394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anose="020F0502020204030204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200">
          <a:solidFill>
            <a:schemeClr val="tx1"/>
          </a:solidFill>
          <a:latin typeface="Calibri" panose="020F0502020204030204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Arial" panose="020B0604020202020204" pitchFamily="34" charset="0"/>
        <a:buChar char="•"/>
        <a:defRPr sz="2000">
          <a:solidFill>
            <a:schemeClr val="tx1"/>
          </a:solidFill>
          <a:latin typeface="Calibri" panose="020F0502020204030204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70" name="Rectangle 6"/>
          <p:cNvSpPr>
            <a:spLocks noGrp="1" noChangeArrowheads="1"/>
          </p:cNvSpPr>
          <p:nvPr>
            <p:ph type="title"/>
          </p:nvPr>
        </p:nvSpPr>
        <p:spPr>
          <a:xfrm>
            <a:off x="2339752" y="2636912"/>
            <a:ext cx="6696744" cy="2808312"/>
          </a:xfrm>
        </p:spPr>
        <p:txBody>
          <a:bodyPr/>
          <a:lstStyle/>
          <a:p>
            <a:r>
              <a:rPr lang="cs-CZ" altLang="cs-CZ" sz="2600" dirty="0">
                <a:latin typeface="Calibri" panose="020F0502020204030204" pitchFamily="34" charset="0"/>
              </a:rPr>
              <a:t>Pracovní právo II.</a:t>
            </a:r>
            <a:r>
              <a:rPr lang="cs-CZ" altLang="cs-CZ" sz="2400" dirty="0">
                <a:latin typeface="Calibri" panose="020F0502020204030204" pitchFamily="34" charset="0"/>
              </a:rPr>
              <a:t/>
            </a:r>
            <a:br>
              <a:rPr lang="cs-CZ" altLang="cs-CZ" sz="2400" dirty="0">
                <a:latin typeface="Calibri" panose="020F0502020204030204" pitchFamily="34" charset="0"/>
              </a:rPr>
            </a:br>
            <a:r>
              <a:rPr lang="cs-CZ" altLang="cs-CZ" sz="2400" dirty="0">
                <a:latin typeface="Calibri" panose="020F0502020204030204" pitchFamily="34" charset="0"/>
              </a:rPr>
              <a:t/>
            </a:r>
            <a:br>
              <a:rPr lang="cs-CZ" altLang="cs-CZ" sz="2400" dirty="0">
                <a:latin typeface="Calibri" panose="020F0502020204030204" pitchFamily="34" charset="0"/>
              </a:rPr>
            </a:br>
            <a:r>
              <a:rPr lang="cs-CZ" altLang="cs-CZ" sz="2400" dirty="0">
                <a:latin typeface="Calibri" panose="020F0502020204030204" pitchFamily="34" charset="0"/>
              </a:rPr>
              <a:t>Přednáška č. 13:</a:t>
            </a:r>
            <a:br>
              <a:rPr lang="cs-CZ" altLang="cs-CZ" sz="2400" dirty="0">
                <a:latin typeface="Calibri" panose="020F0502020204030204" pitchFamily="34" charset="0"/>
              </a:rPr>
            </a:br>
            <a:r>
              <a:rPr lang="cs-CZ" altLang="cs-CZ" sz="2600" dirty="0">
                <a:latin typeface="Calibri" panose="020F0502020204030204" pitchFamily="34" charset="0"/>
              </a:rPr>
              <a:t>	</a:t>
            </a:r>
            <a:br>
              <a:rPr lang="cs-CZ" altLang="cs-CZ" sz="2600" dirty="0">
                <a:latin typeface="Calibri" panose="020F0502020204030204" pitchFamily="34" charset="0"/>
              </a:rPr>
            </a:br>
            <a:r>
              <a:rPr lang="cs-CZ" altLang="cs-CZ" sz="2600" dirty="0">
                <a:latin typeface="Calibri" panose="020F0502020204030204" pitchFamily="34" charset="0"/>
              </a:rPr>
              <a:t>	Kolektivní smlouva</a:t>
            </a:r>
            <a:br>
              <a:rPr lang="cs-CZ" altLang="cs-CZ" sz="2600" dirty="0">
                <a:latin typeface="Calibri" panose="020F0502020204030204" pitchFamily="34" charset="0"/>
              </a:rPr>
            </a:br>
            <a:r>
              <a:rPr lang="cs-CZ" altLang="cs-CZ" sz="2600" dirty="0">
                <a:latin typeface="Calibri" panose="020F0502020204030204" pitchFamily="34" charset="0"/>
              </a:rPr>
              <a:t>	Formy spoluúčasti zástupců zaměstnanců</a:t>
            </a:r>
            <a:br>
              <a:rPr lang="cs-CZ" altLang="cs-CZ" sz="2600" dirty="0">
                <a:latin typeface="Calibri" panose="020F0502020204030204" pitchFamily="34" charset="0"/>
              </a:rPr>
            </a:br>
            <a:r>
              <a:rPr lang="cs-CZ" altLang="cs-CZ" sz="2600" dirty="0">
                <a:latin typeface="Calibri" panose="020F0502020204030204" pitchFamily="34" charset="0"/>
              </a:rPr>
              <a:t/>
            </a:r>
            <a:br>
              <a:rPr lang="cs-CZ" altLang="cs-CZ" sz="2600" dirty="0">
                <a:latin typeface="Calibri" panose="020F0502020204030204" pitchFamily="34" charset="0"/>
              </a:rPr>
            </a:br>
            <a:r>
              <a:rPr lang="cs-CZ" altLang="cs-CZ" sz="3800" dirty="0">
                <a:latin typeface="Calibri" panose="020F0502020204030204" pitchFamily="34" charset="0"/>
              </a:rPr>
              <a:t/>
            </a:r>
            <a:br>
              <a:rPr lang="cs-CZ" altLang="cs-CZ" sz="3800" dirty="0">
                <a:latin typeface="Calibri" panose="020F0502020204030204" pitchFamily="34" charset="0"/>
              </a:rPr>
            </a:br>
            <a:endParaRPr lang="cs-CZ" altLang="cs-CZ" sz="3800" dirty="0">
              <a:latin typeface="Calibri" panose="020F0502020204030204" pitchFamily="34" charset="0"/>
            </a:endParaRPr>
          </a:p>
        </p:txBody>
      </p:sp>
      <p:sp>
        <p:nvSpPr>
          <p:cNvPr id="4" name="Rectangle 6"/>
          <p:cNvSpPr txBox="1">
            <a:spLocks noChangeArrowheads="1"/>
          </p:cNvSpPr>
          <p:nvPr/>
        </p:nvSpPr>
        <p:spPr bwMode="auto">
          <a:xfrm>
            <a:off x="3275856" y="5733256"/>
            <a:ext cx="5348249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Trebuchet MS" pitchFamily="34" charset="0"/>
              </a:defRPr>
            </a:lvl2pPr>
            <a:lvl3pPr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Trebuchet MS" pitchFamily="34" charset="0"/>
              </a:defRPr>
            </a:lvl3pPr>
            <a:lvl4pPr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Trebuchet MS" pitchFamily="34" charset="0"/>
              </a:defRPr>
            </a:lvl4pPr>
            <a:lvl5pPr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r"/>
            <a:r>
              <a:rPr lang="cs-CZ" altLang="cs-CZ" sz="2000" kern="0" dirty="0">
                <a:latin typeface="Calibri" panose="020F0502020204030204" pitchFamily="34" charset="0"/>
              </a:rPr>
              <a:t>Jaroslav Stránský</a:t>
            </a:r>
          </a:p>
          <a:p>
            <a:pPr algn="r"/>
            <a:r>
              <a:rPr lang="cs-CZ" altLang="cs-CZ" sz="2000" kern="0" dirty="0">
                <a:latin typeface="Calibri" panose="020F0502020204030204" pitchFamily="34" charset="0"/>
              </a:rPr>
              <a:t>Katedra pracovního práva a sociálního zabezpečení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sah 2"/>
          <p:cNvSpPr>
            <a:spLocks noGrp="1"/>
          </p:cNvSpPr>
          <p:nvPr>
            <p:ph idx="4294967295"/>
          </p:nvPr>
        </p:nvSpPr>
        <p:spPr>
          <a:xfrm>
            <a:off x="468313" y="1916832"/>
            <a:ext cx="8229600" cy="4439518"/>
          </a:xfrm>
        </p:spPr>
        <p:txBody>
          <a:bodyPr>
            <a:normAutofit/>
          </a:bodyPr>
          <a:lstStyle/>
          <a:p>
            <a:pPr marL="609600" indent="-609600">
              <a:lnSpc>
                <a:spcPct val="110000"/>
              </a:lnSpc>
            </a:pPr>
            <a:r>
              <a:rPr lang="cs-CZ" altLang="cs-CZ" sz="2300" dirty="0"/>
              <a:t>Pouze v kolektivní smlouvě lze sjednat:</a:t>
            </a:r>
          </a:p>
          <a:p>
            <a:pPr marL="1009650" lvl="1" indent="-609600">
              <a:lnSpc>
                <a:spcPct val="110000"/>
              </a:lnSpc>
            </a:pPr>
            <a:r>
              <a:rPr lang="cs-CZ" altLang="ja-JP" sz="2100" dirty="0"/>
              <a:t>52týdenní vyrovnávací období pro nerovnoměrné rozvržení a pro sledování celkového rozsahu práce přesčas,</a:t>
            </a:r>
          </a:p>
          <a:p>
            <a:pPr marL="1009650" lvl="1" indent="-609600">
              <a:lnSpc>
                <a:spcPct val="110000"/>
              </a:lnSpc>
            </a:pPr>
            <a:r>
              <a:rPr lang="cs-CZ" altLang="ja-JP" sz="2100" dirty="0"/>
              <a:t>mzdové tarify, které budou mít přednost před zaručenou mzdou,</a:t>
            </a:r>
          </a:p>
          <a:p>
            <a:pPr marL="609600" indent="-609600">
              <a:lnSpc>
                <a:spcPct val="110000"/>
              </a:lnSpc>
            </a:pPr>
            <a:r>
              <a:rPr lang="cs-CZ" altLang="ja-JP" sz="2300" dirty="0"/>
              <a:t>Lze sjednat v kolektivní smlouvě (dohodě s odbory), případně ve vnitřním předpisu, pokud nepůsobí odbory:</a:t>
            </a:r>
          </a:p>
          <a:p>
            <a:pPr marL="1009650" lvl="1" indent="-609600">
              <a:lnSpc>
                <a:spcPct val="110000"/>
              </a:lnSpc>
            </a:pPr>
            <a:r>
              <a:rPr lang="cs-CZ" altLang="ja-JP" dirty="0"/>
              <a:t>odlišná pravidla pro sjednávání a opakování dob určitých,</a:t>
            </a:r>
          </a:p>
          <a:p>
            <a:pPr marL="1009650" lvl="1" indent="-609600">
              <a:lnSpc>
                <a:spcPct val="110000"/>
              </a:lnSpc>
            </a:pPr>
            <a:r>
              <a:rPr lang="cs-CZ" altLang="ja-JP" dirty="0"/>
              <a:t>zavedení částečné nezaměstnanosti,</a:t>
            </a:r>
          </a:p>
          <a:p>
            <a:pPr marL="1009650" lvl="1" indent="-609600">
              <a:lnSpc>
                <a:spcPct val="110000"/>
              </a:lnSpc>
            </a:pPr>
            <a:r>
              <a:rPr lang="cs-CZ" altLang="ja-JP" dirty="0"/>
              <a:t>zavedení konta pracovní doby.</a:t>
            </a:r>
          </a:p>
          <a:p>
            <a:pPr marL="1009650" lvl="1" indent="-609600">
              <a:lnSpc>
                <a:spcPct val="110000"/>
              </a:lnSpc>
            </a:pPr>
            <a:endParaRPr lang="cs-CZ" altLang="ja-JP" sz="2400" dirty="0"/>
          </a:p>
          <a:p>
            <a:pPr marL="400050" lvl="1" indent="0">
              <a:lnSpc>
                <a:spcPct val="110000"/>
              </a:lnSpc>
              <a:buNone/>
            </a:pPr>
            <a:endParaRPr lang="cs-CZ" altLang="ja-JP" sz="2600" dirty="0"/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2A2A11-C09C-4A81-B620-665A24D64251}" type="slidenum">
              <a:rPr kumimoji="0" lang="cs-CZ" sz="10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cs-CZ" sz="10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28677" name="Nadpis 1"/>
          <p:cNvSpPr>
            <a:spLocks/>
          </p:cNvSpPr>
          <p:nvPr/>
        </p:nvSpPr>
        <p:spPr bwMode="auto">
          <a:xfrm>
            <a:off x="468313" y="908645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Obsah kolektivních smluv</a:t>
            </a:r>
            <a:endParaRPr kumimoji="0" lang="cs-CZ" sz="3600" b="1" i="0" u="none" strike="noStrike" kern="1200" cap="none" spc="0" normalizeH="0" baseline="0" noProof="0" dirty="0">
              <a:ln>
                <a:noFill/>
              </a:ln>
              <a:solidFill>
                <a:srgbClr val="330033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67859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395536" y="1053555"/>
            <a:ext cx="7772400" cy="503237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800"/>
              </a:spcBef>
            </a:pPr>
            <a:r>
              <a:rPr lang="cs-CZ" sz="3800" dirty="0">
                <a:solidFill>
                  <a:schemeClr val="tx2"/>
                </a:solidFill>
                <a:latin typeface="Calibri" pitchFamily="34" charset="0"/>
              </a:rPr>
              <a:t>Oprávnění zástupců zaměstnanců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518864" y="1916832"/>
            <a:ext cx="8229600" cy="4680520"/>
          </a:xfrm>
        </p:spPr>
        <p:txBody>
          <a:bodyPr/>
          <a:lstStyle/>
          <a:p>
            <a:pPr>
              <a:spcBef>
                <a:spcPts val="800"/>
              </a:spcBef>
            </a:pPr>
            <a:r>
              <a:rPr lang="cs-CZ" sz="2600" dirty="0">
                <a:latin typeface="Calibri" panose="020F0502020204030204" pitchFamily="34" charset="0"/>
              </a:rPr>
              <a:t>V souvislosti s uplatňováním oprávnění zástupců zaměstnanců vůči zaměstnavateli se hovoří o spoluúčasti zaměstnanců.</a:t>
            </a:r>
          </a:p>
          <a:p>
            <a:pPr>
              <a:spcBef>
                <a:spcPts val="800"/>
              </a:spcBef>
            </a:pPr>
            <a:r>
              <a:rPr lang="cs-CZ" sz="2600" dirty="0">
                <a:latin typeface="Calibri" panose="020F0502020204030204" pitchFamily="34" charset="0"/>
              </a:rPr>
              <a:t>Zástupci zaměstnanců mají vůči zaměstnavateli právo na: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sz="2200" dirty="0">
                <a:latin typeface="Calibri" panose="020F0502020204030204" pitchFamily="34" charset="0"/>
              </a:rPr>
              <a:t>informování,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dirty="0">
                <a:latin typeface="Calibri" panose="020F0502020204030204" pitchFamily="34" charset="0"/>
              </a:rPr>
              <a:t>projednání,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sz="2200" dirty="0">
                <a:latin typeface="Calibri" panose="020F0502020204030204" pitchFamily="34" charset="0"/>
              </a:rPr>
              <a:t>spolurozhodování,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dirty="0">
                <a:latin typeface="Calibri" panose="020F0502020204030204" pitchFamily="34" charset="0"/>
              </a:rPr>
              <a:t>kolektivní vyjednávání,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sz="2200" dirty="0">
                <a:latin typeface="Calibri" panose="020F0502020204030204" pitchFamily="34" charset="0"/>
              </a:rPr>
              <a:t>kontrolu.</a:t>
            </a:r>
          </a:p>
          <a:p>
            <a:pPr>
              <a:spcBef>
                <a:spcPts val="800"/>
              </a:spcBef>
            </a:pPr>
            <a:r>
              <a:rPr lang="cs-CZ" dirty="0">
                <a:latin typeface="Calibri" panose="020F0502020204030204" pitchFamily="34" charset="0"/>
              </a:rPr>
              <a:t>Zástupci zaměstnanců i zaměstnavatelů se mohou podílet na tvorbě právních předpisů.</a:t>
            </a:r>
          </a:p>
        </p:txBody>
      </p:sp>
      <p:sp>
        <p:nvSpPr>
          <p:cNvPr id="7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D851F3A-7EDA-4BA5-95FF-71D429560566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11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641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395536" y="981547"/>
            <a:ext cx="7772400" cy="503237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800"/>
              </a:spcBef>
            </a:pPr>
            <a:r>
              <a:rPr lang="cs-CZ" sz="3800" dirty="0">
                <a:solidFill>
                  <a:schemeClr val="tx2"/>
                </a:solidFill>
                <a:latin typeface="Calibri" pitchFamily="34" charset="0"/>
              </a:rPr>
              <a:t>Informování a projednání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518864" y="1772816"/>
            <a:ext cx="8229600" cy="4608512"/>
          </a:xfrm>
        </p:spPr>
        <p:txBody>
          <a:bodyPr/>
          <a:lstStyle/>
          <a:p>
            <a:pPr>
              <a:spcBef>
                <a:spcPts val="800"/>
              </a:spcBef>
            </a:pPr>
            <a:r>
              <a:rPr lang="cs-CZ" sz="2200" dirty="0">
                <a:latin typeface="Calibri" panose="020F0502020204030204" pitchFamily="34" charset="0"/>
              </a:rPr>
              <a:t>Právní úprava vychází ze směrnice 2002/14/EC.</a:t>
            </a:r>
          </a:p>
          <a:p>
            <a:pPr>
              <a:spcBef>
                <a:spcPts val="800"/>
              </a:spcBef>
            </a:pPr>
            <a:r>
              <a:rPr lang="cs-CZ" sz="2200" dirty="0">
                <a:latin typeface="Calibri" panose="020F0502020204030204" pitchFamily="34" charset="0"/>
              </a:rPr>
              <a:t>Cíle úpravy informování a projednávání: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sz="1800" dirty="0">
                <a:latin typeface="Calibri" panose="020F0502020204030204" pitchFamily="34" charset="0"/>
              </a:rPr>
              <a:t>zvýšení ochrany práv zaměstnanců prostřednictvím získání důležitých informací,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sz="1800" dirty="0">
                <a:latin typeface="Calibri" panose="020F0502020204030204" pitchFamily="34" charset="0"/>
              </a:rPr>
              <a:t>zvýšení konkurenceschopnosti a přizpůsobivosti zaměstnavatelů.</a:t>
            </a:r>
          </a:p>
          <a:p>
            <a:pPr>
              <a:spcBef>
                <a:spcPts val="800"/>
              </a:spcBef>
            </a:pPr>
            <a:r>
              <a:rPr lang="cs-CZ" sz="2200" dirty="0">
                <a:latin typeface="Calibri" panose="020F0502020204030204" pitchFamily="34" charset="0"/>
              </a:rPr>
              <a:t>Právo na informace a projednání mají samotní zaměstnanci. Pokud působí zástupců zaměstnanců, plní zaměstnavatel svou povinnost jejich prostřednictvím.</a:t>
            </a:r>
          </a:p>
          <a:p>
            <a:pPr>
              <a:spcBef>
                <a:spcPts val="800"/>
              </a:spcBef>
            </a:pPr>
            <a:r>
              <a:rPr lang="cs-CZ" sz="2200" dirty="0">
                <a:latin typeface="Calibri" panose="020F0502020204030204" pitchFamily="34" charset="0"/>
              </a:rPr>
              <a:t>Projednáním je jednání za účelem dosažení shody.</a:t>
            </a:r>
          </a:p>
          <a:p>
            <a:pPr>
              <a:spcBef>
                <a:spcPts val="800"/>
              </a:spcBef>
            </a:pPr>
            <a:r>
              <a:rPr lang="cs-CZ" sz="2200" dirty="0">
                <a:latin typeface="Calibri" panose="020F0502020204030204" pitchFamily="34" charset="0"/>
              </a:rPr>
              <a:t>Obsah informování a projednávání: § 279, 280, 286 zákoníku práce.</a:t>
            </a:r>
          </a:p>
          <a:p>
            <a:pPr>
              <a:spcBef>
                <a:spcPts val="800"/>
              </a:spcBef>
            </a:pPr>
            <a:r>
              <a:rPr lang="cs-CZ" sz="2200" dirty="0">
                <a:latin typeface="Calibri" panose="020F0502020204030204" pitchFamily="34" charset="0"/>
              </a:rPr>
              <a:t>Zaměstnavatel musí s odborovou organizací projednávat i některé záležitosti týkající se jednotlivých zaměstnanců (např. výpověď, náhrada škody).</a:t>
            </a:r>
            <a:endParaRPr lang="cs-CZ" sz="1800" dirty="0">
              <a:latin typeface="Calibri" panose="020F0502020204030204" pitchFamily="34" charset="0"/>
            </a:endParaRPr>
          </a:p>
          <a:p>
            <a:pPr lvl="1">
              <a:spcBef>
                <a:spcPts val="800"/>
              </a:spcBef>
            </a:pPr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7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D851F3A-7EDA-4BA5-95FF-71D429560566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12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2119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551297" y="1196752"/>
            <a:ext cx="7772400" cy="503237"/>
          </a:xfrm>
        </p:spPr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  <a:spcBef>
                <a:spcPts val="800"/>
              </a:spcBef>
            </a:pPr>
            <a:r>
              <a:rPr lang="cs-CZ" sz="3800" dirty="0">
                <a:solidFill>
                  <a:schemeClr val="tx2"/>
                </a:solidFill>
                <a:latin typeface="Calibri" pitchFamily="34" charset="0"/>
              </a:rPr>
              <a:t>Informování a projednání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518864" y="1988840"/>
            <a:ext cx="8229600" cy="4608512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800"/>
              </a:spcBef>
            </a:pPr>
            <a:r>
              <a:rPr lang="cs-CZ" sz="1800" dirty="0">
                <a:latin typeface="Calibri" panose="020F0502020204030204" pitchFamily="34" charset="0"/>
              </a:rPr>
              <a:t>§ 278 odst. 2 zákoníku práce:</a:t>
            </a:r>
          </a:p>
          <a:p>
            <a:pPr marL="0" indent="0">
              <a:lnSpc>
                <a:spcPct val="110000"/>
              </a:lnSpc>
              <a:spcBef>
                <a:spcPts val="800"/>
              </a:spcBef>
              <a:buNone/>
            </a:pPr>
            <a:r>
              <a:rPr lang="cs-CZ" sz="1800" i="1" dirty="0"/>
              <a:t>Informováním se rozumí </a:t>
            </a:r>
            <a:r>
              <a:rPr lang="cs-CZ" sz="1800" b="1" i="1" dirty="0"/>
              <a:t>poskytnutí nezbytných údajů, z nichž je možné jednoznačně zjistit stav oznamované skutečnosti</a:t>
            </a:r>
            <a:r>
              <a:rPr lang="cs-CZ" sz="1800" i="1" dirty="0"/>
              <a:t>, popřípadě k ní zaujmout stanovisko. Zaměstnavatel je povinen poskytnout informace </a:t>
            </a:r>
            <a:r>
              <a:rPr lang="cs-CZ" sz="1800" b="1" i="1" dirty="0"/>
              <a:t>v dostatečném předstihu a vhodným způsobem</a:t>
            </a:r>
            <a:r>
              <a:rPr lang="cs-CZ" sz="1800" i="1" dirty="0"/>
              <a:t>, aby je zaměstnanci mohli posoudit, popřípadě se připravit na projednání a vyjádřit své stanovisko před uskutečněním opatření.</a:t>
            </a:r>
          </a:p>
          <a:p>
            <a:pPr>
              <a:lnSpc>
                <a:spcPct val="110000"/>
              </a:lnSpc>
              <a:spcBef>
                <a:spcPts val="800"/>
              </a:spcBef>
            </a:pPr>
            <a:r>
              <a:rPr lang="cs-CZ" sz="1800" dirty="0">
                <a:latin typeface="Calibri" panose="020F0502020204030204" pitchFamily="34" charset="0"/>
              </a:rPr>
              <a:t>§ 278 odst. 3 zákoníku práce:</a:t>
            </a:r>
          </a:p>
          <a:p>
            <a:pPr marL="0" indent="0">
              <a:lnSpc>
                <a:spcPct val="110000"/>
              </a:lnSpc>
              <a:spcBef>
                <a:spcPts val="800"/>
              </a:spcBef>
              <a:buNone/>
            </a:pPr>
            <a:r>
              <a:rPr lang="cs-CZ" sz="1800" i="1" dirty="0"/>
              <a:t>Projednáním se rozumí </a:t>
            </a:r>
            <a:r>
              <a:rPr lang="cs-CZ" sz="1800" b="1" i="1" dirty="0"/>
              <a:t>jednání mezi zaměstnavatelem a zaměstnanci, výměna stanovisek a vysvětlení s cílem dosáhnout shody</a:t>
            </a:r>
            <a:r>
              <a:rPr lang="cs-CZ" sz="1800" i="1" dirty="0"/>
              <a:t>. Zaměstnavatel je povinen zajistit projednání v dostatečném předstihu a vhodným způsobem, aby zaměstnanci mohli na základě poskytnutých informací vyjádřit svá stanoviska a zaměstnavatel je mohl vzít v úvahu před uskutečněním opatření. Zaměstnanci mají při projednání </a:t>
            </a:r>
            <a:r>
              <a:rPr lang="cs-CZ" sz="1800" b="1" i="1" dirty="0"/>
              <a:t>právo obdržet na své stanovisko odůvodněnou odpověď.</a:t>
            </a:r>
            <a:endParaRPr lang="cs-CZ" sz="1800" dirty="0">
              <a:latin typeface="Calibri" panose="020F0502020204030204" pitchFamily="34" charset="0"/>
            </a:endParaRPr>
          </a:p>
        </p:txBody>
      </p:sp>
      <p:sp>
        <p:nvSpPr>
          <p:cNvPr id="7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D851F3A-7EDA-4BA5-95FF-71D429560566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13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9043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395536" y="1125538"/>
            <a:ext cx="7772400" cy="503237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800"/>
              </a:spcBef>
            </a:pPr>
            <a:r>
              <a:rPr lang="cs-CZ" sz="3400" dirty="0">
                <a:solidFill>
                  <a:schemeClr val="tx2"/>
                </a:solidFill>
                <a:latin typeface="Calibri" pitchFamily="34" charset="0"/>
              </a:rPr>
              <a:t>Přístup k nadnárodním informacím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518864" y="1772816"/>
            <a:ext cx="8229600" cy="4248472"/>
          </a:xfrm>
        </p:spPr>
        <p:txBody>
          <a:bodyPr/>
          <a:lstStyle/>
          <a:p>
            <a:pPr>
              <a:spcBef>
                <a:spcPts val="800"/>
              </a:spcBef>
            </a:pPr>
            <a:r>
              <a:rPr lang="cs-CZ" dirty="0">
                <a:latin typeface="Calibri" panose="020F0502020204030204" pitchFamily="34" charset="0"/>
              </a:rPr>
              <a:t>Právní úprava vychází ze směrnice 2009/38/EC.</a:t>
            </a:r>
          </a:p>
          <a:p>
            <a:pPr>
              <a:spcBef>
                <a:spcPts val="800"/>
              </a:spcBef>
            </a:pPr>
            <a:r>
              <a:rPr lang="cs-CZ" dirty="0">
                <a:latin typeface="Calibri" panose="020F0502020204030204" pitchFamily="34" charset="0"/>
              </a:rPr>
              <a:t>Povinnost zajistit přístup k nadnárodním informacím mají zaměstnavatelé a skupiny zaměstnavatelů s působností na území členských států: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altLang="cs-CZ" dirty="0">
                <a:latin typeface="Calibri" panose="020F0502020204030204" pitchFamily="34" charset="0"/>
              </a:rPr>
              <a:t>zaměstnávají alespoň 1000 zaměstnanců v členských státech a 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altLang="cs-CZ" dirty="0">
                <a:latin typeface="Calibri" panose="020F0502020204030204" pitchFamily="34" charset="0"/>
              </a:rPr>
              <a:t>alespoň ve dvou členských státech po 150 zaměstnancích.</a:t>
            </a:r>
          </a:p>
          <a:p>
            <a:pPr>
              <a:spcBef>
                <a:spcPts val="800"/>
              </a:spcBef>
            </a:pPr>
            <a:r>
              <a:rPr lang="cs-CZ" altLang="cs-CZ" dirty="0">
                <a:latin typeface="Calibri" panose="020F0502020204030204" pitchFamily="34" charset="0"/>
              </a:rPr>
              <a:t>Přístup k nadnárodním informacím musí být zajištěn prostřednictvím: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altLang="cs-CZ" dirty="0">
                <a:latin typeface="Calibri" panose="020F0502020204030204" pitchFamily="34" charset="0"/>
              </a:rPr>
              <a:t>evropské rady zaměstnanců, nebo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altLang="cs-CZ" dirty="0">
                <a:latin typeface="Calibri" panose="020F0502020204030204" pitchFamily="34" charset="0"/>
              </a:rPr>
              <a:t>jiného postupu.</a:t>
            </a:r>
          </a:p>
          <a:p>
            <a:pPr lvl="1">
              <a:spcBef>
                <a:spcPts val="800"/>
              </a:spcBef>
            </a:pPr>
            <a:endParaRPr lang="cs-CZ" altLang="cs-CZ" dirty="0">
              <a:latin typeface="Calibri" panose="020F0502020204030204" pitchFamily="34" charset="0"/>
            </a:endParaRPr>
          </a:p>
          <a:p>
            <a:pPr>
              <a:spcBef>
                <a:spcPts val="800"/>
              </a:spcBef>
            </a:pPr>
            <a:endParaRPr lang="cs-CZ" sz="2600" dirty="0">
              <a:latin typeface="Calibri" panose="020F0502020204030204" pitchFamily="34" charset="0"/>
            </a:endParaRPr>
          </a:p>
          <a:p>
            <a:pPr>
              <a:spcBef>
                <a:spcPts val="800"/>
              </a:spcBef>
            </a:pPr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7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D851F3A-7EDA-4BA5-95FF-71D429560566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14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8435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104456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altLang="cs-CZ" sz="2200" dirty="0">
                <a:latin typeface="Calibri" panose="020F0502020204030204" pitchFamily="34" charset="0"/>
              </a:rPr>
              <a:t>Zaměstnavatel může učinit určité rozhodnutí nebo právně jednat jen se souhlasem zástupce zaměstnanců.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altLang="cs-CZ" sz="2200" dirty="0">
                <a:latin typeface="Calibri" panose="020F0502020204030204" pitchFamily="34" charset="0"/>
              </a:rPr>
              <a:t>V některých případech jde o podmínku platnosti právního jednání.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altLang="cs-CZ" sz="2200" dirty="0">
                <a:latin typeface="Calibri" panose="020F0502020204030204" pitchFamily="34" charset="0"/>
              </a:rPr>
              <a:t>Příklady práva na spolurozhodování: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Calibri" panose="020F0502020204030204" pitchFamily="34" charset="0"/>
              </a:rPr>
              <a:t>vážné důvody pro opakování pracovních poměrů na dobu určitou ( 39 odst. 4 zákoníku práce)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Calibri" panose="020F0502020204030204" pitchFamily="34" charset="0"/>
              </a:rPr>
              <a:t>rozvázání pracovního poměru odborového funkcionáře (§ 61 zákoníku práce)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Calibri" panose="020F0502020204030204" pitchFamily="34" charset="0"/>
              </a:rPr>
              <a:t>prodloužení vyrovnávacího období až na 52 týdnů </a:t>
            </a:r>
            <a:r>
              <a:rPr lang="en-US" altLang="cs-CZ" sz="1800" dirty="0">
                <a:latin typeface="Calibri" panose="020F0502020204030204" pitchFamily="34" charset="0"/>
              </a:rPr>
              <a:t>[</a:t>
            </a:r>
            <a:r>
              <a:rPr lang="cs-CZ" altLang="cs-CZ" sz="1800" dirty="0">
                <a:latin typeface="Calibri" panose="020F0502020204030204" pitchFamily="34" charset="0"/>
              </a:rPr>
              <a:t>§ 78 odst. 1 písm. m), § 85 odst. 4, § 93 odst. 4 zákoníku práce</a:t>
            </a:r>
            <a:r>
              <a:rPr lang="en-US" altLang="cs-CZ" sz="1800" dirty="0">
                <a:latin typeface="Calibri" panose="020F0502020204030204" pitchFamily="34" charset="0"/>
              </a:rPr>
              <a:t>]</a:t>
            </a:r>
            <a:endParaRPr lang="cs-CZ" altLang="cs-CZ" sz="1800" dirty="0">
              <a:latin typeface="Calibri" panose="020F0502020204030204" pitchFamily="34" charset="0"/>
            </a:endParaRP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Calibri" panose="020F0502020204030204" pitchFamily="34" charset="0"/>
              </a:rPr>
              <a:t>zavedení konta pracovní doby (§ 86 odst. 1 zákoníku práce)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Calibri" panose="020F0502020204030204" pitchFamily="34" charset="0"/>
              </a:rPr>
              <a:t>organizování prověrek BOZP (§ 108 odst. 5 zákoníku práce)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Calibri" panose="020F0502020204030204" pitchFamily="34" charset="0"/>
              </a:rPr>
              <a:t>částečná nezaměstnanost (§ 209 odst. 2 zákoníku práce)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Calibri" panose="020F0502020204030204" pitchFamily="34" charset="0"/>
              </a:rPr>
              <a:t>rozvrh čerpání dovolené (§ 217 odst. 1 zákoníku práce)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Calibri" panose="020F0502020204030204" pitchFamily="34" charset="0"/>
              </a:rPr>
              <a:t>hromadné čerpání dovolené (§ 220 zákoníku práce)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Calibri" panose="020F0502020204030204" pitchFamily="34" charset="0"/>
              </a:rPr>
              <a:t>vydání pracovního řádu (§ 306  odst. 4 zákoníku práce)</a:t>
            </a:r>
          </a:p>
          <a:p>
            <a:pPr lvl="1">
              <a:spcBef>
                <a:spcPts val="800"/>
              </a:spcBef>
            </a:pPr>
            <a:endParaRPr lang="cs-CZ" altLang="cs-CZ" dirty="0">
              <a:latin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800"/>
              </a:spcBef>
            </a:pPr>
            <a:endParaRPr lang="cs-CZ" sz="2600" dirty="0">
              <a:latin typeface="Calibri" panose="020F0502020204030204" pitchFamily="34" charset="0"/>
            </a:endParaRPr>
          </a:p>
        </p:txBody>
      </p:sp>
      <p:sp>
        <p:nvSpPr>
          <p:cNvPr id="7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D851F3A-7EDA-4BA5-95FF-71D429560566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15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8" name="Nadpis 4"/>
          <p:cNvSpPr>
            <a:spLocks noGrp="1"/>
          </p:cNvSpPr>
          <p:nvPr>
            <p:ph type="title"/>
          </p:nvPr>
        </p:nvSpPr>
        <p:spPr>
          <a:xfrm>
            <a:off x="251520" y="1125538"/>
            <a:ext cx="8352928" cy="503237"/>
          </a:xfrm>
        </p:spPr>
        <p:txBody>
          <a:bodyPr/>
          <a:lstStyle/>
          <a:p>
            <a:pPr lvl="1" algn="ctr">
              <a:spcBef>
                <a:spcPts val="800"/>
              </a:spcBef>
            </a:pPr>
            <a:r>
              <a:rPr lang="cs-CZ" altLang="cs-CZ" sz="3400" dirty="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rPr>
              <a:t>Právo na spolurozhodování</a:t>
            </a:r>
          </a:p>
        </p:txBody>
      </p:sp>
    </p:spTree>
    <p:extLst>
      <p:ext uri="{BB962C8B-B14F-4D97-AF65-F5344CB8AC3E}">
        <p14:creationId xmlns:p14="http://schemas.microsoft.com/office/powerpoint/2010/main" val="1045183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251520" y="1196752"/>
            <a:ext cx="8352928" cy="647278"/>
          </a:xfrm>
        </p:spPr>
        <p:txBody>
          <a:bodyPr/>
          <a:lstStyle/>
          <a:p>
            <a:pPr lvl="1" algn="ctr">
              <a:spcBef>
                <a:spcPts val="800"/>
              </a:spcBef>
            </a:pPr>
            <a:r>
              <a:rPr lang="cs-CZ" altLang="cs-CZ" sz="3400" dirty="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rPr>
              <a:t>Právo kontroly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104456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altLang="cs-CZ" dirty="0">
                <a:latin typeface="Calibri" panose="020F0502020204030204" pitchFamily="34" charset="0"/>
              </a:rPr>
              <a:t>Odborové organizace mají právo vykonávat kontrolu nad stavem BOZP u zaměstnavatelů, u kterých působí.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dirty="0">
                <a:latin typeface="Calibri" panose="020F0502020204030204" pitchFamily="34" charset="0"/>
              </a:rPr>
              <a:t>Zaměstnavatel musí vůči odborové organizaci dodržovat povinnosti podle § 322 odst. 1 zákoníku práce.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dirty="0">
                <a:latin typeface="Calibri" panose="020F0502020204030204" pitchFamily="34" charset="0"/>
              </a:rPr>
              <a:t>Náklady vzniklé výkonem kontroly nad BOZP hradí stát.</a:t>
            </a:r>
          </a:p>
        </p:txBody>
      </p:sp>
      <p:sp>
        <p:nvSpPr>
          <p:cNvPr id="7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D851F3A-7EDA-4BA5-95FF-71D429560566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16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6019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251520" y="1196752"/>
            <a:ext cx="8352928" cy="647278"/>
          </a:xfrm>
        </p:spPr>
        <p:txBody>
          <a:bodyPr/>
          <a:lstStyle/>
          <a:p>
            <a:pPr lvl="1" algn="ctr">
              <a:spcBef>
                <a:spcPts val="800"/>
              </a:spcBef>
            </a:pPr>
            <a:r>
              <a:rPr lang="cs-CZ" altLang="cs-CZ" sz="3400" dirty="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rPr>
              <a:t>Další práva odborové organizace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104456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dirty="0">
                <a:latin typeface="Calibri" panose="020F0502020204030204" pitchFamily="34" charset="0"/>
              </a:rPr>
              <a:t>Odborové organizace dbají o dodržování pracovněprávních předpisů.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dirty="0">
                <a:latin typeface="Calibri" panose="020F0502020204030204" pitchFamily="34" charset="0"/>
              </a:rPr>
              <a:t>Odborové organizace mají právo na účast při kontrole prováděné orgány inspekce práce.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dirty="0">
                <a:latin typeface="Calibri" panose="020F0502020204030204" pitchFamily="34" charset="0"/>
              </a:rPr>
              <a:t>Zaměstnanec má právo podat vůči zaměstnavateli stížnost a trvat na jejím projednání s odborovou organizací.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dirty="0">
                <a:latin typeface="Calibri" panose="020F0502020204030204" pitchFamily="34" charset="0"/>
              </a:rPr>
              <a:t>Odborové (i zaměstnavatelské) organizace mají právo na účast v legislativním procesu (projednání návrhů právních předpisů podle § 320 zákoníku práce).</a:t>
            </a:r>
          </a:p>
        </p:txBody>
      </p:sp>
      <p:sp>
        <p:nvSpPr>
          <p:cNvPr id="7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D851F3A-7EDA-4BA5-95FF-71D429560566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17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516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251520" y="1196752"/>
            <a:ext cx="8352928" cy="647278"/>
          </a:xfrm>
        </p:spPr>
        <p:txBody>
          <a:bodyPr/>
          <a:lstStyle/>
          <a:p>
            <a:pPr lvl="1" algn="ctr">
              <a:spcBef>
                <a:spcPts val="800"/>
              </a:spcBef>
            </a:pPr>
            <a:r>
              <a:rPr lang="cs-CZ" altLang="cs-CZ" sz="3400" dirty="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rPr>
              <a:t>Shrnutí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104456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altLang="cs-CZ" dirty="0">
                <a:latin typeface="Calibri" panose="020F0502020204030204" pitchFamily="34" charset="0"/>
              </a:rPr>
              <a:t>Normativní část kolektivní smlouvy má povahu pramene práva (vztahuje se na všechny zaměstnance zaměstnavatele).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altLang="cs-CZ" dirty="0">
                <a:latin typeface="Calibri" panose="020F0502020204030204" pitchFamily="34" charset="0"/>
              </a:rPr>
              <a:t>Rozeznáváme platnost, účinnost a závaznost (může být rozšířena v případě KSVS) kolektivní smlouvy. 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altLang="cs-CZ" dirty="0">
                <a:latin typeface="Calibri" panose="020F0502020204030204" pitchFamily="34" charset="0"/>
              </a:rPr>
              <a:t>Je třeba rozlišovat mezi obsahem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sz="2000" dirty="0">
                <a:latin typeface="Calibri" panose="020F0502020204030204" pitchFamily="34" charset="0"/>
              </a:rPr>
              <a:t>práva na informování,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sz="2000" dirty="0">
                <a:latin typeface="Calibri" panose="020F0502020204030204" pitchFamily="34" charset="0"/>
              </a:rPr>
              <a:t>práva na projednání,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sz="2000" dirty="0">
                <a:latin typeface="Calibri" panose="020F0502020204030204" pitchFamily="34" charset="0"/>
              </a:rPr>
              <a:t>práva na spolurozhodování.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dirty="0">
                <a:latin typeface="Calibri" panose="020F0502020204030204" pitchFamily="34" charset="0"/>
              </a:rPr>
              <a:t>Vztahy mezi odbory a zaměstnavatelem má standardně ovládat princip kooperace a nikoli konfrontace, která se má odehrát v zásadě jen v oblasti kolektivního vyjednávání.</a:t>
            </a:r>
          </a:p>
        </p:txBody>
      </p:sp>
      <p:sp>
        <p:nvSpPr>
          <p:cNvPr id="7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D851F3A-7EDA-4BA5-95FF-71D429560566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18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4156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sah 2"/>
          <p:cNvSpPr>
            <a:spLocks noGrp="1"/>
          </p:cNvSpPr>
          <p:nvPr>
            <p:ph idx="4294967295"/>
          </p:nvPr>
        </p:nvSpPr>
        <p:spPr>
          <a:xfrm>
            <a:off x="468313" y="1988840"/>
            <a:ext cx="8229600" cy="4320480"/>
          </a:xfrm>
        </p:spPr>
        <p:txBody>
          <a:bodyPr>
            <a:normAutofit/>
          </a:bodyPr>
          <a:lstStyle/>
          <a:p>
            <a:pPr marL="609600" indent="-609600"/>
            <a:r>
              <a:rPr lang="cs-CZ" altLang="ja-JP" sz="2800" dirty="0"/>
              <a:t>Kolektivní smlouva má dvojí povahu</a:t>
            </a:r>
          </a:p>
          <a:p>
            <a:pPr marL="1009650" lvl="1" indent="-609600"/>
            <a:r>
              <a:rPr lang="cs-CZ" altLang="ja-JP" sz="2600" dirty="0"/>
              <a:t>právní jednání,</a:t>
            </a:r>
          </a:p>
          <a:p>
            <a:pPr marL="1009650" lvl="1" indent="-609600"/>
            <a:r>
              <a:rPr lang="cs-CZ" altLang="ja-JP" sz="2600" dirty="0"/>
              <a:t>normativní akt.</a:t>
            </a:r>
          </a:p>
          <a:p>
            <a:pPr marL="609600" indent="-609600"/>
            <a:r>
              <a:rPr lang="cs-CZ" altLang="ja-JP" sz="2800" dirty="0"/>
              <a:t>Kolektivní smlouva má části:</a:t>
            </a:r>
          </a:p>
          <a:p>
            <a:pPr marL="1009650" lvl="1" indent="-609600"/>
            <a:r>
              <a:rPr lang="cs-CZ" altLang="ja-JP" sz="2600" dirty="0"/>
              <a:t>normativní,</a:t>
            </a:r>
          </a:p>
          <a:p>
            <a:pPr marL="1009650" lvl="1" indent="-609600"/>
            <a:r>
              <a:rPr lang="cs-CZ" altLang="ja-JP" sz="2600" dirty="0"/>
              <a:t>obligační.</a:t>
            </a:r>
          </a:p>
          <a:p>
            <a:pPr marL="609600" indent="-609600"/>
            <a:r>
              <a:rPr lang="cs-CZ" altLang="ja-JP" sz="2800" dirty="0"/>
              <a:t>Kolektivní smlouva může být uzavřena jako:</a:t>
            </a:r>
          </a:p>
          <a:p>
            <a:pPr marL="1009650" lvl="1" indent="-609600"/>
            <a:r>
              <a:rPr lang="cs-CZ" altLang="ja-JP" sz="2600" dirty="0"/>
              <a:t>podniková,</a:t>
            </a:r>
          </a:p>
          <a:p>
            <a:pPr marL="1009650" lvl="1" indent="-609600"/>
            <a:r>
              <a:rPr lang="cs-CZ" altLang="ja-JP" sz="2600" dirty="0"/>
              <a:t>vyššího stupně.</a:t>
            </a:r>
          </a:p>
          <a:p>
            <a:pPr marL="400050" lvl="1" indent="0">
              <a:buNone/>
            </a:pPr>
            <a:endParaRPr lang="cs-CZ" altLang="ja-JP" sz="2600" dirty="0"/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2A2A11-C09C-4A81-B620-665A24D64251}" type="slidenum">
              <a:rPr kumimoji="0" lang="cs-CZ" sz="10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cs-CZ" sz="10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28676" name="Nadpis 1"/>
          <p:cNvSpPr>
            <a:spLocks/>
          </p:cNvSpPr>
          <p:nvPr/>
        </p:nvSpPr>
        <p:spPr bwMode="auto">
          <a:xfrm>
            <a:off x="468313" y="33337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8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8677" name="Nadpis 1"/>
          <p:cNvSpPr>
            <a:spLocks/>
          </p:cNvSpPr>
          <p:nvPr/>
        </p:nvSpPr>
        <p:spPr bwMode="auto">
          <a:xfrm>
            <a:off x="468313" y="1052661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Kolektivní smlouva</a:t>
            </a:r>
          </a:p>
        </p:txBody>
      </p:sp>
    </p:spTree>
    <p:extLst>
      <p:ext uri="{BB962C8B-B14F-4D97-AF65-F5344CB8AC3E}">
        <p14:creationId xmlns:p14="http://schemas.microsoft.com/office/powerpoint/2010/main" val="243792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sah 2"/>
          <p:cNvSpPr>
            <a:spLocks noGrp="1"/>
          </p:cNvSpPr>
          <p:nvPr>
            <p:ph idx="4294967295"/>
          </p:nvPr>
        </p:nvSpPr>
        <p:spPr>
          <a:xfrm>
            <a:off x="468313" y="1988840"/>
            <a:ext cx="8229600" cy="4320480"/>
          </a:xfrm>
        </p:spPr>
        <p:txBody>
          <a:bodyPr>
            <a:normAutofit/>
          </a:bodyPr>
          <a:lstStyle/>
          <a:p>
            <a:pPr marL="609600" indent="-609600"/>
            <a:r>
              <a:rPr lang="cs-CZ" altLang="ja-JP" dirty="0"/>
              <a:t>Kolektivní smlouvy patří mezi normativní smlouvy.</a:t>
            </a:r>
          </a:p>
          <a:p>
            <a:pPr marL="609600" indent="-609600"/>
            <a:r>
              <a:rPr lang="cs-CZ" altLang="ja-JP" dirty="0"/>
              <a:t>Normativní účinky má pouze normativní část kolektivní smlouvy.</a:t>
            </a:r>
          </a:p>
          <a:p>
            <a:pPr marL="609600" indent="-609600"/>
            <a:r>
              <a:rPr lang="cs-CZ" altLang="ja-JP" dirty="0"/>
              <a:t>Jde o zvláštní prameny pracovního práva.</a:t>
            </a:r>
          </a:p>
          <a:p>
            <a:pPr marL="609600" indent="-609600"/>
            <a:r>
              <a:rPr lang="cs-CZ" altLang="ja-JP" dirty="0"/>
              <a:t>Kolektivní smlouva zakládá:</a:t>
            </a:r>
          </a:p>
          <a:p>
            <a:pPr marL="1009650" lvl="1" indent="-609600"/>
            <a:r>
              <a:rPr lang="cs-CZ" altLang="ja-JP" dirty="0"/>
              <a:t>vymahatelná práva.</a:t>
            </a:r>
          </a:p>
          <a:p>
            <a:pPr marL="1009650" lvl="1" indent="-609600"/>
            <a:r>
              <a:rPr lang="cs-CZ" altLang="ja-JP" dirty="0"/>
              <a:t>blíže neurčenému okruhu subjektů (všem zaměstnancům zaměstnavatele).</a:t>
            </a:r>
          </a:p>
          <a:p>
            <a:pPr marL="609600" indent="-609600"/>
            <a:endParaRPr lang="cs-CZ" altLang="ja-JP" dirty="0"/>
          </a:p>
          <a:p>
            <a:pPr marL="400050" lvl="1" indent="0">
              <a:buNone/>
            </a:pPr>
            <a:endParaRPr lang="cs-CZ" altLang="ja-JP" sz="2400" dirty="0"/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2A2A11-C09C-4A81-B620-665A24D64251}" type="slidenum">
              <a:rPr kumimoji="0" lang="cs-CZ" sz="10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cs-CZ" sz="10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28676" name="Nadpis 1"/>
          <p:cNvSpPr>
            <a:spLocks/>
          </p:cNvSpPr>
          <p:nvPr/>
        </p:nvSpPr>
        <p:spPr bwMode="auto">
          <a:xfrm>
            <a:off x="468313" y="33337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8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8677" name="Nadpis 1"/>
          <p:cNvSpPr>
            <a:spLocks/>
          </p:cNvSpPr>
          <p:nvPr/>
        </p:nvSpPr>
        <p:spPr bwMode="auto">
          <a:xfrm>
            <a:off x="468313" y="1052661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Kolektivní smlouva jako pramen práva</a:t>
            </a:r>
          </a:p>
        </p:txBody>
      </p:sp>
    </p:spTree>
    <p:extLst>
      <p:ext uri="{BB962C8B-B14F-4D97-AF65-F5344CB8AC3E}">
        <p14:creationId xmlns:p14="http://schemas.microsoft.com/office/powerpoint/2010/main" val="3442606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sah 2"/>
          <p:cNvSpPr>
            <a:spLocks noGrp="1"/>
          </p:cNvSpPr>
          <p:nvPr>
            <p:ph idx="4294967295"/>
          </p:nvPr>
        </p:nvSpPr>
        <p:spPr>
          <a:xfrm>
            <a:off x="468313" y="1916832"/>
            <a:ext cx="8229600" cy="4622080"/>
          </a:xfrm>
        </p:spPr>
        <p:txBody>
          <a:bodyPr>
            <a:normAutofit fontScale="77500" lnSpcReduction="20000"/>
          </a:bodyPr>
          <a:lstStyle/>
          <a:p>
            <a:pPr marL="609600" indent="-609600">
              <a:lnSpc>
                <a:spcPct val="120000"/>
              </a:lnSpc>
            </a:pPr>
            <a:r>
              <a:rPr lang="cs-CZ" altLang="ja-JP" sz="2600" dirty="0"/>
              <a:t>U kolektivní smlouvy se rozlišuje:</a:t>
            </a:r>
          </a:p>
          <a:p>
            <a:pPr marL="1009650" lvl="1" indent="-609600">
              <a:lnSpc>
                <a:spcPct val="120000"/>
              </a:lnSpc>
            </a:pPr>
            <a:r>
              <a:rPr lang="cs-CZ" altLang="ja-JP" sz="2600" dirty="0"/>
              <a:t>platnost,</a:t>
            </a:r>
          </a:p>
          <a:p>
            <a:pPr marL="1009650" lvl="1" indent="-609600">
              <a:lnSpc>
                <a:spcPct val="120000"/>
              </a:lnSpc>
            </a:pPr>
            <a:r>
              <a:rPr lang="cs-CZ" altLang="ja-JP" sz="2600" dirty="0"/>
              <a:t>závaznost,</a:t>
            </a:r>
          </a:p>
          <a:p>
            <a:pPr marL="1009650" lvl="1" indent="-609600">
              <a:lnSpc>
                <a:spcPct val="120000"/>
              </a:lnSpc>
            </a:pPr>
            <a:r>
              <a:rPr lang="cs-CZ" altLang="ja-JP" sz="2600" dirty="0"/>
              <a:t>účinnost.</a:t>
            </a:r>
          </a:p>
          <a:p>
            <a:pPr marL="609600" indent="-609600">
              <a:lnSpc>
                <a:spcPct val="120000"/>
              </a:lnSpc>
            </a:pPr>
            <a:r>
              <a:rPr lang="cs-CZ" altLang="ja-JP" sz="2600" dirty="0"/>
              <a:t>Podmínkou </a:t>
            </a:r>
            <a:r>
              <a:rPr lang="cs-CZ" altLang="ja-JP" sz="2600" dirty="0" smtClean="0"/>
              <a:t>platnosti </a:t>
            </a:r>
            <a:r>
              <a:rPr lang="cs-CZ" altLang="ja-JP" sz="2600" dirty="0"/>
              <a:t>je písemná forma a podpisy na téže </a:t>
            </a:r>
            <a:r>
              <a:rPr lang="cs-CZ" altLang="ja-JP" sz="2600" dirty="0" smtClean="0"/>
              <a:t>listině (vzhledem k následku nepřihlížení v případě nedodržení se spíše jedná o podmínky existence právního jednání).</a:t>
            </a:r>
            <a:endParaRPr lang="cs-CZ" altLang="ja-JP" sz="2600" dirty="0"/>
          </a:p>
          <a:p>
            <a:pPr marL="609600" indent="-609600">
              <a:lnSpc>
                <a:spcPct val="120000"/>
              </a:lnSpc>
            </a:pPr>
            <a:r>
              <a:rPr lang="cs-CZ" altLang="ja-JP" sz="2600" dirty="0"/>
              <a:t>Kolektivní smlouva má obsahovat zejména úpravu práv zaměstnanců, a dále práva a povinnosti smluvních stran.</a:t>
            </a:r>
          </a:p>
          <a:p>
            <a:pPr marL="609600" indent="-609600">
              <a:lnSpc>
                <a:spcPct val="120000"/>
              </a:lnSpc>
            </a:pPr>
            <a:r>
              <a:rPr lang="cs-CZ" altLang="ja-JP" sz="2600" dirty="0"/>
              <a:t>K ujednáním, která zaměstnancům ukládají povinnosti nebo zkracují jejich práva se nepřihlíží.</a:t>
            </a:r>
          </a:p>
          <a:p>
            <a:pPr marL="609600" indent="-609600">
              <a:lnSpc>
                <a:spcPct val="120000"/>
              </a:lnSpc>
            </a:pPr>
            <a:r>
              <a:rPr lang="cs-CZ" altLang="ja-JP" sz="2600" dirty="0"/>
              <a:t>Podniková kolektivní smlouva nesmí upravovat práva zaměstnanců v nižším rozsahu než kolektivní smlouva vyššího stupně.</a:t>
            </a:r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2A2A11-C09C-4A81-B620-665A24D64251}" type="slidenum">
              <a:rPr kumimoji="0" lang="cs-CZ" sz="10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cs-CZ" sz="10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28676" name="Nadpis 1"/>
          <p:cNvSpPr>
            <a:spLocks/>
          </p:cNvSpPr>
          <p:nvPr/>
        </p:nvSpPr>
        <p:spPr bwMode="auto">
          <a:xfrm>
            <a:off x="468313" y="33337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8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8677" name="Nadpis 1"/>
          <p:cNvSpPr>
            <a:spLocks/>
          </p:cNvSpPr>
          <p:nvPr/>
        </p:nvSpPr>
        <p:spPr bwMode="auto">
          <a:xfrm>
            <a:off x="468313" y="908645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Kolektivní smlouva</a:t>
            </a:r>
            <a:endParaRPr kumimoji="0" lang="cs-CZ" sz="4000" b="1" i="0" u="none" strike="noStrike" kern="1200" cap="none" spc="0" normalizeH="0" baseline="0" noProof="0" dirty="0">
              <a:ln>
                <a:noFill/>
              </a:ln>
              <a:solidFill>
                <a:srgbClr val="330033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06098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sah 2"/>
          <p:cNvSpPr>
            <a:spLocks noGrp="1"/>
          </p:cNvSpPr>
          <p:nvPr>
            <p:ph idx="4294967295"/>
          </p:nvPr>
        </p:nvSpPr>
        <p:spPr>
          <a:xfrm>
            <a:off x="468313" y="1916832"/>
            <a:ext cx="8229600" cy="4622080"/>
          </a:xfrm>
        </p:spPr>
        <p:txBody>
          <a:bodyPr>
            <a:normAutofit/>
          </a:bodyPr>
          <a:lstStyle/>
          <a:p>
            <a:pPr marL="609600" indent="-609600"/>
            <a:r>
              <a:rPr lang="cs-CZ" altLang="cs-CZ" sz="2500" dirty="0"/>
              <a:t>V obligační části je kolektivní </a:t>
            </a:r>
            <a:r>
              <a:rPr lang="cs-CZ" altLang="cs-CZ" sz="2500" dirty="0" smtClean="0"/>
              <a:t>smlouva </a:t>
            </a:r>
            <a:r>
              <a:rPr lang="cs-CZ" altLang="cs-CZ" sz="2500" dirty="0"/>
              <a:t>závazná pro smluvní strany.</a:t>
            </a:r>
          </a:p>
          <a:p>
            <a:pPr marL="609600" indent="-609600"/>
            <a:r>
              <a:rPr lang="cs-CZ" altLang="cs-CZ" sz="2500" dirty="0"/>
              <a:t>V </a:t>
            </a:r>
            <a:r>
              <a:rPr lang="cs-CZ" altLang="cs-CZ" sz="2500" dirty="0" smtClean="0"/>
              <a:t>normativní </a:t>
            </a:r>
            <a:r>
              <a:rPr lang="cs-CZ" altLang="cs-CZ" sz="2500" dirty="0"/>
              <a:t>části je kolektivní smlouva závazná pro zaměstnavatele a zaměstnance, za které kolektivní smlouvu uzavřela odborová organizace.</a:t>
            </a:r>
          </a:p>
          <a:p>
            <a:pPr marL="609600" indent="-609600"/>
            <a:r>
              <a:rPr lang="cs-CZ" altLang="cs-CZ" sz="2500" dirty="0"/>
              <a:t>Závaznost KSVS může být rozšířena na všechny zaměstnavatele s převažující činností v určitém odvětví a jejich zaměstnance.</a:t>
            </a:r>
          </a:p>
          <a:p>
            <a:pPr marL="609600" indent="-609600"/>
            <a:r>
              <a:rPr lang="cs-CZ" altLang="cs-CZ" sz="2500" dirty="0"/>
              <a:t>K rozšíření může dojít při splnění podmínek stanovených v § 7 zákona o kolektivním vyjednáváním rozhodnutím MPSV.</a:t>
            </a:r>
            <a:endParaRPr lang="cs-CZ" altLang="ja-JP" sz="2500" dirty="0"/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2A2A11-C09C-4A81-B620-665A24D64251}" type="slidenum">
              <a:rPr kumimoji="0" lang="cs-CZ" sz="10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cs-CZ" sz="10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28676" name="Nadpis 1"/>
          <p:cNvSpPr>
            <a:spLocks/>
          </p:cNvSpPr>
          <p:nvPr/>
        </p:nvSpPr>
        <p:spPr bwMode="auto">
          <a:xfrm>
            <a:off x="468313" y="33337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8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8677" name="Nadpis 1"/>
          <p:cNvSpPr>
            <a:spLocks/>
          </p:cNvSpPr>
          <p:nvPr/>
        </p:nvSpPr>
        <p:spPr bwMode="auto">
          <a:xfrm>
            <a:off x="468313" y="908645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Závaznost kolektivní smlouvy</a:t>
            </a:r>
            <a:endParaRPr kumimoji="0" lang="cs-CZ" sz="3600" b="1" i="0" u="none" strike="noStrike" kern="1200" cap="none" spc="0" normalizeH="0" baseline="0" noProof="0" dirty="0">
              <a:ln>
                <a:noFill/>
              </a:ln>
              <a:solidFill>
                <a:srgbClr val="330033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9467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sah 2"/>
          <p:cNvSpPr>
            <a:spLocks noGrp="1"/>
          </p:cNvSpPr>
          <p:nvPr>
            <p:ph idx="4294967295"/>
          </p:nvPr>
        </p:nvSpPr>
        <p:spPr>
          <a:xfrm>
            <a:off x="468313" y="1916832"/>
            <a:ext cx="8229600" cy="4622080"/>
          </a:xfrm>
        </p:spPr>
        <p:txBody>
          <a:bodyPr>
            <a:normAutofit fontScale="85000" lnSpcReduction="10000"/>
          </a:bodyPr>
          <a:lstStyle/>
          <a:p>
            <a:pPr marL="609600" indent="-609600">
              <a:lnSpc>
                <a:spcPct val="110000"/>
              </a:lnSpc>
            </a:pPr>
            <a:r>
              <a:rPr lang="cs-CZ" altLang="cs-CZ" sz="2600" dirty="0"/>
              <a:t>Období, po které je kolektivní smlouva závazná.</a:t>
            </a:r>
          </a:p>
          <a:p>
            <a:pPr marL="609600" indent="-609600">
              <a:lnSpc>
                <a:spcPct val="110000"/>
              </a:lnSpc>
            </a:pPr>
            <a:r>
              <a:rPr lang="cs-CZ" altLang="cs-CZ" sz="2600" dirty="0"/>
              <a:t>Kolektivní smlouva může být uzavřena na dobu určitou nebo neurčitou.</a:t>
            </a:r>
          </a:p>
          <a:p>
            <a:pPr marL="609600" indent="-609600">
              <a:lnSpc>
                <a:spcPct val="110000"/>
              </a:lnSpc>
            </a:pPr>
            <a:r>
              <a:rPr lang="cs-CZ" altLang="cs-CZ" sz="2600" dirty="0"/>
              <a:t>Kolektivní smlouvu je možné vypovědět nejdříve po uplynutí 6 měsíců od data účinnosti. Výpovědní doba činí nejméně 6 měsíců.</a:t>
            </a:r>
          </a:p>
          <a:p>
            <a:pPr marL="609600" indent="-609600">
              <a:lnSpc>
                <a:spcPct val="110000"/>
              </a:lnSpc>
            </a:pPr>
            <a:r>
              <a:rPr lang="cs-CZ" altLang="cs-CZ" sz="2600" dirty="0"/>
              <a:t>Kolektivní smlouvy bývají sjednávány i se zpětnou účinností.</a:t>
            </a:r>
          </a:p>
          <a:p>
            <a:pPr marL="608400" indent="-608400">
              <a:lnSpc>
                <a:spcPct val="110000"/>
              </a:lnSpc>
              <a:spcAft>
                <a:spcPts val="600"/>
              </a:spcAft>
            </a:pPr>
            <a:r>
              <a:rPr lang="cs-CZ" altLang="cs-CZ" sz="2600" dirty="0"/>
              <a:t>Při zániku odborové organizace skončí účinnost kolektivní smlouvy nejpozději posledním dnem následujícího kalendářního roku.</a:t>
            </a:r>
          </a:p>
          <a:p>
            <a:pPr marL="608400" indent="-608400">
              <a:lnSpc>
                <a:spcPct val="110000"/>
              </a:lnSpc>
              <a:spcAft>
                <a:spcPts val="600"/>
              </a:spcAft>
            </a:pPr>
            <a:r>
              <a:rPr lang="cs-CZ" altLang="cs-CZ" sz="2600" dirty="0"/>
              <a:t>Při přechodu práv a povinností na jiného zaměstnavatele zavazuje kolektivní smlouva nejdéle do konce následujícího kalendářního roku.</a:t>
            </a:r>
            <a:endParaRPr lang="cs-CZ" altLang="ja-JP" sz="3000" dirty="0"/>
          </a:p>
          <a:p>
            <a:pPr marL="400050" lvl="1" indent="0">
              <a:lnSpc>
                <a:spcPct val="110000"/>
              </a:lnSpc>
              <a:buNone/>
            </a:pPr>
            <a:endParaRPr lang="cs-CZ" altLang="ja-JP" sz="2600" dirty="0"/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2A2A11-C09C-4A81-B620-665A24D64251}" type="slidenum">
              <a:rPr kumimoji="0" lang="cs-CZ" sz="10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cs-CZ" sz="10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28677" name="Nadpis 1"/>
          <p:cNvSpPr>
            <a:spLocks/>
          </p:cNvSpPr>
          <p:nvPr/>
        </p:nvSpPr>
        <p:spPr bwMode="auto">
          <a:xfrm>
            <a:off x="468313" y="908645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Účinnost kolektivní smlouvy</a:t>
            </a:r>
            <a:endParaRPr kumimoji="0" lang="cs-CZ" sz="3600" b="1" i="0" u="none" strike="noStrike" kern="1200" cap="none" spc="0" normalizeH="0" baseline="0" noProof="0" dirty="0">
              <a:ln>
                <a:noFill/>
              </a:ln>
              <a:solidFill>
                <a:srgbClr val="330033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36225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sah 2"/>
          <p:cNvSpPr>
            <a:spLocks noGrp="1"/>
          </p:cNvSpPr>
          <p:nvPr>
            <p:ph idx="4294967295"/>
          </p:nvPr>
        </p:nvSpPr>
        <p:spPr>
          <a:xfrm>
            <a:off x="468313" y="1916832"/>
            <a:ext cx="8229600" cy="4439518"/>
          </a:xfrm>
        </p:spPr>
        <p:txBody>
          <a:bodyPr>
            <a:normAutofit/>
          </a:bodyPr>
          <a:lstStyle/>
          <a:p>
            <a:pPr marL="609600" indent="-609600">
              <a:lnSpc>
                <a:spcPct val="110000"/>
              </a:lnSpc>
            </a:pPr>
            <a:r>
              <a:rPr lang="cs-CZ" altLang="cs-CZ" sz="2600" dirty="0"/>
              <a:t>Práva zaměstnanců může vedle kolektivní smlouvy upravit i vnitřní předpis zaměstnavatele vydaný podle § 305 zákoníku práce.</a:t>
            </a:r>
          </a:p>
          <a:p>
            <a:pPr marL="609600" indent="-609600">
              <a:lnSpc>
                <a:spcPct val="110000"/>
              </a:lnSpc>
            </a:pPr>
            <a:r>
              <a:rPr lang="cs-CZ" altLang="ja-JP" sz="2600" dirty="0"/>
              <a:t>Kolektivní smlouva nebo vnitřní předpis nejsou bez dalšího nadány rozdílnou právní silou.</a:t>
            </a:r>
          </a:p>
          <a:p>
            <a:pPr marL="609600" indent="-609600">
              <a:lnSpc>
                <a:spcPct val="110000"/>
              </a:lnSpc>
            </a:pPr>
            <a:r>
              <a:rPr lang="cs-CZ" altLang="ja-JP" sz="2600" dirty="0"/>
              <a:t>Upravuje-li smlouva nebo vnitřní předpis totéž právo zaměstnance v různém rozsahu, přísluší zaměstnanci jen jedno takové právo, a sice to, které si sám určí.</a:t>
            </a:r>
            <a:endParaRPr lang="cs-CZ" altLang="ja-JP" sz="3000" dirty="0"/>
          </a:p>
          <a:p>
            <a:pPr marL="400050" lvl="1" indent="0">
              <a:lnSpc>
                <a:spcPct val="110000"/>
              </a:lnSpc>
              <a:buNone/>
            </a:pPr>
            <a:endParaRPr lang="cs-CZ" altLang="ja-JP" sz="2600" dirty="0"/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2A2A11-C09C-4A81-B620-665A24D64251}" type="slidenum">
              <a:rPr kumimoji="0" lang="cs-CZ" sz="10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cs-CZ" sz="10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28677" name="Nadpis 1"/>
          <p:cNvSpPr>
            <a:spLocks/>
          </p:cNvSpPr>
          <p:nvPr/>
        </p:nvSpPr>
        <p:spPr bwMode="auto">
          <a:xfrm>
            <a:off x="468313" y="908645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Kolektivní smlouva a vnitřní předpisy</a:t>
            </a:r>
            <a:endParaRPr kumimoji="0" lang="cs-CZ" sz="3600" b="1" i="0" u="none" strike="noStrike" kern="1200" cap="none" spc="0" normalizeH="0" baseline="0" noProof="0" dirty="0">
              <a:ln>
                <a:noFill/>
              </a:ln>
              <a:solidFill>
                <a:srgbClr val="330033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60975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sah 2"/>
          <p:cNvSpPr>
            <a:spLocks noGrp="1"/>
          </p:cNvSpPr>
          <p:nvPr>
            <p:ph idx="4294967295"/>
          </p:nvPr>
        </p:nvSpPr>
        <p:spPr>
          <a:xfrm>
            <a:off x="468313" y="1916832"/>
            <a:ext cx="8229600" cy="4439518"/>
          </a:xfrm>
        </p:spPr>
        <p:txBody>
          <a:bodyPr>
            <a:normAutofit/>
          </a:bodyPr>
          <a:lstStyle/>
          <a:p>
            <a:pPr marL="609600" indent="-609600">
              <a:lnSpc>
                <a:spcPct val="110000"/>
              </a:lnSpc>
            </a:pPr>
            <a:r>
              <a:rPr lang="cs-CZ" altLang="cs-CZ" dirty="0"/>
              <a:t>Obligační část upravuje vzájemná práva a povinnosti smluvních stran:</a:t>
            </a:r>
          </a:p>
          <a:p>
            <a:pPr marL="1009650" lvl="1" indent="-609600">
              <a:lnSpc>
                <a:spcPct val="110000"/>
              </a:lnSpc>
            </a:pPr>
            <a:r>
              <a:rPr lang="cs-CZ" altLang="ja-JP" sz="2400" dirty="0"/>
              <a:t>postup při zajištění informování, projednávání a spolurozhodování,</a:t>
            </a:r>
          </a:p>
          <a:p>
            <a:pPr marL="1009650" lvl="1" indent="-609600">
              <a:lnSpc>
                <a:spcPct val="110000"/>
              </a:lnSpc>
            </a:pPr>
            <a:r>
              <a:rPr lang="cs-CZ" altLang="ja-JP" sz="2400" dirty="0"/>
              <a:t>pravidla komunikace,</a:t>
            </a:r>
          </a:p>
          <a:p>
            <a:pPr marL="1009650" lvl="1" indent="-609600">
              <a:lnSpc>
                <a:spcPct val="110000"/>
              </a:lnSpc>
            </a:pPr>
            <a:r>
              <a:rPr lang="cs-CZ" altLang="ja-JP" sz="2400" dirty="0"/>
              <a:t>umožnění výkonu činnosti odborové organizace (konkretizace § 277 zákoníku práce),</a:t>
            </a:r>
          </a:p>
          <a:p>
            <a:pPr marL="1009650" lvl="1" indent="-609600">
              <a:lnSpc>
                <a:spcPct val="110000"/>
              </a:lnSpc>
            </a:pPr>
            <a:r>
              <a:rPr lang="cs-CZ" altLang="ja-JP" sz="2400" dirty="0"/>
              <a:t>rozsah uvolnění odborových funkcionářů k výkonu činnosti apod.</a:t>
            </a:r>
          </a:p>
          <a:p>
            <a:pPr marL="1009650" lvl="1" indent="-609600">
              <a:lnSpc>
                <a:spcPct val="110000"/>
              </a:lnSpc>
            </a:pPr>
            <a:endParaRPr lang="cs-CZ" altLang="ja-JP" sz="2400" dirty="0"/>
          </a:p>
          <a:p>
            <a:pPr marL="400050" lvl="1" indent="0">
              <a:lnSpc>
                <a:spcPct val="110000"/>
              </a:lnSpc>
              <a:buNone/>
            </a:pPr>
            <a:endParaRPr lang="cs-CZ" altLang="ja-JP" sz="2600" dirty="0"/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2A2A11-C09C-4A81-B620-665A24D64251}" type="slidenum">
              <a:rPr kumimoji="0" lang="cs-CZ" sz="10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cs-CZ" sz="10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28677" name="Nadpis 1"/>
          <p:cNvSpPr>
            <a:spLocks/>
          </p:cNvSpPr>
          <p:nvPr/>
        </p:nvSpPr>
        <p:spPr bwMode="auto">
          <a:xfrm>
            <a:off x="468313" y="908645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Obsah kolektivních smluv</a:t>
            </a:r>
            <a:endParaRPr kumimoji="0" lang="cs-CZ" sz="3600" b="1" i="0" u="none" strike="noStrike" kern="1200" cap="none" spc="0" normalizeH="0" baseline="0" noProof="0" dirty="0">
              <a:ln>
                <a:noFill/>
              </a:ln>
              <a:solidFill>
                <a:srgbClr val="330033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10645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sah 2"/>
          <p:cNvSpPr>
            <a:spLocks noGrp="1"/>
          </p:cNvSpPr>
          <p:nvPr>
            <p:ph idx="4294967295"/>
          </p:nvPr>
        </p:nvSpPr>
        <p:spPr>
          <a:xfrm>
            <a:off x="468313" y="1916832"/>
            <a:ext cx="8229600" cy="4439518"/>
          </a:xfrm>
        </p:spPr>
        <p:txBody>
          <a:bodyPr>
            <a:normAutofit/>
          </a:bodyPr>
          <a:lstStyle/>
          <a:p>
            <a:pPr marL="609600" indent="-609600">
              <a:lnSpc>
                <a:spcPct val="110000"/>
              </a:lnSpc>
            </a:pPr>
            <a:r>
              <a:rPr lang="cs-CZ" altLang="cs-CZ" dirty="0"/>
              <a:t>Normativní část kolektivní smlouvy upravuje především práva zaměstnanců jdoucí nad rámec zákona:</a:t>
            </a:r>
          </a:p>
          <a:p>
            <a:pPr marL="1009650" lvl="1" indent="-609600">
              <a:lnSpc>
                <a:spcPct val="110000"/>
              </a:lnSpc>
            </a:pPr>
            <a:r>
              <a:rPr lang="cs-CZ" altLang="ja-JP" sz="2400" dirty="0"/>
              <a:t>mzdový nárůst, případně mzdové tarify,</a:t>
            </a:r>
          </a:p>
          <a:p>
            <a:pPr marL="1009650" lvl="1" indent="-609600">
              <a:lnSpc>
                <a:spcPct val="110000"/>
              </a:lnSpc>
            </a:pPr>
            <a:r>
              <a:rPr lang="cs-CZ" altLang="ja-JP" sz="2400" dirty="0"/>
              <a:t>rozsah dovolené za kalendářní rok,</a:t>
            </a:r>
          </a:p>
          <a:p>
            <a:pPr marL="1009650" lvl="1" indent="-609600">
              <a:lnSpc>
                <a:spcPct val="110000"/>
              </a:lnSpc>
            </a:pPr>
            <a:r>
              <a:rPr lang="cs-CZ" altLang="ja-JP" sz="2400" dirty="0"/>
              <a:t>zaměstnanecké benefity,</a:t>
            </a:r>
          </a:p>
          <a:p>
            <a:pPr marL="1009650" lvl="1" indent="-609600">
              <a:lnSpc>
                <a:spcPct val="110000"/>
              </a:lnSpc>
            </a:pPr>
            <a:r>
              <a:rPr lang="cs-CZ" altLang="ja-JP" sz="2400" dirty="0"/>
              <a:t>odstupné,</a:t>
            </a:r>
          </a:p>
          <a:p>
            <a:pPr marL="1009650" lvl="1" indent="-609600">
              <a:lnSpc>
                <a:spcPct val="110000"/>
              </a:lnSpc>
            </a:pPr>
            <a:r>
              <a:rPr lang="cs-CZ" altLang="ja-JP" sz="2400" dirty="0"/>
              <a:t>volno při překážkách v práci,</a:t>
            </a:r>
          </a:p>
          <a:p>
            <a:pPr marL="1009650" lvl="1" indent="-609600">
              <a:lnSpc>
                <a:spcPct val="110000"/>
              </a:lnSpc>
            </a:pPr>
            <a:r>
              <a:rPr lang="cs-CZ" altLang="ja-JP" sz="2400" dirty="0"/>
              <a:t>cestovní náhrady atd.</a:t>
            </a:r>
          </a:p>
          <a:p>
            <a:pPr marL="1009650" lvl="1" indent="-609600">
              <a:lnSpc>
                <a:spcPct val="110000"/>
              </a:lnSpc>
            </a:pPr>
            <a:endParaRPr lang="cs-CZ" altLang="ja-JP" sz="2400" dirty="0"/>
          </a:p>
          <a:p>
            <a:pPr marL="1009650" lvl="1" indent="-609600">
              <a:lnSpc>
                <a:spcPct val="110000"/>
              </a:lnSpc>
            </a:pPr>
            <a:endParaRPr lang="cs-CZ" altLang="ja-JP" sz="2400" dirty="0"/>
          </a:p>
          <a:p>
            <a:pPr marL="400050" lvl="1" indent="0">
              <a:lnSpc>
                <a:spcPct val="110000"/>
              </a:lnSpc>
              <a:buNone/>
            </a:pPr>
            <a:endParaRPr lang="cs-CZ" altLang="ja-JP" sz="2600" dirty="0"/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2A2A11-C09C-4A81-B620-665A24D64251}" type="slidenum">
              <a:rPr kumimoji="0" lang="cs-CZ" sz="10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cs-CZ" sz="10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28677" name="Nadpis 1"/>
          <p:cNvSpPr>
            <a:spLocks/>
          </p:cNvSpPr>
          <p:nvPr/>
        </p:nvSpPr>
        <p:spPr bwMode="auto">
          <a:xfrm>
            <a:off x="468313" y="908645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Obsah kolektivních smluv</a:t>
            </a:r>
            <a:endParaRPr kumimoji="0" lang="cs-CZ" sz="3600" b="1" i="0" u="none" strike="noStrike" kern="1200" cap="none" spc="0" normalizeH="0" baseline="0" noProof="0" dirty="0">
              <a:ln>
                <a:noFill/>
              </a:ln>
              <a:solidFill>
                <a:srgbClr val="330033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55036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558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3558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3558</Template>
  <TotalTime>5794</TotalTime>
  <Words>1267</Words>
  <Application>Microsoft Office PowerPoint</Application>
  <PresentationFormat>Předvádění na obrazovce (4:3)</PresentationFormat>
  <Paragraphs>156</Paragraphs>
  <Slides>18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18</vt:i4>
      </vt:variant>
    </vt:vector>
  </HeadingPairs>
  <TitlesOfParts>
    <vt:vector size="25" baseType="lpstr">
      <vt:lpstr>Arial</vt:lpstr>
      <vt:lpstr>Calibri</vt:lpstr>
      <vt:lpstr>Trebuchet MS</vt:lpstr>
      <vt:lpstr>Wingdings</vt:lpstr>
      <vt:lpstr>3558</vt:lpstr>
      <vt:lpstr>BÉŽOVÁ TITL</vt:lpstr>
      <vt:lpstr>1_3558</vt:lpstr>
      <vt:lpstr>Pracovní právo II.  Přednáška č. 13:    Kolektivní smlouva  Formy spoluúčasti zástupců zaměstnanců  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Oprávnění zástupců zaměstnanců</vt:lpstr>
      <vt:lpstr>Informování a projednání</vt:lpstr>
      <vt:lpstr>Informování a projednání</vt:lpstr>
      <vt:lpstr>Přístup k nadnárodním informacím</vt:lpstr>
      <vt:lpstr>Právo na spolurozhodování</vt:lpstr>
      <vt:lpstr>Právo kontroly</vt:lpstr>
      <vt:lpstr>Další práva odborové organizace</vt:lpstr>
      <vt:lpstr>Shrnutí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Vznik, změny a zajištění závazků v pracovněprávních vztazích</dc:title>
  <dc:creator>Stránský</dc:creator>
  <cp:lastModifiedBy>Jaroslav Stránský</cp:lastModifiedBy>
  <cp:revision>151</cp:revision>
  <dcterms:created xsi:type="dcterms:W3CDTF">2014-09-29T20:24:51Z</dcterms:created>
  <dcterms:modified xsi:type="dcterms:W3CDTF">2018-12-20T14:53:22Z</dcterms:modified>
</cp:coreProperties>
</file>