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4" r:id="rId3"/>
    <p:sldId id="277" r:id="rId4"/>
    <p:sldId id="258" r:id="rId5"/>
    <p:sldId id="272" r:id="rId6"/>
    <p:sldId id="273" r:id="rId7"/>
    <p:sldId id="275" r:id="rId8"/>
    <p:sldId id="283" r:id="rId9"/>
    <p:sldId id="284" r:id="rId10"/>
    <p:sldId id="276" r:id="rId11"/>
    <p:sldId id="268" r:id="rId12"/>
    <p:sldId id="269" r:id="rId13"/>
    <p:sldId id="285" r:id="rId14"/>
    <p:sldId id="264" r:id="rId15"/>
    <p:sldId id="287" r:id="rId16"/>
    <p:sldId id="282" r:id="rId17"/>
    <p:sldId id="280" r:id="rId18"/>
    <p:sldId id="281" r:id="rId19"/>
    <p:sldId id="278" r:id="rId20"/>
    <p:sldId id="279" r:id="rId21"/>
    <p:sldId id="259" r:id="rId22"/>
    <p:sldId id="2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53801A4-0880-48F3-B340-9FE5489C6495}" type="datetimeFigureOut">
              <a:rPr lang="cs-CZ" smtClean="0"/>
              <a:t>30.10.2018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C895AA-D32C-4DDE-822D-17B7765CDA1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0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53801A4-0880-48F3-B340-9FE5489C6495}" type="datetimeFigureOut">
              <a:rPr lang="cs-CZ" smtClean="0"/>
              <a:t>30.10.2018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189038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53801A4-0880-48F3-B340-9FE5489C6495}" type="datetimeFigureOut">
              <a:rPr lang="cs-CZ" smtClean="0"/>
              <a:t>30.10.2018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133881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53801A4-0880-48F3-B340-9FE5489C6495}" type="datetimeFigureOut">
              <a:rPr lang="cs-CZ" smtClean="0"/>
              <a:t>30.10.2018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113481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F53801A4-0880-48F3-B340-9FE5489C6495}" type="datetimeFigureOut">
              <a:rPr lang="cs-CZ" smtClean="0"/>
              <a:t>30.10.2018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C895AA-D32C-4DDE-822D-17B7765CDA14}"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19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53801A4-0880-48F3-B340-9FE5489C6495}" type="datetimeFigureOut">
              <a:rPr lang="cs-CZ" smtClean="0"/>
              <a:t>30.10.2018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372404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53801A4-0880-48F3-B340-9FE5489C6495}" type="datetimeFigureOut">
              <a:rPr lang="cs-CZ" smtClean="0"/>
              <a:t>30.10.2018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53996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53801A4-0880-48F3-B340-9FE5489C6495}" type="datetimeFigureOut">
              <a:rPr lang="cs-CZ" smtClean="0"/>
              <a:t>30.10.2018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151986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3801A4-0880-48F3-B340-9FE5489C6495}" type="datetimeFigureOut">
              <a:rPr lang="cs-CZ" smtClean="0"/>
              <a:t>30.10.2018</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239163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3801A4-0880-48F3-B340-9FE5489C6495}" type="datetimeFigureOut">
              <a:rPr lang="cs-CZ" smtClean="0"/>
              <a:t>30.10.2018</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C895AA-D32C-4DDE-822D-17B7765CDA14}" type="slidenum">
              <a:rPr lang="cs-CZ" smtClean="0"/>
              <a:t>‹#›</a:t>
            </a:fld>
            <a:endParaRPr lang="cs-CZ"/>
          </a:p>
        </p:txBody>
      </p:sp>
    </p:spTree>
    <p:extLst>
      <p:ext uri="{BB962C8B-B14F-4D97-AF65-F5344CB8AC3E}">
        <p14:creationId xmlns:p14="http://schemas.microsoft.com/office/powerpoint/2010/main" val="21356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53801A4-0880-48F3-B340-9FE5489C6495}" type="datetimeFigureOut">
              <a:rPr lang="cs-CZ" smtClean="0"/>
              <a:t>30.10.2018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C895AA-D32C-4DDE-822D-17B7765CDA14}" type="slidenum">
              <a:rPr lang="cs-CZ" smtClean="0"/>
              <a:t>‹#›</a:t>
            </a:fld>
            <a:endParaRPr lang="cs-CZ"/>
          </a:p>
        </p:txBody>
      </p:sp>
    </p:spTree>
    <p:extLst>
      <p:ext uri="{BB962C8B-B14F-4D97-AF65-F5344CB8AC3E}">
        <p14:creationId xmlns:p14="http://schemas.microsoft.com/office/powerpoint/2010/main" val="59531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53801A4-0880-48F3-B340-9FE5489C6495}" type="datetimeFigureOut">
              <a:rPr lang="cs-CZ" smtClean="0"/>
              <a:t>30.10.2018</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C895AA-D32C-4DDE-822D-17B7765CDA14}"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654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upe.cz/assets/File.ashx?id_org=11891&amp;id_dokumenty=22774" TargetMode="External"/><Relationship Id="rId2" Type="http://schemas.openxmlformats.org/officeDocument/2006/relationships/hyperlink" Target="https://www.mmr.cz/getmedia/16fbf6c0-6837-4c9d-8ad0-39cc18113296/Kolaudace_RD_po-novele-SZ_1.pdf" TargetMode="External"/><Relationship Id="rId1" Type="http://schemas.openxmlformats.org/officeDocument/2006/relationships/slideLayout" Target="../slideLayouts/slideLayout2.xml"/><Relationship Id="rId4" Type="http://schemas.openxmlformats.org/officeDocument/2006/relationships/hyperlink" Target="https://www.mmr.cz/getmedia/c342784f-f31c-4a85-865f-238e107fa38c/Priloha-c-2_Ohlaseni_dokonceni_stavby-MMR-10012018.pdf?ext=.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maps.cleerio.cz/ochoz-u-brn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uzk.cz/Uvod/Produkty-a-sluzby/RUIAN/1-Editacni-agendovy-system-ISUI/Casto-kladene-dotazy-k-RUIAN-(FAQ)/FAQ-stavebni-objekty-srpen2015.aspx" TargetMode="External"/><Relationship Id="rId2" Type="http://schemas.openxmlformats.org/officeDocument/2006/relationships/hyperlink" Target="http://vdp.cuzk.cz/" TargetMode="External"/><Relationship Id="rId1" Type="http://schemas.openxmlformats.org/officeDocument/2006/relationships/slideLayout" Target="../slideLayouts/slideLayout4.xml"/><Relationship Id="rId4" Type="http://schemas.openxmlformats.org/officeDocument/2006/relationships/hyperlink" Target="https://www.mmr.cz/Dotace/media/MMR_MediaLib/%C3%9Azemn%C3%AD%20a%20bytov%C3%A1%20politika/%C3%9Azemn%C3%AD%20pl%C3%A1nov%C3%A1n%C3%AD/Porady%20OS%C5%98%20s%20K%C3%9A/Zapisy-do-RUIAN_po_1_1_2018-MMR_10012018.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2minvest.cz/rozdeleni-pozemku-lze-vyridit-za-9-12-tydnu/" TargetMode="External"/><Relationship Id="rId2" Type="http://schemas.openxmlformats.org/officeDocument/2006/relationships/hyperlink" Target="https://www.mmr.cz/getmedia/8a219501-a2c4-4b70-acad-8d5e0e338fc5/4-Zadost-o-vydani-rozhodnuti-o-deleni-nebo-scelovani-pozemku.pdf?ex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oltanek.cz/sluzby/geometricky-pl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D01F9-B717-4AD7-88FB-EE37FADE3BB3}"/>
              </a:ext>
            </a:extLst>
          </p:cNvPr>
          <p:cNvSpPr>
            <a:spLocks noGrp="1"/>
          </p:cNvSpPr>
          <p:nvPr>
            <p:ph type="ctrTitle"/>
          </p:nvPr>
        </p:nvSpPr>
        <p:spPr/>
        <p:txBody>
          <a:bodyPr>
            <a:normAutofit/>
          </a:bodyPr>
          <a:lstStyle/>
          <a:p>
            <a:r>
              <a:rPr lang="cs-CZ" dirty="0"/>
              <a:t>Katastr nemovitostí. Pozemkové vlastnictví.</a:t>
            </a:r>
          </a:p>
        </p:txBody>
      </p:sp>
      <p:sp>
        <p:nvSpPr>
          <p:cNvPr id="3" name="Podnadpis 2">
            <a:extLst>
              <a:ext uri="{FF2B5EF4-FFF2-40B4-BE49-F238E27FC236}">
                <a16:creationId xmlns:a16="http://schemas.microsoft.com/office/drawing/2014/main" id="{1FA67574-41CD-425D-8B3D-258B5E400BFC}"/>
              </a:ext>
            </a:extLst>
          </p:cNvPr>
          <p:cNvSpPr>
            <a:spLocks noGrp="1"/>
          </p:cNvSpPr>
          <p:nvPr>
            <p:ph type="subTitle" idx="1"/>
          </p:nvPr>
        </p:nvSpPr>
        <p:spPr/>
        <p:txBody>
          <a:bodyPr/>
          <a:lstStyle/>
          <a:p>
            <a:pPr algn="r"/>
            <a:r>
              <a:rPr lang="cs-CZ" dirty="0"/>
              <a:t>JUDr. Jana </a:t>
            </a:r>
            <a:r>
              <a:rPr lang="cs-CZ" dirty="0" err="1"/>
              <a:t>Tkáčiková</a:t>
            </a:r>
            <a:r>
              <a:rPr lang="cs-CZ" dirty="0"/>
              <a:t>, Ph.D.</a:t>
            </a:r>
          </a:p>
        </p:txBody>
      </p:sp>
    </p:spTree>
    <p:extLst>
      <p:ext uri="{BB962C8B-B14F-4D97-AF65-F5344CB8AC3E}">
        <p14:creationId xmlns:p14="http://schemas.microsoft.com/office/powerpoint/2010/main" val="421806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614C9-ED9B-4ED8-83E3-ED4A578215B8}"/>
              </a:ext>
            </a:extLst>
          </p:cNvPr>
          <p:cNvSpPr>
            <a:spLocks noGrp="1"/>
          </p:cNvSpPr>
          <p:nvPr>
            <p:ph type="title"/>
          </p:nvPr>
        </p:nvSpPr>
        <p:spPr/>
        <p:txBody>
          <a:bodyPr/>
          <a:lstStyle/>
          <a:p>
            <a:r>
              <a:rPr lang="cs-CZ" dirty="0"/>
              <a:t>Dělení pozemku v katastru nemovitostí</a:t>
            </a:r>
          </a:p>
        </p:txBody>
      </p:sp>
      <p:sp>
        <p:nvSpPr>
          <p:cNvPr id="3" name="Zástupný symbol pro obsah 2">
            <a:extLst>
              <a:ext uri="{FF2B5EF4-FFF2-40B4-BE49-F238E27FC236}">
                <a16:creationId xmlns:a16="http://schemas.microsoft.com/office/drawing/2014/main" id="{73D98490-A604-4E99-9B61-FF48D44109E9}"/>
              </a:ext>
            </a:extLst>
          </p:cNvPr>
          <p:cNvSpPr>
            <a:spLocks noGrp="1"/>
          </p:cNvSpPr>
          <p:nvPr>
            <p:ph idx="1"/>
          </p:nvPr>
        </p:nvSpPr>
        <p:spPr/>
        <p:txBody>
          <a:bodyPr>
            <a:normAutofit/>
          </a:bodyPr>
          <a:lstStyle/>
          <a:p>
            <a:r>
              <a:rPr lang="cs-CZ" sz="3200" dirty="0"/>
              <a:t>Zápis do katastru nemovitostí</a:t>
            </a:r>
          </a:p>
          <a:p>
            <a:pPr lvl="1"/>
            <a:r>
              <a:rPr lang="cs-CZ" sz="2800" dirty="0"/>
              <a:t>Vklad nebo záznam</a:t>
            </a:r>
          </a:p>
          <a:p>
            <a:pPr lvl="2"/>
            <a:r>
              <a:rPr lang="cs-CZ" sz="2000" dirty="0"/>
              <a:t>Změna práv k pozemkům</a:t>
            </a:r>
          </a:p>
          <a:p>
            <a:pPr lvl="2"/>
            <a:r>
              <a:rPr lang="cs-CZ" sz="2000" dirty="0"/>
              <a:t>Týká-li se právo, které má být na základě listiny zapsáno do katastru, jen části pozemku evidovaného v katastru, musí být s listinou spojen geometrický plán, který část pozemku vymezuje. Geometrický plán se považuje za součást listiny.</a:t>
            </a:r>
          </a:p>
          <a:p>
            <a:pPr lvl="1"/>
            <a:r>
              <a:rPr lang="cs-CZ" sz="2800" dirty="0"/>
              <a:t>Zápis jiných údajů </a:t>
            </a:r>
          </a:p>
          <a:p>
            <a:pPr lvl="2"/>
            <a:r>
              <a:rPr lang="cs-CZ" sz="2000" dirty="0"/>
              <a:t>např. změna hranic druhů pozemku, regulační plán</a:t>
            </a:r>
          </a:p>
        </p:txBody>
      </p:sp>
    </p:spTree>
    <p:extLst>
      <p:ext uri="{BB962C8B-B14F-4D97-AF65-F5344CB8AC3E}">
        <p14:creationId xmlns:p14="http://schemas.microsoft.com/office/powerpoint/2010/main" val="342397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9E9FD7-DC6C-4980-8F19-8EEE7B49D950}"/>
              </a:ext>
            </a:extLst>
          </p:cNvPr>
          <p:cNvSpPr>
            <a:spLocks noGrp="1"/>
          </p:cNvSpPr>
          <p:nvPr>
            <p:ph type="title"/>
          </p:nvPr>
        </p:nvSpPr>
        <p:spPr/>
        <p:txBody>
          <a:bodyPr/>
          <a:lstStyle/>
          <a:p>
            <a:r>
              <a:rPr lang="cs-CZ" dirty="0"/>
              <a:t>Nabývání vlastnického práva</a:t>
            </a:r>
          </a:p>
        </p:txBody>
      </p:sp>
      <p:sp>
        <p:nvSpPr>
          <p:cNvPr id="3" name="Zástupný symbol pro obsah 2">
            <a:extLst>
              <a:ext uri="{FF2B5EF4-FFF2-40B4-BE49-F238E27FC236}">
                <a16:creationId xmlns:a16="http://schemas.microsoft.com/office/drawing/2014/main" id="{1FB1CA28-4D03-4BDF-A00B-1DCCFC4A88B4}"/>
              </a:ext>
            </a:extLst>
          </p:cNvPr>
          <p:cNvSpPr>
            <a:spLocks noGrp="1"/>
          </p:cNvSpPr>
          <p:nvPr>
            <p:ph idx="1"/>
          </p:nvPr>
        </p:nvSpPr>
        <p:spPr/>
        <p:txBody>
          <a:bodyPr>
            <a:normAutofit lnSpcReduction="10000"/>
          </a:bodyPr>
          <a:lstStyle/>
          <a:p>
            <a:r>
              <a:rPr lang="cs-CZ" dirty="0"/>
              <a:t>Nabývání vlastnického práva k nemovitostem evidovaným v katastru nemovitostí je dvoufázové; </a:t>
            </a:r>
          </a:p>
          <a:p>
            <a:pPr lvl="1"/>
            <a:r>
              <a:rPr lang="cs-CZ" dirty="0"/>
              <a:t>jeho esenciálním předpokladem je vznik závazkově právního vztahu (např. prostřednictvím uzavřené kupní smlouvy, jejímž předmětem je úplatný převod vlastnického práva k předmětným nemovitostem z prodávajícího do vlastnictví kupujícího za dohodnutou kupní cenu) s právními účinky inter partes, </a:t>
            </a:r>
          </a:p>
          <a:p>
            <a:pPr lvl="1"/>
            <a:r>
              <a:rPr lang="cs-CZ" dirty="0"/>
              <a:t>kdy k nabytí vlastnického práva k takto smluvně převáděnému nemovitému majetku a tedy k dovršení věcně právních účinků </a:t>
            </a:r>
            <a:r>
              <a:rPr lang="cs-CZ" dirty="0" err="1"/>
              <a:t>erga</a:t>
            </a:r>
            <a:r>
              <a:rPr lang="cs-CZ" dirty="0"/>
              <a:t> </a:t>
            </a:r>
            <a:r>
              <a:rPr lang="cs-CZ" dirty="0" err="1"/>
              <a:t>omnes</a:t>
            </a:r>
            <a:r>
              <a:rPr lang="cs-CZ" dirty="0"/>
              <a:t>, je zapotřebí vkladu tohoto vlastnického práva do katastru nemovitostí.</a:t>
            </a:r>
          </a:p>
          <a:p>
            <a:r>
              <a:rPr lang="cs-CZ" dirty="0"/>
              <a:t>Smlouva o převodu nemovitostí představuje tzv. </a:t>
            </a:r>
            <a:r>
              <a:rPr lang="cs-CZ" dirty="0" err="1"/>
              <a:t>titulus</a:t>
            </a:r>
            <a:r>
              <a:rPr lang="cs-CZ" dirty="0"/>
              <a:t> </a:t>
            </a:r>
            <a:r>
              <a:rPr lang="cs-CZ" dirty="0" err="1"/>
              <a:t>adquirendi</a:t>
            </a:r>
            <a:r>
              <a:rPr lang="cs-CZ" dirty="0"/>
              <a:t>. I když z takové smlouvy vznikají jejím účastníkům práva a povinnosti, ke vzniku vlastnického práva podle ní ještě nedochází; ten nastává (modus </a:t>
            </a:r>
            <a:r>
              <a:rPr lang="cs-CZ" dirty="0" err="1"/>
              <a:t>adquirendi</a:t>
            </a:r>
            <a:r>
              <a:rPr lang="cs-CZ" dirty="0"/>
              <a:t>) až vkladem (tzv. intabulací) vlastnického práva do katastru nemovitostí; taková smlouva má pouze účinek obligační - zavazuje zcizitele (prodávajícího) k tomu, aby vlastnictví věci na nabyvatele (kupujícího) dalším úkonem, který je právně uznávaným způsobem převodu vlastnictví, převedl.</a:t>
            </a:r>
          </a:p>
          <a:p>
            <a:pPr lvl="1"/>
            <a:r>
              <a:rPr lang="cs-CZ" dirty="0"/>
              <a:t>Podle rozhodnutí NS 30 </a:t>
            </a:r>
            <a:r>
              <a:rPr lang="cs-CZ" dirty="0" err="1"/>
              <a:t>Cdo</a:t>
            </a:r>
            <a:r>
              <a:rPr lang="cs-CZ" dirty="0"/>
              <a:t> 3991/2010</a:t>
            </a:r>
          </a:p>
        </p:txBody>
      </p:sp>
    </p:spTree>
    <p:extLst>
      <p:ext uri="{BB962C8B-B14F-4D97-AF65-F5344CB8AC3E}">
        <p14:creationId xmlns:p14="http://schemas.microsoft.com/office/powerpoint/2010/main" val="9662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149B2E-CF2A-480C-A919-58DB411199AF}"/>
              </a:ext>
            </a:extLst>
          </p:cNvPr>
          <p:cNvSpPr>
            <a:spLocks noGrp="1"/>
          </p:cNvSpPr>
          <p:nvPr>
            <p:ph type="title"/>
          </p:nvPr>
        </p:nvSpPr>
        <p:spPr/>
        <p:txBody>
          <a:bodyPr/>
          <a:lstStyle/>
          <a:p>
            <a:r>
              <a:rPr lang="cs-CZ" dirty="0"/>
              <a:t>Procesní postup katastrálního úřadu</a:t>
            </a:r>
          </a:p>
        </p:txBody>
      </p:sp>
      <p:sp>
        <p:nvSpPr>
          <p:cNvPr id="3" name="Zástupný symbol pro obsah 2">
            <a:extLst>
              <a:ext uri="{FF2B5EF4-FFF2-40B4-BE49-F238E27FC236}">
                <a16:creationId xmlns:a16="http://schemas.microsoft.com/office/drawing/2014/main" id="{9C77CD32-6BFD-4541-A8FA-3593B20219F0}"/>
              </a:ext>
            </a:extLst>
          </p:cNvPr>
          <p:cNvSpPr>
            <a:spLocks noGrp="1"/>
          </p:cNvSpPr>
          <p:nvPr>
            <p:ph idx="1"/>
          </p:nvPr>
        </p:nvSpPr>
        <p:spPr/>
        <p:txBody>
          <a:bodyPr/>
          <a:lstStyle/>
          <a:p>
            <a:r>
              <a:rPr lang="cs-CZ" dirty="0"/>
              <a:t>V souladu se zásadou priority a s ohledem na povinnost katastrálního úřadu zkoumat návaznost předkládaných listin na předcházející zápisy se pořadí projednání či rozhodnutí o návrzích na zápis do katastru nemovitostí řídí, nestanoví-li zákon jinak, dobou, ve které byly takové návrhy na zápis katastrálnímu úřadu doručeny. O nově došlém návrhu nebo podnětu ke shodné nemovitosti tak lze jednat nebo rozhodovat teprve poté, co bude projednán nebo bude rozhodnuto o návrhu na zápis, který má vůči nově došlému návrhu přednostní pořadí.</a:t>
            </a:r>
          </a:p>
          <a:p>
            <a:pPr lvl="1"/>
            <a:r>
              <a:rPr lang="cs-CZ" dirty="0"/>
              <a:t>Podle rozsudku NSS 9 </a:t>
            </a:r>
            <a:r>
              <a:rPr lang="cs-CZ" dirty="0" err="1"/>
              <a:t>Aps</a:t>
            </a:r>
            <a:r>
              <a:rPr lang="cs-CZ" dirty="0"/>
              <a:t> 11/2012-66</a:t>
            </a:r>
          </a:p>
          <a:p>
            <a:endParaRPr lang="cs-CZ" dirty="0"/>
          </a:p>
          <a:p>
            <a:r>
              <a:rPr lang="cs-CZ" dirty="0"/>
              <a:t>Převede-li strana vlastnické právo k věci zapsané ve veřejném seznamu postupně několika osobám, stane se vlastníkem osoba, která je v dobré víře a jejíž vlastnické právo bylo do veřejného seznamu zapsáno jako první, a to i v případě, že její právo vzniklo později.</a:t>
            </a:r>
          </a:p>
          <a:p>
            <a:pPr lvl="1"/>
            <a:r>
              <a:rPr lang="cs-CZ" dirty="0"/>
              <a:t>§ 1100 odst. 2 OZ</a:t>
            </a:r>
          </a:p>
        </p:txBody>
      </p:sp>
    </p:spTree>
    <p:extLst>
      <p:ext uri="{BB962C8B-B14F-4D97-AF65-F5344CB8AC3E}">
        <p14:creationId xmlns:p14="http://schemas.microsoft.com/office/powerpoint/2010/main" val="50447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73F5A1-7BB0-4D6B-A8DA-997E6E0DB660}"/>
              </a:ext>
            </a:extLst>
          </p:cNvPr>
          <p:cNvSpPr>
            <a:spLocks noGrp="1"/>
          </p:cNvSpPr>
          <p:nvPr>
            <p:ph type="title"/>
          </p:nvPr>
        </p:nvSpPr>
        <p:spPr/>
        <p:txBody>
          <a:bodyPr/>
          <a:lstStyle/>
          <a:p>
            <a:r>
              <a:rPr lang="cs-CZ" dirty="0"/>
              <a:t>Procesní postup katastrálního úřadu</a:t>
            </a:r>
          </a:p>
        </p:txBody>
      </p:sp>
      <p:sp>
        <p:nvSpPr>
          <p:cNvPr id="3" name="Zástupný symbol pro obsah 2">
            <a:extLst>
              <a:ext uri="{FF2B5EF4-FFF2-40B4-BE49-F238E27FC236}">
                <a16:creationId xmlns:a16="http://schemas.microsoft.com/office/drawing/2014/main" id="{67C8F516-D1C7-4EBF-BACA-8A2F99B319C9}"/>
              </a:ext>
            </a:extLst>
          </p:cNvPr>
          <p:cNvSpPr>
            <a:spLocks noGrp="1"/>
          </p:cNvSpPr>
          <p:nvPr>
            <p:ph idx="1"/>
          </p:nvPr>
        </p:nvSpPr>
        <p:spPr/>
        <p:txBody>
          <a:bodyPr/>
          <a:lstStyle/>
          <a:p>
            <a:r>
              <a:rPr lang="cs-CZ" dirty="0"/>
              <a:t>Chybějící vkladová listina</a:t>
            </a:r>
          </a:p>
          <a:p>
            <a:pPr lvl="1"/>
            <a:r>
              <a:rPr lang="cs-CZ" dirty="0"/>
              <a:t>K návrhu se nepřihlíží</a:t>
            </a:r>
          </a:p>
          <a:p>
            <a:r>
              <a:rPr lang="cs-CZ" dirty="0"/>
              <a:t>Odstranitelné nedostatky návrhu na vklad (§ 45 odst. 2 SŘ)</a:t>
            </a:r>
          </a:p>
          <a:p>
            <a:pPr lvl="1"/>
            <a:r>
              <a:rPr lang="cs-CZ" dirty="0"/>
              <a:t>Přerušení řízení – zastavení řízení</a:t>
            </a:r>
          </a:p>
          <a:p>
            <a:r>
              <a:rPr lang="cs-CZ" dirty="0"/>
              <a:t>Nesplnění podmínek pro povolení vkladu - přezkum vkladové listiny</a:t>
            </a:r>
          </a:p>
          <a:p>
            <a:pPr lvl="1"/>
            <a:r>
              <a:rPr lang="cs-CZ" dirty="0"/>
              <a:t>Rozhodnutí o zamítnutí návrhu na vklad</a:t>
            </a:r>
          </a:p>
          <a:p>
            <a:r>
              <a:rPr lang="cs-CZ" dirty="0"/>
              <a:t>Splnění podmínek pro povolení vkladu</a:t>
            </a:r>
          </a:p>
          <a:p>
            <a:pPr lvl="1"/>
            <a:r>
              <a:rPr lang="cs-CZ" dirty="0"/>
              <a:t>Rozhodnutí o povolení vkladu </a:t>
            </a:r>
          </a:p>
        </p:txBody>
      </p:sp>
    </p:spTree>
    <p:extLst>
      <p:ext uri="{BB962C8B-B14F-4D97-AF65-F5344CB8AC3E}">
        <p14:creationId xmlns:p14="http://schemas.microsoft.com/office/powerpoint/2010/main" val="272680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7A56725-27A9-4069-8E5C-A4FB64570BEB}"/>
              </a:ext>
            </a:extLst>
          </p:cNvPr>
          <p:cNvSpPr>
            <a:spLocks noGrp="1"/>
          </p:cNvSpPr>
          <p:nvPr>
            <p:ph type="title"/>
          </p:nvPr>
        </p:nvSpPr>
        <p:spPr/>
        <p:txBody>
          <a:bodyPr/>
          <a:lstStyle/>
          <a:p>
            <a:r>
              <a:rPr lang="cs-CZ" dirty="0"/>
              <a:t>KS 30 Ca 162/99 </a:t>
            </a:r>
          </a:p>
        </p:txBody>
      </p:sp>
      <p:sp>
        <p:nvSpPr>
          <p:cNvPr id="6" name="Zástupný symbol pro obsah 5">
            <a:extLst>
              <a:ext uri="{FF2B5EF4-FFF2-40B4-BE49-F238E27FC236}">
                <a16:creationId xmlns:a16="http://schemas.microsoft.com/office/drawing/2014/main" id="{03622559-F1E1-45EB-96F5-0C7C9E0ACE80}"/>
              </a:ext>
            </a:extLst>
          </p:cNvPr>
          <p:cNvSpPr>
            <a:spLocks noGrp="1"/>
          </p:cNvSpPr>
          <p:nvPr>
            <p:ph idx="1"/>
          </p:nvPr>
        </p:nvSpPr>
        <p:spPr/>
        <p:txBody>
          <a:bodyPr/>
          <a:lstStyle/>
          <a:p>
            <a:r>
              <a:rPr lang="cs-CZ" dirty="0"/>
              <a:t>Geometrický plán je listinou odlišnou od smlouvy, vzniká dříve a je pro její uzavření technickým podkladem. Protože je ze zákona její neoddělitelnou součástí, musí být s listinou o právním úkonu pevně a nezaměnitelným způsobem spojen nejpozději v okamžiku podpisu listiny. Při podání návrhu na vklad práva do katastru nemovitostí musí listina o právním úkonu tvořit s geometrickým plánem jeden celek. V opačném případě jde o neodstranitelnou překážku povolení vkladu.</a:t>
            </a:r>
          </a:p>
        </p:txBody>
      </p:sp>
    </p:spTree>
    <p:extLst>
      <p:ext uri="{BB962C8B-B14F-4D97-AF65-F5344CB8AC3E}">
        <p14:creationId xmlns:p14="http://schemas.microsoft.com/office/powerpoint/2010/main" val="148085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C7BD41-BA59-4726-8F02-03BF920C9247}"/>
              </a:ext>
            </a:extLst>
          </p:cNvPr>
          <p:cNvSpPr>
            <a:spLocks noGrp="1"/>
          </p:cNvSpPr>
          <p:nvPr>
            <p:ph type="title"/>
          </p:nvPr>
        </p:nvSpPr>
        <p:spPr/>
        <p:txBody>
          <a:bodyPr/>
          <a:lstStyle/>
          <a:p>
            <a:r>
              <a:rPr lang="cs-CZ" dirty="0"/>
              <a:t>Poznámka spornosti (§ 24 KZ)</a:t>
            </a:r>
          </a:p>
        </p:txBody>
      </p:sp>
      <p:sp>
        <p:nvSpPr>
          <p:cNvPr id="3" name="Zástupný symbol pro text 2">
            <a:extLst>
              <a:ext uri="{FF2B5EF4-FFF2-40B4-BE49-F238E27FC236}">
                <a16:creationId xmlns:a16="http://schemas.microsoft.com/office/drawing/2014/main" id="{413C7E59-A3E3-480C-B70D-FBD2216F33E1}"/>
              </a:ext>
            </a:extLst>
          </p:cNvPr>
          <p:cNvSpPr>
            <a:spLocks noGrp="1"/>
          </p:cNvSpPr>
          <p:nvPr>
            <p:ph type="body" idx="1"/>
          </p:nvPr>
        </p:nvSpPr>
        <p:spPr/>
        <p:txBody>
          <a:bodyPr/>
          <a:lstStyle/>
          <a:p>
            <a:r>
              <a:rPr lang="cs-CZ" dirty="0"/>
              <a:t>Poznámka spornosti ve vazbě na § 985 OZ</a:t>
            </a:r>
          </a:p>
        </p:txBody>
      </p:sp>
      <p:sp>
        <p:nvSpPr>
          <p:cNvPr id="4" name="Zástupný symbol pro obsah 3">
            <a:extLst>
              <a:ext uri="{FF2B5EF4-FFF2-40B4-BE49-F238E27FC236}">
                <a16:creationId xmlns:a16="http://schemas.microsoft.com/office/drawing/2014/main" id="{A9A5A149-FB68-4AFA-B402-61F0C11C2478}"/>
              </a:ext>
            </a:extLst>
          </p:cNvPr>
          <p:cNvSpPr>
            <a:spLocks noGrp="1"/>
          </p:cNvSpPr>
          <p:nvPr>
            <p:ph sz="half" idx="2"/>
          </p:nvPr>
        </p:nvSpPr>
        <p:spPr/>
        <p:txBody>
          <a:bodyPr>
            <a:normAutofit fontScale="85000" lnSpcReduction="20000"/>
          </a:bodyPr>
          <a:lstStyle/>
          <a:p>
            <a:r>
              <a:rPr lang="cs-CZ" dirty="0"/>
              <a:t>Není-li stav zapsaný v katastru v souladu se skutečným právním stavem,</a:t>
            </a:r>
          </a:p>
          <a:p>
            <a:pPr lvl="1"/>
            <a:r>
              <a:rPr lang="cs-CZ" dirty="0"/>
              <a:t>Např. v důsledku vydržení, odstoupení od smlouvy</a:t>
            </a:r>
          </a:p>
          <a:p>
            <a:r>
              <a:rPr lang="cs-CZ" dirty="0"/>
              <a:t>osoba, jejíž věcné právo je dotčeno, se domáhá odstranění nesouladu, </a:t>
            </a:r>
          </a:p>
          <a:p>
            <a:pPr lvl="1"/>
            <a:r>
              <a:rPr lang="cs-CZ" dirty="0"/>
              <a:t>Nelze-li uplatnit např. souhlasné prohlášení </a:t>
            </a:r>
          </a:p>
          <a:p>
            <a:r>
              <a:rPr lang="cs-CZ" dirty="0"/>
              <a:t>a prokáže-li, že své právo uplatnila u soudu, </a:t>
            </a:r>
          </a:p>
          <a:p>
            <a:pPr lvl="1"/>
            <a:r>
              <a:rPr lang="cs-CZ" dirty="0"/>
              <a:t>zapíše se na její žádost do katastru poznámka spornosti zápisu</a:t>
            </a:r>
          </a:p>
        </p:txBody>
      </p:sp>
      <p:sp>
        <p:nvSpPr>
          <p:cNvPr id="5" name="Zástupný symbol pro text 4">
            <a:extLst>
              <a:ext uri="{FF2B5EF4-FFF2-40B4-BE49-F238E27FC236}">
                <a16:creationId xmlns:a16="http://schemas.microsoft.com/office/drawing/2014/main" id="{D0CED858-360B-4C4F-B5A8-965C05B07A9A}"/>
              </a:ext>
            </a:extLst>
          </p:cNvPr>
          <p:cNvSpPr>
            <a:spLocks noGrp="1"/>
          </p:cNvSpPr>
          <p:nvPr>
            <p:ph type="body" sz="quarter" idx="3"/>
          </p:nvPr>
        </p:nvSpPr>
        <p:spPr/>
        <p:txBody>
          <a:bodyPr/>
          <a:lstStyle/>
          <a:p>
            <a:r>
              <a:rPr lang="cs-CZ" dirty="0"/>
              <a:t>Poznámka spornosti ve vazbě na § 986 OZ</a:t>
            </a:r>
          </a:p>
        </p:txBody>
      </p:sp>
      <p:sp>
        <p:nvSpPr>
          <p:cNvPr id="6" name="Zástupný symbol pro obsah 5">
            <a:extLst>
              <a:ext uri="{FF2B5EF4-FFF2-40B4-BE49-F238E27FC236}">
                <a16:creationId xmlns:a16="http://schemas.microsoft.com/office/drawing/2014/main" id="{3ADBE3EE-04CC-42B0-81BE-9D00A2362543}"/>
              </a:ext>
            </a:extLst>
          </p:cNvPr>
          <p:cNvSpPr>
            <a:spLocks noGrp="1"/>
          </p:cNvSpPr>
          <p:nvPr>
            <p:ph sz="quarter" idx="4"/>
          </p:nvPr>
        </p:nvSpPr>
        <p:spPr/>
        <p:txBody>
          <a:bodyPr>
            <a:normAutofit fontScale="85000" lnSpcReduction="20000"/>
          </a:bodyPr>
          <a:lstStyle/>
          <a:p>
            <a:pPr lvl="1"/>
            <a:r>
              <a:rPr lang="cs-CZ" dirty="0"/>
              <a:t>Obdobně se zapíše do katastru poznámka spornosti zápisu i v případě, že </a:t>
            </a:r>
          </a:p>
          <a:p>
            <a:r>
              <a:rPr lang="cs-CZ" dirty="0"/>
              <a:t>někdo tvrdí, že je ve svém právu dotčen zápisem provedeným do katastru bez právního důvodu ve prospěch jiného </a:t>
            </a:r>
          </a:p>
          <a:p>
            <a:pPr lvl="1"/>
            <a:r>
              <a:rPr lang="cs-CZ" dirty="0"/>
              <a:t>Např. neplatné právní jednání, ale nebyla zatím podána žaloba (viz dále)</a:t>
            </a:r>
          </a:p>
          <a:p>
            <a:r>
              <a:rPr lang="cs-CZ" dirty="0"/>
              <a:t>a žádá, aby to bylo v katastru poznamenáno.</a:t>
            </a:r>
          </a:p>
          <a:p>
            <a:pPr lvl="1"/>
            <a:r>
              <a:rPr lang="cs-CZ" dirty="0"/>
              <a:t>do jednoho měsíce ode dne, kdy se o zápisu dozvěděl</a:t>
            </a:r>
          </a:p>
          <a:p>
            <a:pPr lvl="1"/>
            <a:r>
              <a:rPr lang="cs-CZ" dirty="0"/>
              <a:t>do tří let ode dne, kdy byl popíraný zápis proveden</a:t>
            </a:r>
          </a:p>
          <a:p>
            <a:pPr lvl="2"/>
            <a:r>
              <a:rPr lang="cs-CZ" dirty="0"/>
              <a:t>Nebyl-li žadatel o zápisu cizího práva řádně vyrozuměn</a:t>
            </a:r>
          </a:p>
          <a:p>
            <a:r>
              <a:rPr lang="cs-CZ" dirty="0"/>
              <a:t>Výmaz → nedoloží-li žadatel ani do dvou měsíců od doručení žádosti, že své právo uplatnil u soudu</a:t>
            </a:r>
          </a:p>
        </p:txBody>
      </p:sp>
    </p:spTree>
    <p:extLst>
      <p:ext uri="{BB962C8B-B14F-4D97-AF65-F5344CB8AC3E}">
        <p14:creationId xmlns:p14="http://schemas.microsoft.com/office/powerpoint/2010/main" val="165189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DFB9B2-D766-4C9B-80FE-C04246AF5A5B}"/>
              </a:ext>
            </a:extLst>
          </p:cNvPr>
          <p:cNvSpPr>
            <a:spLocks noGrp="1"/>
          </p:cNvSpPr>
          <p:nvPr>
            <p:ph type="title"/>
          </p:nvPr>
        </p:nvSpPr>
        <p:spPr/>
        <p:txBody>
          <a:bodyPr/>
          <a:lstStyle/>
          <a:p>
            <a:r>
              <a:rPr lang="cs-CZ" dirty="0"/>
              <a:t>Poznámky spornosti</a:t>
            </a:r>
          </a:p>
        </p:txBody>
      </p:sp>
      <p:sp>
        <p:nvSpPr>
          <p:cNvPr id="3" name="Zástupný symbol pro obsah 2">
            <a:extLst>
              <a:ext uri="{FF2B5EF4-FFF2-40B4-BE49-F238E27FC236}">
                <a16:creationId xmlns:a16="http://schemas.microsoft.com/office/drawing/2014/main" id="{A9F5A3AA-E102-48AF-B057-23BA4BFAC6EB}"/>
              </a:ext>
            </a:extLst>
          </p:cNvPr>
          <p:cNvSpPr>
            <a:spLocks noGrp="1"/>
          </p:cNvSpPr>
          <p:nvPr>
            <p:ph idx="1"/>
          </p:nvPr>
        </p:nvSpPr>
        <p:spPr/>
        <p:txBody>
          <a:bodyPr>
            <a:normAutofit fontScale="92500" lnSpcReduction="20000"/>
          </a:bodyPr>
          <a:lstStyle/>
          <a:p>
            <a:r>
              <a:rPr lang="cs-CZ" dirty="0"/>
              <a:t>I. Ustanovení § 24 odst. 1 věty třetí zákona č. 256/2013 Sb., o katastru nemovitostí, zakotvuje nad rámec úpravy obsažené v § 985 a § 986 občasného zákoníku další typ poznámky spornosti vztahující se na situace, kdy dotčená osoba preventivně rozporuje zápis do katastru nemovitostí, který doposud nebyl proveden, a vkladové řízení o něm tak ještě stále probíhá, a to z důvodu, že právní jednání, na jehož základě má být zapsáno právo do seznamu, je neplatné, zdánlivé nebo zrušené.</a:t>
            </a:r>
          </a:p>
          <a:p>
            <a:r>
              <a:rPr lang="cs-CZ" dirty="0"/>
              <a:t>II. Žalobou, kterou je pro vyhovění žádosti o zápis poznámky spornosti dle § 24 odst. 1 věty třetí zákona č. 256/2013 Sb., o katastru nemovitostí, žadatel povinen doložit, je „obecná“ žaloba o určení, zda tu právní vztah nebo právo je či není, ve smyslu § 80 o. s. ř. Citované ustanovení nezakotvuje oprávnění k podání speciální určovací žaloby, u níž by žalobce nemusel prokazovat naléhavý právní zájem.</a:t>
            </a:r>
          </a:p>
          <a:p>
            <a:r>
              <a:rPr lang="cs-CZ" dirty="0"/>
              <a:t>III. Žalobou o určení, že právní jednání, na jehož základě má být zapsáno právo do katastru, je neplatné, zdánlivé nebo zrušené, ve smyslu § 24 odst. 1 věty třetí zákona č. 256/2013 Sb., o katastru nemovitostí, je myšlena taková určovací žaloba, u níž je žalobce schopen prokázat existenci naléhavého právního zájmu a při jejíž úspěšnosti bude nutně soudem vyřešena také otázka platnosti, zdánlivosti či trvání právního jednání, na jehož základě má být zapsáno právo do katastru nemovitostí.</a:t>
            </a:r>
          </a:p>
          <a:p>
            <a:pPr lvl="1"/>
            <a:r>
              <a:rPr lang="cs-CZ" dirty="0"/>
              <a:t>KS 31 A 227/2017 - 91</a:t>
            </a:r>
          </a:p>
          <a:p>
            <a:pPr lvl="1"/>
            <a:endParaRPr lang="cs-CZ" dirty="0"/>
          </a:p>
        </p:txBody>
      </p:sp>
    </p:spTree>
    <p:extLst>
      <p:ext uri="{BB962C8B-B14F-4D97-AF65-F5344CB8AC3E}">
        <p14:creationId xmlns:p14="http://schemas.microsoft.com/office/powerpoint/2010/main" val="98525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BFD7D-D71F-4349-9A0E-573821867DF4}"/>
              </a:ext>
            </a:extLst>
          </p:cNvPr>
          <p:cNvSpPr>
            <a:spLocks noGrp="1"/>
          </p:cNvSpPr>
          <p:nvPr>
            <p:ph type="title"/>
          </p:nvPr>
        </p:nvSpPr>
        <p:spPr/>
        <p:txBody>
          <a:bodyPr/>
          <a:lstStyle/>
          <a:p>
            <a:r>
              <a:rPr lang="cs-CZ" dirty="0"/>
              <a:t>Nová stavba ve stavebním zákoně</a:t>
            </a:r>
          </a:p>
        </p:txBody>
      </p:sp>
      <p:sp>
        <p:nvSpPr>
          <p:cNvPr id="3" name="Zástupný symbol pro obsah 2">
            <a:extLst>
              <a:ext uri="{FF2B5EF4-FFF2-40B4-BE49-F238E27FC236}">
                <a16:creationId xmlns:a16="http://schemas.microsoft.com/office/drawing/2014/main" id="{66ECC50E-F519-453B-AEB3-BC888A1FA2AD}"/>
              </a:ext>
            </a:extLst>
          </p:cNvPr>
          <p:cNvSpPr>
            <a:spLocks noGrp="1"/>
          </p:cNvSpPr>
          <p:nvPr>
            <p:ph idx="1"/>
          </p:nvPr>
        </p:nvSpPr>
        <p:spPr/>
        <p:txBody>
          <a:bodyPr/>
          <a:lstStyle/>
          <a:p>
            <a:r>
              <a:rPr lang="cs-CZ" dirty="0"/>
              <a:t>Zastavěné území – zastavitelná plocha – nezastavěné území </a:t>
            </a:r>
          </a:p>
          <a:p>
            <a:r>
              <a:rPr lang="cs-CZ" dirty="0"/>
              <a:t>Územní rozhodnutí/územní souhlas</a:t>
            </a:r>
          </a:p>
          <a:p>
            <a:r>
              <a:rPr lang="cs-CZ" dirty="0"/>
              <a:t>Stavební povolení/ohlášení stavby</a:t>
            </a:r>
          </a:p>
          <a:p>
            <a:r>
              <a:rPr lang="cs-CZ" dirty="0">
                <a:hlinkClick r:id="rId2"/>
              </a:rPr>
              <a:t>Užívání stavby</a:t>
            </a:r>
            <a:r>
              <a:rPr lang="cs-CZ" dirty="0"/>
              <a:t> od 1. 1. 2018</a:t>
            </a:r>
          </a:p>
          <a:p>
            <a:pPr lvl="1"/>
            <a:r>
              <a:rPr lang="cs-CZ" dirty="0"/>
              <a:t>Kolaudační rozhodnutí/souhlas</a:t>
            </a:r>
          </a:p>
          <a:p>
            <a:pPr lvl="1"/>
            <a:r>
              <a:rPr lang="cs-CZ" dirty="0"/>
              <a:t>Bez kolaudace</a:t>
            </a:r>
          </a:p>
          <a:p>
            <a:pPr lvl="2"/>
            <a:r>
              <a:rPr lang="cs-CZ" dirty="0">
                <a:hlinkClick r:id="rId3"/>
              </a:rPr>
              <a:t>Žádost o přidělení čísla </a:t>
            </a:r>
            <a:r>
              <a:rPr lang="cs-CZ" dirty="0"/>
              <a:t>nebo </a:t>
            </a:r>
            <a:r>
              <a:rPr lang="cs-CZ" dirty="0">
                <a:hlinkClick r:id="rId4"/>
              </a:rPr>
              <a:t>Ohlášení dokončené stavby</a:t>
            </a:r>
            <a:endParaRPr lang="cs-CZ" dirty="0"/>
          </a:p>
        </p:txBody>
      </p:sp>
      <p:sp>
        <p:nvSpPr>
          <p:cNvPr id="5" name="Bublinový popisek: se šipkou doprava 4">
            <a:extLst>
              <a:ext uri="{FF2B5EF4-FFF2-40B4-BE49-F238E27FC236}">
                <a16:creationId xmlns:a16="http://schemas.microsoft.com/office/drawing/2014/main" id="{1388C92A-8253-47CD-A9A2-7BB96B45B80C}"/>
              </a:ext>
            </a:extLst>
          </p:cNvPr>
          <p:cNvSpPr/>
          <p:nvPr/>
        </p:nvSpPr>
        <p:spPr>
          <a:xfrm>
            <a:off x="4962525" y="2290657"/>
            <a:ext cx="5286375" cy="81915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Společné povolení/společný souhlas</a:t>
            </a:r>
          </a:p>
        </p:txBody>
      </p:sp>
    </p:spTree>
    <p:extLst>
      <p:ext uri="{BB962C8B-B14F-4D97-AF65-F5344CB8AC3E}">
        <p14:creationId xmlns:p14="http://schemas.microsoft.com/office/powerpoint/2010/main" val="204345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E54118-3C6C-46A5-97EA-03AF840FD0E5}"/>
              </a:ext>
            </a:extLst>
          </p:cNvPr>
          <p:cNvSpPr>
            <a:spLocks noGrp="1"/>
          </p:cNvSpPr>
          <p:nvPr>
            <p:ph type="title"/>
          </p:nvPr>
        </p:nvSpPr>
        <p:spPr/>
        <p:txBody>
          <a:bodyPr/>
          <a:lstStyle/>
          <a:p>
            <a:r>
              <a:rPr lang="cs-CZ" dirty="0"/>
              <a:t>Příklad</a:t>
            </a:r>
          </a:p>
        </p:txBody>
      </p:sp>
      <p:sp>
        <p:nvSpPr>
          <p:cNvPr id="3" name="Zástupný symbol pro obsah 2">
            <a:extLst>
              <a:ext uri="{FF2B5EF4-FFF2-40B4-BE49-F238E27FC236}">
                <a16:creationId xmlns:a16="http://schemas.microsoft.com/office/drawing/2014/main" id="{3EC6A7B4-3C30-468F-A3DE-59BBF9A0234D}"/>
              </a:ext>
            </a:extLst>
          </p:cNvPr>
          <p:cNvSpPr>
            <a:spLocks noGrp="1"/>
          </p:cNvSpPr>
          <p:nvPr>
            <p:ph idx="1"/>
          </p:nvPr>
        </p:nvSpPr>
        <p:spPr>
          <a:solidFill>
            <a:schemeClr val="accent1">
              <a:lumMod val="40000"/>
              <a:lumOff val="60000"/>
            </a:schemeClr>
          </a:solidFill>
        </p:spPr>
        <p:txBody>
          <a:bodyPr/>
          <a:lstStyle/>
          <a:p>
            <a:r>
              <a:rPr lang="cs-CZ" sz="2400" dirty="0"/>
              <a:t>Pan Ladislav se po úspěšném prodeji zaměřil na stavbu rodinného domu, kterou za nedlouho úspěšně dokončí.</a:t>
            </a:r>
          </a:p>
          <a:p>
            <a:pPr lvl="0"/>
            <a:r>
              <a:rPr lang="cs-CZ" i="1" dirty="0"/>
              <a:t>12. Poraďte panu Ladislavovi, jak má postupovat při zápisu rodinného domu a změny druhu pozemku do katastru nemovitostí.</a:t>
            </a:r>
          </a:p>
          <a:p>
            <a:pPr lvl="0"/>
            <a:r>
              <a:rPr lang="cs-CZ" i="1" dirty="0"/>
              <a:t>13. Poraďte panu Ladislavovi, jak má postupovat, pokud chce, aby se vlastníkem nově postaveného domu (ne pozemku) stal jeho syn.</a:t>
            </a:r>
          </a:p>
          <a:p>
            <a:endParaRPr lang="cs-CZ" dirty="0"/>
          </a:p>
        </p:txBody>
      </p:sp>
    </p:spTree>
    <p:extLst>
      <p:ext uri="{BB962C8B-B14F-4D97-AF65-F5344CB8AC3E}">
        <p14:creationId xmlns:p14="http://schemas.microsoft.com/office/powerpoint/2010/main" val="135907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6D6CF4-8450-4887-9D15-1697DD2E3797}"/>
              </a:ext>
            </a:extLst>
          </p:cNvPr>
          <p:cNvSpPr>
            <a:spLocks noGrp="1"/>
          </p:cNvSpPr>
          <p:nvPr>
            <p:ph type="title"/>
          </p:nvPr>
        </p:nvSpPr>
        <p:spPr/>
        <p:txBody>
          <a:bodyPr/>
          <a:lstStyle/>
          <a:p>
            <a:r>
              <a:rPr lang="cs-CZ" dirty="0"/>
              <a:t>Nová stavba a katastr nemovitostí</a:t>
            </a:r>
          </a:p>
        </p:txBody>
      </p:sp>
      <p:sp>
        <p:nvSpPr>
          <p:cNvPr id="4" name="Zástupný symbol pro text 3">
            <a:extLst>
              <a:ext uri="{FF2B5EF4-FFF2-40B4-BE49-F238E27FC236}">
                <a16:creationId xmlns:a16="http://schemas.microsoft.com/office/drawing/2014/main" id="{2A7D33D6-7233-4B2D-9E1B-F044377F5DA0}"/>
              </a:ext>
            </a:extLst>
          </p:cNvPr>
          <p:cNvSpPr>
            <a:spLocks noGrp="1"/>
          </p:cNvSpPr>
          <p:nvPr>
            <p:ph type="body" idx="1"/>
          </p:nvPr>
        </p:nvSpPr>
        <p:spPr/>
        <p:txBody>
          <a:bodyPr/>
          <a:lstStyle/>
          <a:p>
            <a:r>
              <a:rPr lang="cs-CZ" dirty="0"/>
              <a:t>Stavba jako samostatná věc</a:t>
            </a:r>
          </a:p>
        </p:txBody>
      </p:sp>
      <p:sp>
        <p:nvSpPr>
          <p:cNvPr id="5" name="Zástupný symbol pro obsah 4">
            <a:extLst>
              <a:ext uri="{FF2B5EF4-FFF2-40B4-BE49-F238E27FC236}">
                <a16:creationId xmlns:a16="http://schemas.microsoft.com/office/drawing/2014/main" id="{7458B8F1-FEE3-46E2-B0F8-39B9A24C004D}"/>
              </a:ext>
            </a:extLst>
          </p:cNvPr>
          <p:cNvSpPr>
            <a:spLocks noGrp="1"/>
          </p:cNvSpPr>
          <p:nvPr>
            <p:ph sz="half" idx="2"/>
          </p:nvPr>
        </p:nvSpPr>
        <p:spPr/>
        <p:txBody>
          <a:bodyPr>
            <a:normAutofit lnSpcReduction="10000"/>
          </a:bodyPr>
          <a:lstStyle/>
          <a:p>
            <a:r>
              <a:rPr lang="cs-CZ" dirty="0"/>
              <a:t>K. </a:t>
            </a:r>
            <a:r>
              <a:rPr lang="cs-CZ" dirty="0" err="1"/>
              <a:t>ú.</a:t>
            </a:r>
            <a:r>
              <a:rPr lang="cs-CZ" dirty="0"/>
              <a:t> Štýřice, p. č. 813, č. p. 613</a:t>
            </a:r>
          </a:p>
          <a:p>
            <a:endParaRPr lang="cs-CZ" dirty="0"/>
          </a:p>
          <a:p>
            <a:r>
              <a:rPr lang="cs-CZ" dirty="0"/>
              <a:t>Předmět evidence</a:t>
            </a:r>
          </a:p>
          <a:p>
            <a:pPr lvl="1"/>
            <a:r>
              <a:rPr lang="cs-CZ" dirty="0"/>
              <a:t>budovy, kterým se přiděluje číslo popisné nebo evidenční, pokud nejsou součástí pozemku nebo práva stavby,</a:t>
            </a:r>
          </a:p>
          <a:p>
            <a:pPr lvl="1"/>
            <a:r>
              <a:rPr lang="cs-CZ" dirty="0"/>
              <a:t>budovy, kterým se číslo popisné ani evidenční nepřiděluje, pokud nejsou součástí pozemku ani práva stavby, jsou hlavní stavbou na pozemku a nejde o drobné stavby</a:t>
            </a:r>
          </a:p>
          <a:p>
            <a:pPr lvl="1"/>
            <a:r>
              <a:rPr lang="cs-CZ" dirty="0"/>
              <a:t>vodní dílo (§ 20 vodního zákona)</a:t>
            </a:r>
          </a:p>
        </p:txBody>
      </p:sp>
      <p:sp>
        <p:nvSpPr>
          <p:cNvPr id="6" name="Zástupný symbol pro text 5">
            <a:extLst>
              <a:ext uri="{FF2B5EF4-FFF2-40B4-BE49-F238E27FC236}">
                <a16:creationId xmlns:a16="http://schemas.microsoft.com/office/drawing/2014/main" id="{26F41840-B15B-42C3-9613-DFBE7350AC40}"/>
              </a:ext>
            </a:extLst>
          </p:cNvPr>
          <p:cNvSpPr>
            <a:spLocks noGrp="1"/>
          </p:cNvSpPr>
          <p:nvPr>
            <p:ph type="body" sz="quarter" idx="3"/>
          </p:nvPr>
        </p:nvSpPr>
        <p:spPr/>
        <p:txBody>
          <a:bodyPr/>
          <a:lstStyle/>
          <a:p>
            <a:r>
              <a:rPr lang="cs-CZ" dirty="0"/>
              <a:t>Stavba jako součást pozemku nebo práva stavby</a:t>
            </a:r>
          </a:p>
        </p:txBody>
      </p:sp>
      <p:sp>
        <p:nvSpPr>
          <p:cNvPr id="7" name="Zástupný symbol pro obsah 6">
            <a:extLst>
              <a:ext uri="{FF2B5EF4-FFF2-40B4-BE49-F238E27FC236}">
                <a16:creationId xmlns:a16="http://schemas.microsoft.com/office/drawing/2014/main" id="{A9EC5E9B-95DE-44CE-A8FB-5A9728CC2636}"/>
              </a:ext>
            </a:extLst>
          </p:cNvPr>
          <p:cNvSpPr>
            <a:spLocks noGrp="1"/>
          </p:cNvSpPr>
          <p:nvPr>
            <p:ph sz="quarter" idx="4"/>
          </p:nvPr>
        </p:nvSpPr>
        <p:spPr/>
        <p:txBody>
          <a:bodyPr>
            <a:normAutofit lnSpcReduction="10000"/>
          </a:bodyPr>
          <a:lstStyle/>
          <a:p>
            <a:r>
              <a:rPr lang="cs-CZ" dirty="0"/>
              <a:t>K. </a:t>
            </a:r>
            <a:r>
              <a:rPr lang="cs-CZ" dirty="0" err="1"/>
              <a:t>ú.</a:t>
            </a:r>
            <a:r>
              <a:rPr lang="cs-CZ" dirty="0"/>
              <a:t> Štýřice, p. č.  1047, č. p. 25</a:t>
            </a:r>
          </a:p>
          <a:p>
            <a:r>
              <a:rPr lang="cs-CZ" dirty="0"/>
              <a:t>K. </a:t>
            </a:r>
            <a:r>
              <a:rPr lang="cs-CZ" dirty="0" err="1"/>
              <a:t>ú.</a:t>
            </a:r>
            <a:r>
              <a:rPr lang="cs-CZ" dirty="0"/>
              <a:t> Ochoz u Brna, p. č. 1714, č. ev. 6</a:t>
            </a:r>
          </a:p>
          <a:p>
            <a:endParaRPr lang="cs-CZ" dirty="0"/>
          </a:p>
          <a:p>
            <a:r>
              <a:rPr lang="cs-CZ" dirty="0"/>
              <a:t>Jiný údaj o pozemku</a:t>
            </a:r>
          </a:p>
          <a:p>
            <a:pPr lvl="1"/>
            <a:r>
              <a:rPr lang="cs-CZ" dirty="0"/>
              <a:t>Hlavní stavba na pozemku</a:t>
            </a:r>
          </a:p>
          <a:p>
            <a:pPr lvl="1"/>
            <a:r>
              <a:rPr lang="cs-CZ" dirty="0"/>
              <a:t>Vodní dílo</a:t>
            </a:r>
          </a:p>
        </p:txBody>
      </p:sp>
    </p:spTree>
    <p:extLst>
      <p:ext uri="{BB962C8B-B14F-4D97-AF65-F5344CB8AC3E}">
        <p14:creationId xmlns:p14="http://schemas.microsoft.com/office/powerpoint/2010/main" val="94393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A2CDF-88B7-4890-8AC8-5217C889AFFF}"/>
              </a:ext>
            </a:extLst>
          </p:cNvPr>
          <p:cNvSpPr>
            <a:spLocks noGrp="1"/>
          </p:cNvSpPr>
          <p:nvPr>
            <p:ph type="title"/>
          </p:nvPr>
        </p:nvSpPr>
        <p:spPr/>
        <p:txBody>
          <a:bodyPr/>
          <a:lstStyle/>
          <a:p>
            <a:r>
              <a:rPr lang="cs-CZ" dirty="0"/>
              <a:t>Příklad</a:t>
            </a:r>
          </a:p>
        </p:txBody>
      </p:sp>
      <p:sp>
        <p:nvSpPr>
          <p:cNvPr id="3" name="Zástupný symbol pro obsah 2">
            <a:extLst>
              <a:ext uri="{FF2B5EF4-FFF2-40B4-BE49-F238E27FC236}">
                <a16:creationId xmlns:a16="http://schemas.microsoft.com/office/drawing/2014/main" id="{6B6106B4-D8E3-4B95-A0BE-713C73CC1CC3}"/>
              </a:ext>
            </a:extLst>
          </p:cNvPr>
          <p:cNvSpPr>
            <a:spLocks noGrp="1"/>
          </p:cNvSpPr>
          <p:nvPr>
            <p:ph idx="1"/>
          </p:nvPr>
        </p:nvSpPr>
        <p:spPr>
          <a:solidFill>
            <a:schemeClr val="accent1">
              <a:lumMod val="40000"/>
              <a:lumOff val="60000"/>
            </a:schemeClr>
          </a:solidFill>
        </p:spPr>
        <p:txBody>
          <a:bodyPr>
            <a:normAutofit lnSpcReduction="10000"/>
          </a:bodyPr>
          <a:lstStyle/>
          <a:p>
            <a:r>
              <a:rPr lang="cs-CZ" sz="2400" dirty="0"/>
              <a:t>Pan Ladislav zdědil ze zákona v roce 2016 pozemek v katastrálním území obce Ochoz u Brna, p. č. 750. Pozemek je pro potřeby pana Ladislava zbytečně velký, proto se rozhodl část pozemku prodat a na té, co bude zbývat, si chce postavit rodinný dům.</a:t>
            </a:r>
          </a:p>
          <a:p>
            <a:pPr lvl="0"/>
            <a:r>
              <a:rPr lang="cs-CZ" i="1" dirty="0"/>
              <a:t>1. Kdy, jak a na základě jakých listin došlo k zápisu vlastnického práva pana Ladislava ke zděděnému pozemku? Musel podávat návrh na zápis pan Ladislav?</a:t>
            </a:r>
          </a:p>
          <a:p>
            <a:pPr lvl="0"/>
            <a:r>
              <a:rPr lang="cs-CZ" i="1" dirty="0"/>
              <a:t>2. Doporučte panu Ladislavovi, jak postupovat při rozdělení pozemku a prodeji jeho části. Vyhledejte předmětný pozemek v aplikaci Nahlížení do Katastru nemovitostí a v územním plánu obce Ochoz u Brna. Které informace o pozemku jsou v dané situaci relevantní? Bude při rozdělování pozemku posuzováno zajištění přístupu k jednotlivým částem pozemku?</a:t>
            </a:r>
          </a:p>
          <a:p>
            <a:r>
              <a:rPr lang="cs-CZ" i="1" dirty="0"/>
              <a:t>3. Posuďte realizovatelnost záměru stavby rodinného domu na předmětném pozemku.</a:t>
            </a:r>
          </a:p>
          <a:p>
            <a:r>
              <a:rPr lang="cs-CZ" u="sng" dirty="0">
                <a:hlinkClick r:id="rId2"/>
              </a:rPr>
              <a:t>https://maps.cleerio.cz/ochoz-u-brna</a:t>
            </a:r>
            <a:r>
              <a:rPr lang="cs-CZ" dirty="0"/>
              <a:t> </a:t>
            </a:r>
          </a:p>
        </p:txBody>
      </p:sp>
    </p:spTree>
    <p:extLst>
      <p:ext uri="{BB962C8B-B14F-4D97-AF65-F5344CB8AC3E}">
        <p14:creationId xmlns:p14="http://schemas.microsoft.com/office/powerpoint/2010/main" val="118385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D7F776-4D9D-4B1A-BB8C-E78FF43D5D0C}"/>
              </a:ext>
            </a:extLst>
          </p:cNvPr>
          <p:cNvSpPr>
            <a:spLocks noGrp="1"/>
          </p:cNvSpPr>
          <p:nvPr>
            <p:ph type="title"/>
          </p:nvPr>
        </p:nvSpPr>
        <p:spPr/>
        <p:txBody>
          <a:bodyPr/>
          <a:lstStyle/>
          <a:p>
            <a:r>
              <a:rPr lang="cs-CZ" dirty="0"/>
              <a:t>Nové stavby – budovy </a:t>
            </a:r>
          </a:p>
        </p:txBody>
      </p:sp>
      <p:sp>
        <p:nvSpPr>
          <p:cNvPr id="3" name="Zástupný symbol pro obsah 2">
            <a:extLst>
              <a:ext uri="{FF2B5EF4-FFF2-40B4-BE49-F238E27FC236}">
                <a16:creationId xmlns:a16="http://schemas.microsoft.com/office/drawing/2014/main" id="{07BBF319-093C-4BDF-9FC2-CAF39E6E97F0}"/>
              </a:ext>
            </a:extLst>
          </p:cNvPr>
          <p:cNvSpPr>
            <a:spLocks noGrp="1"/>
          </p:cNvSpPr>
          <p:nvPr>
            <p:ph sz="half" idx="1"/>
          </p:nvPr>
        </p:nvSpPr>
        <p:spPr/>
        <p:txBody>
          <a:bodyPr/>
          <a:lstStyle/>
          <a:p>
            <a:r>
              <a:rPr lang="cs-CZ" i="1" dirty="0"/>
              <a:t>Pokud stavbou vzniká nová budova, které se přiděluje </a:t>
            </a:r>
            <a:r>
              <a:rPr lang="cs-CZ" i="1" dirty="0">
                <a:solidFill>
                  <a:srgbClr val="FF0000"/>
                </a:solidFill>
              </a:rPr>
              <a:t>ČÍSLO POPISNÉ </a:t>
            </a:r>
            <a:r>
              <a:rPr lang="cs-CZ" i="1" dirty="0"/>
              <a:t>nebo </a:t>
            </a:r>
            <a:r>
              <a:rPr lang="cs-CZ" i="1" dirty="0">
                <a:solidFill>
                  <a:srgbClr val="FF0000"/>
                </a:solidFill>
              </a:rPr>
              <a:t>EVIDENČNÍ</a:t>
            </a:r>
            <a:r>
              <a:rPr lang="cs-CZ" i="1" dirty="0"/>
              <a:t>, případně </a:t>
            </a:r>
            <a:r>
              <a:rPr lang="cs-CZ" i="1" dirty="0">
                <a:solidFill>
                  <a:srgbClr val="FF0000"/>
                </a:solidFill>
              </a:rPr>
              <a:t>ČÍSLO ORIENTAČNÍ</a:t>
            </a:r>
            <a:r>
              <a:rPr lang="cs-CZ" i="1" dirty="0"/>
              <a:t>, stavební úřad po předložení podkladů uvedených v odstavci 1 vyzve písemně příslušnou obec o přidělení čísla popisného nebo evidenčního, případně orientačního.</a:t>
            </a:r>
          </a:p>
          <a:p>
            <a:endParaRPr lang="cs-CZ" i="1" dirty="0"/>
          </a:p>
          <a:p>
            <a:endParaRPr lang="cs-CZ" i="1" dirty="0"/>
          </a:p>
          <a:p>
            <a:pPr algn="ctr"/>
            <a:r>
              <a:rPr lang="cs-CZ" dirty="0"/>
              <a:t>§ 31 zákona o obcích</a:t>
            </a:r>
          </a:p>
        </p:txBody>
      </p:sp>
      <p:sp>
        <p:nvSpPr>
          <p:cNvPr id="4" name="Zástupný symbol pro obsah 3">
            <a:extLst>
              <a:ext uri="{FF2B5EF4-FFF2-40B4-BE49-F238E27FC236}">
                <a16:creationId xmlns:a16="http://schemas.microsoft.com/office/drawing/2014/main" id="{238ABA61-3DF7-4EAD-B570-78790F2E1E28}"/>
              </a:ext>
            </a:extLst>
          </p:cNvPr>
          <p:cNvSpPr>
            <a:spLocks noGrp="1"/>
          </p:cNvSpPr>
          <p:nvPr>
            <p:ph sz="half" idx="2"/>
          </p:nvPr>
        </p:nvSpPr>
        <p:spPr/>
        <p:txBody>
          <a:bodyPr/>
          <a:lstStyle/>
          <a:p>
            <a:r>
              <a:rPr lang="cs-CZ" dirty="0">
                <a:hlinkClick r:id="rId2"/>
              </a:rPr>
              <a:t>RÚIAN – registr územní identifikace, adres a nemovitostí</a:t>
            </a:r>
            <a:endParaRPr lang="cs-CZ" dirty="0"/>
          </a:p>
          <a:p>
            <a:pPr lvl="1"/>
            <a:r>
              <a:rPr lang="cs-CZ" dirty="0"/>
              <a:t>Základní registr veřejné správy, veřejný seznam</a:t>
            </a:r>
          </a:p>
          <a:p>
            <a:pPr lvl="2"/>
            <a:r>
              <a:rPr lang="cs-CZ" dirty="0"/>
              <a:t>Zákon č. 111/2009 Sb., o základních registrech</a:t>
            </a:r>
          </a:p>
          <a:p>
            <a:pPr lvl="2"/>
            <a:endParaRPr lang="cs-CZ" dirty="0"/>
          </a:p>
          <a:p>
            <a:pPr lvl="2"/>
            <a:r>
              <a:rPr lang="cs-CZ" dirty="0">
                <a:hlinkClick r:id="rId3"/>
              </a:rPr>
              <a:t>https://www.cuzk.cz/Uvod/Produkty-a-sluzby/RUIAN/1-Editacni-agendovy-system-ISUI/Casto-kladene-dotazy-k-RUIAN-(FAQ)/FAQ-stavebni-objekty-srpen2015.aspx</a:t>
            </a:r>
            <a:r>
              <a:rPr lang="cs-CZ" dirty="0"/>
              <a:t> </a:t>
            </a:r>
          </a:p>
          <a:p>
            <a:pPr lvl="2"/>
            <a:r>
              <a:rPr lang="cs-CZ" dirty="0">
                <a:hlinkClick r:id="rId4"/>
              </a:rPr>
              <a:t>https://www.mmr.cz/Dotace/media/MMR_MediaLib/%C3%9Azemn%C3%AD%20a%20bytov%C3%A1%20politika/%C3%9Azemn%C3%AD%20pl%C3%A1nov%C3%A1n%C3%AD/Porady%20OS%C5%98%20s%20K%C3%9A/Zapisy-do-RUIAN_po_1_1_2018-MMR_10012018.pdf</a:t>
            </a:r>
            <a:r>
              <a:rPr lang="cs-CZ" dirty="0"/>
              <a:t> </a:t>
            </a:r>
          </a:p>
        </p:txBody>
      </p:sp>
      <p:sp>
        <p:nvSpPr>
          <p:cNvPr id="5" name="Šipka: dolů 4">
            <a:extLst>
              <a:ext uri="{FF2B5EF4-FFF2-40B4-BE49-F238E27FC236}">
                <a16:creationId xmlns:a16="http://schemas.microsoft.com/office/drawing/2014/main" id="{6C3D335E-4660-4CF1-86C9-FB7FEE23D29A}"/>
              </a:ext>
            </a:extLst>
          </p:cNvPr>
          <p:cNvSpPr/>
          <p:nvPr/>
        </p:nvSpPr>
        <p:spPr>
          <a:xfrm>
            <a:off x="3019425" y="3876675"/>
            <a:ext cx="1076325" cy="809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414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5BF6E-A2E8-41BC-AEB0-B51540515C66}"/>
              </a:ext>
            </a:extLst>
          </p:cNvPr>
          <p:cNvSpPr>
            <a:spLocks noGrp="1"/>
          </p:cNvSpPr>
          <p:nvPr>
            <p:ph type="title"/>
          </p:nvPr>
        </p:nvSpPr>
        <p:spPr/>
        <p:txBody>
          <a:bodyPr/>
          <a:lstStyle/>
          <a:p>
            <a:r>
              <a:rPr lang="cs-CZ" dirty="0"/>
              <a:t>Zápis nové stavby do katastru nemovitostí</a:t>
            </a:r>
          </a:p>
        </p:txBody>
      </p:sp>
      <p:sp>
        <p:nvSpPr>
          <p:cNvPr id="5" name="Zástupný symbol pro text 4">
            <a:extLst>
              <a:ext uri="{FF2B5EF4-FFF2-40B4-BE49-F238E27FC236}">
                <a16:creationId xmlns:a16="http://schemas.microsoft.com/office/drawing/2014/main" id="{B65349C9-61C5-411A-8727-3646B1B60C9C}"/>
              </a:ext>
            </a:extLst>
          </p:cNvPr>
          <p:cNvSpPr>
            <a:spLocks noGrp="1"/>
          </p:cNvSpPr>
          <p:nvPr>
            <p:ph type="body" idx="1"/>
          </p:nvPr>
        </p:nvSpPr>
        <p:spPr/>
        <p:txBody>
          <a:bodyPr/>
          <a:lstStyle/>
          <a:p>
            <a:r>
              <a:rPr lang="cs-CZ" dirty="0"/>
              <a:t>Vklad </a:t>
            </a:r>
          </a:p>
        </p:txBody>
      </p:sp>
      <p:sp>
        <p:nvSpPr>
          <p:cNvPr id="4" name="Zástupný symbol pro obsah 3">
            <a:extLst>
              <a:ext uri="{FF2B5EF4-FFF2-40B4-BE49-F238E27FC236}">
                <a16:creationId xmlns:a16="http://schemas.microsoft.com/office/drawing/2014/main" id="{39E46407-B7AF-423A-8645-F0FB5591E24F}"/>
              </a:ext>
            </a:extLst>
          </p:cNvPr>
          <p:cNvSpPr>
            <a:spLocks noGrp="1"/>
          </p:cNvSpPr>
          <p:nvPr>
            <p:ph sz="half" idx="2"/>
          </p:nvPr>
        </p:nvSpPr>
        <p:spPr/>
        <p:txBody>
          <a:bodyPr>
            <a:normAutofit/>
          </a:bodyPr>
          <a:lstStyle/>
          <a:p>
            <a:r>
              <a:rPr lang="cs-CZ" dirty="0"/>
              <a:t>Budovy a vodní díla, která nejsou součástí pozemku ani práva stavby</a:t>
            </a:r>
          </a:p>
          <a:p>
            <a:pPr lvl="1"/>
            <a:r>
              <a:rPr lang="cs-CZ" dirty="0"/>
              <a:t>Návrh na vklad vlastnického práva </a:t>
            </a:r>
          </a:p>
          <a:p>
            <a:pPr lvl="1"/>
            <a:r>
              <a:rPr lang="cs-CZ" dirty="0"/>
              <a:t>Vkladová listina</a:t>
            </a:r>
          </a:p>
          <a:p>
            <a:pPr lvl="2"/>
            <a:r>
              <a:rPr lang="cs-CZ" dirty="0"/>
              <a:t>Geometrický plán</a:t>
            </a:r>
          </a:p>
          <a:p>
            <a:pPr lvl="1"/>
            <a:r>
              <a:rPr lang="cs-CZ" dirty="0"/>
              <a:t>Doklad osvědčující samostatnost stavby</a:t>
            </a:r>
          </a:p>
          <a:p>
            <a:pPr lvl="1"/>
            <a:r>
              <a:rPr lang="cs-CZ" dirty="0"/>
              <a:t>Doklad o způsobu užívání stavby</a:t>
            </a:r>
          </a:p>
          <a:p>
            <a:pPr lvl="2"/>
            <a:r>
              <a:rPr lang="cs-CZ" dirty="0"/>
              <a:t>Není-li zapsána v RÚIAN</a:t>
            </a:r>
          </a:p>
        </p:txBody>
      </p:sp>
      <p:sp>
        <p:nvSpPr>
          <p:cNvPr id="6" name="Zástupný symbol pro text 5">
            <a:extLst>
              <a:ext uri="{FF2B5EF4-FFF2-40B4-BE49-F238E27FC236}">
                <a16:creationId xmlns:a16="http://schemas.microsoft.com/office/drawing/2014/main" id="{590CB910-E9A4-4452-8F92-6C1C55C9D325}"/>
              </a:ext>
            </a:extLst>
          </p:cNvPr>
          <p:cNvSpPr>
            <a:spLocks noGrp="1"/>
          </p:cNvSpPr>
          <p:nvPr>
            <p:ph type="body" sz="quarter" idx="3"/>
          </p:nvPr>
        </p:nvSpPr>
        <p:spPr/>
        <p:txBody>
          <a:bodyPr/>
          <a:lstStyle/>
          <a:p>
            <a:r>
              <a:rPr lang="cs-CZ" dirty="0"/>
              <a:t>Zápis jiných údajů</a:t>
            </a:r>
          </a:p>
        </p:txBody>
      </p:sp>
      <p:sp>
        <p:nvSpPr>
          <p:cNvPr id="7" name="Zástupný symbol pro obsah 6">
            <a:extLst>
              <a:ext uri="{FF2B5EF4-FFF2-40B4-BE49-F238E27FC236}">
                <a16:creationId xmlns:a16="http://schemas.microsoft.com/office/drawing/2014/main" id="{F794AB80-417C-4465-9A22-7DCA8EA6A28D}"/>
              </a:ext>
            </a:extLst>
          </p:cNvPr>
          <p:cNvSpPr>
            <a:spLocks noGrp="1"/>
          </p:cNvSpPr>
          <p:nvPr>
            <p:ph sz="quarter" idx="4"/>
          </p:nvPr>
        </p:nvSpPr>
        <p:spPr/>
        <p:txBody>
          <a:bodyPr>
            <a:normAutofit/>
          </a:bodyPr>
          <a:lstStyle/>
          <a:p>
            <a:r>
              <a:rPr lang="cs-CZ" dirty="0"/>
              <a:t>Budovy a vodní díla, která jsou součástí pozemku nebo práva stavby</a:t>
            </a:r>
          </a:p>
          <a:p>
            <a:pPr lvl="1"/>
            <a:r>
              <a:rPr lang="cs-CZ" dirty="0"/>
              <a:t>Ohlášení </a:t>
            </a:r>
          </a:p>
          <a:p>
            <a:pPr lvl="1"/>
            <a:r>
              <a:rPr lang="cs-CZ" dirty="0"/>
              <a:t>Doklad o způsobu užívání budovy</a:t>
            </a:r>
          </a:p>
          <a:p>
            <a:pPr lvl="2"/>
            <a:r>
              <a:rPr lang="cs-CZ" dirty="0"/>
              <a:t>Není-li zapsána v RÚIAN</a:t>
            </a:r>
          </a:p>
          <a:p>
            <a:pPr lvl="1"/>
            <a:r>
              <a:rPr lang="cs-CZ" dirty="0"/>
              <a:t>Geometrický plán pro vyznačení obvodu</a:t>
            </a:r>
          </a:p>
          <a:p>
            <a:pPr lvl="1"/>
            <a:r>
              <a:rPr lang="cs-CZ" dirty="0"/>
              <a:t>Změna druhu pozemku automaticky</a:t>
            </a:r>
          </a:p>
        </p:txBody>
      </p:sp>
    </p:spTree>
    <p:extLst>
      <p:ext uri="{BB962C8B-B14F-4D97-AF65-F5344CB8AC3E}">
        <p14:creationId xmlns:p14="http://schemas.microsoft.com/office/powerpoint/2010/main" val="268573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B3EE538-934B-48BA-B005-87B6740965FA}"/>
              </a:ext>
            </a:extLst>
          </p:cNvPr>
          <p:cNvSpPr>
            <a:spLocks noGrp="1"/>
          </p:cNvSpPr>
          <p:nvPr>
            <p:ph type="title"/>
          </p:nvPr>
        </p:nvSpPr>
        <p:spPr/>
        <p:txBody>
          <a:bodyPr/>
          <a:lstStyle/>
          <a:p>
            <a:r>
              <a:rPr lang="cs-CZ" dirty="0"/>
              <a:t>Přístup k pozemku?</a:t>
            </a:r>
          </a:p>
        </p:txBody>
      </p:sp>
      <p:sp>
        <p:nvSpPr>
          <p:cNvPr id="8" name="Zástupný symbol pro obsah 7">
            <a:extLst>
              <a:ext uri="{FF2B5EF4-FFF2-40B4-BE49-F238E27FC236}">
                <a16:creationId xmlns:a16="http://schemas.microsoft.com/office/drawing/2014/main" id="{CA463297-3529-434A-83B9-8C4EF5A38848}"/>
              </a:ext>
            </a:extLst>
          </p:cNvPr>
          <p:cNvSpPr>
            <a:spLocks noGrp="1"/>
          </p:cNvSpPr>
          <p:nvPr>
            <p:ph idx="1"/>
          </p:nvPr>
        </p:nvSpPr>
        <p:spPr/>
        <p:txBody>
          <a:bodyPr/>
          <a:lstStyle/>
          <a:p>
            <a:r>
              <a:rPr lang="cs-CZ" dirty="0"/>
              <a:t>Přes cizí pozemek lze přecházet na základě různých právních důvodů; může jít například o závazkový vztah, může jít o výprosu (vlastník pozemku přecházení jiných osob přes pozemek trpí, aniž by jim k tomuto přecházení vzniklo nějaké právo), anebo může jít o užívání cizího pozemku jako účelové komunikace (k tomu viz rozsudek Nejvyššího soudu ze dne 15. 11. 2000, </a:t>
            </a:r>
            <a:r>
              <a:rPr lang="cs-CZ" dirty="0" err="1"/>
              <a:t>sp</a:t>
            </a:r>
            <a:r>
              <a:rPr lang="cs-CZ" dirty="0"/>
              <a:t>. zn. 22 </a:t>
            </a:r>
            <a:r>
              <a:rPr lang="cs-CZ" dirty="0" err="1"/>
              <a:t>Cdo</a:t>
            </a:r>
            <a:r>
              <a:rPr lang="cs-CZ" dirty="0"/>
              <a:t> 1868/2000, publikovaný v Právních rozhledech č. 2/2001). Skutečnost, že se někdo chová způsobem, který naplňuje možný obsah práva odpovídajícího věcnému břemeni (např. přechází přes cizí pozemek) ještě neznamená, že je držitelem věcného práva.</a:t>
            </a:r>
          </a:p>
          <a:p>
            <a:pPr lvl="1"/>
            <a:r>
              <a:rPr lang="cs-CZ" dirty="0"/>
              <a:t> NS 22 </a:t>
            </a:r>
            <a:r>
              <a:rPr lang="cs-CZ" dirty="0" err="1"/>
              <a:t>Cdo</a:t>
            </a:r>
            <a:r>
              <a:rPr lang="cs-CZ" dirty="0"/>
              <a:t> 595/2001</a:t>
            </a:r>
          </a:p>
          <a:p>
            <a:pPr lvl="1"/>
            <a:endParaRPr lang="cs-CZ" dirty="0"/>
          </a:p>
          <a:p>
            <a:r>
              <a:rPr lang="cs-CZ" dirty="0"/>
              <a:t>Nezbytná cesta vs. služebnost stezky/cesty vs. </a:t>
            </a:r>
            <a:r>
              <a:rPr lang="cs-CZ"/>
              <a:t>veřejné užívání </a:t>
            </a:r>
            <a:endParaRPr lang="cs-CZ" dirty="0"/>
          </a:p>
          <a:p>
            <a:endParaRPr lang="cs-CZ" dirty="0"/>
          </a:p>
        </p:txBody>
      </p:sp>
    </p:spTree>
    <p:extLst>
      <p:ext uri="{BB962C8B-B14F-4D97-AF65-F5344CB8AC3E}">
        <p14:creationId xmlns:p14="http://schemas.microsoft.com/office/powerpoint/2010/main" val="276959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285A629-CAEE-4AA0-B585-135FE73BC2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3" r="1014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5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4ACDA2-CB9B-4A18-AB69-C8A87F248B69}"/>
              </a:ext>
            </a:extLst>
          </p:cNvPr>
          <p:cNvSpPr>
            <a:spLocks noGrp="1"/>
          </p:cNvSpPr>
          <p:nvPr>
            <p:ph type="title"/>
          </p:nvPr>
        </p:nvSpPr>
        <p:spPr/>
        <p:txBody>
          <a:bodyPr/>
          <a:lstStyle/>
          <a:p>
            <a:r>
              <a:rPr lang="cs-CZ" dirty="0"/>
              <a:t>Dělení pozemku – stavební zákon</a:t>
            </a:r>
          </a:p>
        </p:txBody>
      </p:sp>
      <p:sp>
        <p:nvSpPr>
          <p:cNvPr id="3" name="Zástupný symbol pro obsah 2">
            <a:extLst>
              <a:ext uri="{FF2B5EF4-FFF2-40B4-BE49-F238E27FC236}">
                <a16:creationId xmlns:a16="http://schemas.microsoft.com/office/drawing/2014/main" id="{8A2FEE36-8FD4-46C6-B3C6-8F13C9E55245}"/>
              </a:ext>
            </a:extLst>
          </p:cNvPr>
          <p:cNvSpPr>
            <a:spLocks noGrp="1"/>
          </p:cNvSpPr>
          <p:nvPr>
            <p:ph idx="1"/>
          </p:nvPr>
        </p:nvSpPr>
        <p:spPr/>
        <p:txBody>
          <a:bodyPr/>
          <a:lstStyle/>
          <a:p>
            <a:r>
              <a:rPr lang="cs-CZ" sz="2800" dirty="0">
                <a:hlinkClick r:id="rId2"/>
              </a:rPr>
              <a:t>Žádost o vydání územního rozhodnutí</a:t>
            </a:r>
          </a:p>
          <a:p>
            <a:pPr lvl="2"/>
            <a:r>
              <a:rPr lang="cs-CZ" sz="1800" dirty="0">
                <a:hlinkClick r:id="rId3"/>
              </a:rPr>
              <a:t>Příklad</a:t>
            </a:r>
            <a:endParaRPr lang="cs-CZ" sz="1800" dirty="0"/>
          </a:p>
          <a:p>
            <a:pPr lvl="1"/>
            <a:r>
              <a:rPr lang="cs-CZ" sz="2200" dirty="0"/>
              <a:t>Rozhodnutí o dělení nebo scelování pozemků se nevyžaduje, pokud podmínky pro dělení nebo scelení pozemků jsou dány </a:t>
            </a:r>
          </a:p>
          <a:p>
            <a:pPr lvl="2"/>
            <a:r>
              <a:rPr lang="cs-CZ" sz="1800" dirty="0"/>
              <a:t>regulačním plánem, </a:t>
            </a:r>
          </a:p>
          <a:p>
            <a:pPr lvl="2"/>
            <a:r>
              <a:rPr lang="cs-CZ" sz="1800" dirty="0"/>
              <a:t>rozhodnutím stavebního úřadu </a:t>
            </a:r>
          </a:p>
          <a:p>
            <a:pPr lvl="2"/>
            <a:r>
              <a:rPr lang="cs-CZ" sz="1800" dirty="0"/>
              <a:t>nebo rozhodnutím podle zvláštního právního předpisu. </a:t>
            </a:r>
          </a:p>
          <a:p>
            <a:pPr lvl="1"/>
            <a:r>
              <a:rPr lang="cs-CZ" sz="2200" dirty="0"/>
              <a:t>Není-li třeba stanovit podmínky pro dělení nebo scelování pozemků, stavební úřad potvrdí tuto skutečnost </a:t>
            </a:r>
            <a:r>
              <a:rPr lang="cs-CZ" sz="2200" dirty="0">
                <a:solidFill>
                  <a:srgbClr val="FF0000"/>
                </a:solidFill>
              </a:rPr>
              <a:t>SDĚLENÍM</a:t>
            </a:r>
            <a:r>
              <a:rPr lang="cs-CZ" sz="2200" dirty="0"/>
              <a:t>, kterým současně schválí navrhovaný záměr.</a:t>
            </a:r>
          </a:p>
        </p:txBody>
      </p:sp>
    </p:spTree>
    <p:extLst>
      <p:ext uri="{BB962C8B-B14F-4D97-AF65-F5344CB8AC3E}">
        <p14:creationId xmlns:p14="http://schemas.microsoft.com/office/powerpoint/2010/main" val="425514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NSS 1 As 166/2016 - 38</a:t>
            </a:r>
          </a:p>
        </p:txBody>
      </p:sp>
      <p:sp>
        <p:nvSpPr>
          <p:cNvPr id="3" name="Zástupný symbol pro obsah 2"/>
          <p:cNvSpPr>
            <a:spLocks noGrp="1"/>
          </p:cNvSpPr>
          <p:nvPr>
            <p:ph idx="1"/>
          </p:nvPr>
        </p:nvSpPr>
        <p:spPr>
          <a:xfrm>
            <a:off x="1097280" y="1845734"/>
            <a:ext cx="10058400" cy="4231216"/>
          </a:xfrm>
        </p:spPr>
        <p:txBody>
          <a:bodyPr>
            <a:normAutofit fontScale="77500" lnSpcReduction="20000"/>
          </a:bodyPr>
          <a:lstStyle/>
          <a:p>
            <a:r>
              <a:rPr lang="cs-CZ" dirty="0"/>
              <a:t>Vznikne-li pozemek bez možnosti přístupu na něj, není v možnostech jeho vlastníka řádně na něm hospodařit či jinak jej řádně užívat. Tato skutečnost je pak důvodem vzniku nezbytné cesty na takový pozemek, jež v sobě nutně nese i zjevné omezení vlastníka, přes jehož pozemek je tato cesta realizována. Je tudíž ve veřejném zájmu omezit vznik takových pozemků, které by se v budoucnu mohly stát </a:t>
            </a:r>
            <a:br>
              <a:rPr lang="cs-CZ" dirty="0"/>
            </a:br>
            <a:r>
              <a:rPr lang="cs-CZ" dirty="0"/>
              <a:t>nepřístupnými a bylo by proto nutné zasahovat do vlastnického práva jiných vlastníků. </a:t>
            </a:r>
          </a:p>
          <a:p>
            <a:r>
              <a:rPr lang="cs-CZ" dirty="0"/>
              <a:t>Podle § 20 odst. 3 vyhlášky č. 501/2006 Sb. se pozemek vždy vymezuje tak, aby svými vlastnostmi, zejména velikostí, polohou, plošným a prostorovým uspořádáním, umožňoval využití pro navrhovaný účel a byl </a:t>
            </a:r>
            <a:r>
              <a:rPr lang="cs-CZ" u="sng" dirty="0"/>
              <a:t>dopravně napojen na veřejně přístupnou pozemní komunikaci</a:t>
            </a:r>
            <a:r>
              <a:rPr lang="cs-CZ" dirty="0"/>
              <a:t>. </a:t>
            </a:r>
          </a:p>
          <a:p>
            <a:r>
              <a:rPr lang="cs-CZ" dirty="0"/>
              <a:t>Podle § 12 odst. 1 vyhlášky č. 503/2006 Sb. rozhodnutí o dělení nebo scelování pozemků kromě obecných náležitostí rozhodnutí a náležitostí stanovených v § 92 stavebního zákona obsahuje </a:t>
            </a:r>
            <a:br>
              <a:rPr lang="cs-CZ" dirty="0"/>
            </a:br>
            <a:r>
              <a:rPr lang="cs-CZ" dirty="0"/>
              <a:t>a) parcelní čísla a druh pozemků podle katastru nemovitostí, jichž se dělení nebo scelení týká, </a:t>
            </a:r>
            <a:br>
              <a:rPr lang="cs-CZ" dirty="0"/>
            </a:br>
            <a:r>
              <a:rPr lang="cs-CZ" dirty="0"/>
              <a:t>b) určení nových hranic pozemků s </a:t>
            </a:r>
            <a:r>
              <a:rPr lang="cs-CZ" u="sng" dirty="0"/>
              <a:t>vyznačením přístupu z veřejně přístupné pozemní komunikace ke každému pozemku</a:t>
            </a:r>
            <a:r>
              <a:rPr lang="cs-CZ" dirty="0"/>
              <a:t>. </a:t>
            </a:r>
          </a:p>
          <a:p>
            <a:r>
              <a:rPr lang="cs-CZ" dirty="0"/>
              <a:t>Podle § 12 odst. 3 vyhlášky č. 503/2006 Sb. grafická příloha rozhodnutí o dělení nebo scelování pozemků, ověřená stavebním úřadem, obsahuje </a:t>
            </a:r>
            <a:r>
              <a:rPr lang="cs-CZ" u="sng" dirty="0"/>
              <a:t>situační výkres </a:t>
            </a:r>
            <a:r>
              <a:rPr lang="cs-CZ" dirty="0"/>
              <a:t>současného stavu území v měřítku katastrální mapy s vyznačením nových hranic pozemků a </a:t>
            </a:r>
            <a:r>
              <a:rPr lang="cs-CZ" u="sng" dirty="0"/>
              <a:t>přístupu z veřejně přístupné pozemní komunikace na každý nově vytvořený pozemek</a:t>
            </a:r>
            <a:r>
              <a:rPr lang="cs-CZ" dirty="0"/>
              <a:t>. </a:t>
            </a:r>
          </a:p>
          <a:p>
            <a:r>
              <a:rPr lang="cs-CZ" dirty="0"/>
              <a:t>§ 26 vyhlášky č. 501/2006 Sb. umožňuje udělit výjimky z obecných požadavků na využívání území, mimo jiné </a:t>
            </a:r>
            <a:br>
              <a:rPr lang="cs-CZ" dirty="0"/>
            </a:br>
            <a:r>
              <a:rPr lang="cs-CZ" dirty="0"/>
              <a:t>i z § 20 odst. 3 této vyhlášky, tedy i z povinnosti dopravního napojení na veřejně přístupnou pozemní komunikaci. Pro udělení výjimky musí být splněny požadavky § 169 odst. 2 stavebního zákona. Stavebnímu úřadu je dána zákonná možnost v odůvodněných případech rozhodnout o udělení této výjimky. </a:t>
            </a:r>
          </a:p>
        </p:txBody>
      </p:sp>
    </p:spTree>
    <p:extLst>
      <p:ext uri="{BB962C8B-B14F-4D97-AF65-F5344CB8AC3E}">
        <p14:creationId xmlns:p14="http://schemas.microsoft.com/office/powerpoint/2010/main" val="76509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MS 9 A 42/2013 - 45</a:t>
            </a:r>
          </a:p>
        </p:txBody>
      </p:sp>
      <p:sp>
        <p:nvSpPr>
          <p:cNvPr id="3" name="Zástupný symbol pro obsah 2"/>
          <p:cNvSpPr>
            <a:spLocks noGrp="1"/>
          </p:cNvSpPr>
          <p:nvPr>
            <p:ph idx="1"/>
          </p:nvPr>
        </p:nvSpPr>
        <p:spPr/>
        <p:txBody>
          <a:bodyPr>
            <a:normAutofit/>
          </a:bodyPr>
          <a:lstStyle/>
          <a:p>
            <a:r>
              <a:rPr lang="cs-CZ" dirty="0"/>
              <a:t>Požadavek dopravního napojení pozemku nově vytvořeného dělením na veřejně přístupnou pozemní komunikaci, jenž je zakotven v § 20 odst. 3 vyhlášky č. 501/2006 Sb., znamená, že nově vytvořený pozemek musí mít bezprostřední napojení na veřejně přístupnou pozemní komunikaci, umožňující vstup a vjezd z takové komunikace přímo na nově vytvořený pozemek. To je splněno pouze v případě, že veřejně přístupná pozemní komunikace vede až k hranici daného pozemku, tj. napojuje se na něj, nikoliv tehdy, leží-li mezi pozemní komunikací a daným pozemkem jeden (či více) jiných pozemků, které takovému napojení brání.</a:t>
            </a:r>
          </a:p>
          <a:p>
            <a:r>
              <a:rPr lang="cs-CZ" dirty="0"/>
              <a:t>Napojení nově vytvořeného pozemku na veřejně přístupnou pozemní komunikaci musí mít z povahy věci trvalý charakter, čemuž smlouvou zřízené věcné břemeno práva vstupu na sousední pozemek rovněž nevyhovuje, neboť takové věcné břemeno může být v budoucnu dohodou mezi povinným a oprávněným zrušeno. </a:t>
            </a:r>
          </a:p>
        </p:txBody>
      </p:sp>
    </p:spTree>
    <p:extLst>
      <p:ext uri="{BB962C8B-B14F-4D97-AF65-F5344CB8AC3E}">
        <p14:creationId xmlns:p14="http://schemas.microsoft.com/office/powerpoint/2010/main" val="419578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83D992-54D0-4D22-A4EF-A9BC08F7210A}"/>
              </a:ext>
            </a:extLst>
          </p:cNvPr>
          <p:cNvSpPr>
            <a:spLocks noGrp="1"/>
          </p:cNvSpPr>
          <p:nvPr>
            <p:ph type="title"/>
          </p:nvPr>
        </p:nvSpPr>
        <p:spPr/>
        <p:txBody>
          <a:bodyPr/>
          <a:lstStyle/>
          <a:p>
            <a:r>
              <a:rPr lang="cs-CZ" dirty="0"/>
              <a:t>Dělení pozemku po technické stránce</a:t>
            </a:r>
          </a:p>
        </p:txBody>
      </p:sp>
      <p:sp>
        <p:nvSpPr>
          <p:cNvPr id="3" name="Zástupný symbol pro obsah 2">
            <a:extLst>
              <a:ext uri="{FF2B5EF4-FFF2-40B4-BE49-F238E27FC236}">
                <a16:creationId xmlns:a16="http://schemas.microsoft.com/office/drawing/2014/main" id="{FAECFD27-920E-49B4-B7BD-63B40A898A99}"/>
              </a:ext>
            </a:extLst>
          </p:cNvPr>
          <p:cNvSpPr>
            <a:spLocks noGrp="1"/>
          </p:cNvSpPr>
          <p:nvPr>
            <p:ph idx="1"/>
          </p:nvPr>
        </p:nvSpPr>
        <p:spPr/>
        <p:txBody>
          <a:bodyPr>
            <a:normAutofit lnSpcReduction="10000"/>
          </a:bodyPr>
          <a:lstStyle/>
          <a:p>
            <a:r>
              <a:rPr lang="cs-CZ" sz="2800" dirty="0">
                <a:hlinkClick r:id="rId2"/>
              </a:rPr>
              <a:t>Geometrický plán</a:t>
            </a:r>
            <a:r>
              <a:rPr lang="cs-CZ" sz="2800" dirty="0"/>
              <a:t> </a:t>
            </a:r>
            <a:r>
              <a:rPr lang="cs-CZ" sz="2800" dirty="0">
                <a:latin typeface="Calibri" panose="020F0502020204030204" pitchFamily="34" charset="0"/>
                <a:cs typeface="Calibri" panose="020F0502020204030204" pitchFamily="34" charset="0"/>
              </a:rPr>
              <a:t>→ </a:t>
            </a:r>
            <a:r>
              <a:rPr lang="cs-CZ" dirty="0"/>
              <a:t>katastrální vyhláška + zákon o zeměměřictví </a:t>
            </a:r>
            <a:endParaRPr lang="cs-CZ" sz="2800" dirty="0"/>
          </a:p>
          <a:p>
            <a:pPr lvl="1"/>
            <a:r>
              <a:rPr lang="cs-CZ" sz="2400" dirty="0"/>
              <a:t>technický podklad pro vyhotovování listin, </a:t>
            </a:r>
          </a:p>
          <a:p>
            <a:pPr lvl="2"/>
            <a:r>
              <a:rPr lang="cs-CZ" sz="2000" dirty="0"/>
              <a:t>na základě kterých má dojít ke změnám v souboru geodetických informací a v souboru popisných informací</a:t>
            </a:r>
          </a:p>
          <a:p>
            <a:pPr lvl="1"/>
            <a:r>
              <a:rPr lang="cs-CZ" sz="2400" dirty="0"/>
              <a:t>neoddělitelná součást listiny, podle které má být proveden zápis do katastru, </a:t>
            </a:r>
          </a:p>
          <a:p>
            <a:pPr lvl="2"/>
            <a:r>
              <a:rPr lang="cs-CZ" sz="2000" dirty="0"/>
              <a:t>je-li třeba předmět zápisu zobrazit do katastrální mapy, má-li být zpřesněno jeho geometrické a polohové určení nebo byl-li průběh hranice určen soudem.</a:t>
            </a:r>
          </a:p>
          <a:p>
            <a:pPr lvl="1"/>
            <a:r>
              <a:rPr lang="cs-CZ" sz="2400" dirty="0"/>
              <a:t>ověřen, že svými náležitostmi a přesností odpovídá platným právním předpisům, a opatřen souhlasem katastrálního úřadu s očíslováním parcel</a:t>
            </a:r>
          </a:p>
          <a:p>
            <a:pPr lvl="2"/>
            <a:r>
              <a:rPr lang="cs-CZ" sz="2000" dirty="0">
                <a:solidFill>
                  <a:srgbClr val="FF0000"/>
                </a:solidFill>
              </a:rPr>
              <a:t>OKAMŽIKEM POTVRZENÍ GEOMETRICKÉHO PLÁNU KATASTRÁLNÍM ÚŘADEM EXISTUJE POZEMEK JAKO SAMOSTATNÁ VĚC, NEBOŤ JE OZNAČEN JAKO PARCELA, SE KTEROU JE MOŽNO DÁLE DISPONOVAT.</a:t>
            </a:r>
          </a:p>
          <a:p>
            <a:pPr lvl="1"/>
            <a:endParaRPr lang="cs-CZ" sz="2400" dirty="0"/>
          </a:p>
        </p:txBody>
      </p:sp>
    </p:spTree>
    <p:extLst>
      <p:ext uri="{BB962C8B-B14F-4D97-AF65-F5344CB8AC3E}">
        <p14:creationId xmlns:p14="http://schemas.microsoft.com/office/powerpoint/2010/main" val="255797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8C1ED-10B8-4BB6-865E-EDF028B5B6A2}"/>
              </a:ext>
            </a:extLst>
          </p:cNvPr>
          <p:cNvSpPr>
            <a:spLocks noGrp="1"/>
          </p:cNvSpPr>
          <p:nvPr>
            <p:ph type="title"/>
          </p:nvPr>
        </p:nvSpPr>
        <p:spPr/>
        <p:txBody>
          <a:bodyPr/>
          <a:lstStyle/>
          <a:p>
            <a:r>
              <a:rPr lang="cs-CZ" dirty="0"/>
              <a:t>Příklad</a:t>
            </a:r>
          </a:p>
        </p:txBody>
      </p:sp>
      <p:sp>
        <p:nvSpPr>
          <p:cNvPr id="3" name="Zástupný symbol pro obsah 2">
            <a:extLst>
              <a:ext uri="{FF2B5EF4-FFF2-40B4-BE49-F238E27FC236}">
                <a16:creationId xmlns:a16="http://schemas.microsoft.com/office/drawing/2014/main" id="{EB421777-46C4-4E96-A001-FDD8ABEC1F7D}"/>
              </a:ext>
            </a:extLst>
          </p:cNvPr>
          <p:cNvSpPr>
            <a:spLocks noGrp="1"/>
          </p:cNvSpPr>
          <p:nvPr>
            <p:ph idx="1"/>
          </p:nvPr>
        </p:nvSpPr>
        <p:spPr>
          <a:solidFill>
            <a:schemeClr val="accent1">
              <a:lumMod val="40000"/>
              <a:lumOff val="60000"/>
            </a:schemeClr>
          </a:solidFill>
        </p:spPr>
        <p:txBody>
          <a:bodyPr>
            <a:normAutofit fontScale="92500" lnSpcReduction="20000"/>
          </a:bodyPr>
          <a:lstStyle/>
          <a:p>
            <a:r>
              <a:rPr lang="cs-CZ" sz="2600" dirty="0"/>
              <a:t>Pan Ladislav uzavřel 3. 9. t.r. smlouvu o prodeji části pozemku s paní Marií, přičemž bylo ujednáno, že návrh na vklad do katastru nemovitostí podá paní Marie. Paní Marie návrh na vklad podala až 20. 9. t.r.</a:t>
            </a:r>
          </a:p>
          <a:p>
            <a:pPr lvl="0"/>
            <a:r>
              <a:rPr lang="cs-CZ" i="1" dirty="0"/>
              <a:t>4. V jaké lhůtě od podpisu smlouvy o prodeji části pozemku má být podán návrh na vklad do katastru nemovitostí?</a:t>
            </a:r>
          </a:p>
          <a:p>
            <a:pPr lvl="0"/>
            <a:r>
              <a:rPr lang="cs-CZ" i="1" dirty="0"/>
              <a:t>5. Kdo bude účastníkem vkladového řízení?</a:t>
            </a:r>
          </a:p>
          <a:p>
            <a:pPr lvl="0"/>
            <a:r>
              <a:rPr lang="cs-CZ" i="1" dirty="0"/>
              <a:t>6. Specifikujte obsah návrhu na vklad a jeho přílohy. </a:t>
            </a:r>
          </a:p>
          <a:p>
            <a:pPr lvl="0"/>
            <a:r>
              <a:rPr lang="cs-CZ" i="1" dirty="0"/>
              <a:t>7. Jak má být specifikována převáděná část pozemku? </a:t>
            </a:r>
          </a:p>
          <a:p>
            <a:pPr lvl="0"/>
            <a:r>
              <a:rPr lang="cs-CZ" i="1" dirty="0"/>
              <a:t>8. Jak bude postupovat katastrální úřad, pokud návrh na vklad nebo přílohy budou mít nedostatky?</a:t>
            </a:r>
          </a:p>
          <a:p>
            <a:pPr lvl="0"/>
            <a:r>
              <a:rPr lang="cs-CZ" i="1" dirty="0"/>
              <a:t>9. K jakému dni se stane paní Marie vlastníkem části pozemku? </a:t>
            </a:r>
          </a:p>
          <a:p>
            <a:pPr lvl="0"/>
            <a:r>
              <a:rPr lang="cs-CZ" i="1" dirty="0"/>
              <a:t>10. Jak má pan Ladislav postupovat ve vztahu ke katastru nemovitostí, pokud paní Marie po vkladu jejího vlastnického práva nezaplatí zbývající část kupní ceny dle ujednání v kupní smlouvě?</a:t>
            </a:r>
          </a:p>
        </p:txBody>
      </p:sp>
    </p:spTree>
    <p:extLst>
      <p:ext uri="{BB962C8B-B14F-4D97-AF65-F5344CB8AC3E}">
        <p14:creationId xmlns:p14="http://schemas.microsoft.com/office/powerpoint/2010/main" val="396172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779C16-100C-48C7-924E-A6C0981BD494}"/>
              </a:ext>
            </a:extLst>
          </p:cNvPr>
          <p:cNvSpPr>
            <a:spLocks noGrp="1"/>
          </p:cNvSpPr>
          <p:nvPr>
            <p:ph type="title"/>
          </p:nvPr>
        </p:nvSpPr>
        <p:spPr/>
        <p:txBody>
          <a:bodyPr/>
          <a:lstStyle/>
          <a:p>
            <a:r>
              <a:rPr lang="cs-CZ" dirty="0"/>
              <a:t>Příklad</a:t>
            </a:r>
          </a:p>
        </p:txBody>
      </p:sp>
      <p:sp>
        <p:nvSpPr>
          <p:cNvPr id="3" name="Zástupný symbol pro obsah 2">
            <a:extLst>
              <a:ext uri="{FF2B5EF4-FFF2-40B4-BE49-F238E27FC236}">
                <a16:creationId xmlns:a16="http://schemas.microsoft.com/office/drawing/2014/main" id="{79E9A1BF-868E-4CE8-BBA6-E560B72C3D57}"/>
              </a:ext>
            </a:extLst>
          </p:cNvPr>
          <p:cNvSpPr>
            <a:spLocks noGrp="1"/>
          </p:cNvSpPr>
          <p:nvPr>
            <p:ph idx="1"/>
          </p:nvPr>
        </p:nvSpPr>
        <p:spPr>
          <a:solidFill>
            <a:schemeClr val="accent1">
              <a:lumMod val="40000"/>
              <a:lumOff val="60000"/>
            </a:schemeClr>
          </a:solidFill>
        </p:spPr>
        <p:txBody>
          <a:bodyPr/>
          <a:lstStyle/>
          <a:p>
            <a:r>
              <a:rPr lang="cs-CZ" sz="2400" i="1" dirty="0"/>
              <a:t>Zabývejte se řešením situace z pohledu jednotlivých dotčených subjektů, pokud by pan Ladislav 10. 9. t.r. uzavřel smlouvu o prodeji téže části pozemku s paní Danou, která by ještě týž den podala návrh na vklad do katastru nemovitostí, přičemž paní Marie by postupovala, jak bylo uvedeno výše, tj. paní Marie návrh na vklad podala až 20. 9. t.r.</a:t>
            </a:r>
          </a:p>
          <a:p>
            <a:endParaRPr lang="cs-CZ" sz="2400" dirty="0"/>
          </a:p>
          <a:p>
            <a:endParaRPr lang="cs-CZ" dirty="0"/>
          </a:p>
        </p:txBody>
      </p:sp>
    </p:spTree>
    <p:extLst>
      <p:ext uri="{BB962C8B-B14F-4D97-AF65-F5344CB8AC3E}">
        <p14:creationId xmlns:p14="http://schemas.microsoft.com/office/powerpoint/2010/main" val="75334517"/>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250</TotalTime>
  <Words>2197</Words>
  <Application>Microsoft Office PowerPoint</Application>
  <PresentationFormat>Širokoúhlá obrazovka</PresentationFormat>
  <Paragraphs>156</Paragraphs>
  <Slides>22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22</vt:i4>
      </vt:variant>
    </vt:vector>
  </HeadingPairs>
  <TitlesOfParts>
    <vt:vector size="25" baseType="lpstr">
      <vt:lpstr>Calibri</vt:lpstr>
      <vt:lpstr>Calibri Light</vt:lpstr>
      <vt:lpstr>Retrospektiva</vt:lpstr>
      <vt:lpstr>Katastr nemovitostí. Pozemkové vlastnictví.</vt:lpstr>
      <vt:lpstr>Příklad</vt:lpstr>
      <vt:lpstr>Prezentace aplikace PowerPoint</vt:lpstr>
      <vt:lpstr>Dělení pozemku – stavební zákon</vt:lpstr>
      <vt:lpstr>NSS 1 As 166/2016 - 38</vt:lpstr>
      <vt:lpstr>MS 9 A 42/2013 - 45</vt:lpstr>
      <vt:lpstr>Dělení pozemku po technické stránce</vt:lpstr>
      <vt:lpstr>Příklad</vt:lpstr>
      <vt:lpstr>Příklad</vt:lpstr>
      <vt:lpstr>Dělení pozemku v katastru nemovitostí</vt:lpstr>
      <vt:lpstr>Nabývání vlastnického práva</vt:lpstr>
      <vt:lpstr>Procesní postup katastrálního úřadu</vt:lpstr>
      <vt:lpstr>Procesní postup katastrálního úřadu</vt:lpstr>
      <vt:lpstr>KS 30 Ca 162/99 </vt:lpstr>
      <vt:lpstr>Poznámka spornosti (§ 24 KZ)</vt:lpstr>
      <vt:lpstr>Poznámky spornosti</vt:lpstr>
      <vt:lpstr>Nová stavba ve stavebním zákoně</vt:lpstr>
      <vt:lpstr>Příklad</vt:lpstr>
      <vt:lpstr>Nová stavba a katastr nemovitostí</vt:lpstr>
      <vt:lpstr>Nové stavby – budovy </vt:lpstr>
      <vt:lpstr>Zápis nové stavby do katastru nemovitostí</vt:lpstr>
      <vt:lpstr>Přístup k pozemku?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Katastr nemovitostí. Pozemkové vlastnictví.</dc:title>
  <dc:creator>Jana</dc:creator>
  <cp:lastModifiedBy>Jana</cp:lastModifiedBy>
  <cp:revision>22</cp:revision>
  <dcterms:created xsi:type="dcterms:W3CDTF">2018-10-30T16:28:05Z</dcterms:created>
  <dcterms:modified xsi:type="dcterms:W3CDTF">2018-10-30T20:47:21Z</dcterms:modified>
</cp:coreProperties>
</file>