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90" r:id="rId10"/>
    <p:sldId id="288" r:id="rId11"/>
    <p:sldId id="289" r:id="rId12"/>
    <p:sldId id="291" r:id="rId13"/>
    <p:sldId id="272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94" r:id="rId23"/>
    <p:sldId id="296" r:id="rId24"/>
    <p:sldId id="266" r:id="rId25"/>
    <p:sldId id="292" r:id="rId26"/>
    <p:sldId id="273" r:id="rId27"/>
    <p:sldId id="274" r:id="rId28"/>
    <p:sldId id="275" r:id="rId29"/>
    <p:sldId id="297" r:id="rId30"/>
    <p:sldId id="299" r:id="rId31"/>
    <p:sldId id="298" r:id="rId32"/>
    <p:sldId id="276" r:id="rId33"/>
    <p:sldId id="300" r:id="rId34"/>
    <p:sldId id="301" r:id="rId35"/>
    <p:sldId id="278" r:id="rId36"/>
    <p:sldId id="302" r:id="rId37"/>
    <p:sldId id="277" r:id="rId38"/>
    <p:sldId id="279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CDC9"/>
    <a:srgbClr val="008000"/>
    <a:srgbClr val="00CC00"/>
    <a:srgbClr val="3333FF"/>
    <a:srgbClr val="00FFFF"/>
    <a:srgbClr val="FFFF99"/>
    <a:srgbClr val="FFFFCC"/>
    <a:srgbClr val="FFCC99"/>
    <a:srgbClr val="99FF66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F7CDC9"/>
          </a:solidFill>
        </p:spPr>
        <p:txBody>
          <a:bodyPr/>
          <a:lstStyle/>
          <a:p>
            <a:pPr eaLnBrk="1"/>
            <a:r>
              <a:rPr lang="cs-CZ" altLang="cs-CZ" dirty="0" smtClean="0"/>
              <a:t>Prostor svobody, bezpečnosti a práva (spravedlnosti</a:t>
            </a:r>
            <a:r>
              <a:rPr lang="cs-CZ" altLang="cs-CZ" dirty="0" smtClean="0"/>
              <a:t>)</a:t>
            </a:r>
            <a:br>
              <a:rPr lang="cs-CZ" altLang="cs-CZ" dirty="0" smtClean="0"/>
            </a:br>
            <a:r>
              <a:rPr lang="cs-CZ" altLang="cs-CZ" dirty="0" smtClean="0">
                <a:solidFill>
                  <a:srgbClr val="008000"/>
                </a:solidFill>
              </a:rPr>
              <a:t>Schengenský systém, azyl a migrace</a:t>
            </a:r>
            <a:endParaRPr lang="cs-CZ" altLang="cs-CZ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Dočasné znovuzavedení ochrany vnitřních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23 - </a:t>
            </a:r>
            <a:r>
              <a:rPr lang="cs-CZ" b="1" dirty="0" smtClean="0">
                <a:effectLst/>
              </a:rPr>
              <a:t>1.   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Závažná hrozba pro veřejný pořádek nebo vnitřní bezpečnost</a:t>
            </a:r>
            <a:r>
              <a:rPr lang="cs-CZ" b="1" dirty="0" smtClean="0">
                <a:effectLst/>
              </a:rPr>
              <a:t>: lze výjimečně znovu zavést ochranu vnitřních hranic </a:t>
            </a:r>
          </a:p>
          <a:p>
            <a:pPr lvl="1"/>
            <a:r>
              <a:rPr lang="cs-CZ" b="1" dirty="0" smtClean="0">
                <a:effectLst/>
              </a:rPr>
              <a:t>po omezenou dobu nepřesahující 30 dní nebo </a:t>
            </a:r>
          </a:p>
          <a:p>
            <a:pPr lvl="1"/>
            <a:r>
              <a:rPr lang="cs-CZ" b="1" dirty="0" smtClean="0">
                <a:effectLst/>
              </a:rPr>
              <a:t>po předvídatelnou dobu trvání závažné hrozby, pokud tato doba přesahuje 30 dní.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Proporcionalita: respektovat míru, která je nezbytně nutná jako reakce na tuto závažnou hrozbu.</a:t>
            </a:r>
          </a:p>
          <a:p>
            <a:r>
              <a:rPr lang="cs-CZ" dirty="0" smtClean="0">
                <a:effectLst/>
              </a:rPr>
              <a:t>2.   Jestliže závažná hrozba pro veřejný pořádek nebo vnitřní bezpečnost trvá déle, lze </a:t>
            </a:r>
            <a:r>
              <a:rPr lang="cs-CZ" b="1" dirty="0" smtClean="0">
                <a:effectLst/>
              </a:rPr>
              <a:t>ochranu hranic prodlužovat vždy nejvýše o 30 dní.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 smtClean="0">
                <a:effectLst/>
              </a:rPr>
              <a:t>A) Postup v případě předvídatelných událostí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effectLst/>
              </a:rPr>
              <a:t>Článek 24 </a:t>
            </a:r>
          </a:p>
          <a:p>
            <a:r>
              <a:rPr lang="cs-CZ" dirty="0" smtClean="0">
                <a:effectLst/>
              </a:rPr>
              <a:t>Jestliže členský stát plánuje znovuzavedení ochrany vnitřních hranic v souladu s čl. 23 odst. 1 (hrozba ...), oznámí to co nejdříve ostatním členským státům a Komisi, a jakmile je bude mít k dispozici, poskytne následující informace: 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75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B) Postupy v případech, které vyžadují naléhavá opatření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Článek 25 - Jestliže je z hlediska veřejného pořádku nebo vnitřní bezpečnosti v členském státě nezbytné přijmout naléhavá opatření, může dotyčný členský stát </a:t>
            </a:r>
            <a:r>
              <a:rPr lang="cs-CZ" b="1" u="sng" dirty="0" smtClean="0">
                <a:effectLst/>
              </a:rPr>
              <a:t>výjimečně a okamžitě znovu zavést ochranu vnitřních hranic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96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Vnější hranice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00" dirty="0"/>
          </a:p>
          <a:p>
            <a:pPr eaLnBrk="1">
              <a:lnSpc>
                <a:spcPct val="84000"/>
              </a:lnSpc>
            </a:pPr>
            <a:r>
              <a:rPr lang="cs-CZ" altLang="cs-CZ" sz="250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00" dirty="0"/>
              <a:t>mimo GB,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0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00" dirty="0"/>
              <a:t> [nařízení č. </a:t>
            </a:r>
            <a:r>
              <a:rPr lang="cs-CZ" altLang="cs-CZ" sz="2500" dirty="0" smtClean="0"/>
              <a:t>2016/399] </a:t>
            </a:r>
            <a:endParaRPr lang="cs-CZ" altLang="cs-CZ" sz="2500" dirty="0"/>
          </a:p>
          <a:p>
            <a:pPr marL="673930" lvl="1"/>
            <a:r>
              <a:rPr lang="cs-CZ" dirty="0"/>
              <a:t>ochrana vnějších hranic není jen v zájmu členského státu, o jehož hranici jde, ale celé </a:t>
            </a:r>
            <a:r>
              <a:rPr lang="cs-CZ" dirty="0" smtClean="0"/>
              <a:t>EU</a:t>
            </a:r>
          </a:p>
          <a:p>
            <a:pPr marL="673930" lvl="1"/>
            <a:r>
              <a:rPr lang="cs-CZ" altLang="cs-CZ" dirty="0" smtClean="0"/>
              <a:t>definice společných pravidel týkajících se základních podmínek pro překračování vnějších hranic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52790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4 -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 smtClean="0">
                <a:effectLst/>
              </a:rPr>
              <a:t>Vnější hranice lze překračovat </a:t>
            </a:r>
            <a:r>
              <a:rPr lang="cs-CZ" b="1" dirty="0" smtClean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 smtClean="0">
                <a:effectLst/>
              </a:rPr>
              <a:t> a během stanovené provozní doby. 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Výjimky z povinnosti překračovat vnější hranice pouze na hraničních přechodech lze povolit: jednotlivcům nebo skupinám osob v případě nepředvídaného stavu nouze.</a:t>
            </a:r>
          </a:p>
          <a:p>
            <a:r>
              <a:rPr lang="cs-CZ" b="1" dirty="0" smtClean="0">
                <a:effectLst/>
              </a:rPr>
              <a:t>Členské státy zavedou vnitrostátním právem </a:t>
            </a:r>
            <a:r>
              <a:rPr lang="cs-CZ" b="1" u="sng" dirty="0" smtClean="0">
                <a:effectLst/>
              </a:rPr>
              <a:t>sankce</a:t>
            </a:r>
            <a:r>
              <a:rPr lang="cs-CZ" b="1" dirty="0" smtClean="0">
                <a:effectLst/>
              </a:rPr>
              <a:t> za nepovolené překročení vnějších hranic v místech mimo hraniční přechody - </a:t>
            </a:r>
            <a:r>
              <a:rPr lang="cs-CZ" b="1" u="sng" dirty="0" smtClean="0">
                <a:effectLst/>
              </a:rPr>
              <a:t>účinné, přiměřené a odrazující.</a:t>
            </a:r>
            <a:endParaRPr lang="cs-CZ" u="sng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Podmínky vstupu pro státní příslušníky třetích zemí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Článek 5 – 1.   Podmínky pro pobyty, jejichž délka nepřekročí za období šesti měsíců dobu delší než tři měsíce:</a:t>
            </a:r>
          </a:p>
          <a:p>
            <a:endParaRPr lang="cs-CZ" dirty="0" smtClean="0">
              <a:effectLst/>
            </a:endParaRP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platný cestovní doklad</a:t>
            </a:r>
            <a:r>
              <a:rPr lang="cs-CZ" dirty="0" smtClean="0">
                <a:effectLst/>
              </a:rPr>
              <a:t>,</a:t>
            </a: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platné vízum</a:t>
            </a:r>
            <a:r>
              <a:rPr lang="cs-CZ" dirty="0" smtClean="0">
                <a:effectLst/>
              </a:rPr>
              <a:t>, pokud je požadováno (nařízení č. 539/2001), </a:t>
            </a:r>
          </a:p>
          <a:p>
            <a:pPr lvl="1"/>
            <a:r>
              <a:rPr lang="cs-CZ" dirty="0" smtClean="0">
                <a:effectLst/>
              </a:rPr>
              <a:t>zdůvodní </a:t>
            </a:r>
            <a:r>
              <a:rPr lang="cs-CZ" u="sng" dirty="0" smtClean="0">
                <a:effectLst/>
              </a:rPr>
              <a:t>účel a podmínky</a:t>
            </a:r>
            <a:r>
              <a:rPr lang="cs-CZ" dirty="0" smtClean="0">
                <a:effectLst/>
              </a:rPr>
              <a:t> předpokládaného pobytu a mají zajištěny </a:t>
            </a:r>
            <a:r>
              <a:rPr lang="cs-CZ" u="sng" dirty="0" smtClean="0">
                <a:effectLst/>
              </a:rPr>
              <a:t>dostatečné prostředky pro obživu</a:t>
            </a:r>
            <a:r>
              <a:rPr lang="cs-CZ" dirty="0" smtClean="0">
                <a:effectLst/>
              </a:rPr>
              <a:t> jak na dobu předpokládaného pobytu, tak na návrat do své země původu,</a:t>
            </a:r>
          </a:p>
          <a:p>
            <a:pPr lvl="1"/>
            <a:r>
              <a:rPr lang="cs-CZ" dirty="0" smtClean="0">
                <a:effectLst/>
              </a:rPr>
              <a:t>nejsou osobami vedenými v </a:t>
            </a:r>
            <a:r>
              <a:rPr lang="cs-CZ" u="sng" dirty="0" smtClean="0">
                <a:effectLst/>
              </a:rPr>
              <a:t>SIS</a:t>
            </a:r>
            <a:r>
              <a:rPr lang="cs-CZ" dirty="0" smtClean="0">
                <a:effectLst/>
              </a:rPr>
              <a:t>, jimž má být odepřen vstup,</a:t>
            </a:r>
          </a:p>
          <a:p>
            <a:pPr lvl="1"/>
            <a:r>
              <a:rPr lang="cs-CZ" dirty="0" smtClean="0">
                <a:effectLst/>
              </a:rPr>
              <a:t>nejsou považováni za </a:t>
            </a:r>
            <a:r>
              <a:rPr lang="cs-CZ" u="sng" dirty="0" smtClean="0">
                <a:effectLst/>
              </a:rPr>
              <a:t>hrozbu pro veřejný pořádek, vnitřní bezpečnost, veřejné zdraví</a:t>
            </a:r>
            <a:r>
              <a:rPr lang="cs-CZ" dirty="0" smtClean="0">
                <a:effectLst/>
              </a:rPr>
              <a:t> nebo mezinárodní vztahy kteréhokoliv z členských států.</a:t>
            </a:r>
          </a:p>
          <a:p>
            <a:pPr lvl="1"/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0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effectLst/>
              </a:rPr>
              <a:t/>
            </a:r>
            <a:br>
              <a:rPr lang="cs-CZ" sz="3600" b="1" dirty="0" smtClean="0">
                <a:effectLst/>
              </a:rPr>
            </a:b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3600" b="1" dirty="0" smtClean="0">
                <a:effectLst/>
              </a:rPr>
              <a:t>Ochrana vnějších hranic a odepření vstupu</a:t>
            </a:r>
            <a:br>
              <a:rPr lang="cs-CZ" sz="3600" b="1" dirty="0" smtClean="0">
                <a:effectLst/>
              </a:rPr>
            </a:br>
            <a:r>
              <a:rPr lang="cs-CZ" sz="3600" b="1" dirty="0" smtClean="0">
                <a:effectLst/>
              </a:rPr>
              <a:t>Provádění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  <a:solidFill>
            <a:srgbClr val="CCFFCC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effectLst/>
              </a:rPr>
              <a:t>Článek 6 - Ctít lidskou důstojnost. </a:t>
            </a:r>
            <a:r>
              <a:rPr lang="cs-CZ" u="sng" dirty="0" smtClean="0">
                <a:effectLst/>
              </a:rPr>
              <a:t>Opatření </a:t>
            </a:r>
            <a:r>
              <a:rPr lang="cs-CZ" b="1" u="sng" dirty="0" smtClean="0">
                <a:effectLst/>
              </a:rPr>
              <a:t>přiměřená cílům</a:t>
            </a:r>
            <a:r>
              <a:rPr lang="cs-CZ" b="1" dirty="0" smtClean="0">
                <a:effectLst/>
              </a:rPr>
              <a:t>, </a:t>
            </a:r>
            <a:r>
              <a:rPr lang="cs-CZ" dirty="0" smtClean="0">
                <a:effectLst/>
              </a:rPr>
              <a:t>které sledují.</a:t>
            </a:r>
          </a:p>
          <a:p>
            <a:r>
              <a:rPr lang="cs-CZ" b="1" dirty="0" smtClean="0">
                <a:effectLst/>
              </a:rPr>
              <a:t>Při provádění hraničních kontrol </a:t>
            </a:r>
            <a:r>
              <a:rPr lang="cs-CZ" b="1" u="sng" dirty="0" smtClean="0">
                <a:effectLst/>
              </a:rPr>
              <a:t>nesmí příslušníci pohraniční stráže nikoho diskriminovat</a:t>
            </a:r>
            <a:r>
              <a:rPr lang="cs-CZ" dirty="0" smtClean="0">
                <a:effectLst/>
              </a:rPr>
              <a:t> na základě pohlaví, rasového nebo etnického původu, náboženského vyznání nebo světového názoru, zdravotního postižení, věku nebo sexuální orientace.</a:t>
            </a:r>
          </a:p>
          <a:p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Článek 7 - Hraniční kontroly osob - provádějí příslušníci pohraniční stráže. 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A) MINIMÁLNÍ KONTROLA - VŠICHNI</a:t>
            </a:r>
            <a:endParaRPr lang="cs-CZ" b="1" dirty="0" smtClean="0">
              <a:solidFill>
                <a:srgbClr val="0000FF"/>
              </a:solidFill>
              <a:effectLst/>
            </a:endParaRPr>
          </a:p>
          <a:p>
            <a:r>
              <a:rPr lang="cs-CZ" b="1" u="sng" dirty="0" smtClean="0">
                <a:solidFill>
                  <a:srgbClr val="C00000"/>
                </a:solidFill>
                <a:effectLst/>
              </a:rPr>
              <a:t>Všechny osoby podléhají minimální kontrole</a:t>
            </a:r>
            <a:r>
              <a:rPr lang="cs-CZ" b="1" dirty="0" smtClean="0">
                <a:effectLst/>
              </a:rPr>
              <a:t>, jejímž účelem je </a:t>
            </a:r>
            <a:r>
              <a:rPr lang="cs-CZ" b="1" u="sng" dirty="0" smtClean="0">
                <a:effectLst/>
              </a:rPr>
              <a:t>zjištění totožnosti na základě předložení cestovních dokladů</a:t>
            </a:r>
            <a:r>
              <a:rPr lang="cs-CZ" b="1" dirty="0" smtClean="0">
                <a:effectLst/>
              </a:rPr>
              <a:t>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= </a:t>
            </a:r>
            <a:r>
              <a:rPr lang="cs-CZ" b="1" dirty="0" smtClean="0">
                <a:effectLst/>
              </a:rPr>
              <a:t>rychlé a jednoduché ověření </a:t>
            </a:r>
          </a:p>
          <a:p>
            <a:pPr lvl="1"/>
            <a:r>
              <a:rPr lang="cs-CZ" b="1" dirty="0" smtClean="0">
                <a:effectLst/>
              </a:rPr>
              <a:t>platnosti dokladu, který jeho oprávněného držitele opravňuje překročit hranici, a </a:t>
            </a:r>
          </a:p>
          <a:p>
            <a:pPr lvl="1"/>
            <a:r>
              <a:rPr lang="cs-CZ" b="1" dirty="0" smtClean="0">
                <a:effectLst/>
              </a:rPr>
              <a:t>výskytu známek pozměnění nebo padělání, v případě potřeby s použitím technických prostředků a nahlédnutím do příslušných databází</a:t>
            </a:r>
            <a:r>
              <a:rPr lang="cs-CZ" dirty="0" smtClean="0">
                <a:effectLst/>
              </a:rPr>
              <a:t>.</a:t>
            </a:r>
          </a:p>
          <a:p>
            <a:r>
              <a:rPr lang="cs-CZ" dirty="0" smtClean="0">
                <a:effectLst/>
              </a:rPr>
              <a:t>Minimální kontrola je pravidlem pro osoby požívající právo Unie na volný pohyb (občany EU).</a:t>
            </a:r>
          </a:p>
          <a:p>
            <a:r>
              <a:rPr lang="cs-CZ" b="1" dirty="0"/>
              <a:t>L</a:t>
            </a:r>
            <a:r>
              <a:rPr lang="cs-CZ" b="1" dirty="0" smtClean="0">
                <a:effectLst/>
              </a:rPr>
              <a:t>ze nahlížet do vnitrostátních i evropských databází, zda že daná osoba nepředstavuje skutečnou, aktuální a dostatečně vážnou hrozbu pro vnitřní bezpečnost, veřejný pořádek, mezinárodní vztahy členských států nebo hrozbu pro veřejné zdraví.</a:t>
            </a:r>
            <a:endParaRPr lang="cs-CZ" dirty="0" smtClean="0">
              <a:effectLst/>
            </a:endParaRPr>
          </a:p>
          <a:p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20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B) DŮKLADNÁ KONTROLA - CIZINCI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 </a:t>
            </a:r>
            <a:r>
              <a:rPr lang="cs-CZ" b="1" dirty="0" smtClean="0">
                <a:effectLst/>
              </a:rPr>
              <a:t>Při </a:t>
            </a:r>
            <a:r>
              <a:rPr lang="cs-CZ" b="1" u="sng" dirty="0" smtClean="0">
                <a:effectLst/>
              </a:rPr>
              <a:t>vstupu a výstupu</a:t>
            </a:r>
            <a:r>
              <a:rPr lang="cs-CZ" b="1" dirty="0" smtClean="0">
                <a:effectLst/>
              </a:rPr>
              <a:t> jsou </a:t>
            </a:r>
            <a:r>
              <a:rPr lang="cs-CZ" b="1" u="sng" dirty="0" smtClean="0">
                <a:effectLst/>
              </a:rPr>
              <a:t>státní příslušníci třetích zemí</a:t>
            </a:r>
            <a:r>
              <a:rPr lang="cs-CZ" b="1" dirty="0" smtClean="0">
                <a:effectLst/>
              </a:rPr>
              <a:t> podrobeni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důkladné kontrole</a:t>
            </a:r>
          </a:p>
          <a:p>
            <a:r>
              <a:rPr lang="cs-CZ" dirty="0" smtClean="0">
                <a:effectLst/>
              </a:rPr>
              <a:t>Důkladné kontroly při vstupu sestávají z ověření podmínek vstupu vymezených v čl. 5 odst. 1 a případně dokladů povolujících pobyt a výkon pracovní činnosti. To zahrnuje podrobné přezkoumání např. následujících aspektů:</a:t>
            </a:r>
          </a:p>
          <a:p>
            <a:pPr lvl="1"/>
            <a:r>
              <a:rPr lang="cs-CZ" dirty="0" smtClean="0">
                <a:effectLst/>
              </a:rPr>
              <a:t>důkladnou prohlídku cestovního dokladu, zda nenese známky pozměňování nebo padělání,</a:t>
            </a:r>
          </a:p>
          <a:p>
            <a:pPr lvl="1"/>
            <a:r>
              <a:rPr lang="cs-CZ" dirty="0" smtClean="0">
                <a:effectLst/>
              </a:rPr>
              <a:t>kontrolu vstupních a výstupních razítek v cestovním dokladu dotyčného státního příslušníka třetí země (kontrola dat),</a:t>
            </a:r>
          </a:p>
          <a:p>
            <a:pPr lvl="1"/>
            <a:r>
              <a:rPr lang="cs-CZ" dirty="0" smtClean="0">
                <a:effectLst/>
              </a:rPr>
              <a:t>ověření místa odjezdu a cíle dotyčného státního příslušníka třetí země a účelu jeho zamýšleného pobytu  atd.</a:t>
            </a:r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31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Zmírnění hraničních kontrol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8</a:t>
            </a:r>
          </a:p>
          <a:p>
            <a:r>
              <a:rPr lang="cs-CZ" b="1" dirty="0" smtClean="0">
                <a:effectLst/>
              </a:rPr>
              <a:t>Hraniční kontroly na vnějších hranicích mohou být v důsledku </a:t>
            </a:r>
            <a:r>
              <a:rPr lang="cs-CZ" b="1" u="sng" dirty="0" smtClean="0">
                <a:effectLst/>
              </a:rPr>
              <a:t>mimořádných a nepředvídaných okolností </a:t>
            </a:r>
            <a:r>
              <a:rPr lang="cs-CZ" b="1" dirty="0" smtClean="0">
                <a:effectLst/>
              </a:rPr>
              <a:t>zmírněny. Za takové mimořádné a nepředvídané okolnosti se považuje situace, kdy nepředvídatelné události vedou k </a:t>
            </a:r>
            <a:r>
              <a:rPr lang="cs-CZ" b="1" u="sng" dirty="0" smtClean="0">
                <a:effectLst/>
              </a:rPr>
              <a:t>takové intenzitě provozu</a:t>
            </a:r>
            <a:r>
              <a:rPr lang="cs-CZ" b="1" dirty="0" smtClean="0">
                <a:effectLst/>
              </a:rPr>
              <a:t>, že i přes vyčerpání veškerých personálních, prostorových a organizačních zdrojů vzniká na hraničním přechodu </a:t>
            </a:r>
            <a:r>
              <a:rPr lang="cs-CZ" b="1" u="sng" dirty="0" smtClean="0">
                <a:effectLst/>
              </a:rPr>
              <a:t>nadměrně dlouhá čekací doba</a:t>
            </a:r>
            <a:r>
              <a:rPr lang="cs-CZ" b="1" dirty="0" smtClean="0">
                <a:effectLst/>
              </a:rPr>
              <a:t> </a:t>
            </a:r>
            <a:r>
              <a:rPr lang="cs-CZ" b="1" dirty="0" smtClean="0">
                <a:solidFill>
                  <a:srgbClr val="0066FF"/>
                </a:solidFill>
                <a:effectLst/>
              </a:rPr>
              <a:t>(= stále se jedná o provoz přes hraniční přechody, ne mimo ně).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20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Ostraha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Článek </a:t>
            </a:r>
            <a:r>
              <a:rPr lang="cs-CZ" dirty="0" smtClean="0">
                <a:effectLst/>
              </a:rPr>
              <a:t>12 – Účel: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zabránit nedovolenému překračování hranic, 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čelit přeshraniční trestné činnosti a 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přijímat opatření proti osobám, které překročily hranice nezákonně  (jaká - ?).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K výkonu ostrahy hranic používá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národní pohraniční stráž</a:t>
            </a:r>
            <a:r>
              <a:rPr lang="cs-CZ" b="1" dirty="0" smtClean="0">
                <a:effectLst/>
              </a:rPr>
              <a:t> stálých nebo mobilních jednotek.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Tato ostraha se provádí takovým způsobem, aby se osobám zamezilo obcházet kontroly na hraničních přechodech a aby byly od takového obcházení odrazeny.</a:t>
            </a:r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b="1" dirty="0" smtClean="0">
                <a:effectLst/>
              </a:rPr>
              <a:t>Ostrahu lze také provádět technickými prostředky, včetně prostředků elektronických.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 smtClean="0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/>
            <a:r>
              <a:rPr lang="cs-CZ" altLang="cs-CZ" dirty="0" smtClean="0"/>
              <a:t>stagnace společného trhu v 80. letech</a:t>
            </a:r>
          </a:p>
          <a:p>
            <a:pPr eaLnBrk="1"/>
            <a:r>
              <a:rPr lang="cs-CZ" altLang="cs-CZ" dirty="0" smtClean="0"/>
              <a:t>okamžité „řešení“: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</a:t>
            </a:r>
          </a:p>
          <a:p>
            <a:pPr eaLnBrk="1"/>
            <a:r>
              <a:rPr lang="cs-CZ" altLang="cs-CZ" dirty="0" smtClean="0"/>
              <a:t>počátek 90. let: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II – nedostatečné pravomoci EHS</a:t>
            </a:r>
          </a:p>
          <a:p>
            <a:pPr eaLnBrk="1"/>
            <a:r>
              <a:rPr lang="cs-CZ" altLang="cs-CZ" dirty="0" err="1" smtClean="0"/>
              <a:t>Schengen</a:t>
            </a:r>
            <a:r>
              <a:rPr lang="cs-CZ" altLang="cs-CZ" dirty="0" smtClean="0"/>
              <a:t> II – koncepční řešení mimo právo ES a EU</a:t>
            </a:r>
          </a:p>
          <a:p>
            <a:pPr eaLnBrk="1"/>
            <a:endParaRPr lang="cs-CZ" altLang="cs-CZ" dirty="0" smtClean="0"/>
          </a:p>
          <a:p>
            <a:pPr eaLnBrk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Odepření vstupu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dirty="0" smtClean="0">
                <a:effectLst/>
              </a:rPr>
              <a:t>Článek 13</a:t>
            </a:r>
          </a:p>
          <a:p>
            <a:r>
              <a:rPr lang="cs-CZ" dirty="0" smtClean="0">
                <a:effectLst/>
              </a:rPr>
              <a:t>1.   Vstup na území členských států se odepře státnímu příslušníkovi třetí země, </a:t>
            </a:r>
            <a:r>
              <a:rPr lang="cs-CZ" b="1" u="sng" dirty="0" smtClean="0">
                <a:effectLst/>
              </a:rPr>
              <a:t>který nesplňuje všechny podmínky vstupu</a:t>
            </a:r>
            <a:r>
              <a:rPr lang="cs-CZ" b="1" dirty="0" smtClean="0">
                <a:effectLst/>
              </a:rPr>
              <a:t>. </a:t>
            </a:r>
          </a:p>
          <a:p>
            <a:pPr lvl="1"/>
            <a:r>
              <a:rPr lang="cs-CZ" dirty="0" smtClean="0">
                <a:effectLst/>
              </a:rPr>
              <a:t>Tím není dotčeno uplatnění zvláštních ustanovení týkajících se práva na </a:t>
            </a:r>
            <a:r>
              <a:rPr lang="cs-CZ" b="1" dirty="0" smtClean="0">
                <a:effectLst/>
              </a:rPr>
              <a:t>azyl </a:t>
            </a:r>
            <a:r>
              <a:rPr lang="cs-CZ" dirty="0" smtClean="0">
                <a:effectLst/>
              </a:rPr>
              <a:t>a mezinárodní ochrany.</a:t>
            </a:r>
          </a:p>
          <a:p>
            <a:r>
              <a:rPr lang="cs-CZ" b="1" dirty="0" smtClean="0">
                <a:effectLst/>
              </a:rPr>
              <a:t>2.   Vstup lze odepřít pouze na základě zdůvodněného rozhodnutí, které uvádí přesné důvody odepření. 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Personál a prostředky pro ochranu </a:t>
            </a:r>
            <a:r>
              <a:rPr lang="cs-CZ" b="1" dirty="0" smtClean="0">
                <a:effectLst/>
              </a:rPr>
              <a:t>hranic (národní)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effectLst/>
              </a:rPr>
              <a:t>Článek 14 - </a:t>
            </a:r>
            <a:r>
              <a:rPr lang="cs-CZ" b="1" u="sng" dirty="0" smtClean="0">
                <a:effectLst/>
              </a:rPr>
              <a:t>Členské státy poskytnou</a:t>
            </a:r>
            <a:r>
              <a:rPr lang="cs-CZ" b="1" dirty="0" smtClean="0">
                <a:effectLst/>
              </a:rPr>
              <a:t> pro ochranu vnějších hranic podle článků 6 až 13 odpovídající personál a prostředky v dostatečném množství,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aby byla zajištěna účinná, vysoká a jednotná úroveň ochrany jejich vnějších hranic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.</a:t>
            </a:r>
          </a:p>
          <a:p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dirty="0" smtClean="0">
                <a:effectLst/>
              </a:rPr>
              <a:t>Článek 15 - Provádění ochrany hranic</a:t>
            </a:r>
          </a:p>
          <a:p>
            <a:r>
              <a:rPr lang="cs-CZ" dirty="0" smtClean="0">
                <a:effectLst/>
              </a:rPr>
              <a:t>Ochranu hranic vykonává pohraniční stráž </a:t>
            </a:r>
            <a:r>
              <a:rPr lang="cs-CZ" b="1" dirty="0" smtClean="0">
                <a:effectLst/>
              </a:rPr>
              <a:t>v souladu s tímto </a:t>
            </a:r>
            <a:r>
              <a:rPr lang="cs-CZ" b="1" u="sng" dirty="0" smtClean="0">
                <a:effectLst/>
              </a:rPr>
              <a:t>nařízením</a:t>
            </a:r>
            <a:r>
              <a:rPr lang="cs-CZ" b="1" dirty="0" smtClean="0">
                <a:effectLst/>
              </a:rPr>
              <a:t> a v souladu s </a:t>
            </a:r>
            <a:r>
              <a:rPr lang="cs-CZ" b="1" u="sng" dirty="0" smtClean="0">
                <a:effectLst/>
              </a:rPr>
              <a:t>vnitrostátními právními předpisy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7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99FF66"/>
          </a:solidFill>
        </p:spPr>
        <p:txBody>
          <a:bodyPr>
            <a:normAutofit/>
          </a:bodyPr>
          <a:lstStyle/>
          <a:p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V r. 2013 </a:t>
            </a:r>
            <a:r>
              <a:rPr lang="cs-CZ" dirty="0"/>
              <a:t>byl vytvořen nařízením č. 1052/2013 </a:t>
            </a:r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</a:p>
          <a:p>
            <a:r>
              <a:rPr lang="cs-CZ" dirty="0" smtClean="0"/>
              <a:t>Cíl: zlepšení </a:t>
            </a:r>
            <a:r>
              <a:rPr lang="cs-CZ" dirty="0"/>
              <a:t>integrovaného řízení vnější hranic, předcházení přeshraniční trestné činnosti i řešení nedovolené migrace do EU. </a:t>
            </a:r>
            <a:endParaRPr lang="cs-CZ" dirty="0" smtClean="0"/>
          </a:p>
          <a:p>
            <a:r>
              <a:rPr lang="cs-CZ" dirty="0" smtClean="0"/>
              <a:t>Taktéž </a:t>
            </a:r>
            <a:r>
              <a:rPr lang="cs-CZ" dirty="0"/>
              <a:t>ochrana a záchrana životů migrantů, kteří se snaží dostat k evropským břehům po moři. </a:t>
            </a:r>
          </a:p>
        </p:txBody>
      </p:sp>
    </p:spTree>
    <p:extLst>
      <p:ext uri="{BB962C8B-B14F-4D97-AF65-F5344CB8AC3E}">
        <p14:creationId xmlns:p14="http://schemas.microsoft.com/office/powerpoint/2010/main" val="4803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Další kroky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První </a:t>
            </a:r>
            <a:r>
              <a:rPr lang="cs-CZ" b="1" dirty="0" smtClean="0"/>
              <a:t>významný krok: 2005 zřízena </a:t>
            </a:r>
            <a:r>
              <a:rPr lang="cs-CZ" b="1" dirty="0"/>
              <a:t>nařízením č. 2007/2004 Evropská agentura pro řízení operativní spolupráce na vnějších </a:t>
            </a:r>
            <a:r>
              <a:rPr lang="cs-CZ" b="1" dirty="0" smtClean="0"/>
              <a:t>hranicích (</a:t>
            </a:r>
            <a:r>
              <a:rPr lang="cs-CZ" b="1" u="sng" dirty="0" smtClean="0"/>
              <a:t>FRONTEX</a:t>
            </a:r>
            <a:r>
              <a:rPr lang="cs-CZ" b="1" dirty="0" smtClean="0"/>
              <a:t>) </a:t>
            </a:r>
          </a:p>
          <a:p>
            <a:r>
              <a:rPr lang="cs-CZ" b="1" dirty="0" smtClean="0"/>
              <a:t>Nařízení </a:t>
            </a:r>
            <a:r>
              <a:rPr lang="cs-CZ" b="1" dirty="0"/>
              <a:t>č. 863/2007, kterým se zřizuje mechanismus pro vytvoření pohraničních jednotek rychlé reakce, umožnilo působení takových jednotek složených z příslušníků hraničních členských států. </a:t>
            </a:r>
          </a:p>
          <a:p>
            <a:r>
              <a:rPr lang="cs-CZ" dirty="0"/>
              <a:t>Nařízení č. 1168/2011 posílilo integrované řízení vnějších hranic a </a:t>
            </a:r>
            <a:r>
              <a:rPr lang="cs-CZ" dirty="0" smtClean="0"/>
              <a:t>spolupráci </a:t>
            </a:r>
            <a:r>
              <a:rPr lang="cs-CZ" dirty="0"/>
              <a:t>mezi vnitrostátními pohraničními orgány. </a:t>
            </a:r>
            <a:r>
              <a:rPr lang="cs-CZ" dirty="0" smtClean="0"/>
              <a:t>Vytvoření </a:t>
            </a:r>
            <a:r>
              <a:rPr lang="cs-CZ" b="1" dirty="0" smtClean="0"/>
              <a:t>společných jednotek </a:t>
            </a:r>
            <a:r>
              <a:rPr lang="cs-CZ" dirty="0" smtClean="0"/>
              <a:t>- ty </a:t>
            </a:r>
            <a:r>
              <a:rPr lang="cs-CZ" dirty="0"/>
              <a:t>působí pod velením toho členského státu, na jehož území zákrok probíhá. Nejde tedy o unijní (nadnárodní) jednotky. Nejsou to stálé jednotky a nemají jednotné velení. </a:t>
            </a:r>
          </a:p>
          <a:p>
            <a:r>
              <a:rPr lang="cs-CZ" dirty="0" smtClean="0"/>
              <a:t>Další </a:t>
            </a:r>
            <a:r>
              <a:rPr lang="cs-CZ" dirty="0"/>
              <a:t>nařízení č. 656/2014 posílilo operativní spolupráci členů na 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vnější mořské 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hranici. </a:t>
            </a:r>
            <a:r>
              <a:rPr lang="cs-CZ" dirty="0" smtClean="0"/>
              <a:t>Cíl </a:t>
            </a:r>
            <a:r>
              <a:rPr lang="cs-CZ" dirty="0"/>
              <a:t>nařízení: účinné monitorování překračování vnější hranice EU na moři, čelit nedovolenému překračování hranice a zachraňovat životy na moři</a:t>
            </a:r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Ochrana </a:t>
            </a:r>
            <a:r>
              <a:rPr lang="cs-CZ" b="1" dirty="0">
                <a:solidFill>
                  <a:srgbClr val="C00000"/>
                </a:solidFill>
              </a:rPr>
              <a:t>hranic se třetími státy je stále v pravomoci příslušných hraničních států.   </a:t>
            </a:r>
            <a:endParaRPr lang="cs-CZ" b="1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 smtClean="0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Operativní spolupráci mezi členskými státy v oblasti řízení vnějších hranic od r. 2005 koordinuje </a:t>
            </a:r>
            <a:r>
              <a:rPr lang="cs-CZ" b="1" dirty="0" smtClean="0">
                <a:effectLst/>
              </a:rPr>
              <a:t>Evropská agentura pro řízení operativní spolupráce na vnějších hranicích členských států – </a:t>
            </a:r>
            <a:r>
              <a:rPr lang="cs-CZ" dirty="0" smtClean="0">
                <a:effectLst/>
              </a:rPr>
              <a:t>původní nařízení č. 2007/2004 </a:t>
            </a:r>
            <a:r>
              <a:rPr lang="cs-CZ" b="1" dirty="0" smtClean="0">
                <a:effectLst/>
              </a:rPr>
              <a:t>(FRONTEX).</a:t>
            </a: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</a:rPr>
              <a:t>Evropská pohraniční a pobřežní </a:t>
            </a:r>
            <a:r>
              <a:rPr lang="cs-CZ" b="1" u="sng" dirty="0" smtClean="0">
                <a:solidFill>
                  <a:srgbClr val="C00000"/>
                </a:solidFill>
              </a:rPr>
              <a:t>stráž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(„</a:t>
            </a:r>
            <a:r>
              <a:rPr lang="cs-CZ" b="1" dirty="0"/>
              <a:t>nový FRONTEX</a:t>
            </a:r>
            <a:r>
              <a:rPr lang="cs-CZ" b="1" dirty="0" smtClean="0"/>
              <a:t>“)</a:t>
            </a:r>
            <a:r>
              <a:rPr lang="cs-CZ" dirty="0" smtClean="0"/>
              <a:t>. </a:t>
            </a:r>
            <a:r>
              <a:rPr lang="cs-CZ" dirty="0"/>
              <a:t>Stráž má dvě </a:t>
            </a:r>
            <a:r>
              <a:rPr lang="cs-CZ" dirty="0" smtClean="0"/>
              <a:t>složky: </a:t>
            </a:r>
          </a:p>
          <a:p>
            <a:pPr lvl="1"/>
            <a:r>
              <a:rPr lang="cs-CZ" dirty="0" smtClean="0"/>
              <a:t>původní </a:t>
            </a:r>
            <a:r>
              <a:rPr lang="cs-CZ" dirty="0"/>
              <a:t>FRONTEX jako unijní </a:t>
            </a:r>
            <a:r>
              <a:rPr lang="cs-CZ" dirty="0" smtClean="0"/>
              <a:t>agenturu</a:t>
            </a:r>
          </a:p>
          <a:p>
            <a:pPr lvl="1"/>
            <a:r>
              <a:rPr lang="cs-CZ" dirty="0" smtClean="0"/>
              <a:t>k</a:t>
            </a:r>
            <a:r>
              <a:rPr lang="cs-CZ" dirty="0"/>
              <a:t> tomu navíc orgány pohraniční stráže členských států. </a:t>
            </a:r>
            <a:endParaRPr lang="cs-CZ" dirty="0" smtClean="0"/>
          </a:p>
          <a:p>
            <a:r>
              <a:rPr lang="cs-CZ" dirty="0" smtClean="0"/>
              <a:t>Stráž má </a:t>
            </a:r>
            <a:r>
              <a:rPr lang="cs-CZ" dirty="0"/>
              <a:t>k dispozici fond 1500 odborníků v pohotovostních jednotkách, které mohou být vyslané na krizové místo do 5 dní </a:t>
            </a:r>
            <a:r>
              <a:rPr lang="cs-CZ" b="1" dirty="0"/>
              <a:t>(tzv. rezervní tým pro rychlé nasazení).</a:t>
            </a:r>
            <a:r>
              <a:rPr lang="cs-CZ" dirty="0"/>
              <a:t> </a:t>
            </a:r>
            <a:r>
              <a:rPr lang="cs-CZ" dirty="0" smtClean="0"/>
              <a:t>Vlastní zásahová technika </a:t>
            </a:r>
            <a:r>
              <a:rPr lang="cs-CZ" dirty="0"/>
              <a:t>(např. lodě, vrtulníky). </a:t>
            </a:r>
          </a:p>
          <a:p>
            <a:r>
              <a:rPr lang="cs-CZ" dirty="0" smtClean="0"/>
              <a:t>ČR </a:t>
            </a:r>
            <a:r>
              <a:rPr lang="cs-CZ" dirty="0"/>
              <a:t>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dirty="0" smtClean="0"/>
              <a:t>Nový FRONTEX (Stráž)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Úkoly:  </a:t>
            </a:r>
            <a:endParaRPr lang="cs-CZ" b="1" dirty="0"/>
          </a:p>
          <a:p>
            <a:pPr lvl="1"/>
            <a:r>
              <a:rPr lang="cs-CZ" dirty="0" smtClean="0"/>
              <a:t>přispívat </a:t>
            </a:r>
            <a:r>
              <a:rPr lang="cs-CZ" dirty="0"/>
              <a:t>k účinné ochraně hranic včetně aktivit pro odhalování přeshraniční trestné činnosti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poskytovat </a:t>
            </a:r>
            <a:r>
              <a:rPr lang="cs-CZ" dirty="0"/>
              <a:t>účinnou technickou a operativní pomoc zúčastněným hraničním členským zemím prostřednictvím společných operací a zásahů rychlé reakce a rovněž pomoc na podporu pátracích a záchranných operací zaměřených na osoby v tísni na moři,</a:t>
            </a:r>
          </a:p>
          <a:p>
            <a:pPr lvl="1"/>
            <a:r>
              <a:rPr lang="cs-CZ" dirty="0" smtClean="0"/>
              <a:t>organizovat</a:t>
            </a:r>
            <a:r>
              <a:rPr lang="cs-CZ" dirty="0"/>
              <a:t>, koordinovat a provádět návratové operace.  </a:t>
            </a:r>
          </a:p>
          <a:p>
            <a:r>
              <a:rPr lang="cs-CZ" b="1" dirty="0" smtClean="0"/>
              <a:t>Efektivní pomoc Stráže </a:t>
            </a:r>
            <a:r>
              <a:rPr lang="cs-CZ" b="1" dirty="0"/>
              <a:t>pohraničním orgánům postiženého státu, </a:t>
            </a:r>
            <a:r>
              <a:rPr lang="cs-CZ" dirty="0"/>
              <a:t>který situaci sám nemůže zvládnout (tzv. zásah rychlé reakce na hranicích). </a:t>
            </a:r>
            <a:r>
              <a:rPr lang="cs-CZ" dirty="0" smtClean="0"/>
              <a:t>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  <a:p>
            <a:r>
              <a:rPr lang="cs-CZ" b="1" dirty="0" smtClean="0">
                <a:solidFill>
                  <a:srgbClr val="3333FF"/>
                </a:solidFill>
              </a:rPr>
              <a:t>Záchranné </a:t>
            </a:r>
            <a:r>
              <a:rPr lang="cs-CZ" b="1" dirty="0">
                <a:solidFill>
                  <a:srgbClr val="3333FF"/>
                </a:solidFill>
              </a:rPr>
              <a:t>operace na </a:t>
            </a:r>
            <a:r>
              <a:rPr lang="cs-CZ" b="1" dirty="0" smtClean="0">
                <a:solidFill>
                  <a:srgbClr val="3333FF"/>
                </a:solidFill>
              </a:rPr>
              <a:t>moři: </a:t>
            </a:r>
            <a:r>
              <a:rPr lang="cs-CZ" dirty="0" smtClean="0">
                <a:solidFill>
                  <a:srgbClr val="3333FF"/>
                </a:solidFill>
              </a:rPr>
              <a:t>Mezinárodní úmluva </a:t>
            </a:r>
            <a:r>
              <a:rPr lang="cs-CZ" dirty="0">
                <a:solidFill>
                  <a:srgbClr val="3333FF"/>
                </a:solidFill>
              </a:rPr>
              <a:t>o bezpečnosti lidského života na </a:t>
            </a:r>
            <a:r>
              <a:rPr lang="cs-CZ" dirty="0" smtClean="0">
                <a:solidFill>
                  <a:srgbClr val="3333FF"/>
                </a:solidFill>
              </a:rPr>
              <a:t>moři</a:t>
            </a:r>
          </a:p>
          <a:p>
            <a:pPr lvl="1"/>
            <a:r>
              <a:rPr lang="cs-CZ" dirty="0" smtClean="0">
                <a:solidFill>
                  <a:srgbClr val="3333FF"/>
                </a:solidFill>
              </a:rPr>
              <a:t>povinnost každého plavidla </a:t>
            </a:r>
            <a:r>
              <a:rPr lang="cs-CZ" dirty="0">
                <a:solidFill>
                  <a:srgbClr val="3333FF"/>
                </a:solidFill>
              </a:rPr>
              <a:t>poskytnout pomoc lidem v tísni na </a:t>
            </a:r>
            <a:r>
              <a:rPr lang="cs-CZ" dirty="0" smtClean="0">
                <a:solidFill>
                  <a:srgbClr val="3333FF"/>
                </a:solidFill>
              </a:rPr>
              <a:t>moři</a:t>
            </a:r>
          </a:p>
          <a:p>
            <a:pPr lvl="1"/>
            <a:r>
              <a:rPr lang="cs-CZ" dirty="0" smtClean="0">
                <a:solidFill>
                  <a:srgbClr val="3333FF"/>
                </a:solidFill>
              </a:rPr>
              <a:t>ve většině </a:t>
            </a:r>
            <a:r>
              <a:rPr lang="cs-CZ" dirty="0">
                <a:solidFill>
                  <a:srgbClr val="3333FF"/>
                </a:solidFill>
              </a:rPr>
              <a:t>případů </a:t>
            </a:r>
            <a:r>
              <a:rPr lang="cs-CZ" dirty="0" smtClean="0">
                <a:solidFill>
                  <a:srgbClr val="3333FF"/>
                </a:solidFill>
              </a:rPr>
              <a:t>migranty </a:t>
            </a:r>
            <a:r>
              <a:rPr lang="cs-CZ" dirty="0">
                <a:solidFill>
                  <a:srgbClr val="3333FF"/>
                </a:solidFill>
              </a:rPr>
              <a:t>po záchraně nelze bezprostředně vrátit do země původu, takže zpravidla končí v přístavech země EU, kam byli </a:t>
            </a:r>
            <a:r>
              <a:rPr lang="cs-CZ" dirty="0" smtClean="0">
                <a:solidFill>
                  <a:srgbClr val="3333FF"/>
                </a:solidFill>
              </a:rPr>
              <a:t>dopraveni</a:t>
            </a:r>
            <a:endParaRPr lang="cs-CZ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>
            <a:normAutofit/>
          </a:bodyPr>
          <a:lstStyle/>
          <a:p>
            <a:pPr eaLnBrk="1"/>
            <a:r>
              <a:rPr lang="cs-CZ" altLang="cs-CZ" dirty="0" smtClean="0"/>
              <a:t>Nový FRONTEX – řešení krize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Při trvání naléhavé situace a absolutní dlouhodobé neochotě postiženého členského státu situaci řešit ve spolupráci se Stráží, může </a:t>
            </a:r>
            <a:r>
              <a:rPr lang="cs-CZ" b="1" dirty="0">
                <a:solidFill>
                  <a:srgbClr val="C00000"/>
                </a:solidFill>
              </a:rPr>
              <a:t>Komise</a:t>
            </a:r>
            <a:r>
              <a:rPr lang="cs-CZ" dirty="0"/>
              <a:t> podle čl. 29 nařízení č. 2016/399 (Schengenský hraniční kodex) rozhodnout o obnovení hraničních kontrol mezi tímto státem a ostatními členskými státy schengenského prostoru, tedy o </a:t>
            </a:r>
            <a:r>
              <a:rPr lang="cs-CZ" b="1" dirty="0">
                <a:solidFill>
                  <a:srgbClr val="C00000"/>
                </a:solidFill>
              </a:rPr>
              <a:t>suspenzi schengenského režimu </a:t>
            </a:r>
            <a:r>
              <a:rPr lang="cs-CZ" dirty="0"/>
              <a:t>vůči tomuto státu.</a:t>
            </a:r>
          </a:p>
          <a:p>
            <a:r>
              <a:rPr lang="cs-CZ" dirty="0"/>
              <a:t>	Oproti původním úvahám tak </a:t>
            </a:r>
            <a:r>
              <a:rPr lang="cs-CZ" b="1" dirty="0"/>
              <a:t>Stráž nemůže zasahovat proti vůli členského státu, na jehož území by měl být zásah proveden.</a:t>
            </a:r>
            <a:r>
              <a:rPr lang="cs-CZ" dirty="0"/>
              <a:t> Takový stát by ale mohl být </a:t>
            </a:r>
            <a:r>
              <a:rPr lang="cs-CZ" b="1" dirty="0">
                <a:solidFill>
                  <a:srgbClr val="C00000"/>
                </a:solidFill>
              </a:rPr>
              <a:t>prakticky „vyloučen“ ze </a:t>
            </a:r>
            <a:r>
              <a:rPr lang="cs-CZ" b="1" dirty="0" err="1">
                <a:solidFill>
                  <a:srgbClr val="C00000"/>
                </a:solidFill>
              </a:rPr>
              <a:t>Schengenu</a:t>
            </a:r>
            <a:r>
              <a:rPr lang="cs-CZ" b="1" dirty="0">
                <a:solidFill>
                  <a:srgbClr val="C00000"/>
                </a:solidFill>
              </a:rPr>
              <a:t>, </a:t>
            </a:r>
            <a:r>
              <a:rPr lang="cs-CZ" dirty="0"/>
              <a:t>aby jeho postup neohrozil fungování schengenského systému mezi ostatními státy. </a:t>
            </a:r>
          </a:p>
          <a:p>
            <a:pPr eaLnBrk="1">
              <a:lnSpc>
                <a:spcPct val="84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79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FRONTEX – vnější hranice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 smtClean="0"/>
          </a:p>
          <a:p>
            <a:pPr>
              <a:lnSpc>
                <a:spcPct val="84000"/>
              </a:lnSpc>
            </a:pPr>
            <a:r>
              <a:rPr lang="cs-CZ" altLang="cs-CZ" dirty="0" smtClean="0"/>
              <a:t>schází výkonné pravomoci, nicméně vysoký rozpočet – operativní činnost na mořské hranici </a:t>
            </a:r>
            <a:endParaRPr lang="cs-CZ" altLang="cs-CZ" b="1" dirty="0" smtClean="0"/>
          </a:p>
          <a:p>
            <a:pPr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 smtClean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smtClean="0">
                <a:solidFill>
                  <a:srgbClr val="CC3300"/>
                </a:solidFill>
              </a:rPr>
              <a:t>Nař. 810/2009 – jednotný právní dokument pro krátkodobá „schengenská“ víza 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tj. do 90 dnů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víza nad 90 dnů: kompetence členských států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smtClean="0"/>
              <a:t>Seznam třetích zemí s vízovou povinností: nař. 539/2001</a:t>
            </a:r>
          </a:p>
          <a:p>
            <a:r>
              <a:rPr lang="cs-CZ" altLang="cs-CZ" smtClean="0"/>
              <a:t>Jednotný formát víza: nař. 1683/95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Schengenské vízum (krátkodobé)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Podle </a:t>
            </a:r>
            <a:r>
              <a:rPr lang="cs-CZ" dirty="0" smtClean="0"/>
              <a:t>nařízení 810/2009 </a:t>
            </a:r>
            <a:r>
              <a:rPr lang="cs-CZ" dirty="0"/>
              <a:t>udělují konzulární orgány členských států </a:t>
            </a:r>
            <a:r>
              <a:rPr lang="cs-CZ" dirty="0" smtClean="0"/>
              <a:t>tzv</a:t>
            </a:r>
            <a:r>
              <a:rPr lang="cs-CZ" dirty="0"/>
              <a:t>. schengenská </a:t>
            </a:r>
            <a:r>
              <a:rPr lang="cs-CZ" dirty="0" smtClean="0"/>
              <a:t>víza = </a:t>
            </a:r>
            <a:r>
              <a:rPr lang="cs-CZ" b="1" dirty="0">
                <a:solidFill>
                  <a:srgbClr val="C00000"/>
                </a:solidFill>
              </a:rPr>
              <a:t>krátkodobá víza </a:t>
            </a:r>
            <a:r>
              <a:rPr lang="cs-CZ" dirty="0"/>
              <a:t>zásadně platná pro celý schengenský </a:t>
            </a:r>
            <a:r>
              <a:rPr lang="cs-CZ" dirty="0" smtClean="0"/>
              <a:t>prostor, </a:t>
            </a:r>
            <a:r>
              <a:rPr lang="cs-CZ" dirty="0"/>
              <a:t>tedy </a:t>
            </a:r>
            <a:r>
              <a:rPr lang="cs-CZ" dirty="0" smtClean="0"/>
              <a:t>většinou opravňující </a:t>
            </a:r>
            <a:r>
              <a:rPr lang="cs-CZ" dirty="0"/>
              <a:t>k pobytu na nejvýše 90 dnů v rozmezí 180 dnů. </a:t>
            </a:r>
            <a:endParaRPr lang="cs-CZ" dirty="0" smtClean="0"/>
          </a:p>
          <a:p>
            <a:r>
              <a:rPr lang="cs-CZ" dirty="0" smtClean="0"/>
              <a:t>Zvláštní případy: územní </a:t>
            </a:r>
            <a:r>
              <a:rPr lang="cs-CZ" dirty="0"/>
              <a:t>působnost víza omezená jen na některé státy. </a:t>
            </a:r>
            <a:endParaRPr lang="cs-CZ" dirty="0" smtClean="0"/>
          </a:p>
          <a:p>
            <a:r>
              <a:rPr lang="cs-CZ" dirty="0" smtClean="0"/>
              <a:t>Schengenské </a:t>
            </a:r>
            <a:r>
              <a:rPr lang="cs-CZ" dirty="0"/>
              <a:t>vízum je </a:t>
            </a:r>
            <a:r>
              <a:rPr lang="cs-CZ" b="1" dirty="0"/>
              <a:t>jednotné</a:t>
            </a:r>
            <a:r>
              <a:rPr lang="cs-CZ" dirty="0"/>
              <a:t> jak z formálního hlediska, tak i pokud jde o řízení o jeho udělení. </a:t>
            </a:r>
            <a:endParaRPr lang="cs-CZ" dirty="0" smtClean="0"/>
          </a:p>
          <a:p>
            <a:r>
              <a:rPr lang="cs-CZ" dirty="0" smtClean="0"/>
              <a:t>Poplatek </a:t>
            </a:r>
            <a:r>
              <a:rPr lang="cs-CZ" dirty="0"/>
              <a:t>za jeho udělení činí 60 EUR (35 pro nezletilé děti). </a:t>
            </a:r>
            <a:endParaRPr lang="cs-CZ" dirty="0" smtClean="0"/>
          </a:p>
          <a:p>
            <a:r>
              <a:rPr lang="cs-CZ" dirty="0" smtClean="0"/>
              <a:t>Podmínky</a:t>
            </a:r>
            <a:r>
              <a:rPr lang="cs-CZ" dirty="0"/>
              <a:t>, které musí žadatel o vízum </a:t>
            </a:r>
            <a:r>
              <a:rPr lang="cs-CZ" dirty="0" smtClean="0"/>
              <a:t>splňovat – mimo jiné</a:t>
            </a:r>
          </a:p>
          <a:p>
            <a:pPr lvl="1"/>
            <a:r>
              <a:rPr lang="cs-CZ" dirty="0" smtClean="0"/>
              <a:t>dostatek </a:t>
            </a:r>
            <a:r>
              <a:rPr lang="cs-CZ" dirty="0"/>
              <a:t>finančních prostředků a zdravotní </a:t>
            </a:r>
            <a:r>
              <a:rPr lang="cs-CZ" dirty="0" smtClean="0"/>
              <a:t>pojištění </a:t>
            </a:r>
          </a:p>
        </p:txBody>
      </p:sp>
    </p:spTree>
    <p:extLst>
      <p:ext uri="{BB962C8B-B14F-4D97-AF65-F5344CB8AC3E}">
        <p14:creationId xmlns:p14="http://schemas.microsoft.com/office/powerpoint/2010/main" val="114193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mtClean="0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 smtClean="0"/>
              <a:t>zahrnutí „schengenského práva“ do I. a III. pilíře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trestních věcech, policie: III. p.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 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Schengenské vízum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Zamítnutí </a:t>
            </a:r>
            <a:r>
              <a:rPr lang="cs-CZ" b="1" dirty="0"/>
              <a:t>žádosti </a:t>
            </a:r>
            <a:r>
              <a:rPr lang="cs-CZ" b="1" dirty="0" smtClean="0"/>
              <a:t>lze napadnout </a:t>
            </a:r>
            <a:r>
              <a:rPr lang="cs-CZ" dirty="0"/>
              <a:t>u orgánů státu, jehož konzulární orgán žádost zamítl. </a:t>
            </a:r>
            <a:endParaRPr lang="cs-CZ" dirty="0" smtClean="0"/>
          </a:p>
          <a:p>
            <a:r>
              <a:rPr lang="cs-CZ" dirty="0" smtClean="0"/>
              <a:t>Udělení </a:t>
            </a:r>
            <a:r>
              <a:rPr lang="cs-CZ" dirty="0"/>
              <a:t>víza nezakládá automatický nárok cizince na vstup na území Unie.</a:t>
            </a:r>
          </a:p>
          <a:p>
            <a:r>
              <a:rPr lang="cs-CZ" b="1" dirty="0"/>
              <a:t>Seznam států,</a:t>
            </a:r>
            <a:r>
              <a:rPr lang="cs-CZ" dirty="0"/>
              <a:t> jejichž příslušníci potřebují (nebo naopak nepotřebují) ke vstupu nebo pobytu na území EU vízum, je stanoven nařízením č. 539/2001 ve znění četných aktualizačních změn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Nařízení </a:t>
            </a:r>
            <a:r>
              <a:rPr lang="cs-CZ" dirty="0"/>
              <a:t>č. 767/2008 založilo </a:t>
            </a:r>
            <a:r>
              <a:rPr lang="cs-CZ" b="1" i="1" dirty="0"/>
              <a:t>vízový informační systém</a:t>
            </a:r>
            <a:r>
              <a:rPr lang="cs-CZ" dirty="0"/>
              <a:t> schengenského prostoru, který eviduje všechny informace o udělených vízech nebo zamítnutých žádostech ve všech členských státech.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6346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Dlouhodobý pobyt (nad 90 dnů)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 smtClean="0"/>
              <a:t>dlouhodobé vízum, resp. povolení k pobytu</a:t>
            </a:r>
          </a:p>
          <a:p>
            <a:r>
              <a:rPr lang="cs-CZ" dirty="0" smtClean="0"/>
              <a:t>zejména pro výkon pracovní činnosti nebo za účelem spojení rodiny</a:t>
            </a:r>
          </a:p>
          <a:p>
            <a:r>
              <a:rPr lang="cs-CZ" dirty="0" smtClean="0"/>
              <a:t>směrnice EU regulují jen obecné otázky</a:t>
            </a:r>
          </a:p>
          <a:p>
            <a:r>
              <a:rPr lang="cs-CZ" dirty="0" smtClean="0"/>
              <a:t>zůstává kompetence členských států (zejména kvóty pro zahraniční pracovníky)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3A191"/>
          </a:solidFill>
        </p:spPr>
        <p:txBody>
          <a:bodyPr/>
          <a:lstStyle/>
          <a:p>
            <a:r>
              <a:rPr lang="cs-CZ" dirty="0" smtClean="0"/>
              <a:t>A Z Y L  -  S F E U     čl. 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  <a:solidFill>
            <a:srgbClr val="FFCC99"/>
          </a:solidFill>
        </p:spPr>
        <p:txBody>
          <a:bodyPr>
            <a:noAutofit/>
          </a:bodyPr>
          <a:lstStyle/>
          <a:p>
            <a:r>
              <a:rPr lang="cs-CZ" sz="1800" dirty="0" smtClean="0"/>
              <a:t>1</a:t>
            </a:r>
            <a:r>
              <a:rPr lang="cs-CZ" sz="1800" dirty="0"/>
              <a:t>. Unie vyvíjí </a:t>
            </a:r>
            <a:r>
              <a:rPr lang="cs-CZ" sz="1800" b="1" dirty="0"/>
              <a:t>společnou politiku týkající se azylu, doplňkové ochrany a dočasné ochrany</a:t>
            </a:r>
            <a:r>
              <a:rPr lang="cs-CZ" sz="1800" dirty="0"/>
              <a:t> s cílem poskytnout každému státnímu příslušníkovi třetí země, který potřebuje mezinárodní ochranu, přiměřený status a zajistit dodržování zásady nenavracení. </a:t>
            </a:r>
            <a:endParaRPr lang="cs-CZ" sz="1800" dirty="0" smtClean="0"/>
          </a:p>
          <a:p>
            <a:r>
              <a:rPr lang="cs-CZ" sz="1800" dirty="0" smtClean="0"/>
              <a:t>Tato </a:t>
            </a:r>
            <a:r>
              <a:rPr lang="cs-CZ" sz="1800" dirty="0"/>
              <a:t>politika musí být v souladu s Ženevskou úmluvou o právním postavení uprchlíků </a:t>
            </a:r>
            <a:r>
              <a:rPr lang="cs-CZ" sz="1800" dirty="0" smtClean="0"/>
              <a:t>(1951), </a:t>
            </a:r>
            <a:r>
              <a:rPr lang="cs-CZ" sz="1800" dirty="0"/>
              <a:t>Protokolem </a:t>
            </a:r>
            <a:r>
              <a:rPr lang="cs-CZ" sz="1800" dirty="0" smtClean="0"/>
              <a:t>... (1967) </a:t>
            </a:r>
            <a:r>
              <a:rPr lang="cs-CZ" sz="1800" dirty="0"/>
              <a:t>a ostatními příslušnými smlouvami.</a:t>
            </a:r>
          </a:p>
          <a:p>
            <a:r>
              <a:rPr lang="cs-CZ" sz="1800" dirty="0"/>
              <a:t>2. </a:t>
            </a:r>
            <a:r>
              <a:rPr lang="cs-CZ" sz="1800" dirty="0" smtClean="0"/>
              <a:t>Řádným legislativním </a:t>
            </a:r>
            <a:r>
              <a:rPr lang="cs-CZ" sz="1800" dirty="0"/>
              <a:t>postupem </a:t>
            </a:r>
            <a:r>
              <a:rPr lang="cs-CZ" sz="1800" dirty="0" smtClean="0"/>
              <a:t>se přijímají opatření </a:t>
            </a:r>
            <a:r>
              <a:rPr lang="cs-CZ" sz="1800" dirty="0"/>
              <a:t>týkající se společného evropského azylového systému, který obsahuje:</a:t>
            </a:r>
          </a:p>
          <a:p>
            <a:r>
              <a:rPr lang="cs-CZ" sz="1800" dirty="0"/>
              <a:t>a) </a:t>
            </a:r>
            <a:r>
              <a:rPr lang="cs-CZ" sz="1800" b="1" dirty="0"/>
              <a:t>jednotný azylový status</a:t>
            </a:r>
            <a:r>
              <a:rPr lang="cs-CZ" sz="1800" dirty="0"/>
              <a:t> pro státní příslušníky třetích zemí platný v celé Unii;</a:t>
            </a:r>
          </a:p>
          <a:p>
            <a:r>
              <a:rPr lang="cs-CZ" sz="1800" dirty="0"/>
              <a:t>b) jednotný status </a:t>
            </a:r>
            <a:r>
              <a:rPr lang="cs-CZ" sz="1800" b="1" dirty="0"/>
              <a:t>doplňkové ochrany</a:t>
            </a:r>
            <a:r>
              <a:rPr lang="cs-CZ" sz="1800" dirty="0"/>
              <a:t> pro státní příslušníky třetích zemí, kteří, aniž by získali evropský azyl, potřebují mezinárodní ochranu;</a:t>
            </a:r>
          </a:p>
          <a:p>
            <a:r>
              <a:rPr lang="cs-CZ" sz="1800" dirty="0"/>
              <a:t>c) </a:t>
            </a:r>
            <a:r>
              <a:rPr lang="cs-CZ" sz="1800" b="1" dirty="0"/>
              <a:t>společný režim dočasné ochrany</a:t>
            </a:r>
            <a:r>
              <a:rPr lang="cs-CZ" sz="1800" dirty="0"/>
              <a:t> vysídlených osob </a:t>
            </a:r>
            <a:r>
              <a:rPr lang="cs-CZ" sz="1800" b="1" dirty="0">
                <a:solidFill>
                  <a:srgbClr val="C00000"/>
                </a:solidFill>
              </a:rPr>
              <a:t>v případě hromadného přílivu</a:t>
            </a:r>
            <a:r>
              <a:rPr lang="cs-CZ" sz="1800" dirty="0"/>
              <a:t>;</a:t>
            </a:r>
          </a:p>
          <a:p>
            <a:r>
              <a:rPr lang="cs-CZ" sz="1800" dirty="0"/>
              <a:t>d) </a:t>
            </a:r>
            <a:r>
              <a:rPr lang="cs-CZ" sz="1800" dirty="0" smtClean="0"/>
              <a:t>společný </a:t>
            </a:r>
            <a:r>
              <a:rPr lang="cs-CZ" sz="1800" dirty="0"/>
              <a:t>postup pro udělování a odnímání jednotného azylového </a:t>
            </a:r>
            <a:r>
              <a:rPr lang="cs-CZ" sz="1800" dirty="0" smtClean="0"/>
              <a:t>statusu ...;</a:t>
            </a:r>
            <a:endParaRPr lang="cs-CZ" sz="1800" dirty="0"/>
          </a:p>
          <a:p>
            <a:r>
              <a:rPr lang="cs-CZ" sz="1800" dirty="0"/>
              <a:t>e) </a:t>
            </a:r>
            <a:r>
              <a:rPr lang="cs-CZ" sz="1800" b="1" dirty="0" smtClean="0"/>
              <a:t>určení </a:t>
            </a:r>
            <a:r>
              <a:rPr lang="cs-CZ" sz="1800" b="1" dirty="0"/>
              <a:t>členského státu příslušného pro posouzení žádosti o </a:t>
            </a:r>
            <a:r>
              <a:rPr lang="cs-CZ" sz="1800" b="1" dirty="0" smtClean="0"/>
              <a:t>azyl 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f) </a:t>
            </a:r>
            <a:r>
              <a:rPr lang="cs-CZ" sz="1800" b="1" dirty="0"/>
              <a:t>normy týkající se podmínek pro přijímání žadatelů o azyl </a:t>
            </a:r>
            <a:r>
              <a:rPr lang="cs-CZ" sz="1800" b="1" dirty="0" smtClean="0"/>
              <a:t>...</a:t>
            </a:r>
            <a:r>
              <a:rPr lang="cs-CZ" sz="1800" dirty="0" smtClean="0"/>
              <a:t>;</a:t>
            </a:r>
            <a:endParaRPr lang="cs-CZ" sz="1800" dirty="0"/>
          </a:p>
          <a:p>
            <a:r>
              <a:rPr lang="cs-CZ" sz="1800" dirty="0"/>
              <a:t>g) partnerství a spolupráci se třetími zeměmi pro zvládání přílivů osob žádajících o </a:t>
            </a:r>
            <a:r>
              <a:rPr lang="cs-CZ" sz="1800" dirty="0" smtClean="0"/>
              <a:t>azyl ...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784595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475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- </a:t>
            </a:r>
            <a:r>
              <a:rPr lang="cs-CZ" b="1" dirty="0"/>
              <a:t>Směrnice č. 2011/95 </a:t>
            </a:r>
            <a:r>
              <a:rPr lang="cs-CZ" b="1" i="1" dirty="0" smtClean="0"/>
              <a:t>(</a:t>
            </a:r>
            <a:r>
              <a:rPr lang="cs-CZ" b="1" i="1" dirty="0"/>
              <a:t>tzv. </a:t>
            </a:r>
            <a:r>
              <a:rPr lang="cs-CZ" b="1" i="1" dirty="0">
                <a:solidFill>
                  <a:srgbClr val="C00000"/>
                </a:solidFill>
              </a:rPr>
              <a:t>kvalifikační směrnice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- pro uznání uprchlíků a osob, které potřebují mezinárodní ochranu), podle které zejména nikdo nesmí být vrácen zpět tam, kde by byl vystaven pronásledování, tj. je třeba dodržovat zásadu nenavracení (non-</a:t>
            </a:r>
            <a:r>
              <a:rPr lang="cs-CZ" dirty="0" err="1"/>
              <a:t>refoulement</a:t>
            </a:r>
            <a:r>
              <a:rPr lang="cs-CZ" dirty="0"/>
              <a:t>).</a:t>
            </a:r>
          </a:p>
          <a:p>
            <a:r>
              <a:rPr lang="cs-CZ" b="1" dirty="0"/>
              <a:t>- Směrnice č. 2013/33 (</a:t>
            </a:r>
            <a:r>
              <a:rPr lang="cs-CZ" b="1" dirty="0" err="1"/>
              <a:t>býv</a:t>
            </a:r>
            <a:r>
              <a:rPr lang="cs-CZ" b="1" dirty="0"/>
              <a:t>. č. 2003/9), kterou se stanoví normy pro přijímání žadatelů o mezinárodní ochranu</a:t>
            </a:r>
            <a:r>
              <a:rPr lang="cs-CZ" dirty="0"/>
              <a:t> </a:t>
            </a:r>
            <a:r>
              <a:rPr lang="cs-CZ" b="1" i="1" dirty="0"/>
              <a:t>(tzv</a:t>
            </a:r>
            <a:r>
              <a:rPr lang="cs-CZ" b="1" i="1" dirty="0">
                <a:solidFill>
                  <a:srgbClr val="C00000"/>
                </a:solidFill>
              </a:rPr>
              <a:t>. recepční směrnice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- pro zacházení s uprchlíky). Ž</a:t>
            </a:r>
            <a:r>
              <a:rPr lang="cs-CZ" dirty="0" smtClean="0"/>
              <a:t>adatelé </a:t>
            </a:r>
            <a:r>
              <a:rPr lang="cs-CZ" dirty="0"/>
              <a:t>o azyl se mohou volně pohybovat na území hostitelského členského státu, </a:t>
            </a:r>
            <a:r>
              <a:rPr lang="cs-CZ" dirty="0" smtClean="0"/>
              <a:t>členské </a:t>
            </a:r>
            <a:r>
              <a:rPr lang="cs-CZ" dirty="0"/>
              <a:t>státy </a:t>
            </a:r>
            <a:r>
              <a:rPr lang="cs-CZ" dirty="0" smtClean="0"/>
              <a:t>zajistí </a:t>
            </a:r>
            <a:r>
              <a:rPr lang="cs-CZ" dirty="0"/>
              <a:t>materiální podmínky </a:t>
            </a:r>
            <a:r>
              <a:rPr lang="cs-CZ" dirty="0" smtClean="0"/>
              <a:t>pro </a:t>
            </a:r>
            <a:r>
              <a:rPr lang="cs-CZ" dirty="0"/>
              <a:t>odpovídající životní úroveň pro zajištění zdraví a živobytí </a:t>
            </a:r>
            <a:r>
              <a:rPr lang="cs-CZ" dirty="0" smtClean="0"/>
              <a:t>žadatelů apod.</a:t>
            </a:r>
            <a:endParaRPr lang="cs-CZ" dirty="0"/>
          </a:p>
          <a:p>
            <a:r>
              <a:rPr lang="cs-CZ" b="1" dirty="0"/>
              <a:t>- Směrnice č. 2013/32 (</a:t>
            </a:r>
            <a:r>
              <a:rPr lang="cs-CZ" b="1" dirty="0" err="1"/>
              <a:t>býv</a:t>
            </a:r>
            <a:r>
              <a:rPr lang="cs-CZ" b="1" dirty="0"/>
              <a:t>. č. 2005/85) o společných řízeních pro přiznávání a odnímání statusu mezinárodní ochrany </a:t>
            </a:r>
            <a:r>
              <a:rPr lang="cs-CZ" b="1" i="1" dirty="0"/>
              <a:t>(tzv. </a:t>
            </a:r>
            <a:r>
              <a:rPr lang="cs-CZ" b="1" i="1" dirty="0">
                <a:solidFill>
                  <a:srgbClr val="C00000"/>
                </a:solidFill>
              </a:rPr>
              <a:t>procedurální směrnice </a:t>
            </a:r>
            <a:r>
              <a:rPr lang="cs-CZ" dirty="0"/>
              <a:t>– o azylových a podobných řízeních, tedy minimální normy pro řízení v členských státech o přiznávání a odnímání postavení uprchlíka). </a:t>
            </a:r>
            <a:r>
              <a:rPr lang="cs-CZ" dirty="0" smtClean="0"/>
              <a:t>Žadatelé </a:t>
            </a:r>
            <a:r>
              <a:rPr lang="cs-CZ" dirty="0"/>
              <a:t>o azyl jsou oprávněni zůstat v zemi po dobu, než bude jejich žádost vyřízena, mají právo na tlumočníka a členská země EU může žadatelům o azyl uložit podmínky, aby </a:t>
            </a:r>
            <a:r>
              <a:rPr lang="cs-CZ" dirty="0" smtClean="0"/>
              <a:t>spolupracovali.</a:t>
            </a:r>
            <a:endParaRPr lang="cs-CZ" dirty="0"/>
          </a:p>
          <a:p>
            <a:r>
              <a:rPr lang="cs-CZ" dirty="0" smtClean="0"/>
              <a:t>První bezpečná země: třetí </a:t>
            </a:r>
            <a:r>
              <a:rPr lang="cs-CZ" dirty="0"/>
              <a:t>země označená za bezpečnou zemi původu může být pro daného žadatele o azyl za takovou považována, pouze pokud nepředložil závažné důvody naznačující, že není bezpečná z hlediska jeho osobní </a:t>
            </a:r>
            <a:r>
              <a:rPr lang="cs-CZ" dirty="0" smtClean="0"/>
              <a:t>situace. </a:t>
            </a:r>
          </a:p>
          <a:p>
            <a:r>
              <a:rPr lang="cs-CZ" b="1" i="1" dirty="0" smtClean="0">
                <a:solidFill>
                  <a:srgbClr val="C00000"/>
                </a:solidFill>
              </a:rPr>
              <a:t>- Směrnice o</a:t>
            </a:r>
            <a:r>
              <a:rPr lang="cs-CZ" b="1" i="1" dirty="0">
                <a:solidFill>
                  <a:srgbClr val="C00000"/>
                </a:solidFill>
              </a:rPr>
              <a:t> dočasné </a:t>
            </a:r>
            <a:r>
              <a:rPr lang="cs-CZ" b="1" i="1" dirty="0" smtClean="0">
                <a:solidFill>
                  <a:srgbClr val="C00000"/>
                </a:solidFill>
              </a:rPr>
              <a:t>ochraně </a:t>
            </a:r>
            <a:r>
              <a:rPr lang="cs-CZ" dirty="0" smtClean="0"/>
              <a:t>určuje </a:t>
            </a:r>
            <a:r>
              <a:rPr lang="cs-CZ" dirty="0"/>
              <a:t>postup v případě hromadného přílivu vysídlených </a:t>
            </a:r>
            <a:r>
              <a:rPr lang="cs-CZ" dirty="0" smtClean="0"/>
              <a:t>osob -  </a:t>
            </a:r>
            <a:r>
              <a:rPr lang="cs-CZ" dirty="0"/>
              <a:t>nebyla nikdy aplikována</a:t>
            </a:r>
            <a:r>
              <a:rPr lang="cs-CZ" dirty="0" smtClean="0"/>
              <a:t>. Podle </a:t>
            </a:r>
            <a:r>
              <a:rPr lang="cs-CZ" dirty="0"/>
              <a:t>směrnice </a:t>
            </a:r>
            <a:r>
              <a:rPr lang="cs-CZ" b="1" dirty="0"/>
              <a:t>č. 2011/55</a:t>
            </a:r>
            <a:r>
              <a:rPr lang="cs-CZ" dirty="0"/>
              <a:t> </a:t>
            </a:r>
            <a:r>
              <a:rPr lang="cs-CZ" b="1" dirty="0"/>
              <a:t>„dočasná ochrana“</a:t>
            </a:r>
            <a:r>
              <a:rPr lang="cs-CZ" dirty="0"/>
              <a:t> představuje řízení výjimečné povahy, které v případě skutečného nebo hrozícího hromadného přílivu osob ze třetích zemí, které se nemohou bezprostředně vrátit do země původu, poskytuje </a:t>
            </a:r>
            <a:r>
              <a:rPr lang="cs-CZ" b="1" dirty="0"/>
              <a:t>okamžitou a dočasnou ochranu těmto osobám, </a:t>
            </a:r>
            <a:r>
              <a:rPr lang="cs-CZ" dirty="0"/>
              <a:t>zejména pokud zároveň existuje riziko, že </a:t>
            </a:r>
            <a:r>
              <a:rPr lang="cs-CZ" b="1" dirty="0"/>
              <a:t>azylový systém nebude schopen vypořádat se s tímto přílivem </a:t>
            </a:r>
            <a:r>
              <a:rPr lang="cs-CZ" dirty="0"/>
              <a:t>a jiné řešení akutní krizové situace tak není k dispozici. </a:t>
            </a:r>
          </a:p>
        </p:txBody>
      </p:sp>
    </p:spTree>
    <p:extLst>
      <p:ext uri="{BB962C8B-B14F-4D97-AF65-F5344CB8AC3E}">
        <p14:creationId xmlns:p14="http://schemas.microsoft.com/office/powerpoint/2010/main" val="8024116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63" y="260648"/>
            <a:ext cx="8229600" cy="1152128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Dublinský systém</a:t>
            </a:r>
            <a:br>
              <a:rPr lang="cs-CZ" dirty="0" smtClean="0"/>
            </a:br>
            <a:r>
              <a:rPr lang="cs-CZ" i="1" dirty="0" smtClean="0"/>
              <a:t>Příslušnost </a:t>
            </a:r>
            <a:r>
              <a:rPr lang="cs-CZ" i="1" dirty="0"/>
              <a:t>k posuzování žádosti o </a:t>
            </a:r>
            <a:r>
              <a:rPr lang="cs-CZ" i="1" dirty="0" smtClean="0"/>
              <a:t>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Původní úprava </a:t>
            </a:r>
            <a:r>
              <a:rPr lang="cs-CZ" dirty="0"/>
              <a:t>Schengenskou prováděcí úmluvou, poté rozvedena v tzv. Dublinské úmluvě a dnes je úprava obsažena </a:t>
            </a:r>
            <a:r>
              <a:rPr lang="cs-CZ" b="1" dirty="0"/>
              <a:t>v nařízení č. 604/2013 (tzv. „Dublin III“).</a:t>
            </a:r>
            <a:r>
              <a:rPr lang="cs-CZ" dirty="0"/>
              <a:t> Smyslem úpravy je zamezit posuzování několika žádostí téže osoby ve více státech. </a:t>
            </a:r>
          </a:p>
          <a:p>
            <a:r>
              <a:rPr lang="cs-CZ" dirty="0" smtClean="0"/>
              <a:t>Nařízení stanoví </a:t>
            </a:r>
            <a:r>
              <a:rPr lang="cs-CZ" dirty="0"/>
              <a:t>soustavu kritérií, která se aplikují v pořadí, v jakém jsou v nařízení uvedena. </a:t>
            </a:r>
            <a:endParaRPr lang="cs-CZ" dirty="0" smtClean="0"/>
          </a:p>
          <a:p>
            <a:r>
              <a:rPr lang="cs-CZ" b="1" i="1" dirty="0" smtClean="0"/>
              <a:t>1</a:t>
            </a:r>
            <a:r>
              <a:rPr lang="cs-CZ" b="1" i="1" dirty="0"/>
              <a:t>.</a:t>
            </a:r>
            <a:r>
              <a:rPr lang="cs-CZ" i="1" dirty="0"/>
              <a:t> </a:t>
            </a:r>
            <a:r>
              <a:rPr lang="cs-CZ" b="1" i="1" dirty="0"/>
              <a:t>Rodinné vazby:</a:t>
            </a:r>
            <a:r>
              <a:rPr lang="cs-CZ" dirty="0"/>
              <a:t> Příslušný je ten stát, ve kterém legálně pobývá člen rodiny žadatele. </a:t>
            </a:r>
          </a:p>
          <a:p>
            <a:r>
              <a:rPr lang="cs-CZ" b="1" i="1" dirty="0"/>
              <a:t>2. Vydané vízum či povolení k pobytu:</a:t>
            </a:r>
            <a:r>
              <a:rPr lang="cs-CZ" dirty="0"/>
              <a:t> Příslušný je stát, který žadateli již vydal povolení k pobytu či vízum.</a:t>
            </a:r>
          </a:p>
          <a:p>
            <a:r>
              <a:rPr lang="cs-CZ" b="1" i="1" dirty="0"/>
              <a:t>3. Neoprávněný vstup a pobyt:</a:t>
            </a:r>
            <a:r>
              <a:rPr lang="cs-CZ" dirty="0"/>
              <a:t> Příslušný je stát, jehož státní hranici žadatel neoprávněně překročil při příchodu ze třetího státu či kde alespoň 5 měsíců neoprávněně pobýval, nelze-li ji zjistit, jak na území členských států přicestoval. </a:t>
            </a:r>
          </a:p>
          <a:p>
            <a:r>
              <a:rPr lang="cs-CZ" b="1" i="1" dirty="0"/>
              <a:t>4. Bezvízový styk:</a:t>
            </a:r>
            <a:r>
              <a:rPr lang="cs-CZ" dirty="0"/>
              <a:t> Příslušný je ten stát, na jehož území žadatel </a:t>
            </a:r>
            <a:r>
              <a:rPr lang="cs-CZ" dirty="0" smtClean="0"/>
              <a:t>vstoupil bez víza. </a:t>
            </a:r>
            <a:endParaRPr lang="cs-CZ" dirty="0"/>
          </a:p>
          <a:p>
            <a:r>
              <a:rPr lang="cs-CZ" b="1" i="1" dirty="0"/>
              <a:t>5. První podaná žádost o azyl:</a:t>
            </a:r>
            <a:r>
              <a:rPr lang="cs-CZ" dirty="0"/>
              <a:t> Příslušným je ten členský stát, kde žadatel požádal o mezinárodní ochranu poprvé. </a:t>
            </a:r>
          </a:p>
          <a:p>
            <a:r>
              <a:rPr lang="cs-CZ" dirty="0"/>
              <a:t>V minulosti byl rozhodným státem vždy ten, jehož vnější hranici cizinec překročil při příchodu z třetího státu do EU jako první. </a:t>
            </a:r>
          </a:p>
          <a:p>
            <a:r>
              <a:rPr lang="cs-CZ" dirty="0"/>
              <a:t>Cílem tohoto postupu je zabránit </a:t>
            </a:r>
            <a:r>
              <a:rPr lang="cs-CZ" b="1" dirty="0"/>
              <a:t>tzv. </a:t>
            </a:r>
            <a:r>
              <a:rPr lang="cs-CZ" b="1" dirty="0" err="1"/>
              <a:t>asylum</a:t>
            </a:r>
            <a:r>
              <a:rPr lang="cs-CZ" b="1" dirty="0"/>
              <a:t> shopping, </a:t>
            </a:r>
            <a:r>
              <a:rPr lang="cs-CZ" dirty="0"/>
              <a:t>když žadatel o azyl podává svoji žádost současně nebo postupně ve více členských státech. </a:t>
            </a:r>
          </a:p>
          <a:p>
            <a:r>
              <a:rPr lang="cs-CZ" dirty="0"/>
              <a:t>Kromě toho na žádost jiného členského státu může každý členský stát souhlasit s tím, že posoudí žádost o azyl, </a:t>
            </a:r>
            <a:r>
              <a:rPr lang="cs-CZ" b="1" dirty="0"/>
              <a:t>ke které není příslušný, </a:t>
            </a:r>
            <a:r>
              <a:rPr lang="cs-CZ" dirty="0"/>
              <a:t>a to z humanitárních důvodů, které vyplývají zejména z rodinných nebo kulturních důvodů za předpokladu, že si to dotčené osoby přejí.</a:t>
            </a:r>
          </a:p>
          <a:p>
            <a:r>
              <a:rPr lang="cs-CZ" dirty="0"/>
              <a:t>Členský stát určený jako příslušný k žádosti o azyl musí žadatele převzít a vyřídit žádost.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9979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191"/>
          </a:solidFill>
        </p:spPr>
        <p:txBody>
          <a:bodyPr/>
          <a:lstStyle/>
          <a:p>
            <a:r>
              <a:rPr lang="cs-CZ" dirty="0"/>
              <a:t>Nový vývoj od r. </a:t>
            </a:r>
            <a:r>
              <a:rPr lang="cs-CZ" dirty="0" smtClean="0"/>
              <a:t>2015 - kvóty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 dirty="0" smtClean="0"/>
              <a:t>Čl. 78 odst. 3. </a:t>
            </a:r>
          </a:p>
          <a:p>
            <a:r>
              <a:rPr lang="cs-CZ" dirty="0" smtClean="0"/>
              <a:t>Ocitnou-li se jeden nebo více členských států ve stavu nouze v důsledku náhlého přílivu státních příslušníků třetích zemí, může </a:t>
            </a:r>
            <a:r>
              <a:rPr lang="cs-CZ" b="1" dirty="0" smtClean="0"/>
              <a:t>Rada na návrh Komise</a:t>
            </a:r>
            <a:r>
              <a:rPr lang="cs-CZ" dirty="0" smtClean="0"/>
              <a:t> přijmout ve prospěch dotyčných členských států </a:t>
            </a:r>
            <a:r>
              <a:rPr lang="cs-CZ" b="1" dirty="0" smtClean="0"/>
              <a:t>dočasná opatření</a:t>
            </a:r>
            <a:r>
              <a:rPr lang="cs-CZ" dirty="0" smtClean="0"/>
              <a:t>. Rada rozhoduje po konzultaci s Evropským parlamentem.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8537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Nový vývoj od r.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Rozhodnutí </a:t>
            </a:r>
            <a:r>
              <a:rPr lang="cs-CZ" b="1" dirty="0"/>
              <a:t>Rady </a:t>
            </a:r>
            <a:r>
              <a:rPr lang="cs-CZ" b="1" dirty="0" smtClean="0"/>
              <a:t>2015/1523 a 2015/1601, kterými </a:t>
            </a:r>
            <a:r>
              <a:rPr lang="cs-CZ" b="1" dirty="0"/>
              <a:t>se stanoví dočasná opatření v oblasti mezinárodní ochrany ve prospěch Itálie a </a:t>
            </a:r>
            <a:r>
              <a:rPr lang="cs-CZ" b="1" dirty="0" smtClean="0"/>
              <a:t>Řecka:</a:t>
            </a:r>
            <a:endParaRPr lang="cs-CZ" b="1" dirty="0"/>
          </a:p>
          <a:p>
            <a:r>
              <a:rPr lang="cs-CZ" dirty="0" smtClean="0"/>
              <a:t>Dočasná </a:t>
            </a:r>
            <a:r>
              <a:rPr lang="cs-CZ" dirty="0"/>
              <a:t>opatření podle uvedených rozhodnutí měla spočívat v tom, že jednotlivé členské země EU </a:t>
            </a:r>
            <a:r>
              <a:rPr lang="cs-CZ" b="1" dirty="0"/>
              <a:t>převezmou každá určité množství těchto migrantů k azylovému řízení.</a:t>
            </a:r>
            <a:r>
              <a:rPr lang="cs-CZ" dirty="0"/>
              <a:t> Druhé z obou rozhodnutí Rady (2015/1601) dokonce stanovilo pro jednotlivé členské státy kvóty migrantů, které mají tyto státy </a:t>
            </a:r>
            <a:r>
              <a:rPr lang="cs-CZ" b="1" dirty="0" smtClean="0">
                <a:solidFill>
                  <a:srgbClr val="C00000"/>
                </a:solidFill>
              </a:rPr>
              <a:t>přijmout k azylovému řízení.</a:t>
            </a:r>
            <a:r>
              <a:rPr lang="cs-CZ" dirty="0" smtClean="0"/>
              <a:t> </a:t>
            </a:r>
            <a:r>
              <a:rPr lang="cs-CZ" dirty="0"/>
              <a:t>Účinnost rozhodnutí skončila 26. září 2017. </a:t>
            </a:r>
          </a:p>
          <a:p>
            <a:r>
              <a:rPr lang="cs-CZ" dirty="0" smtClean="0"/>
              <a:t>Nesouhlas některých členů </a:t>
            </a:r>
            <a:r>
              <a:rPr lang="cs-CZ" dirty="0"/>
              <a:t>(ČR, Slovensko, Maďarsko, Rumunsko</a:t>
            </a:r>
            <a:r>
              <a:rPr lang="cs-CZ" dirty="0" smtClean="0"/>
              <a:t>) - </a:t>
            </a:r>
            <a:r>
              <a:rPr lang="cs-CZ" b="1" dirty="0"/>
              <a:t>přehlasováni </a:t>
            </a:r>
            <a:r>
              <a:rPr lang="cs-CZ" dirty="0" smtClean="0"/>
              <a:t>ostatními - Rada </a:t>
            </a:r>
            <a:r>
              <a:rPr lang="cs-CZ" dirty="0"/>
              <a:t>rozhodovala kvalifikovanou většinou na základě čl. 16 odst. 3 SEU. </a:t>
            </a:r>
            <a:r>
              <a:rPr lang="cs-CZ" dirty="0" smtClean="0"/>
              <a:t>ČR</a:t>
            </a:r>
            <a:r>
              <a:rPr lang="cs-CZ" dirty="0"/>
              <a:t>, Maďarsko a Polsko odmítly na tomto základě přijímat </a:t>
            </a:r>
            <a:r>
              <a:rPr lang="cs-CZ" dirty="0" smtClean="0"/>
              <a:t>migranty = </a:t>
            </a:r>
            <a:r>
              <a:rPr lang="cs-CZ" b="1" dirty="0" smtClean="0"/>
              <a:t>nerespektování </a:t>
            </a:r>
            <a:r>
              <a:rPr lang="cs-CZ" b="1" dirty="0"/>
              <a:t>povinností vyplývajících z unijního </a:t>
            </a:r>
            <a:r>
              <a:rPr lang="cs-CZ" b="1" dirty="0" smtClean="0"/>
              <a:t>práva. </a:t>
            </a:r>
            <a:endParaRPr lang="cs-CZ" b="1" dirty="0"/>
          </a:p>
          <a:p>
            <a:r>
              <a:rPr lang="cs-CZ" dirty="0"/>
              <a:t>Slovensko a Maďarsko napadly obě uvedená rozhodnutí Rady </a:t>
            </a:r>
            <a:r>
              <a:rPr lang="cs-CZ" b="1" dirty="0">
                <a:solidFill>
                  <a:srgbClr val="C00000"/>
                </a:solidFill>
              </a:rPr>
              <a:t>žalobou na neplatnost</a:t>
            </a:r>
            <a:r>
              <a:rPr lang="cs-CZ" dirty="0"/>
              <a:t> podle čl. 263 SFEU (C-643 a 647/15). Argumentovaly tím, že tato rozhodnutí byla legislativními akty EU a jako takové měly být jejich návrhy předloženy k posouzení národním parlamentům, což se nestalo. Soudní dvůr tuto žalobu na neplatnost zamítl s tím, že nešlo o legislativní </a:t>
            </a:r>
            <a:r>
              <a:rPr lang="cs-CZ" dirty="0" smtClean="0"/>
              <a:t>akt.</a:t>
            </a:r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Politická </a:t>
            </a:r>
            <a:r>
              <a:rPr lang="cs-CZ" b="1" dirty="0">
                <a:solidFill>
                  <a:srgbClr val="C00000"/>
                </a:solidFill>
              </a:rPr>
              <a:t>dohoda mezi vrcholnými představiteli členských států EU a Tureckem </a:t>
            </a:r>
            <a:r>
              <a:rPr lang="cs-CZ" dirty="0"/>
              <a:t>o zastavení pohybu nelegálních migrantů na člunech z Turecka do Řecka z 18. března 2016. </a:t>
            </a:r>
            <a:r>
              <a:rPr lang="cs-CZ" dirty="0" smtClean="0"/>
              <a:t>Nejde </a:t>
            </a:r>
            <a:r>
              <a:rPr lang="cs-CZ" dirty="0"/>
              <a:t>o mezinárodní smlouvu v právním smyslu, ale jen o společné politické (tedy právně nezávazné) prohlášení, kde vůbec nefiguruje Evropská rada, a tím ani EU jako taková, ale jen samostatně představitelé členských států Unie. </a:t>
            </a:r>
          </a:p>
        </p:txBody>
      </p:sp>
    </p:spTree>
    <p:extLst>
      <p:ext uri="{BB962C8B-B14F-4D97-AF65-F5344CB8AC3E}">
        <p14:creationId xmlns:p14="http://schemas.microsoft.com/office/powerpoint/2010/main" val="42387570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3A191"/>
          </a:solidFill>
        </p:spPr>
        <p:txBody>
          <a:bodyPr>
            <a:normAutofit/>
          </a:bodyPr>
          <a:lstStyle/>
          <a:p>
            <a:r>
              <a:rPr lang="cs-CZ" dirty="0" smtClean="0"/>
              <a:t>Přistěhovalectví  -  S F E 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  <a:solidFill>
            <a:srgbClr val="FFCC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Článek </a:t>
            </a:r>
            <a:r>
              <a:rPr lang="cs-CZ" dirty="0"/>
              <a:t>79</a:t>
            </a:r>
          </a:p>
          <a:p>
            <a:r>
              <a:rPr lang="cs-CZ" dirty="0" smtClean="0"/>
              <a:t>Unie </a:t>
            </a:r>
            <a:r>
              <a:rPr lang="cs-CZ" dirty="0"/>
              <a:t>vyvíjí </a:t>
            </a:r>
            <a:r>
              <a:rPr lang="cs-CZ" b="1" i="1" dirty="0">
                <a:solidFill>
                  <a:srgbClr val="C00000"/>
                </a:solidFill>
              </a:rPr>
              <a:t>společnou přistěhovaleckou politiku</a:t>
            </a:r>
            <a:r>
              <a:rPr lang="cs-CZ" dirty="0"/>
              <a:t>, </a:t>
            </a:r>
            <a:r>
              <a:rPr lang="cs-CZ" dirty="0" smtClean="0"/>
              <a:t>... </a:t>
            </a:r>
          </a:p>
          <a:p>
            <a:r>
              <a:rPr lang="cs-CZ" dirty="0" smtClean="0"/>
              <a:t>Opatření přijímaná </a:t>
            </a:r>
            <a:r>
              <a:rPr lang="cs-CZ" dirty="0"/>
              <a:t>řádným legislativním postupem </a:t>
            </a:r>
            <a:r>
              <a:rPr lang="cs-CZ" dirty="0" smtClean="0"/>
              <a:t>se týkají:</a:t>
            </a:r>
          </a:p>
          <a:p>
            <a:r>
              <a:rPr lang="cs-CZ" dirty="0" smtClean="0"/>
              <a:t>a</a:t>
            </a:r>
            <a:r>
              <a:rPr lang="cs-CZ" dirty="0"/>
              <a:t>) podmínky vstupu a pobytu a pravidla, podle nichž členské státy udělují </a:t>
            </a:r>
            <a:r>
              <a:rPr lang="cs-CZ" b="1" dirty="0"/>
              <a:t>dlouhodobá víza a vydávají dlouhodobá povolení k pobytu,</a:t>
            </a:r>
            <a:r>
              <a:rPr lang="cs-CZ" dirty="0"/>
              <a:t> včetně těch, která jsou udělována a vydávána za účelem slučování rodin;</a:t>
            </a:r>
          </a:p>
          <a:p>
            <a:r>
              <a:rPr lang="cs-CZ" dirty="0"/>
              <a:t>b) </a:t>
            </a:r>
            <a:r>
              <a:rPr lang="cs-CZ" b="1" dirty="0"/>
              <a:t>vymezení práv státních příslušníků třetích zemí </a:t>
            </a:r>
            <a:r>
              <a:rPr lang="cs-CZ" dirty="0"/>
              <a:t>oprávněně pobývajících v členském státě, včetně podmínek upravujících svobodu pohybovat se a pobývat v ostatních členských státech;</a:t>
            </a:r>
          </a:p>
          <a:p>
            <a:r>
              <a:rPr lang="cs-CZ" dirty="0"/>
              <a:t>c) </a:t>
            </a:r>
            <a:r>
              <a:rPr lang="cs-CZ" b="1" dirty="0"/>
              <a:t>nedovolené</a:t>
            </a:r>
            <a:r>
              <a:rPr lang="cs-CZ" dirty="0"/>
              <a:t> přistěhovalectví a nedovolený pobyt včetně </a:t>
            </a:r>
            <a:r>
              <a:rPr lang="cs-CZ" b="1" dirty="0"/>
              <a:t>vyhoštění a vracení osob s neoprávněným pobytem;</a:t>
            </a:r>
          </a:p>
          <a:p>
            <a:r>
              <a:rPr lang="cs-CZ" dirty="0"/>
              <a:t>d) </a:t>
            </a:r>
            <a:r>
              <a:rPr lang="cs-CZ" b="1" dirty="0"/>
              <a:t>boj proti obchodu s lidmi,</a:t>
            </a:r>
            <a:r>
              <a:rPr lang="cs-CZ" dirty="0"/>
              <a:t> především se ženami a dětmi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Není dotčeno právo členských </a:t>
            </a:r>
            <a:r>
              <a:rPr lang="cs-CZ" b="1" dirty="0"/>
              <a:t>států </a:t>
            </a:r>
            <a:r>
              <a:rPr lang="cs-CZ" dirty="0"/>
              <a:t>stanovit </a:t>
            </a:r>
            <a:r>
              <a:rPr lang="cs-CZ" b="1" dirty="0"/>
              <a:t>objem vstupů státních příslušníků třetích zemí </a:t>
            </a:r>
            <a:r>
              <a:rPr lang="cs-CZ" dirty="0"/>
              <a:t>přicházejících ze třetích zemí na jejich území s cílem hledat tam práci jako zaměstnanci nebo osoby samostatně výdělečně činné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Článek 80</a:t>
            </a:r>
          </a:p>
          <a:p>
            <a:r>
              <a:rPr lang="cs-CZ" dirty="0"/>
              <a:t>Politiky Unie podle této kapitoly a jejich provádění se řídí zásadou </a:t>
            </a:r>
            <a:r>
              <a:rPr lang="cs-CZ" b="1" dirty="0"/>
              <a:t>solidarity a spravedlivého rozdělení odpovědnosti mezi členskými státy, a to i na finanční úrovni.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5499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42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 smtClean="0"/>
              <a:t>Cíle Unie: čl. 67</a:t>
            </a:r>
          </a:p>
          <a:p>
            <a:pPr marL="673930" lvl="1"/>
            <a:r>
              <a:rPr lang="cs-CZ" altLang="cs-CZ" smtClean="0"/>
              <a:t>zajišťuje uvnitř pohyb osob bez kontrol a rozvoj společné politiky azylu, přistěhovalectví a ostrahy vnějších hranic </a:t>
            </a:r>
            <a:r>
              <a:rPr lang="cs-CZ" altLang="cs-CZ" smtClean="0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 smtClean="0"/>
              <a:t>usiluje o zajištění vysoké úrovně bezpečnosti v oblasti policejní ochrany a trestního práva </a:t>
            </a:r>
            <a:r>
              <a:rPr lang="cs-CZ" altLang="cs-CZ" smtClean="0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 smtClean="0"/>
              <a:t>usnadňuje přístup ke spravedlnosti (uznávání rozhodnutí v civilních věcech) (+ …) </a:t>
            </a:r>
            <a:r>
              <a:rPr lang="cs-CZ" altLang="cs-CZ" smtClean="0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SVOBODA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/>
              <a:t>nový režim 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/>
              <a:t>důkladné kontroly na 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/>
              <a:t>režim cizinců ze 3. států 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700" dirty="0" smtClean="0">
                <a:effectLst/>
              </a:rPr>
              <a:t/>
            </a:r>
            <a:br>
              <a:rPr lang="cs-CZ" sz="2700" dirty="0" smtClean="0">
                <a:effectLst/>
              </a:rPr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(nařízení č. 2016/399)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žádná opatření na ochranu hranic ve vztahu k osobám překračujícím </a:t>
            </a:r>
            <a:r>
              <a:rPr lang="cs-CZ" b="1" u="sng" dirty="0" smtClean="0">
                <a:effectLst/>
              </a:rPr>
              <a:t>vnitřní hranice</a:t>
            </a:r>
            <a:r>
              <a:rPr lang="cs-CZ" dirty="0" smtClean="0">
                <a:effectLst/>
              </a:rPr>
              <a:t> mezi členskými státy Evropské unie</a:t>
            </a:r>
          </a:p>
          <a:p>
            <a:r>
              <a:rPr lang="cs-CZ" dirty="0" smtClean="0">
                <a:effectLst/>
              </a:rPr>
              <a:t>pravidla, kterými se řídí </a:t>
            </a:r>
            <a:r>
              <a:rPr lang="cs-CZ" b="1" dirty="0" smtClean="0">
                <a:effectLst/>
              </a:rPr>
              <a:t>opatření na ochranu hranic ve vztahu k osobám překračujícím </a:t>
            </a:r>
            <a:r>
              <a:rPr lang="cs-CZ" b="1" u="sng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VNITŘNÍ HRANICE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Zrušení ochrany vnitřních hranic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Článek 20</a:t>
            </a:r>
          </a:p>
          <a:p>
            <a:r>
              <a:rPr lang="cs-CZ" dirty="0" smtClean="0">
                <a:effectLst/>
              </a:rPr>
              <a:t>Překračování vnitřních hranic: Vnitřní hranice lze překročit </a:t>
            </a:r>
            <a:r>
              <a:rPr lang="cs-CZ" b="1" i="1" dirty="0" smtClean="0">
                <a:effectLst/>
              </a:rPr>
              <a:t>v jakémkoliv místě</a:t>
            </a:r>
            <a:r>
              <a:rPr lang="cs-CZ" dirty="0" smtClean="0">
                <a:effectLst/>
              </a:rPr>
              <a:t>, </a:t>
            </a:r>
            <a:r>
              <a:rPr lang="cs-CZ" b="1" i="1" dirty="0" smtClean="0">
                <a:effectLst/>
              </a:rPr>
              <a:t>aniž</a:t>
            </a:r>
            <a:r>
              <a:rPr lang="cs-CZ" dirty="0" smtClean="0">
                <a:effectLst/>
              </a:rPr>
              <a:t> by se prováděla hraniční </a:t>
            </a:r>
            <a:r>
              <a:rPr lang="cs-CZ" b="1" i="1" dirty="0" smtClean="0">
                <a:effectLst/>
              </a:rPr>
              <a:t>kontrola osob </a:t>
            </a:r>
            <a:r>
              <a:rPr lang="cs-CZ" dirty="0" smtClean="0">
                <a:effectLst/>
              </a:rPr>
              <a:t>bez ohledu na jejich </a:t>
            </a:r>
            <a:r>
              <a:rPr lang="cs-CZ" b="1" i="1" dirty="0" smtClean="0">
                <a:effectLst/>
              </a:rPr>
              <a:t>státní příslušnost.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effectLst/>
              </a:rPr>
              <a:t>Článek 21</a:t>
            </a:r>
          </a:p>
          <a:p>
            <a:r>
              <a:rPr lang="cs-CZ" dirty="0" smtClean="0">
                <a:effectLst/>
              </a:rPr>
              <a:t>Kontroly na území (tj. ne na hranicích)</a:t>
            </a:r>
          </a:p>
          <a:p>
            <a:r>
              <a:rPr lang="cs-CZ" dirty="0" smtClean="0">
                <a:solidFill>
                  <a:srgbClr val="C00000"/>
                </a:solidFill>
                <a:effectLst/>
              </a:rPr>
              <a:t>Zrušení ochrany vnitřních hranic se nedotýká:</a:t>
            </a:r>
          </a:p>
          <a:p>
            <a:pPr lvl="1"/>
            <a:r>
              <a:rPr lang="cs-CZ" dirty="0" smtClean="0">
                <a:effectLst/>
              </a:rPr>
              <a:t>výkonu policejních pravomocí příslušnými orgány členských států podle jejich vnitrostátních právních předpisů,</a:t>
            </a:r>
            <a:r>
              <a:rPr lang="cs-CZ" b="1" dirty="0" smtClean="0">
                <a:effectLst/>
              </a:rPr>
              <a:t> pokud výkon těchto pravomocí nemá účinek rovnocenný hraničním kontrolám;</a:t>
            </a:r>
            <a:r>
              <a:rPr lang="cs-CZ" dirty="0" smtClean="0">
                <a:effectLst/>
              </a:rPr>
              <a:t> to se vztahuje i na pohraniční oblasti, např.:</a:t>
            </a:r>
          </a:p>
          <a:p>
            <a:pPr lvl="1"/>
            <a:r>
              <a:rPr lang="cs-CZ" dirty="0" smtClean="0">
                <a:effectLst/>
              </a:rPr>
              <a:t>opatření vycházejí z všeobecných policejních informací a zkušeností týkajících se možných hrozeb pro veřejnou bezpečnost a mají především za cíl </a:t>
            </a:r>
            <a:r>
              <a:rPr lang="cs-CZ" b="1" dirty="0" smtClean="0">
                <a:effectLst/>
              </a:rPr>
              <a:t>bojovat proti přeshraniční trestné činnosti,</a:t>
            </a:r>
          </a:p>
          <a:p>
            <a:pPr lvl="1"/>
            <a:r>
              <a:rPr lang="cs-CZ" b="1" dirty="0" smtClean="0">
                <a:effectLst/>
              </a:rPr>
              <a:t>provádějí se na základě namátkových kontrol</a:t>
            </a:r>
            <a:endParaRPr lang="cs-CZ" dirty="0" smtClean="0">
              <a:effectLst/>
            </a:endParaRPr>
          </a:p>
          <a:p>
            <a:pPr lvl="1"/>
            <a:endParaRPr lang="cs-CZ" dirty="0" smtClean="0"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1296</Words>
  <Application>Microsoft Office PowerPoint</Application>
  <PresentationFormat>Předvádění na obrazovce (4:3)</PresentationFormat>
  <Paragraphs>230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1" baseType="lpstr">
      <vt:lpstr>Arial</vt:lpstr>
      <vt:lpstr>Calibri</vt:lpstr>
      <vt:lpstr>Motiv systému Office</vt:lpstr>
      <vt:lpstr>Prostor svobody, bezpečnosti a práva (spravedlnosti) Schengenský systém, azyl a migrace</vt:lpstr>
      <vt:lpstr>Od počátku k Amsterodamu</vt:lpstr>
      <vt:lpstr>Amsterodamská smlouva</vt:lpstr>
      <vt:lpstr>Současná právní úprava: SFEU,  hlava V (čl. 67 až 87) </vt:lpstr>
      <vt:lpstr>SVOBODA</vt:lpstr>
      <vt:lpstr>    Schengenský hraniční kodex (nařízení č. 2016/399)   </vt:lpstr>
      <vt:lpstr>Zásady</vt:lpstr>
      <vt:lpstr> VNITŘNÍ HRANICE </vt:lpstr>
      <vt:lpstr>  </vt:lpstr>
      <vt:lpstr> Dočasné znovuzavedení ochrany vnitřních hranic </vt:lpstr>
      <vt:lpstr> A) Postup v případě předvídatelných událostí </vt:lpstr>
      <vt:lpstr> B) Postupy v případech, které vyžadují naléhavá opatření </vt:lpstr>
      <vt:lpstr>Vnější hranice</vt:lpstr>
      <vt:lpstr> VNĚJŠÍ HRANICE </vt:lpstr>
      <vt:lpstr> Podmínky vstupu pro státní příslušníky třetích zemí </vt:lpstr>
      <vt:lpstr>  Ochrana vnějších hranic a odepření vstupu Provádění hraničních kontrol  </vt:lpstr>
      <vt:lpstr>B) DŮKLADNÁ KONTROLA - CIZINCI</vt:lpstr>
      <vt:lpstr> Zmírnění hraničních kontrol </vt:lpstr>
      <vt:lpstr> Ostraha hranic </vt:lpstr>
      <vt:lpstr> Odepření vstupu </vt:lpstr>
      <vt:lpstr> Personál a prostředky pro ochranu hranic (národní) </vt:lpstr>
      <vt:lpstr>Evropský systém ochrany hranic (Eurosur)</vt:lpstr>
      <vt:lpstr>Další kroky</vt:lpstr>
      <vt:lpstr>FRONTEX</vt:lpstr>
      <vt:lpstr>Nový FRONTEX (Stráž)</vt:lpstr>
      <vt:lpstr>Nový FRONTEX – řešení krize</vt:lpstr>
      <vt:lpstr>FRONTEX – vnější hranice</vt:lpstr>
      <vt:lpstr>Vízový kodex EU</vt:lpstr>
      <vt:lpstr>Schengenské vízum (krátkodobé)</vt:lpstr>
      <vt:lpstr>Schengenské vízum - 2</vt:lpstr>
      <vt:lpstr>Dlouhodobý pobyt (nad 90 dnů)</vt:lpstr>
      <vt:lpstr>A Z Y L  -  S F E U     čl. 78</vt:lpstr>
      <vt:lpstr>Základní směrnice</vt:lpstr>
      <vt:lpstr>Dublinský systém Příslušnost k posuzování žádosti o azyl</vt:lpstr>
      <vt:lpstr>Nový vývoj od r. 2015 - kvóty</vt:lpstr>
      <vt:lpstr>Nový vývoj od r. 2015</vt:lpstr>
      <vt:lpstr>Přistěhovalectví  -  S F E U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30</cp:revision>
  <dcterms:created xsi:type="dcterms:W3CDTF">2015-11-23T07:12:24Z</dcterms:created>
  <dcterms:modified xsi:type="dcterms:W3CDTF">2018-10-08T09:35:34Z</dcterms:modified>
</cp:coreProperties>
</file>