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sldIdLst>
    <p:sldId id="256" r:id="rId2"/>
    <p:sldId id="257" r:id="rId3"/>
    <p:sldId id="281" r:id="rId4"/>
    <p:sldId id="321" r:id="rId5"/>
    <p:sldId id="284" r:id="rId6"/>
    <p:sldId id="301" r:id="rId7"/>
    <p:sldId id="283" r:id="rId8"/>
    <p:sldId id="258" r:id="rId9"/>
    <p:sldId id="320" r:id="rId10"/>
    <p:sldId id="294" r:id="rId11"/>
    <p:sldId id="326" r:id="rId12"/>
    <p:sldId id="285" r:id="rId13"/>
    <p:sldId id="286" r:id="rId14"/>
    <p:sldId id="272" r:id="rId15"/>
    <p:sldId id="273" r:id="rId16"/>
    <p:sldId id="274" r:id="rId17"/>
    <p:sldId id="275" r:id="rId18"/>
    <p:sldId id="295" r:id="rId19"/>
    <p:sldId id="276" r:id="rId20"/>
    <p:sldId id="296" r:id="rId21"/>
    <p:sldId id="311" r:id="rId22"/>
    <p:sldId id="319" r:id="rId23"/>
    <p:sldId id="333" r:id="rId24"/>
    <p:sldId id="312" r:id="rId25"/>
    <p:sldId id="313" r:id="rId26"/>
    <p:sldId id="314" r:id="rId27"/>
    <p:sldId id="315" r:id="rId28"/>
    <p:sldId id="327" r:id="rId29"/>
    <p:sldId id="298" r:id="rId30"/>
    <p:sldId id="299" r:id="rId31"/>
    <p:sldId id="303" r:id="rId32"/>
    <p:sldId id="304" r:id="rId33"/>
    <p:sldId id="290" r:id="rId34"/>
    <p:sldId id="291" r:id="rId35"/>
    <p:sldId id="318" r:id="rId36"/>
    <p:sldId id="330" r:id="rId37"/>
    <p:sldId id="317" r:id="rId38"/>
    <p:sldId id="292" r:id="rId39"/>
    <p:sldId id="305" r:id="rId40"/>
    <p:sldId id="293" r:id="rId41"/>
    <p:sldId id="289" r:id="rId42"/>
    <p:sldId id="336" r:id="rId43"/>
    <p:sldId id="337" r:id="rId44"/>
    <p:sldId id="332" r:id="rId45"/>
    <p:sldId id="322" r:id="rId46"/>
    <p:sldId id="323" r:id="rId47"/>
    <p:sldId id="325" r:id="rId48"/>
    <p:sldId id="331" r:id="rId49"/>
    <p:sldId id="278" r:id="rId50"/>
    <p:sldId id="308" r:id="rId51"/>
    <p:sldId id="334" r:id="rId52"/>
    <p:sldId id="309" r:id="rId53"/>
    <p:sldId id="310" r:id="rId54"/>
    <p:sldId id="300" r:id="rId55"/>
    <p:sldId id="306" r:id="rId56"/>
    <p:sldId id="307" r:id="rId57"/>
    <p:sldId id="279" r:id="rId58"/>
    <p:sldId id="280" r:id="rId59"/>
    <p:sldId id="338"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616C0-84A1-4422-BBC0-8D3723AAFEEB}"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cs-CZ"/>
        </a:p>
      </dgm:t>
    </dgm:pt>
    <dgm:pt modelId="{C4748383-B530-4752-91DE-BEB94C29F279}">
      <dgm:prSet phldrT="[Text]"/>
      <dgm:spPr/>
      <dgm:t>
        <a:bodyPr/>
        <a:lstStyle/>
        <a:p>
          <a:r>
            <a:rPr lang="cs-CZ" dirty="0"/>
            <a:t>Ekonomie</a:t>
          </a:r>
        </a:p>
      </dgm:t>
    </dgm:pt>
    <dgm:pt modelId="{4CF7D0AF-09A0-4EB6-B53D-B4A91F61DB9F}" type="parTrans" cxnId="{BA8DF930-9070-460A-9113-E24DA29B66C7}">
      <dgm:prSet/>
      <dgm:spPr/>
      <dgm:t>
        <a:bodyPr/>
        <a:lstStyle/>
        <a:p>
          <a:endParaRPr lang="cs-CZ"/>
        </a:p>
      </dgm:t>
    </dgm:pt>
    <dgm:pt modelId="{3CDDA3C3-8EAF-4B9B-ACEB-5A23C8AC294D}" type="sibTrans" cxnId="{BA8DF930-9070-460A-9113-E24DA29B66C7}">
      <dgm:prSet/>
      <dgm:spPr/>
      <dgm:t>
        <a:bodyPr/>
        <a:lstStyle/>
        <a:p>
          <a:endParaRPr lang="cs-CZ"/>
        </a:p>
      </dgm:t>
    </dgm:pt>
    <dgm:pt modelId="{D46C4D92-994C-43BB-8223-C4892C0BDD16}">
      <dgm:prSet phldrT="[Text]"/>
      <dgm:spPr/>
      <dgm:t>
        <a:bodyPr/>
        <a:lstStyle/>
        <a:p>
          <a:r>
            <a:rPr lang="cs-CZ" dirty="0"/>
            <a:t>Životní prostředí </a:t>
          </a:r>
        </a:p>
      </dgm:t>
    </dgm:pt>
    <dgm:pt modelId="{AAA3231B-EB40-4AFA-BD56-8F9DDB522E6E}" type="parTrans" cxnId="{0487A779-3B28-45BB-BA12-025620C200E7}">
      <dgm:prSet/>
      <dgm:spPr/>
      <dgm:t>
        <a:bodyPr/>
        <a:lstStyle/>
        <a:p>
          <a:endParaRPr lang="cs-CZ"/>
        </a:p>
      </dgm:t>
    </dgm:pt>
    <dgm:pt modelId="{9BA12A7B-7858-4689-A87F-B35825CB049C}" type="sibTrans" cxnId="{0487A779-3B28-45BB-BA12-025620C200E7}">
      <dgm:prSet/>
      <dgm:spPr/>
      <dgm:t>
        <a:bodyPr/>
        <a:lstStyle/>
        <a:p>
          <a:endParaRPr lang="cs-CZ"/>
        </a:p>
      </dgm:t>
    </dgm:pt>
    <dgm:pt modelId="{D49BB117-B8EE-44F9-8206-8ED344A450C5}" type="pres">
      <dgm:prSet presAssocID="{596616C0-84A1-4422-BBC0-8D3723AAFEEB}" presName="diagram" presStyleCnt="0">
        <dgm:presLayoutVars>
          <dgm:dir/>
          <dgm:resizeHandles val="exact"/>
        </dgm:presLayoutVars>
      </dgm:prSet>
      <dgm:spPr/>
    </dgm:pt>
    <dgm:pt modelId="{DDC086FC-9F26-4A7B-8288-8D5923B69E71}" type="pres">
      <dgm:prSet presAssocID="{C4748383-B530-4752-91DE-BEB94C29F279}" presName="arrow" presStyleLbl="node1" presStyleIdx="0" presStyleCnt="2" custRadScaleRad="208249" custRadScaleInc="0">
        <dgm:presLayoutVars>
          <dgm:bulletEnabled val="1"/>
        </dgm:presLayoutVars>
      </dgm:prSet>
      <dgm:spPr/>
    </dgm:pt>
    <dgm:pt modelId="{0B90D8D5-5B55-438A-B1C4-5B7C03003625}" type="pres">
      <dgm:prSet presAssocID="{D46C4D92-994C-43BB-8223-C4892C0BDD16}" presName="arrow" presStyleLbl="node1" presStyleIdx="1" presStyleCnt="2">
        <dgm:presLayoutVars>
          <dgm:bulletEnabled val="1"/>
        </dgm:presLayoutVars>
      </dgm:prSet>
      <dgm:spPr/>
    </dgm:pt>
  </dgm:ptLst>
  <dgm:cxnLst>
    <dgm:cxn modelId="{350AD619-A00D-4036-89C5-7885D4E13855}" type="presOf" srcId="{D46C4D92-994C-43BB-8223-C4892C0BDD16}" destId="{0B90D8D5-5B55-438A-B1C4-5B7C03003625}" srcOrd="0" destOrd="0" presId="urn:microsoft.com/office/officeart/2005/8/layout/arrow5"/>
    <dgm:cxn modelId="{BA8DF930-9070-460A-9113-E24DA29B66C7}" srcId="{596616C0-84A1-4422-BBC0-8D3723AAFEEB}" destId="{C4748383-B530-4752-91DE-BEB94C29F279}" srcOrd="0" destOrd="0" parTransId="{4CF7D0AF-09A0-4EB6-B53D-B4A91F61DB9F}" sibTransId="{3CDDA3C3-8EAF-4B9B-ACEB-5A23C8AC294D}"/>
    <dgm:cxn modelId="{0487A779-3B28-45BB-BA12-025620C200E7}" srcId="{596616C0-84A1-4422-BBC0-8D3723AAFEEB}" destId="{D46C4D92-994C-43BB-8223-C4892C0BDD16}" srcOrd="1" destOrd="0" parTransId="{AAA3231B-EB40-4AFA-BD56-8F9DDB522E6E}" sibTransId="{9BA12A7B-7858-4689-A87F-B35825CB049C}"/>
    <dgm:cxn modelId="{ED8BAABF-C8DB-4015-827F-851CE649819D}" type="presOf" srcId="{596616C0-84A1-4422-BBC0-8D3723AAFEEB}" destId="{D49BB117-B8EE-44F9-8206-8ED344A450C5}" srcOrd="0" destOrd="0" presId="urn:microsoft.com/office/officeart/2005/8/layout/arrow5"/>
    <dgm:cxn modelId="{7873B9C6-61C4-4DFF-A7A7-DEAAE3B24769}" type="presOf" srcId="{C4748383-B530-4752-91DE-BEB94C29F279}" destId="{DDC086FC-9F26-4A7B-8288-8D5923B69E71}" srcOrd="0" destOrd="0" presId="urn:microsoft.com/office/officeart/2005/8/layout/arrow5"/>
    <dgm:cxn modelId="{84B938F3-5AEA-4AF1-895B-11B7274B3A7D}" type="presParOf" srcId="{D49BB117-B8EE-44F9-8206-8ED344A450C5}" destId="{DDC086FC-9F26-4A7B-8288-8D5923B69E71}" srcOrd="0" destOrd="0" presId="urn:microsoft.com/office/officeart/2005/8/layout/arrow5"/>
    <dgm:cxn modelId="{AFEFACAB-96EB-453E-8965-48D468410C80}" type="presParOf" srcId="{D49BB117-B8EE-44F9-8206-8ED344A450C5}" destId="{0B90D8D5-5B55-438A-B1C4-5B7C0300362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E9F0A-B8E9-4439-AEAB-35860864DF7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cs-CZ"/>
        </a:p>
      </dgm:t>
    </dgm:pt>
    <dgm:pt modelId="{AB579B51-A573-46E4-8E23-05F5CDEDCD56}">
      <dgm:prSet/>
      <dgm:spPr/>
      <dgm:t>
        <a:bodyPr/>
        <a:lstStyle/>
        <a:p>
          <a:r>
            <a:rPr lang="cs-CZ" dirty="0"/>
            <a:t>Nástrojový mix </a:t>
          </a:r>
        </a:p>
      </dgm:t>
    </dgm:pt>
    <dgm:pt modelId="{AD6D9C66-D206-43FE-887B-A481DD7892C1}" type="parTrans" cxnId="{E6811229-4375-45CB-B486-DE35E7915013}">
      <dgm:prSet/>
      <dgm:spPr/>
      <dgm:t>
        <a:bodyPr/>
        <a:lstStyle/>
        <a:p>
          <a:endParaRPr lang="cs-CZ"/>
        </a:p>
      </dgm:t>
    </dgm:pt>
    <dgm:pt modelId="{0BF5C39F-A3A6-4B55-8BF2-D37F037DD332}" type="sibTrans" cxnId="{E6811229-4375-45CB-B486-DE35E7915013}">
      <dgm:prSet/>
      <dgm:spPr/>
      <dgm:t>
        <a:bodyPr/>
        <a:lstStyle/>
        <a:p>
          <a:endParaRPr lang="cs-CZ"/>
        </a:p>
      </dgm:t>
    </dgm:pt>
    <dgm:pt modelId="{484E34AB-D59A-43C0-A9BD-772DF5C26FCC}">
      <dgm:prSet/>
      <dgm:spPr/>
      <dgm:t>
        <a:bodyPr/>
        <a:lstStyle/>
        <a:p>
          <a:endParaRPr lang="cs-CZ"/>
        </a:p>
      </dgm:t>
    </dgm:pt>
    <dgm:pt modelId="{67CDBBE8-BE31-453C-BECD-DF64D932EAEE}" type="parTrans" cxnId="{C637B484-8054-4923-928A-BE96D010FF2E}">
      <dgm:prSet/>
      <dgm:spPr/>
      <dgm:t>
        <a:bodyPr/>
        <a:lstStyle/>
        <a:p>
          <a:endParaRPr lang="cs-CZ"/>
        </a:p>
      </dgm:t>
    </dgm:pt>
    <dgm:pt modelId="{F9A42D37-3D65-4999-A4E8-F0192C86B571}" type="sibTrans" cxnId="{C637B484-8054-4923-928A-BE96D010FF2E}">
      <dgm:prSet/>
      <dgm:spPr/>
      <dgm:t>
        <a:bodyPr/>
        <a:lstStyle/>
        <a:p>
          <a:endParaRPr lang="cs-CZ"/>
        </a:p>
      </dgm:t>
    </dgm:pt>
    <dgm:pt modelId="{A54B2E87-A87B-4F43-942D-4091AC758E50}">
      <dgm:prSet/>
      <dgm:spPr/>
      <dgm:t>
        <a:bodyPr/>
        <a:lstStyle/>
        <a:p>
          <a:endParaRPr lang="cs-CZ"/>
        </a:p>
      </dgm:t>
    </dgm:pt>
    <dgm:pt modelId="{0E7B13E5-CDA0-4D01-8308-455EDC4AB4A4}" type="parTrans" cxnId="{260EE7DC-1CA1-440A-8E1B-D32DBE09DBF5}">
      <dgm:prSet/>
      <dgm:spPr/>
      <dgm:t>
        <a:bodyPr/>
        <a:lstStyle/>
        <a:p>
          <a:endParaRPr lang="cs-CZ"/>
        </a:p>
      </dgm:t>
    </dgm:pt>
    <dgm:pt modelId="{97EC269A-3052-45EB-B74D-14FB45D031B2}" type="sibTrans" cxnId="{260EE7DC-1CA1-440A-8E1B-D32DBE09DBF5}">
      <dgm:prSet/>
      <dgm:spPr/>
      <dgm:t>
        <a:bodyPr/>
        <a:lstStyle/>
        <a:p>
          <a:endParaRPr lang="cs-CZ"/>
        </a:p>
      </dgm:t>
    </dgm:pt>
    <dgm:pt modelId="{9DAE1679-35DA-45ED-A8B7-65E5AB9DFF90}">
      <dgm:prSet/>
      <dgm:spPr/>
      <dgm:t>
        <a:bodyPr/>
        <a:lstStyle/>
        <a:p>
          <a:endParaRPr lang="cs-CZ"/>
        </a:p>
      </dgm:t>
    </dgm:pt>
    <dgm:pt modelId="{734C36D5-EA16-4BD4-A09E-4B8FBD97697E}" type="parTrans" cxnId="{5B24F51E-4A22-42A5-B479-1F472B02DE97}">
      <dgm:prSet/>
      <dgm:spPr/>
      <dgm:t>
        <a:bodyPr/>
        <a:lstStyle/>
        <a:p>
          <a:endParaRPr lang="cs-CZ"/>
        </a:p>
      </dgm:t>
    </dgm:pt>
    <dgm:pt modelId="{1734F566-BB46-4AD4-A2F3-0FE32514D58B}" type="sibTrans" cxnId="{5B24F51E-4A22-42A5-B479-1F472B02DE97}">
      <dgm:prSet/>
      <dgm:spPr/>
      <dgm:t>
        <a:bodyPr/>
        <a:lstStyle/>
        <a:p>
          <a:endParaRPr lang="cs-CZ"/>
        </a:p>
      </dgm:t>
    </dgm:pt>
    <dgm:pt modelId="{9721F318-930C-47FE-A977-C606687349C8}">
      <dgm:prSet/>
      <dgm:spPr/>
      <dgm:t>
        <a:bodyPr/>
        <a:lstStyle/>
        <a:p>
          <a:r>
            <a:rPr lang="cs-CZ" dirty="0"/>
            <a:t>Administrativní</a:t>
          </a:r>
        </a:p>
      </dgm:t>
    </dgm:pt>
    <dgm:pt modelId="{51E2C0A7-EA53-42F4-9E0F-25D4304FCAEB}" type="parTrans" cxnId="{FABC6459-1D76-4127-80AE-A18491D35CC0}">
      <dgm:prSet/>
      <dgm:spPr/>
      <dgm:t>
        <a:bodyPr/>
        <a:lstStyle/>
        <a:p>
          <a:endParaRPr lang="cs-CZ"/>
        </a:p>
      </dgm:t>
    </dgm:pt>
    <dgm:pt modelId="{468D6AAD-BE78-410A-BACB-8C6657E18241}" type="sibTrans" cxnId="{FABC6459-1D76-4127-80AE-A18491D35CC0}">
      <dgm:prSet/>
      <dgm:spPr/>
      <dgm:t>
        <a:bodyPr/>
        <a:lstStyle/>
        <a:p>
          <a:endParaRPr lang="cs-CZ"/>
        </a:p>
      </dgm:t>
    </dgm:pt>
    <dgm:pt modelId="{7CE57E9D-8295-40B9-B962-506A0BF6B08E}">
      <dgm:prSet/>
      <dgm:spPr>
        <a:solidFill>
          <a:srgbClr val="FFFF00"/>
        </a:solidFill>
      </dgm:spPr>
      <dgm:t>
        <a:bodyPr/>
        <a:lstStyle/>
        <a:p>
          <a:r>
            <a:rPr lang="cs-CZ" dirty="0">
              <a:solidFill>
                <a:schemeClr val="accent2">
                  <a:lumMod val="50000"/>
                </a:schemeClr>
              </a:solidFill>
            </a:rPr>
            <a:t>Ekonomické </a:t>
          </a:r>
        </a:p>
      </dgm:t>
    </dgm:pt>
    <dgm:pt modelId="{CD000766-60B2-4454-A6A9-8D0BDD67DAE6}" type="parTrans" cxnId="{DC14C95E-4F34-487E-8DC1-DC59E885F16A}">
      <dgm:prSet/>
      <dgm:spPr/>
      <dgm:t>
        <a:bodyPr/>
        <a:lstStyle/>
        <a:p>
          <a:endParaRPr lang="cs-CZ"/>
        </a:p>
      </dgm:t>
    </dgm:pt>
    <dgm:pt modelId="{40B8C428-D836-4F36-BB6D-C048CF436852}" type="sibTrans" cxnId="{DC14C95E-4F34-487E-8DC1-DC59E885F16A}">
      <dgm:prSet/>
      <dgm:spPr/>
      <dgm:t>
        <a:bodyPr/>
        <a:lstStyle/>
        <a:p>
          <a:endParaRPr lang="cs-CZ"/>
        </a:p>
      </dgm:t>
    </dgm:pt>
    <dgm:pt modelId="{A26D7D9F-4E5D-4AAB-9667-63C08A63B28E}">
      <dgm:prSet/>
      <dgm:spPr/>
      <dgm:t>
        <a:bodyPr/>
        <a:lstStyle/>
        <a:p>
          <a:r>
            <a:rPr lang="cs-CZ" dirty="0"/>
            <a:t>Dobrovolné dohody</a:t>
          </a:r>
        </a:p>
      </dgm:t>
    </dgm:pt>
    <dgm:pt modelId="{738D9A7E-2266-47EC-955E-7B81F99829B9}" type="parTrans" cxnId="{5D72E4ED-359F-4340-9C51-4A715E61A692}">
      <dgm:prSet/>
      <dgm:spPr/>
      <dgm:t>
        <a:bodyPr/>
        <a:lstStyle/>
        <a:p>
          <a:endParaRPr lang="cs-CZ"/>
        </a:p>
      </dgm:t>
    </dgm:pt>
    <dgm:pt modelId="{2B3E594B-ED2C-4305-B1FD-E9C9B15DA5A6}" type="sibTrans" cxnId="{5D72E4ED-359F-4340-9C51-4A715E61A692}">
      <dgm:prSet/>
      <dgm:spPr/>
      <dgm:t>
        <a:bodyPr/>
        <a:lstStyle/>
        <a:p>
          <a:endParaRPr lang="cs-CZ"/>
        </a:p>
      </dgm:t>
    </dgm:pt>
    <dgm:pt modelId="{FF6A331C-8F65-4D3B-8A64-FE811A16E27D}">
      <dgm:prSet/>
      <dgm:spPr/>
      <dgm:t>
        <a:bodyPr/>
        <a:lstStyle/>
        <a:p>
          <a:r>
            <a:rPr lang="cs-CZ" dirty="0"/>
            <a:t>Přímé aktivity státu</a:t>
          </a:r>
        </a:p>
      </dgm:t>
    </dgm:pt>
    <dgm:pt modelId="{2F4A4EC5-C13D-4C2D-87E6-6D819724EDC0}" type="parTrans" cxnId="{51465018-FD26-4066-B82F-1A93CD6769F1}">
      <dgm:prSet/>
      <dgm:spPr/>
      <dgm:t>
        <a:bodyPr/>
        <a:lstStyle/>
        <a:p>
          <a:endParaRPr lang="cs-CZ"/>
        </a:p>
      </dgm:t>
    </dgm:pt>
    <dgm:pt modelId="{85057D70-EA4C-4344-B180-4CCCB8ACFC12}" type="sibTrans" cxnId="{51465018-FD26-4066-B82F-1A93CD6769F1}">
      <dgm:prSet/>
      <dgm:spPr/>
      <dgm:t>
        <a:bodyPr/>
        <a:lstStyle/>
        <a:p>
          <a:endParaRPr lang="cs-CZ"/>
        </a:p>
      </dgm:t>
    </dgm:pt>
    <dgm:pt modelId="{FACDDC5B-2117-4895-8E73-D2806CE99ABC}" type="pres">
      <dgm:prSet presAssocID="{8F0E9F0A-B8E9-4439-AEAB-35860864DF7C}" presName="diagram" presStyleCnt="0">
        <dgm:presLayoutVars>
          <dgm:chMax val="1"/>
          <dgm:dir/>
          <dgm:animLvl val="ctr"/>
          <dgm:resizeHandles val="exact"/>
        </dgm:presLayoutVars>
      </dgm:prSet>
      <dgm:spPr/>
    </dgm:pt>
    <dgm:pt modelId="{EF89DFD1-A0C8-4AFE-B9D3-D78123AF6D91}" type="pres">
      <dgm:prSet presAssocID="{8F0E9F0A-B8E9-4439-AEAB-35860864DF7C}" presName="matrix" presStyleCnt="0"/>
      <dgm:spPr/>
    </dgm:pt>
    <dgm:pt modelId="{F6907A3E-6964-4F76-A751-4CAA8FDBC694}" type="pres">
      <dgm:prSet presAssocID="{8F0E9F0A-B8E9-4439-AEAB-35860864DF7C}" presName="tile1" presStyleLbl="node1" presStyleIdx="0" presStyleCnt="4"/>
      <dgm:spPr/>
    </dgm:pt>
    <dgm:pt modelId="{1E3A85EE-2D2A-4F26-A84F-4C938D63DA79}" type="pres">
      <dgm:prSet presAssocID="{8F0E9F0A-B8E9-4439-AEAB-35860864DF7C}" presName="tile1text" presStyleLbl="node1" presStyleIdx="0" presStyleCnt="4">
        <dgm:presLayoutVars>
          <dgm:chMax val="0"/>
          <dgm:chPref val="0"/>
          <dgm:bulletEnabled val="1"/>
        </dgm:presLayoutVars>
      </dgm:prSet>
      <dgm:spPr/>
    </dgm:pt>
    <dgm:pt modelId="{9817B355-987C-40D4-B428-72A32D83D064}" type="pres">
      <dgm:prSet presAssocID="{8F0E9F0A-B8E9-4439-AEAB-35860864DF7C}" presName="tile2" presStyleLbl="node1" presStyleIdx="1" presStyleCnt="4"/>
      <dgm:spPr/>
    </dgm:pt>
    <dgm:pt modelId="{8D52837B-9E5A-40A0-AF7A-F5B1563DCB81}" type="pres">
      <dgm:prSet presAssocID="{8F0E9F0A-B8E9-4439-AEAB-35860864DF7C}" presName="tile2text" presStyleLbl="node1" presStyleIdx="1" presStyleCnt="4">
        <dgm:presLayoutVars>
          <dgm:chMax val="0"/>
          <dgm:chPref val="0"/>
          <dgm:bulletEnabled val="1"/>
        </dgm:presLayoutVars>
      </dgm:prSet>
      <dgm:spPr/>
    </dgm:pt>
    <dgm:pt modelId="{759366BC-4F16-4BD5-BEDA-8E670695623E}" type="pres">
      <dgm:prSet presAssocID="{8F0E9F0A-B8E9-4439-AEAB-35860864DF7C}" presName="tile3" presStyleLbl="node1" presStyleIdx="2" presStyleCnt="4"/>
      <dgm:spPr/>
    </dgm:pt>
    <dgm:pt modelId="{D2B4E059-0692-4703-9769-6046BC400CDC}" type="pres">
      <dgm:prSet presAssocID="{8F0E9F0A-B8E9-4439-AEAB-35860864DF7C}" presName="tile3text" presStyleLbl="node1" presStyleIdx="2" presStyleCnt="4">
        <dgm:presLayoutVars>
          <dgm:chMax val="0"/>
          <dgm:chPref val="0"/>
          <dgm:bulletEnabled val="1"/>
        </dgm:presLayoutVars>
      </dgm:prSet>
      <dgm:spPr/>
    </dgm:pt>
    <dgm:pt modelId="{6E1B9EAB-6B1E-4034-9F22-416D99E0BB03}" type="pres">
      <dgm:prSet presAssocID="{8F0E9F0A-B8E9-4439-AEAB-35860864DF7C}" presName="tile4" presStyleLbl="node1" presStyleIdx="3" presStyleCnt="4"/>
      <dgm:spPr/>
    </dgm:pt>
    <dgm:pt modelId="{773E6DB0-81D1-47C5-A808-1067155FC2BF}" type="pres">
      <dgm:prSet presAssocID="{8F0E9F0A-B8E9-4439-AEAB-35860864DF7C}" presName="tile4text" presStyleLbl="node1" presStyleIdx="3" presStyleCnt="4">
        <dgm:presLayoutVars>
          <dgm:chMax val="0"/>
          <dgm:chPref val="0"/>
          <dgm:bulletEnabled val="1"/>
        </dgm:presLayoutVars>
      </dgm:prSet>
      <dgm:spPr/>
    </dgm:pt>
    <dgm:pt modelId="{C87EB431-67FA-4D47-B16E-C0B375CE2DA1}" type="pres">
      <dgm:prSet presAssocID="{8F0E9F0A-B8E9-4439-AEAB-35860864DF7C}" presName="centerTile" presStyleLbl="fgShp" presStyleIdx="0" presStyleCnt="1">
        <dgm:presLayoutVars>
          <dgm:chMax val="0"/>
          <dgm:chPref val="0"/>
        </dgm:presLayoutVars>
      </dgm:prSet>
      <dgm:spPr/>
    </dgm:pt>
  </dgm:ptLst>
  <dgm:cxnLst>
    <dgm:cxn modelId="{EFDFB302-D81E-4682-B7B1-0D4306249C02}" type="presOf" srcId="{9721F318-930C-47FE-A977-C606687349C8}" destId="{1E3A85EE-2D2A-4F26-A84F-4C938D63DA79}" srcOrd="1" destOrd="0" presId="urn:microsoft.com/office/officeart/2005/8/layout/matrix1"/>
    <dgm:cxn modelId="{51465018-FD26-4066-B82F-1A93CD6769F1}" srcId="{AB579B51-A573-46E4-8E23-05F5CDEDCD56}" destId="{FF6A331C-8F65-4D3B-8A64-FE811A16E27D}" srcOrd="3" destOrd="0" parTransId="{2F4A4EC5-C13D-4C2D-87E6-6D819724EDC0}" sibTransId="{85057D70-EA4C-4344-B180-4CCCB8ACFC12}"/>
    <dgm:cxn modelId="{5B24F51E-4A22-42A5-B479-1F472B02DE97}" srcId="{8F0E9F0A-B8E9-4439-AEAB-35860864DF7C}" destId="{9DAE1679-35DA-45ED-A8B7-65E5AB9DFF90}" srcOrd="3" destOrd="0" parTransId="{734C36D5-EA16-4BD4-A09E-4B8FBD97697E}" sibTransId="{1734F566-BB46-4AD4-A2F3-0FE32514D58B}"/>
    <dgm:cxn modelId="{7CD99026-84A7-4209-84A3-1E30CAB4AD07}" type="presOf" srcId="{8F0E9F0A-B8E9-4439-AEAB-35860864DF7C}" destId="{FACDDC5B-2117-4895-8E73-D2806CE99ABC}" srcOrd="0" destOrd="0" presId="urn:microsoft.com/office/officeart/2005/8/layout/matrix1"/>
    <dgm:cxn modelId="{E6811229-4375-45CB-B486-DE35E7915013}" srcId="{8F0E9F0A-B8E9-4439-AEAB-35860864DF7C}" destId="{AB579B51-A573-46E4-8E23-05F5CDEDCD56}" srcOrd="0" destOrd="0" parTransId="{AD6D9C66-D206-43FE-887B-A481DD7892C1}" sibTransId="{0BF5C39F-A3A6-4B55-8BF2-D37F037DD332}"/>
    <dgm:cxn modelId="{8781072B-704A-44D4-A336-9D716D9483C1}" type="presOf" srcId="{FF6A331C-8F65-4D3B-8A64-FE811A16E27D}" destId="{6E1B9EAB-6B1E-4034-9F22-416D99E0BB03}" srcOrd="0" destOrd="0" presId="urn:microsoft.com/office/officeart/2005/8/layout/matrix1"/>
    <dgm:cxn modelId="{789A4A38-DC8A-4309-A1EF-634B75267BC9}" type="presOf" srcId="{7CE57E9D-8295-40B9-B962-506A0BF6B08E}" destId="{9817B355-987C-40D4-B428-72A32D83D064}" srcOrd="0" destOrd="0" presId="urn:microsoft.com/office/officeart/2005/8/layout/matrix1"/>
    <dgm:cxn modelId="{DC14C95E-4F34-487E-8DC1-DC59E885F16A}" srcId="{AB579B51-A573-46E4-8E23-05F5CDEDCD56}" destId="{7CE57E9D-8295-40B9-B962-506A0BF6B08E}" srcOrd="1" destOrd="0" parTransId="{CD000766-60B2-4454-A6A9-8D0BDD67DAE6}" sibTransId="{40B8C428-D836-4F36-BB6D-C048CF436852}"/>
    <dgm:cxn modelId="{711A0D6E-16CC-4187-BB6A-99122F0DC1DF}" type="presOf" srcId="{AB579B51-A573-46E4-8E23-05F5CDEDCD56}" destId="{C87EB431-67FA-4D47-B16E-C0B375CE2DA1}" srcOrd="0" destOrd="0" presId="urn:microsoft.com/office/officeart/2005/8/layout/matrix1"/>
    <dgm:cxn modelId="{50FE1C70-B0C0-4C8A-8C4D-2007311026BF}" type="presOf" srcId="{A26D7D9F-4E5D-4AAB-9667-63C08A63B28E}" destId="{D2B4E059-0692-4703-9769-6046BC400CDC}" srcOrd="1" destOrd="0" presId="urn:microsoft.com/office/officeart/2005/8/layout/matrix1"/>
    <dgm:cxn modelId="{FABC6459-1D76-4127-80AE-A18491D35CC0}" srcId="{AB579B51-A573-46E4-8E23-05F5CDEDCD56}" destId="{9721F318-930C-47FE-A977-C606687349C8}" srcOrd="0" destOrd="0" parTransId="{51E2C0A7-EA53-42F4-9E0F-25D4304FCAEB}" sibTransId="{468D6AAD-BE78-410A-BACB-8C6657E18241}"/>
    <dgm:cxn modelId="{5FB2807F-C1A7-4EE6-8CD0-B3CBD0A01A1C}" type="presOf" srcId="{A26D7D9F-4E5D-4AAB-9667-63C08A63B28E}" destId="{759366BC-4F16-4BD5-BEDA-8E670695623E}" srcOrd="0" destOrd="0" presId="urn:microsoft.com/office/officeart/2005/8/layout/matrix1"/>
    <dgm:cxn modelId="{C637B484-8054-4923-928A-BE96D010FF2E}" srcId="{8F0E9F0A-B8E9-4439-AEAB-35860864DF7C}" destId="{484E34AB-D59A-43C0-A9BD-772DF5C26FCC}" srcOrd="1" destOrd="0" parTransId="{67CDBBE8-BE31-453C-BECD-DF64D932EAEE}" sibTransId="{F9A42D37-3D65-4999-A4E8-F0192C86B571}"/>
    <dgm:cxn modelId="{1BBEC68E-7B11-4425-B878-6565B5B0BD4E}" type="presOf" srcId="{7CE57E9D-8295-40B9-B962-506A0BF6B08E}" destId="{8D52837B-9E5A-40A0-AF7A-F5B1563DCB81}" srcOrd="1" destOrd="0" presId="urn:microsoft.com/office/officeart/2005/8/layout/matrix1"/>
    <dgm:cxn modelId="{383E75C0-2F44-46C0-96A1-3E4D7B60E3E9}" type="presOf" srcId="{FF6A331C-8F65-4D3B-8A64-FE811A16E27D}" destId="{773E6DB0-81D1-47C5-A808-1067155FC2BF}" srcOrd="1" destOrd="0" presId="urn:microsoft.com/office/officeart/2005/8/layout/matrix1"/>
    <dgm:cxn modelId="{F10BADC0-FBFE-4115-96B2-CB76D16EE083}" type="presOf" srcId="{9721F318-930C-47FE-A977-C606687349C8}" destId="{F6907A3E-6964-4F76-A751-4CAA8FDBC694}" srcOrd="0" destOrd="0" presId="urn:microsoft.com/office/officeart/2005/8/layout/matrix1"/>
    <dgm:cxn modelId="{260EE7DC-1CA1-440A-8E1B-D32DBE09DBF5}" srcId="{8F0E9F0A-B8E9-4439-AEAB-35860864DF7C}" destId="{A54B2E87-A87B-4F43-942D-4091AC758E50}" srcOrd="2" destOrd="0" parTransId="{0E7B13E5-CDA0-4D01-8308-455EDC4AB4A4}" sibTransId="{97EC269A-3052-45EB-B74D-14FB45D031B2}"/>
    <dgm:cxn modelId="{5D72E4ED-359F-4340-9C51-4A715E61A692}" srcId="{AB579B51-A573-46E4-8E23-05F5CDEDCD56}" destId="{A26D7D9F-4E5D-4AAB-9667-63C08A63B28E}" srcOrd="2" destOrd="0" parTransId="{738D9A7E-2266-47EC-955E-7B81F99829B9}" sibTransId="{2B3E594B-ED2C-4305-B1FD-E9C9B15DA5A6}"/>
    <dgm:cxn modelId="{0DCACEE2-94E2-45DD-B188-C1F4B834F17C}" type="presParOf" srcId="{FACDDC5B-2117-4895-8E73-D2806CE99ABC}" destId="{EF89DFD1-A0C8-4AFE-B9D3-D78123AF6D91}" srcOrd="0" destOrd="0" presId="urn:microsoft.com/office/officeart/2005/8/layout/matrix1"/>
    <dgm:cxn modelId="{29A49494-8248-4590-AFF0-F7DCEA1386F4}" type="presParOf" srcId="{EF89DFD1-A0C8-4AFE-B9D3-D78123AF6D91}" destId="{F6907A3E-6964-4F76-A751-4CAA8FDBC694}" srcOrd="0" destOrd="0" presId="urn:microsoft.com/office/officeart/2005/8/layout/matrix1"/>
    <dgm:cxn modelId="{DF774E69-2C9B-4B58-B55E-789A3B54935C}" type="presParOf" srcId="{EF89DFD1-A0C8-4AFE-B9D3-D78123AF6D91}" destId="{1E3A85EE-2D2A-4F26-A84F-4C938D63DA79}" srcOrd="1" destOrd="0" presId="urn:microsoft.com/office/officeart/2005/8/layout/matrix1"/>
    <dgm:cxn modelId="{AA38ECE8-C157-4C85-BBF7-5DEB5728F632}" type="presParOf" srcId="{EF89DFD1-A0C8-4AFE-B9D3-D78123AF6D91}" destId="{9817B355-987C-40D4-B428-72A32D83D064}" srcOrd="2" destOrd="0" presId="urn:microsoft.com/office/officeart/2005/8/layout/matrix1"/>
    <dgm:cxn modelId="{26C35D0A-97EB-45D7-BA1F-6E5EEFD07B79}" type="presParOf" srcId="{EF89DFD1-A0C8-4AFE-B9D3-D78123AF6D91}" destId="{8D52837B-9E5A-40A0-AF7A-F5B1563DCB81}" srcOrd="3" destOrd="0" presId="urn:microsoft.com/office/officeart/2005/8/layout/matrix1"/>
    <dgm:cxn modelId="{D84E47F2-707B-4B70-BAB4-78BE2925BC63}" type="presParOf" srcId="{EF89DFD1-A0C8-4AFE-B9D3-D78123AF6D91}" destId="{759366BC-4F16-4BD5-BEDA-8E670695623E}" srcOrd="4" destOrd="0" presId="urn:microsoft.com/office/officeart/2005/8/layout/matrix1"/>
    <dgm:cxn modelId="{A3068A59-F85C-4266-9897-5BDF4502B0CF}" type="presParOf" srcId="{EF89DFD1-A0C8-4AFE-B9D3-D78123AF6D91}" destId="{D2B4E059-0692-4703-9769-6046BC400CDC}" srcOrd="5" destOrd="0" presId="urn:microsoft.com/office/officeart/2005/8/layout/matrix1"/>
    <dgm:cxn modelId="{E5C8E0D3-2AE7-481C-888B-09E2D8BB7640}" type="presParOf" srcId="{EF89DFD1-A0C8-4AFE-B9D3-D78123AF6D91}" destId="{6E1B9EAB-6B1E-4034-9F22-416D99E0BB03}" srcOrd="6" destOrd="0" presId="urn:microsoft.com/office/officeart/2005/8/layout/matrix1"/>
    <dgm:cxn modelId="{EAE87459-D656-4DE7-9B26-10ABEEC2024B}" type="presParOf" srcId="{EF89DFD1-A0C8-4AFE-B9D3-D78123AF6D91}" destId="{773E6DB0-81D1-47C5-A808-1067155FC2BF}" srcOrd="7" destOrd="0" presId="urn:microsoft.com/office/officeart/2005/8/layout/matrix1"/>
    <dgm:cxn modelId="{5034B9AE-F625-43D7-B928-6D6DC9C381B6}" type="presParOf" srcId="{FACDDC5B-2117-4895-8E73-D2806CE99ABC}" destId="{C87EB431-67FA-4D47-B16E-C0B375CE2DA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086FC-9F26-4A7B-8288-8D5923B69E71}">
      <dsp:nvSpPr>
        <dsp:cNvPr id="0" name=""/>
        <dsp:cNvSpPr/>
      </dsp:nvSpPr>
      <dsp:spPr>
        <a:xfrm rot="16200000">
          <a:off x="0" y="1506"/>
          <a:ext cx="2401520" cy="2401520"/>
        </a:xfrm>
        <a:prstGeom prst="downArrow">
          <a:avLst>
            <a:gd name="adj1" fmla="val 50000"/>
            <a:gd name="adj2" fmla="val 35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cs-CZ" sz="2900" kern="1200" dirty="0"/>
            <a:t>Ekonomie</a:t>
          </a:r>
        </a:p>
      </dsp:txBody>
      <dsp:txXfrm rot="5400000">
        <a:off x="0" y="601886"/>
        <a:ext cx="1981254" cy="1200760"/>
      </dsp:txXfrm>
    </dsp:sp>
    <dsp:sp modelId="{0B90D8D5-5B55-438A-B1C4-5B7C03003625}">
      <dsp:nvSpPr>
        <dsp:cNvPr id="0" name=""/>
        <dsp:cNvSpPr/>
      </dsp:nvSpPr>
      <dsp:spPr>
        <a:xfrm rot="5400000">
          <a:off x="5104749" y="1506"/>
          <a:ext cx="2401520" cy="2401520"/>
        </a:xfrm>
        <a:prstGeom prst="downArrow">
          <a:avLst>
            <a:gd name="adj1" fmla="val 50000"/>
            <a:gd name="adj2" fmla="val 35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cs-CZ" sz="2900" kern="1200" dirty="0"/>
            <a:t>Životní prostředí </a:t>
          </a:r>
        </a:p>
      </dsp:txBody>
      <dsp:txXfrm rot="-5400000">
        <a:off x="5525015" y="601886"/>
        <a:ext cx="1981254" cy="1200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07A3E-6964-4F76-A751-4CAA8FDBC694}">
      <dsp:nvSpPr>
        <dsp:cNvPr id="0" name=""/>
        <dsp:cNvSpPr/>
      </dsp:nvSpPr>
      <dsp:spPr>
        <a:xfrm rot="16200000">
          <a:off x="1837828" y="-1837828"/>
          <a:ext cx="1839151" cy="5514807"/>
        </a:xfrm>
        <a:prstGeom prst="round1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dirty="0"/>
            <a:t>Administrativní</a:t>
          </a:r>
        </a:p>
      </dsp:txBody>
      <dsp:txXfrm rot="5400000">
        <a:off x="-1" y="1"/>
        <a:ext cx="5514807" cy="1379363"/>
      </dsp:txXfrm>
    </dsp:sp>
    <dsp:sp modelId="{9817B355-987C-40D4-B428-72A32D83D064}">
      <dsp:nvSpPr>
        <dsp:cNvPr id="0" name=""/>
        <dsp:cNvSpPr/>
      </dsp:nvSpPr>
      <dsp:spPr>
        <a:xfrm>
          <a:off x="5514807" y="0"/>
          <a:ext cx="5514807" cy="1839151"/>
        </a:xfrm>
        <a:prstGeom prst="round1Rect">
          <a:avLst/>
        </a:prstGeom>
        <a:solidFill>
          <a:srgbClr val="FFFF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dirty="0">
              <a:solidFill>
                <a:schemeClr val="accent2">
                  <a:lumMod val="50000"/>
                </a:schemeClr>
              </a:solidFill>
            </a:rPr>
            <a:t>Ekonomické </a:t>
          </a:r>
        </a:p>
      </dsp:txBody>
      <dsp:txXfrm>
        <a:off x="5514807" y="0"/>
        <a:ext cx="5514807" cy="1379363"/>
      </dsp:txXfrm>
    </dsp:sp>
    <dsp:sp modelId="{759366BC-4F16-4BD5-BEDA-8E670695623E}">
      <dsp:nvSpPr>
        <dsp:cNvPr id="0" name=""/>
        <dsp:cNvSpPr/>
      </dsp:nvSpPr>
      <dsp:spPr>
        <a:xfrm rot="10800000">
          <a:off x="0" y="1839151"/>
          <a:ext cx="5514807" cy="1839151"/>
        </a:xfrm>
        <a:prstGeom prst="round1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dirty="0"/>
            <a:t>Dobrovolné dohody</a:t>
          </a:r>
        </a:p>
      </dsp:txBody>
      <dsp:txXfrm rot="10800000">
        <a:off x="0" y="2298939"/>
        <a:ext cx="5514807" cy="1379363"/>
      </dsp:txXfrm>
    </dsp:sp>
    <dsp:sp modelId="{6E1B9EAB-6B1E-4034-9F22-416D99E0BB03}">
      <dsp:nvSpPr>
        <dsp:cNvPr id="0" name=""/>
        <dsp:cNvSpPr/>
      </dsp:nvSpPr>
      <dsp:spPr>
        <a:xfrm rot="5400000">
          <a:off x="7352635" y="1323"/>
          <a:ext cx="1839151" cy="5514807"/>
        </a:xfrm>
        <a:prstGeom prst="round1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dirty="0"/>
            <a:t>Přímé aktivity státu</a:t>
          </a:r>
        </a:p>
      </dsp:txBody>
      <dsp:txXfrm rot="-5400000">
        <a:off x="5514807" y="2298939"/>
        <a:ext cx="5514807" cy="1379363"/>
      </dsp:txXfrm>
    </dsp:sp>
    <dsp:sp modelId="{C87EB431-67FA-4D47-B16E-C0B375CE2DA1}">
      <dsp:nvSpPr>
        <dsp:cNvPr id="0" name=""/>
        <dsp:cNvSpPr/>
      </dsp:nvSpPr>
      <dsp:spPr>
        <a:xfrm>
          <a:off x="3860365" y="1379363"/>
          <a:ext cx="3308884" cy="919575"/>
        </a:xfrm>
        <a:prstGeom prst="roundRect">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Nástrojový mix </a:t>
          </a:r>
        </a:p>
      </dsp:txBody>
      <dsp:txXfrm>
        <a:off x="3905255" y="1424253"/>
        <a:ext cx="3219104" cy="82979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8261C71-6E5C-42BB-86FC-9D2D9A6BEB5B}" type="datetimeFigureOut">
              <a:rPr lang="cs-CZ" smtClean="0"/>
              <a:t>26.11.2018</a:t>
            </a:fld>
            <a:endParaRPr lang="cs-CZ"/>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198A76-87AF-4FA7-976E-CD9C33C2113E}" type="slidenum">
              <a:rPr lang="cs-CZ" smtClean="0"/>
              <a:t>‹#›</a:t>
            </a:fld>
            <a:endParaRPr lang="cs-CZ"/>
          </a:p>
        </p:txBody>
      </p:sp>
    </p:spTree>
    <p:extLst>
      <p:ext uri="{BB962C8B-B14F-4D97-AF65-F5344CB8AC3E}">
        <p14:creationId xmlns:p14="http://schemas.microsoft.com/office/powerpoint/2010/main" val="137507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8261C71-6E5C-42BB-86FC-9D2D9A6BEB5B}" type="datetimeFigureOut">
              <a:rPr lang="cs-CZ" smtClean="0"/>
              <a:t>26.11.2018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B198A76-87AF-4FA7-976E-CD9C33C2113E}" type="slidenum">
              <a:rPr lang="cs-CZ" smtClean="0"/>
              <a:t>‹#›</a:t>
            </a:fld>
            <a:endParaRPr lang="cs-CZ"/>
          </a:p>
        </p:txBody>
      </p:sp>
    </p:spTree>
    <p:extLst>
      <p:ext uri="{BB962C8B-B14F-4D97-AF65-F5344CB8AC3E}">
        <p14:creationId xmlns:p14="http://schemas.microsoft.com/office/powerpoint/2010/main" val="63853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8261C71-6E5C-42BB-86FC-9D2D9A6BEB5B}" type="datetimeFigureOut">
              <a:rPr lang="cs-CZ" smtClean="0"/>
              <a:t>26.11.2018</a:t>
            </a:fld>
            <a:endParaRPr lang="cs-CZ"/>
          </a:p>
        </p:txBody>
      </p:sp>
      <p:sp>
        <p:nvSpPr>
          <p:cNvPr id="5" name="Footer Placeholder 4"/>
          <p:cNvSpPr>
            <a:spLocks noGrp="1"/>
          </p:cNvSpPr>
          <p:nvPr>
            <p:ph type="ftr" sz="quarter" idx="11"/>
          </p:nvPr>
        </p:nvSpPr>
        <p:spPr>
          <a:xfrm>
            <a:off x="774923" y="5951811"/>
            <a:ext cx="7896279" cy="365125"/>
          </a:xfrm>
        </p:spPr>
        <p:txBody>
          <a:bodyPr/>
          <a:lstStyle/>
          <a:p>
            <a:endParaRPr lang="cs-CZ"/>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198A76-87AF-4FA7-976E-CD9C33C2113E}" type="slidenum">
              <a:rPr lang="cs-CZ" smtClean="0"/>
              <a:t>‹#›</a:t>
            </a:fld>
            <a:endParaRPr lang="cs-CZ"/>
          </a:p>
        </p:txBody>
      </p:sp>
    </p:spTree>
    <p:extLst>
      <p:ext uri="{BB962C8B-B14F-4D97-AF65-F5344CB8AC3E}">
        <p14:creationId xmlns:p14="http://schemas.microsoft.com/office/powerpoint/2010/main" val="726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8261C71-6E5C-42BB-86FC-9D2D9A6BEB5B}" type="datetimeFigureOut">
              <a:rPr lang="cs-CZ" smtClean="0"/>
              <a:t>26.11.2018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558300" y="5956137"/>
            <a:ext cx="1052508" cy="365125"/>
          </a:xfrm>
        </p:spPr>
        <p:txBody>
          <a:bodyPr/>
          <a:lstStyle/>
          <a:p>
            <a:fld id="{8B198A76-87AF-4FA7-976E-CD9C33C2113E}" type="slidenum">
              <a:rPr lang="cs-CZ" smtClean="0"/>
              <a:t>‹#›</a:t>
            </a:fld>
            <a:endParaRPr lang="cs-CZ"/>
          </a:p>
        </p:txBody>
      </p:sp>
    </p:spTree>
    <p:extLst>
      <p:ext uri="{BB962C8B-B14F-4D97-AF65-F5344CB8AC3E}">
        <p14:creationId xmlns:p14="http://schemas.microsoft.com/office/powerpoint/2010/main" val="402023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8261C71-6E5C-42BB-86FC-9D2D9A6BEB5B}" type="datetimeFigureOut">
              <a:rPr lang="cs-CZ" smtClean="0"/>
              <a:t>26.11.2018</a:t>
            </a:fld>
            <a:endParaRPr lang="cs-CZ"/>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198A76-87AF-4FA7-976E-CD9C33C2113E}" type="slidenum">
              <a:rPr lang="cs-CZ" smtClean="0"/>
              <a:t>‹#›</a:t>
            </a:fld>
            <a:endParaRPr lang="cs-CZ"/>
          </a:p>
        </p:txBody>
      </p:sp>
    </p:spTree>
    <p:extLst>
      <p:ext uri="{BB962C8B-B14F-4D97-AF65-F5344CB8AC3E}">
        <p14:creationId xmlns:p14="http://schemas.microsoft.com/office/powerpoint/2010/main" val="45574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8261C71-6E5C-42BB-86FC-9D2D9A6BEB5B}" type="datetimeFigureOut">
              <a:rPr lang="cs-CZ" smtClean="0"/>
              <a:t>26.11.2018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B198A76-87AF-4FA7-976E-CD9C33C2113E}" type="slidenum">
              <a:rPr lang="cs-CZ" smtClean="0"/>
              <a:t>‹#›</a:t>
            </a:fld>
            <a:endParaRPr lang="cs-CZ"/>
          </a:p>
        </p:txBody>
      </p:sp>
    </p:spTree>
    <p:extLst>
      <p:ext uri="{BB962C8B-B14F-4D97-AF65-F5344CB8AC3E}">
        <p14:creationId xmlns:p14="http://schemas.microsoft.com/office/powerpoint/2010/main" val="40372958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8261C71-6E5C-42BB-86FC-9D2D9A6BEB5B}" type="datetimeFigureOut">
              <a:rPr lang="cs-CZ" smtClean="0"/>
              <a:t>26.11.2018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B198A76-87AF-4FA7-976E-CD9C33C2113E}" type="slidenum">
              <a:rPr lang="cs-CZ" smtClean="0"/>
              <a:t>‹#›</a:t>
            </a:fld>
            <a:endParaRPr lang="cs-CZ"/>
          </a:p>
        </p:txBody>
      </p:sp>
    </p:spTree>
    <p:extLst>
      <p:ext uri="{BB962C8B-B14F-4D97-AF65-F5344CB8AC3E}">
        <p14:creationId xmlns:p14="http://schemas.microsoft.com/office/powerpoint/2010/main" val="31699542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D8261C71-6E5C-42BB-86FC-9D2D9A6BEB5B}" type="datetimeFigureOut">
              <a:rPr lang="cs-CZ" smtClean="0"/>
              <a:t>26.11.2018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B198A76-87AF-4FA7-976E-CD9C33C2113E}" type="slidenum">
              <a:rPr lang="cs-CZ" smtClean="0"/>
              <a:t>‹#›</a:t>
            </a:fld>
            <a:endParaRPr lang="cs-CZ"/>
          </a:p>
        </p:txBody>
      </p:sp>
    </p:spTree>
    <p:extLst>
      <p:ext uri="{BB962C8B-B14F-4D97-AF65-F5344CB8AC3E}">
        <p14:creationId xmlns:p14="http://schemas.microsoft.com/office/powerpoint/2010/main" val="5595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61C71-6E5C-42BB-86FC-9D2D9A6BEB5B}" type="datetimeFigureOut">
              <a:rPr lang="cs-CZ" smtClean="0"/>
              <a:t>26.11.2018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B198A76-87AF-4FA7-976E-CD9C33C2113E}" type="slidenum">
              <a:rPr lang="cs-CZ" smtClean="0"/>
              <a:t>‹#›</a:t>
            </a:fld>
            <a:endParaRPr lang="cs-CZ"/>
          </a:p>
        </p:txBody>
      </p:sp>
    </p:spTree>
    <p:extLst>
      <p:ext uri="{BB962C8B-B14F-4D97-AF65-F5344CB8AC3E}">
        <p14:creationId xmlns:p14="http://schemas.microsoft.com/office/powerpoint/2010/main" val="343482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cs-CZ"/>
              <a:t>Kliknutím lze upravit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8261C71-6E5C-42BB-86FC-9D2D9A6BEB5B}" type="datetimeFigureOut">
              <a:rPr lang="cs-CZ" smtClean="0"/>
              <a:t>26.11.2018</a:t>
            </a:fld>
            <a:endParaRPr lang="cs-CZ"/>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198A76-87AF-4FA7-976E-CD9C33C2113E}" type="slidenum">
              <a:rPr lang="cs-CZ" smtClean="0"/>
              <a:t>‹#›</a:t>
            </a:fld>
            <a:endParaRPr lang="cs-CZ"/>
          </a:p>
        </p:txBody>
      </p:sp>
    </p:spTree>
    <p:extLst>
      <p:ext uri="{BB962C8B-B14F-4D97-AF65-F5344CB8AC3E}">
        <p14:creationId xmlns:p14="http://schemas.microsoft.com/office/powerpoint/2010/main" val="10731077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8261C71-6E5C-42BB-86FC-9D2D9A6BEB5B}" type="datetimeFigureOut">
              <a:rPr lang="cs-CZ" smtClean="0"/>
              <a:t>26.11.2018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B198A76-87AF-4FA7-976E-CD9C33C2113E}" type="slidenum">
              <a:rPr lang="cs-CZ" smtClean="0"/>
              <a:t>‹#›</a:t>
            </a:fld>
            <a:endParaRPr lang="cs-CZ"/>
          </a:p>
        </p:txBody>
      </p:sp>
    </p:spTree>
    <p:extLst>
      <p:ext uri="{BB962C8B-B14F-4D97-AF65-F5344CB8AC3E}">
        <p14:creationId xmlns:p14="http://schemas.microsoft.com/office/powerpoint/2010/main" val="74676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8261C71-6E5C-42BB-86FC-9D2D9A6BEB5B}" type="datetimeFigureOut">
              <a:rPr lang="cs-CZ" smtClean="0"/>
              <a:t>26.11.2018</a:t>
            </a:fld>
            <a:endParaRPr lang="cs-CZ"/>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cs-CZ"/>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198A76-87AF-4FA7-976E-CD9C33C2113E}" type="slidenum">
              <a:rPr lang="cs-CZ" smtClean="0"/>
              <a:t>‹#›</a:t>
            </a:fld>
            <a:endParaRPr lang="cs-CZ"/>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0849063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rozhlas.cz/zpravy-domov/ceska-republika-nejvetsi-znecistovatele-mezi-vyspelymi-staty_1807161525_ma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pinedatabase.oecd.org/Default.aspx?isid=454dc4ad-1148-484e-96a4-57b27b5d0b9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mzp.cz/cz/articles_160623_CT24_ekologicka_dan_auta_Euro%203"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ekolist.cz/cz/kultura/zpravy-kultura/pokud-by-prumysl-platil-za-prirodni-zdroje-nikdy-by-nebyl-ziskovy"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eur-lex.europa.eu/LexUriServ/LexUriServ.do?uri=COM:2017:0693:FIN:CS:PDF"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ote-cr.cz/povolenk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clima/policies/ets/allowances/leakage_en" TargetMode="External"/><Relationship Id="rId2" Type="http://schemas.openxmlformats.org/officeDocument/2006/relationships/hyperlink" Target="http://oenergetice.cz/elektrina/obchodovani-s-povolenkami-a-market-stability-reserve/"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is.muni.cz/th/jdyhu/Diplomova_prace.pdf"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www.program-life.cz/o-programu/ukazkove-projekty/"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www.opzp.cz/"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s://www.narodniprogramzp.cz/"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https://www.sfzp.cz/"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https://is.muni.cz/th/below/6045_dis.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kie.vse.cz/wp-content/uploads/page/547/Uvod_do_env_ekonomie_a_politikyl.pdf" TargetMode="External"/><Relationship Id="rId2" Type="http://schemas.openxmlformats.org/officeDocument/2006/relationships/hyperlink" Target="https://is.muni.cz/th/below/6045_di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1F713-2810-4F82-A6BA-3A9E7369C159}"/>
              </a:ext>
            </a:extLst>
          </p:cNvPr>
          <p:cNvSpPr>
            <a:spLocks noGrp="1"/>
          </p:cNvSpPr>
          <p:nvPr>
            <p:ph type="ctrTitle"/>
          </p:nvPr>
        </p:nvSpPr>
        <p:spPr/>
        <p:txBody>
          <a:bodyPr/>
          <a:lstStyle/>
          <a:p>
            <a:r>
              <a:rPr lang="cs-CZ" dirty="0"/>
              <a:t>Ekonomické nástroje v právu životního prostředí</a:t>
            </a:r>
          </a:p>
        </p:txBody>
      </p:sp>
      <p:sp>
        <p:nvSpPr>
          <p:cNvPr id="3" name="Podnadpis 2">
            <a:extLst>
              <a:ext uri="{FF2B5EF4-FFF2-40B4-BE49-F238E27FC236}">
                <a16:creationId xmlns:a16="http://schemas.microsoft.com/office/drawing/2014/main" id="{356FF969-E29E-4649-976F-677C0347F1B9}"/>
              </a:ext>
            </a:extLst>
          </p:cNvPr>
          <p:cNvSpPr>
            <a:spLocks noGrp="1"/>
          </p:cNvSpPr>
          <p:nvPr>
            <p:ph type="subTitle" idx="1"/>
          </p:nvPr>
        </p:nvSpPr>
        <p:spPr/>
        <p:txBody>
          <a:bodyPr/>
          <a:lstStyle/>
          <a:p>
            <a:r>
              <a:rPr lang="cs-CZ" dirty="0"/>
              <a:t>JUDr. Jana </a:t>
            </a:r>
            <a:r>
              <a:rPr lang="cs-CZ" dirty="0" err="1"/>
              <a:t>Tkáčiková</a:t>
            </a:r>
            <a:r>
              <a:rPr lang="cs-CZ" dirty="0"/>
              <a:t>, Ph.D.</a:t>
            </a:r>
          </a:p>
        </p:txBody>
      </p:sp>
    </p:spTree>
    <p:extLst>
      <p:ext uri="{BB962C8B-B14F-4D97-AF65-F5344CB8AC3E}">
        <p14:creationId xmlns:p14="http://schemas.microsoft.com/office/powerpoint/2010/main" val="207335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9868E-1E13-409B-82CF-A2410549489C}"/>
              </a:ext>
            </a:extLst>
          </p:cNvPr>
          <p:cNvSpPr>
            <a:spLocks noGrp="1"/>
          </p:cNvSpPr>
          <p:nvPr>
            <p:ph type="title"/>
          </p:nvPr>
        </p:nvSpPr>
        <p:spPr/>
        <p:txBody>
          <a:bodyPr/>
          <a:lstStyle/>
          <a:p>
            <a:r>
              <a:rPr lang="cs-CZ" dirty="0"/>
              <a:t>Východiska – 7. akční program EU </a:t>
            </a:r>
            <a:br>
              <a:rPr lang="cs-CZ" dirty="0"/>
            </a:br>
            <a:r>
              <a:rPr lang="cs-CZ" sz="1800" dirty="0"/>
              <a:t>Rozhodnutí EVROPSKÉHO PARLAMENTU A RADY č. 1386/2013/EU</a:t>
            </a:r>
          </a:p>
        </p:txBody>
      </p:sp>
      <p:sp>
        <p:nvSpPr>
          <p:cNvPr id="4" name="Zástupný symbol pro obsah 3">
            <a:extLst>
              <a:ext uri="{FF2B5EF4-FFF2-40B4-BE49-F238E27FC236}">
                <a16:creationId xmlns:a16="http://schemas.microsoft.com/office/drawing/2014/main" id="{4C2425E7-A011-418A-912F-0D34EEBA31B4}"/>
              </a:ext>
            </a:extLst>
          </p:cNvPr>
          <p:cNvSpPr>
            <a:spLocks noGrp="1"/>
          </p:cNvSpPr>
          <p:nvPr>
            <p:ph idx="1"/>
          </p:nvPr>
        </p:nvSpPr>
        <p:spPr>
          <a:xfrm>
            <a:off x="581192" y="2294795"/>
            <a:ext cx="11029615" cy="4096479"/>
          </a:xfrm>
        </p:spPr>
        <p:txBody>
          <a:bodyPr>
            <a:normAutofit/>
          </a:bodyPr>
          <a:lstStyle/>
          <a:p>
            <a:r>
              <a:rPr lang="cs-CZ" dirty="0"/>
              <a:t>Unie a členské státy budou muset nastolit vhodné podmínky pro zajištění řádného řešení environmentálních externalit, včetně správných tržních signálů pro soukromý sektor; vše s náležitým ohledem na případné nepříznivé sociální dopady. </a:t>
            </a:r>
          </a:p>
          <a:p>
            <a:r>
              <a:rPr lang="cs-CZ" dirty="0"/>
              <a:t>To bude znamenat systematičtější uplatňování zásady „znečišťovatel platí“, zejména postupným ukončováním dotací, které škodí životnímu prostředí, na úrovni Unie a členských států, vedeným Komisí, s použitím přístupu založeného na aktivní činnosti, mimo jiné prostřednictvím evropského semestru a se zvážením fiskálních opatření na podporu udržitelného využívání zdrojů, například přesunu daňové zátěže z trhu práce na znečištění. </a:t>
            </a:r>
          </a:p>
          <a:p>
            <a:r>
              <a:rPr lang="cs-CZ" dirty="0"/>
              <a:t>Jelikož přírodní zdroje jsou stále vzácnější, ekonomické výnosy a zisky spojené s jejich vlastnictvím nebo výhradním využíváním se mohou zvýšit. Veřejná intervence, která zajistí, aby tyto výnosy nebyly nadměrné a aby byly zohledněny externality, povede k účinnějšímu využívání těchto zdrojů, napomůže předcházet narušení trhu a bude zdrojem veřejných příjmů. </a:t>
            </a:r>
          </a:p>
          <a:p>
            <a:r>
              <a:rPr lang="cs-CZ" dirty="0"/>
              <a:t>Na úrovni Unie a na úrovni vnitrostátní by měly být ve větší míře využívány další tržní nástroje, například platby za ekosystémové služby, podporující zapojení soukromého sektoru a udržitelnou správu přírodního bohatství.</a:t>
            </a:r>
          </a:p>
        </p:txBody>
      </p:sp>
    </p:spTree>
    <p:extLst>
      <p:ext uri="{BB962C8B-B14F-4D97-AF65-F5344CB8AC3E}">
        <p14:creationId xmlns:p14="http://schemas.microsoft.com/office/powerpoint/2010/main" val="123902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6035BE-4D65-4384-B6D7-C82EBE4F4B94}"/>
              </a:ext>
            </a:extLst>
          </p:cNvPr>
          <p:cNvSpPr>
            <a:spLocks noGrp="1"/>
          </p:cNvSpPr>
          <p:nvPr>
            <p:ph type="title"/>
          </p:nvPr>
        </p:nvSpPr>
        <p:spPr/>
        <p:txBody>
          <a:bodyPr/>
          <a:lstStyle/>
          <a:p>
            <a:r>
              <a:rPr lang="cs-CZ" dirty="0"/>
              <a:t>Východiska - Státní politika životního prostředí</a:t>
            </a:r>
            <a:br>
              <a:rPr lang="cs-CZ" dirty="0"/>
            </a:br>
            <a:r>
              <a:rPr lang="cs-CZ" sz="1800" dirty="0"/>
              <a:t>Usnesení vlády č. 60/2013</a:t>
            </a:r>
          </a:p>
        </p:txBody>
      </p:sp>
      <p:sp>
        <p:nvSpPr>
          <p:cNvPr id="3" name="Zástupný symbol pro obsah 2">
            <a:extLst>
              <a:ext uri="{FF2B5EF4-FFF2-40B4-BE49-F238E27FC236}">
                <a16:creationId xmlns:a16="http://schemas.microsoft.com/office/drawing/2014/main" id="{E60101A0-4778-4EC8-920D-205B1DEB0A9C}"/>
              </a:ext>
            </a:extLst>
          </p:cNvPr>
          <p:cNvSpPr>
            <a:spLocks noGrp="1"/>
          </p:cNvSpPr>
          <p:nvPr>
            <p:ph idx="1"/>
          </p:nvPr>
        </p:nvSpPr>
        <p:spPr/>
        <p:txBody>
          <a:bodyPr>
            <a:normAutofit fontScale="92500" lnSpcReduction="10000"/>
          </a:bodyPr>
          <a:lstStyle/>
          <a:p>
            <a:r>
              <a:rPr lang="cs-CZ" dirty="0"/>
              <a:t>Optimalizovat nastavení podpor v oblasti životního prostředí (PRV, Operační programy, národní programy aj.) s cílem posílit pozitivní synergické efekty v oblasti životního prostředí a vyloučit negativní dopady a také podporovat informovanost o možnostech čerpání těchto podpor </a:t>
            </a:r>
          </a:p>
          <a:p>
            <a:r>
              <a:rPr lang="cs-CZ" dirty="0"/>
              <a:t>Zavést hodnocení možných negativních dopadů na životní prostředí do procesu přípravy nových podpor (např. dotačních programů, daňových zvýhodnění) na základě metodiky, kterou zpracuje MŽP, a tím zabránit nežádoucímu zavádění podpor s významnými negativními dopady na ŽP</a:t>
            </a:r>
          </a:p>
          <a:p>
            <a:r>
              <a:rPr lang="cs-CZ" dirty="0"/>
              <a:t>Pravidelně analyzovat efekty poplatků ve složkových zákonech a v případě potřeby navrhnout jejich úpravu s ohledem na dosahování cílů SPŽP</a:t>
            </a:r>
          </a:p>
          <a:p>
            <a:endParaRPr lang="cs-CZ" dirty="0"/>
          </a:p>
          <a:p>
            <a:r>
              <a:rPr lang="cs-CZ" dirty="0"/>
              <a:t>„Pokrok směrem k zelenému růstu bude vyžadovat nákladově efektivnější environmentální politiky a lepší využívání finančních prostředků EU," uvádí OECD.</a:t>
            </a:r>
            <a:endParaRPr lang="cs-CZ" dirty="0">
              <a:hlinkClick r:id="rId2"/>
            </a:endParaRPr>
          </a:p>
          <a:p>
            <a:pPr lvl="1"/>
            <a:r>
              <a:rPr lang="cs-CZ" dirty="0">
                <a:hlinkClick r:id="rId2"/>
              </a:rPr>
              <a:t>https://www.irozhlas.cz/zpravy-domov/ceska-republika-nejvetsi-znecistovatele-mezi-vyspelymi-staty_1807161525_mat</a:t>
            </a:r>
            <a:r>
              <a:rPr lang="cs-CZ" dirty="0"/>
              <a:t> </a:t>
            </a:r>
          </a:p>
        </p:txBody>
      </p:sp>
    </p:spTree>
    <p:extLst>
      <p:ext uri="{BB962C8B-B14F-4D97-AF65-F5344CB8AC3E}">
        <p14:creationId xmlns:p14="http://schemas.microsoft.com/office/powerpoint/2010/main" val="379816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5A9B0-C44D-444F-A3F3-78806CF4B9D4}"/>
              </a:ext>
            </a:extLst>
          </p:cNvPr>
          <p:cNvSpPr>
            <a:spLocks noGrp="1"/>
          </p:cNvSpPr>
          <p:nvPr>
            <p:ph type="title"/>
          </p:nvPr>
        </p:nvSpPr>
        <p:spPr/>
        <p:txBody>
          <a:bodyPr/>
          <a:lstStyle/>
          <a:p>
            <a:r>
              <a:rPr lang="cs-CZ" dirty="0"/>
              <a:t>Nástroje ochrany životního prostředí</a:t>
            </a:r>
          </a:p>
        </p:txBody>
      </p:sp>
      <p:graphicFrame>
        <p:nvGraphicFramePr>
          <p:cNvPr id="7" name="Zástupný symbol pro obsah 6">
            <a:extLst>
              <a:ext uri="{FF2B5EF4-FFF2-40B4-BE49-F238E27FC236}">
                <a16:creationId xmlns:a16="http://schemas.microsoft.com/office/drawing/2014/main" id="{157158C9-28CB-4226-87F8-AC7070AA2160}"/>
              </a:ext>
            </a:extLst>
          </p:cNvPr>
          <p:cNvGraphicFramePr>
            <a:graphicFrameLocks noGrp="1"/>
          </p:cNvGraphicFramePr>
          <p:nvPr>
            <p:ph idx="1"/>
            <p:extLst>
              <p:ext uri="{D42A27DB-BD31-4B8C-83A1-F6EECF244321}">
                <p14:modId xmlns:p14="http://schemas.microsoft.com/office/powerpoint/2010/main" val="411683862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64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9CF95E-B19D-417B-8C68-8037E4192006}"/>
              </a:ext>
            </a:extLst>
          </p:cNvPr>
          <p:cNvSpPr>
            <a:spLocks noGrp="1"/>
          </p:cNvSpPr>
          <p:nvPr>
            <p:ph type="title"/>
          </p:nvPr>
        </p:nvSpPr>
        <p:spPr/>
        <p:txBody>
          <a:bodyPr/>
          <a:lstStyle/>
          <a:p>
            <a:r>
              <a:rPr lang="cs-CZ" dirty="0"/>
              <a:t>Nástrojový mix</a:t>
            </a:r>
          </a:p>
        </p:txBody>
      </p:sp>
      <p:sp>
        <p:nvSpPr>
          <p:cNvPr id="3" name="Zástupný symbol pro obsah 2">
            <a:extLst>
              <a:ext uri="{FF2B5EF4-FFF2-40B4-BE49-F238E27FC236}">
                <a16:creationId xmlns:a16="http://schemas.microsoft.com/office/drawing/2014/main" id="{6BD4ADE6-D40D-461C-A8EF-273F31CC252A}"/>
              </a:ext>
            </a:extLst>
          </p:cNvPr>
          <p:cNvSpPr>
            <a:spLocks noGrp="1"/>
          </p:cNvSpPr>
          <p:nvPr>
            <p:ph idx="1"/>
          </p:nvPr>
        </p:nvSpPr>
        <p:spPr/>
        <p:txBody>
          <a:bodyPr/>
          <a:lstStyle/>
          <a:p>
            <a:r>
              <a:rPr lang="cs-CZ" dirty="0"/>
              <a:t>Politika životního prostředí</a:t>
            </a:r>
          </a:p>
          <a:p>
            <a:pPr lvl="1">
              <a:lnSpc>
                <a:spcPct val="80000"/>
              </a:lnSpc>
            </a:pPr>
            <a:r>
              <a:rPr lang="cs-CZ" altLang="cs-CZ" sz="2200" b="1" dirty="0"/>
              <a:t>identifikace</a:t>
            </a:r>
            <a:r>
              <a:rPr lang="cs-CZ" altLang="cs-CZ" sz="2200" dirty="0"/>
              <a:t> a </a:t>
            </a:r>
            <a:r>
              <a:rPr lang="cs-CZ" altLang="cs-CZ" sz="2200" b="1" dirty="0"/>
              <a:t>definování</a:t>
            </a:r>
            <a:r>
              <a:rPr lang="cs-CZ" altLang="cs-CZ" sz="2200" dirty="0"/>
              <a:t> environmentálních problémů </a:t>
            </a:r>
          </a:p>
          <a:p>
            <a:pPr lvl="1">
              <a:lnSpc>
                <a:spcPct val="80000"/>
              </a:lnSpc>
            </a:pPr>
            <a:r>
              <a:rPr lang="cs-CZ" altLang="cs-CZ" sz="2200" b="1" dirty="0"/>
              <a:t>stanovení cílů</a:t>
            </a:r>
            <a:r>
              <a:rPr lang="cs-CZ" altLang="cs-CZ" sz="2200" dirty="0"/>
              <a:t>, které by měly být jejich řešením dosaženy</a:t>
            </a:r>
          </a:p>
          <a:p>
            <a:pPr lvl="1">
              <a:lnSpc>
                <a:spcPct val="80000"/>
              </a:lnSpc>
            </a:pPr>
            <a:r>
              <a:rPr lang="cs-CZ" altLang="cs-CZ" sz="2200" b="1" dirty="0"/>
              <a:t>návrh</a:t>
            </a:r>
            <a:r>
              <a:rPr lang="cs-CZ" altLang="cs-CZ" sz="2200" dirty="0"/>
              <a:t> optimálního </a:t>
            </a:r>
            <a:r>
              <a:rPr lang="cs-CZ" altLang="cs-CZ" sz="2200" b="1" dirty="0"/>
              <a:t>souboru</a:t>
            </a:r>
            <a:r>
              <a:rPr lang="cs-CZ" altLang="cs-CZ" sz="2200" dirty="0"/>
              <a:t> </a:t>
            </a:r>
            <a:r>
              <a:rPr lang="cs-CZ" altLang="cs-CZ" sz="2200" b="1" dirty="0"/>
              <a:t>nástrojů</a:t>
            </a:r>
            <a:r>
              <a:rPr lang="cs-CZ" altLang="cs-CZ" sz="2200" dirty="0"/>
              <a:t> (vytváření nástrojového mixu) </a:t>
            </a:r>
          </a:p>
          <a:p>
            <a:pPr lvl="1">
              <a:lnSpc>
                <a:spcPct val="80000"/>
              </a:lnSpc>
            </a:pPr>
            <a:r>
              <a:rPr lang="cs-CZ" altLang="cs-CZ" sz="2200" dirty="0"/>
              <a:t>modelové </a:t>
            </a:r>
            <a:r>
              <a:rPr lang="cs-CZ" altLang="cs-CZ" sz="2200" b="1" dirty="0"/>
              <a:t>hodnocení</a:t>
            </a:r>
            <a:r>
              <a:rPr lang="cs-CZ" altLang="cs-CZ" sz="2200" dirty="0"/>
              <a:t> </a:t>
            </a:r>
            <a:r>
              <a:rPr lang="cs-CZ" altLang="cs-CZ" sz="2200" b="1" dirty="0"/>
              <a:t>environmentální účinnosti a ekonomické efektivnosti, </a:t>
            </a:r>
            <a:r>
              <a:rPr lang="cs-CZ" altLang="cs-CZ" sz="1800" dirty="0"/>
              <a:t>včetně nákladové efektivnosti, jednoduché aplikace, souladu s mezinárodními závazky, distribučního efektu, působení ex ante, </a:t>
            </a:r>
            <a:r>
              <a:rPr lang="cs-CZ" altLang="cs-CZ" sz="1800" dirty="0" err="1"/>
              <a:t>stimulativnosti</a:t>
            </a:r>
            <a:r>
              <a:rPr lang="cs-CZ" altLang="cs-CZ" sz="1800" dirty="0"/>
              <a:t>, flexibility</a:t>
            </a:r>
          </a:p>
        </p:txBody>
      </p:sp>
    </p:spTree>
    <p:extLst>
      <p:ext uri="{BB962C8B-B14F-4D97-AF65-F5344CB8AC3E}">
        <p14:creationId xmlns:p14="http://schemas.microsoft.com/office/powerpoint/2010/main" val="57711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C4E3C8-FAC5-4048-B6BF-52A0D9657A7C}"/>
              </a:ext>
            </a:extLst>
          </p:cNvPr>
          <p:cNvSpPr>
            <a:spLocks noGrp="1"/>
          </p:cNvSpPr>
          <p:nvPr>
            <p:ph type="title"/>
          </p:nvPr>
        </p:nvSpPr>
        <p:spPr/>
        <p:txBody>
          <a:bodyPr/>
          <a:lstStyle/>
          <a:p>
            <a:r>
              <a:rPr lang="cs-CZ" dirty="0"/>
              <a:t>Ekonomické nástroje - Charakteristika</a:t>
            </a:r>
          </a:p>
        </p:txBody>
      </p:sp>
      <p:sp>
        <p:nvSpPr>
          <p:cNvPr id="3" name="Zástupný symbol pro obsah 2">
            <a:extLst>
              <a:ext uri="{FF2B5EF4-FFF2-40B4-BE49-F238E27FC236}">
                <a16:creationId xmlns:a16="http://schemas.microsoft.com/office/drawing/2014/main" id="{894A17D0-1C15-4CB1-A4CA-347143F9C9F2}"/>
              </a:ext>
            </a:extLst>
          </p:cNvPr>
          <p:cNvSpPr>
            <a:spLocks noGrp="1"/>
          </p:cNvSpPr>
          <p:nvPr>
            <p:ph idx="1"/>
          </p:nvPr>
        </p:nvSpPr>
        <p:spPr>
          <a:xfrm>
            <a:off x="581192" y="2180496"/>
            <a:ext cx="11029615" cy="4153629"/>
          </a:xfrm>
        </p:spPr>
        <p:txBody>
          <a:bodyPr>
            <a:normAutofit/>
          </a:bodyPr>
          <a:lstStyle/>
          <a:p>
            <a:r>
              <a:rPr lang="cs-CZ" altLang="cs-CZ" dirty="0"/>
              <a:t>ekonomická povaha nástrojů a environmentální charakter</a:t>
            </a:r>
          </a:p>
          <a:p>
            <a:r>
              <a:rPr lang="cs-CZ" altLang="cs-CZ" dirty="0"/>
              <a:t>využívají hmotné zainteresovanosti subjektu znehodnocujícího životní prostředí a snaží se ho přimět k požadované akci ovlivňováním jeho ekonomické pozice </a:t>
            </a:r>
          </a:p>
          <a:p>
            <a:pPr lvl="1"/>
            <a:r>
              <a:rPr lang="cs-CZ" altLang="cs-CZ" dirty="0"/>
              <a:t>podněcují adresáta k environmentálně vhodnému chování</a:t>
            </a:r>
          </a:p>
          <a:p>
            <a:pPr lvl="1"/>
            <a:r>
              <a:rPr lang="cs-CZ" altLang="cs-CZ" dirty="0"/>
              <a:t>vytvářejí tlak na zavádění a rozvoj technologií, popřípadě výrobků, jež budou šetrnější vůči životnímu prostředí </a:t>
            </a:r>
          </a:p>
          <a:p>
            <a:pPr lvl="1"/>
            <a:r>
              <a:rPr lang="cs-CZ" altLang="cs-CZ" dirty="0"/>
              <a:t>vytvářejí zdroje finančních prostředků na ochranu životního prostředí</a:t>
            </a:r>
          </a:p>
          <a:p>
            <a:r>
              <a:rPr lang="cs-CZ" altLang="cs-CZ" dirty="0"/>
              <a:t>vazba na právem dovolené chování</a:t>
            </a:r>
          </a:p>
          <a:p>
            <a:pPr lvl="1"/>
            <a:r>
              <a:rPr lang="cs-CZ" dirty="0"/>
              <a:t>nejde o náhradu škody ani trestání </a:t>
            </a:r>
          </a:p>
        </p:txBody>
      </p:sp>
    </p:spTree>
    <p:extLst>
      <p:ext uri="{BB962C8B-B14F-4D97-AF65-F5344CB8AC3E}">
        <p14:creationId xmlns:p14="http://schemas.microsoft.com/office/powerpoint/2010/main" val="320979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F7F39-E955-46E5-9F81-803B89F5799A}"/>
              </a:ext>
            </a:extLst>
          </p:cNvPr>
          <p:cNvSpPr>
            <a:spLocks noGrp="1"/>
          </p:cNvSpPr>
          <p:nvPr>
            <p:ph type="title"/>
          </p:nvPr>
        </p:nvSpPr>
        <p:spPr/>
        <p:txBody>
          <a:bodyPr/>
          <a:lstStyle/>
          <a:p>
            <a:r>
              <a:rPr lang="cs-CZ" dirty="0"/>
              <a:t>Ekonomické nástroje - Charakteristika</a:t>
            </a:r>
          </a:p>
        </p:txBody>
      </p:sp>
      <p:sp>
        <p:nvSpPr>
          <p:cNvPr id="3" name="Zástupný symbol pro obsah 2">
            <a:extLst>
              <a:ext uri="{FF2B5EF4-FFF2-40B4-BE49-F238E27FC236}">
                <a16:creationId xmlns:a16="http://schemas.microsoft.com/office/drawing/2014/main" id="{90E59B76-CE5E-433F-A9A1-FCF944A26A14}"/>
              </a:ext>
            </a:extLst>
          </p:cNvPr>
          <p:cNvSpPr>
            <a:spLocks noGrp="1"/>
          </p:cNvSpPr>
          <p:nvPr>
            <p:ph sz="half" idx="1"/>
          </p:nvPr>
        </p:nvSpPr>
        <p:spPr>
          <a:xfrm>
            <a:off x="581193" y="2228003"/>
            <a:ext cx="5422390" cy="4201372"/>
          </a:xfrm>
        </p:spPr>
        <p:txBody>
          <a:bodyPr>
            <a:normAutofit fontScale="92500" lnSpcReduction="10000"/>
          </a:bodyPr>
          <a:lstStyle/>
          <a:p>
            <a:pPr>
              <a:defRPr/>
            </a:pPr>
            <a:r>
              <a:rPr lang="cs-CZ" dirty="0"/>
              <a:t>Nepřímé působení na chování subjektů</a:t>
            </a:r>
          </a:p>
          <a:p>
            <a:pPr marL="708660" lvl="1" indent="-342900">
              <a:defRPr/>
            </a:pPr>
            <a:r>
              <a:rPr lang="cs-CZ" dirty="0"/>
              <a:t>Možnost volby chování  dle kritérií</a:t>
            </a:r>
          </a:p>
          <a:p>
            <a:pPr lvl="2">
              <a:defRPr/>
            </a:pPr>
            <a:r>
              <a:rPr lang="cs-CZ" dirty="0"/>
              <a:t>Ekologická vhodnost (určující pro společnost)</a:t>
            </a:r>
          </a:p>
          <a:p>
            <a:pPr lvl="2">
              <a:defRPr/>
            </a:pPr>
            <a:r>
              <a:rPr lang="cs-CZ" dirty="0"/>
              <a:t>Ekonomická výhodnost (určující pro adresáta)</a:t>
            </a:r>
          </a:p>
          <a:p>
            <a:pPr lvl="3">
              <a:buClr>
                <a:schemeClr val="accent3"/>
              </a:buClr>
              <a:defRPr/>
            </a:pPr>
            <a:r>
              <a:rPr lang="cs-CZ" dirty="0"/>
              <a:t>Soulad – </a:t>
            </a:r>
            <a:r>
              <a:rPr lang="cs-CZ" dirty="0" err="1"/>
              <a:t>win-win</a:t>
            </a:r>
            <a:r>
              <a:rPr lang="cs-CZ" dirty="0"/>
              <a:t> </a:t>
            </a:r>
            <a:r>
              <a:rPr lang="cs-CZ" dirty="0" err="1"/>
              <a:t>solution</a:t>
            </a:r>
            <a:endParaRPr lang="cs-CZ" dirty="0"/>
          </a:p>
        </p:txBody>
      </p:sp>
      <p:sp>
        <p:nvSpPr>
          <p:cNvPr id="4" name="Zástupný symbol pro obsah 3">
            <a:extLst>
              <a:ext uri="{FF2B5EF4-FFF2-40B4-BE49-F238E27FC236}">
                <a16:creationId xmlns:a16="http://schemas.microsoft.com/office/drawing/2014/main" id="{B8FBF710-AA0B-4F54-85B3-A58A51C2FFF2}"/>
              </a:ext>
            </a:extLst>
          </p:cNvPr>
          <p:cNvSpPr>
            <a:spLocks noGrp="1"/>
          </p:cNvSpPr>
          <p:nvPr>
            <p:ph sz="half" idx="2"/>
          </p:nvPr>
        </p:nvSpPr>
        <p:spPr>
          <a:xfrm>
            <a:off x="6188417" y="2228003"/>
            <a:ext cx="5422392" cy="4201372"/>
          </a:xfrm>
        </p:spPr>
        <p:txBody>
          <a:bodyPr>
            <a:normAutofit fontScale="92500" lnSpcReduction="10000"/>
          </a:bodyPr>
          <a:lstStyle/>
          <a:p>
            <a:pPr>
              <a:defRPr/>
            </a:pPr>
            <a:r>
              <a:rPr lang="cs-CZ" dirty="0"/>
              <a:t>Doplnění administrativních nástrojů, proč?</a:t>
            </a:r>
          </a:p>
          <a:p>
            <a:pPr lvl="1">
              <a:defRPr/>
            </a:pPr>
            <a:r>
              <a:rPr lang="cs-CZ" dirty="0"/>
              <a:t>Nedostatky administrativních nástrojů</a:t>
            </a:r>
          </a:p>
          <a:p>
            <a:pPr lvl="2">
              <a:defRPr/>
            </a:pPr>
            <a:r>
              <a:rPr lang="cs-CZ" dirty="0"/>
              <a:t>Vysoké náklady, nízká účinnost, plošné působení</a:t>
            </a:r>
          </a:p>
          <a:p>
            <a:pPr lvl="2">
              <a:defRPr/>
            </a:pPr>
            <a:r>
              <a:rPr lang="cs-CZ" dirty="0"/>
              <a:t>Obranná reakce znečišťovatelů, byrokratická zátěž </a:t>
            </a:r>
          </a:p>
          <a:p>
            <a:pPr>
              <a:defRPr/>
            </a:pPr>
            <a:r>
              <a:rPr lang="cs-CZ" dirty="0"/>
              <a:t>Eliminace selhání trhu</a:t>
            </a:r>
          </a:p>
          <a:p>
            <a:pPr marL="708660" lvl="1" indent="-342900">
              <a:defRPr/>
            </a:pPr>
            <a:r>
              <a:rPr lang="cs-CZ" dirty="0"/>
              <a:t>Životní prostředí jako veřejný statek</a:t>
            </a:r>
          </a:p>
          <a:p>
            <a:pPr lvl="2">
              <a:defRPr/>
            </a:pPr>
            <a:r>
              <a:rPr lang="cs-CZ" dirty="0"/>
              <a:t>Nevylučitelnost ze spotřeby</a:t>
            </a:r>
          </a:p>
          <a:p>
            <a:pPr lvl="2">
              <a:defRPr/>
            </a:pPr>
            <a:r>
              <a:rPr lang="cs-CZ" dirty="0"/>
              <a:t>Nemožnost určení tržní ceny</a:t>
            </a:r>
          </a:p>
          <a:p>
            <a:pPr>
              <a:defRPr/>
            </a:pPr>
            <a:r>
              <a:rPr lang="cs-CZ" dirty="0"/>
              <a:t>Internalizace negativních externalit</a:t>
            </a:r>
          </a:p>
          <a:p>
            <a:pPr marL="708660" lvl="1" indent="-342900">
              <a:defRPr/>
            </a:pPr>
            <a:r>
              <a:rPr lang="cs-CZ" dirty="0"/>
              <a:t>Vnější doprovodné efekty ekonomické činnosti subjektu (znečišťovatel), jejichž důsledky (náklady) nesou třetí osoby (společnost)</a:t>
            </a:r>
          </a:p>
          <a:p>
            <a:pPr marL="708660" lvl="1" indent="-342900">
              <a:defRPr/>
            </a:pPr>
            <a:r>
              <a:rPr lang="cs-CZ" dirty="0"/>
              <a:t>Zahrnutí nákladů znečištění do výrobních nákladů znečišťovatele</a:t>
            </a:r>
          </a:p>
        </p:txBody>
      </p:sp>
    </p:spTree>
    <p:extLst>
      <p:ext uri="{BB962C8B-B14F-4D97-AF65-F5344CB8AC3E}">
        <p14:creationId xmlns:p14="http://schemas.microsoft.com/office/powerpoint/2010/main" val="156426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A17FBA-2F29-440C-8D41-93D14562E1A0}"/>
              </a:ext>
            </a:extLst>
          </p:cNvPr>
          <p:cNvSpPr>
            <a:spLocks noGrp="1"/>
          </p:cNvSpPr>
          <p:nvPr>
            <p:ph type="title"/>
          </p:nvPr>
        </p:nvSpPr>
        <p:spPr/>
        <p:txBody>
          <a:bodyPr/>
          <a:lstStyle/>
          <a:p>
            <a:r>
              <a:rPr lang="cs-CZ" dirty="0"/>
              <a:t>Ekonomické nástroje - Funkce</a:t>
            </a:r>
          </a:p>
        </p:txBody>
      </p:sp>
      <p:sp>
        <p:nvSpPr>
          <p:cNvPr id="3" name="Zástupný symbol pro obsah 2">
            <a:extLst>
              <a:ext uri="{FF2B5EF4-FFF2-40B4-BE49-F238E27FC236}">
                <a16:creationId xmlns:a16="http://schemas.microsoft.com/office/drawing/2014/main" id="{1CF514CC-4FAF-4B20-907D-A73AB8DC52D0}"/>
              </a:ext>
            </a:extLst>
          </p:cNvPr>
          <p:cNvSpPr>
            <a:spLocks noGrp="1"/>
          </p:cNvSpPr>
          <p:nvPr>
            <p:ph sz="half" idx="1"/>
          </p:nvPr>
        </p:nvSpPr>
        <p:spPr>
          <a:xfrm>
            <a:off x="581193" y="2228003"/>
            <a:ext cx="5422390" cy="4334722"/>
          </a:xfrm>
        </p:spPr>
        <p:txBody>
          <a:bodyPr>
            <a:normAutofit/>
          </a:bodyPr>
          <a:lstStyle/>
          <a:p>
            <a:r>
              <a:rPr lang="cs-CZ" altLang="cs-CZ" sz="2000" dirty="0"/>
              <a:t>Primární </a:t>
            </a:r>
          </a:p>
          <a:p>
            <a:pPr lvl="1"/>
            <a:r>
              <a:rPr lang="cs-CZ" altLang="cs-CZ" sz="1800" dirty="0"/>
              <a:t>Motivační (stimulační)</a:t>
            </a:r>
          </a:p>
          <a:p>
            <a:pPr lvl="2"/>
            <a:r>
              <a:rPr lang="cs-CZ" altLang="cs-CZ" sz="1600" dirty="0"/>
              <a:t>Ekonomická výhodnost a ekologická vhodnost chování</a:t>
            </a:r>
          </a:p>
          <a:p>
            <a:pPr lvl="2"/>
            <a:r>
              <a:rPr lang="cs-CZ" altLang="cs-CZ" sz="1600" dirty="0"/>
              <a:t>Pozitivní a negativní nástroje</a:t>
            </a:r>
          </a:p>
          <a:p>
            <a:pPr lvl="1"/>
            <a:r>
              <a:rPr lang="cs-CZ" altLang="cs-CZ" sz="1800" dirty="0"/>
              <a:t>Akumulační </a:t>
            </a:r>
          </a:p>
          <a:p>
            <a:pPr lvl="2"/>
            <a:r>
              <a:rPr lang="cs-CZ" altLang="cs-CZ" sz="1600" dirty="0"/>
              <a:t>Soustřeďování finančních prostředků za účelem ochrany životního prostředí</a:t>
            </a:r>
          </a:p>
        </p:txBody>
      </p:sp>
      <p:sp>
        <p:nvSpPr>
          <p:cNvPr id="4" name="Zástupný symbol pro obsah 3">
            <a:extLst>
              <a:ext uri="{FF2B5EF4-FFF2-40B4-BE49-F238E27FC236}">
                <a16:creationId xmlns:a16="http://schemas.microsoft.com/office/drawing/2014/main" id="{714BB576-B1B5-41F5-A2E4-F9334676A367}"/>
              </a:ext>
            </a:extLst>
          </p:cNvPr>
          <p:cNvSpPr>
            <a:spLocks noGrp="1"/>
          </p:cNvSpPr>
          <p:nvPr>
            <p:ph sz="half" idx="2"/>
          </p:nvPr>
        </p:nvSpPr>
        <p:spPr>
          <a:xfrm>
            <a:off x="6188417" y="2228003"/>
            <a:ext cx="5422392" cy="4334722"/>
          </a:xfrm>
        </p:spPr>
        <p:txBody>
          <a:bodyPr>
            <a:normAutofit/>
          </a:bodyPr>
          <a:lstStyle/>
          <a:p>
            <a:r>
              <a:rPr lang="cs-CZ" sz="2000" dirty="0"/>
              <a:t>Sekundární </a:t>
            </a:r>
          </a:p>
          <a:p>
            <a:pPr lvl="1"/>
            <a:r>
              <a:rPr lang="cs-CZ" sz="1800" dirty="0"/>
              <a:t>Internalizační</a:t>
            </a:r>
          </a:p>
          <a:p>
            <a:pPr lvl="2"/>
            <a:r>
              <a:rPr lang="cs-CZ" sz="1600" dirty="0"/>
              <a:t>Dodatkové ekonomické zatížení </a:t>
            </a:r>
          </a:p>
          <a:p>
            <a:pPr lvl="2"/>
            <a:r>
              <a:rPr lang="cs-CZ" sz="1600" dirty="0"/>
              <a:t>Projev PPP</a:t>
            </a:r>
          </a:p>
          <a:p>
            <a:pPr lvl="1"/>
            <a:r>
              <a:rPr lang="cs-CZ" sz="1800" dirty="0"/>
              <a:t>Fiskální</a:t>
            </a:r>
          </a:p>
          <a:p>
            <a:pPr lvl="2"/>
            <a:r>
              <a:rPr lang="cs-CZ" sz="1600" dirty="0"/>
              <a:t>Soustřeďování finančních prostředků bez účelové vázanosti</a:t>
            </a:r>
          </a:p>
          <a:p>
            <a:pPr lvl="1"/>
            <a:r>
              <a:rPr lang="cs-CZ" sz="1800" dirty="0"/>
              <a:t>Kompenzační </a:t>
            </a:r>
          </a:p>
          <a:p>
            <a:pPr lvl="1"/>
            <a:r>
              <a:rPr lang="cs-CZ" sz="1800" dirty="0"/>
              <a:t>Zajišťovací </a:t>
            </a:r>
          </a:p>
        </p:txBody>
      </p:sp>
    </p:spTree>
    <p:extLst>
      <p:ext uri="{BB962C8B-B14F-4D97-AF65-F5344CB8AC3E}">
        <p14:creationId xmlns:p14="http://schemas.microsoft.com/office/powerpoint/2010/main" val="69244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5D7E30-319A-4BE3-913F-FF761E6C9BEF}"/>
              </a:ext>
            </a:extLst>
          </p:cNvPr>
          <p:cNvSpPr>
            <a:spLocks noGrp="1"/>
          </p:cNvSpPr>
          <p:nvPr>
            <p:ph type="title"/>
          </p:nvPr>
        </p:nvSpPr>
        <p:spPr/>
        <p:txBody>
          <a:bodyPr/>
          <a:lstStyle/>
          <a:p>
            <a:r>
              <a:rPr lang="cs-CZ" dirty="0"/>
              <a:t>Klasifikace</a:t>
            </a:r>
          </a:p>
        </p:txBody>
      </p:sp>
      <p:sp>
        <p:nvSpPr>
          <p:cNvPr id="3" name="Zástupný symbol pro obsah 2">
            <a:extLst>
              <a:ext uri="{FF2B5EF4-FFF2-40B4-BE49-F238E27FC236}">
                <a16:creationId xmlns:a16="http://schemas.microsoft.com/office/drawing/2014/main" id="{B90968EB-E688-49DE-8FC4-9E0F7E601D22}"/>
              </a:ext>
            </a:extLst>
          </p:cNvPr>
          <p:cNvSpPr>
            <a:spLocks noGrp="1"/>
          </p:cNvSpPr>
          <p:nvPr>
            <p:ph sz="half" idx="1"/>
          </p:nvPr>
        </p:nvSpPr>
        <p:spPr>
          <a:xfrm>
            <a:off x="581193" y="2228003"/>
            <a:ext cx="5422390" cy="4229947"/>
          </a:xfrm>
        </p:spPr>
        <p:txBody>
          <a:bodyPr>
            <a:normAutofit/>
          </a:bodyPr>
          <a:lstStyle/>
          <a:p>
            <a:pPr>
              <a:lnSpc>
                <a:spcPct val="80000"/>
              </a:lnSpc>
            </a:pPr>
            <a:r>
              <a:rPr lang="cs-CZ" altLang="cs-CZ" sz="2000" dirty="0"/>
              <a:t>Dle způsobu působení </a:t>
            </a:r>
          </a:p>
          <a:p>
            <a:pPr lvl="1">
              <a:lnSpc>
                <a:spcPct val="80000"/>
              </a:lnSpc>
              <a:buFont typeface="Arial" panose="020B0604020202020204" pitchFamily="34" charset="0"/>
              <a:buChar char="–"/>
            </a:pPr>
            <a:r>
              <a:rPr lang="cs-CZ" altLang="cs-CZ" sz="1800" dirty="0"/>
              <a:t>Negativní a pozitivní</a:t>
            </a:r>
          </a:p>
          <a:p>
            <a:pPr>
              <a:lnSpc>
                <a:spcPct val="80000"/>
              </a:lnSpc>
            </a:pPr>
            <a:r>
              <a:rPr lang="cs-CZ" altLang="cs-CZ" sz="2000" dirty="0"/>
              <a:t>Dle převažující funkce</a:t>
            </a:r>
          </a:p>
          <a:p>
            <a:pPr lvl="1">
              <a:lnSpc>
                <a:spcPct val="80000"/>
              </a:lnSpc>
              <a:buFont typeface="Arial" panose="020B0604020202020204" pitchFamily="34" charset="0"/>
              <a:buChar char="–"/>
            </a:pPr>
            <a:r>
              <a:rPr lang="cs-CZ" altLang="cs-CZ" sz="1800" dirty="0"/>
              <a:t>Motivační, akumulační, kompenzační,…</a:t>
            </a:r>
          </a:p>
          <a:p>
            <a:pPr>
              <a:lnSpc>
                <a:spcPct val="80000"/>
              </a:lnSpc>
            </a:pPr>
            <a:r>
              <a:rPr lang="cs-CZ" altLang="cs-CZ" sz="2000" dirty="0"/>
              <a:t>Dle oblasti působení</a:t>
            </a:r>
          </a:p>
          <a:p>
            <a:pPr lvl="1">
              <a:lnSpc>
                <a:spcPct val="80000"/>
              </a:lnSpc>
              <a:buFont typeface="Arial" panose="020B0604020202020204" pitchFamily="34" charset="0"/>
              <a:buChar char="–"/>
            </a:pPr>
            <a:r>
              <a:rPr lang="cs-CZ" altLang="cs-CZ" sz="1800" dirty="0"/>
              <a:t>Ochrana ovzduší, vod, přírody,…</a:t>
            </a:r>
          </a:p>
        </p:txBody>
      </p:sp>
      <p:sp>
        <p:nvSpPr>
          <p:cNvPr id="4" name="Zástupný symbol pro obsah 3">
            <a:extLst>
              <a:ext uri="{FF2B5EF4-FFF2-40B4-BE49-F238E27FC236}">
                <a16:creationId xmlns:a16="http://schemas.microsoft.com/office/drawing/2014/main" id="{0CF2715B-7B84-4A32-9357-E8D0CDF3E114}"/>
              </a:ext>
            </a:extLst>
          </p:cNvPr>
          <p:cNvSpPr>
            <a:spLocks noGrp="1"/>
          </p:cNvSpPr>
          <p:nvPr>
            <p:ph sz="half" idx="2"/>
          </p:nvPr>
        </p:nvSpPr>
        <p:spPr>
          <a:xfrm>
            <a:off x="6188419" y="2228003"/>
            <a:ext cx="5422392" cy="4229947"/>
          </a:xfrm>
        </p:spPr>
        <p:txBody>
          <a:bodyPr/>
          <a:lstStyle/>
          <a:p>
            <a:pPr>
              <a:lnSpc>
                <a:spcPct val="80000"/>
              </a:lnSpc>
            </a:pPr>
            <a:r>
              <a:rPr lang="cs-CZ" altLang="cs-CZ" sz="2000" dirty="0"/>
              <a:t>Dle formy </a:t>
            </a:r>
          </a:p>
          <a:p>
            <a:pPr lvl="1">
              <a:lnSpc>
                <a:spcPct val="80000"/>
              </a:lnSpc>
              <a:buFont typeface="Arial" panose="020B0604020202020204" pitchFamily="34" charset="0"/>
              <a:buChar char="–"/>
            </a:pPr>
            <a:r>
              <a:rPr lang="cs-CZ" altLang="cs-CZ" sz="1800" dirty="0"/>
              <a:t>Platební</a:t>
            </a:r>
          </a:p>
          <a:p>
            <a:pPr lvl="1">
              <a:lnSpc>
                <a:spcPct val="80000"/>
              </a:lnSpc>
              <a:buFont typeface="Arial" panose="020B0604020202020204" pitchFamily="34" charset="0"/>
              <a:buChar char="–"/>
            </a:pPr>
            <a:r>
              <a:rPr lang="cs-CZ" altLang="cs-CZ" sz="1800" dirty="0"/>
              <a:t>Tržně orientované</a:t>
            </a:r>
          </a:p>
          <a:p>
            <a:pPr lvl="1">
              <a:lnSpc>
                <a:spcPct val="80000"/>
              </a:lnSpc>
              <a:buFont typeface="Arial" panose="020B0604020202020204" pitchFamily="34" charset="0"/>
              <a:buChar char="–"/>
            </a:pPr>
            <a:r>
              <a:rPr lang="cs-CZ" altLang="cs-CZ" sz="1800" dirty="0"/>
              <a:t>Výdaje veřejných rozpočtů</a:t>
            </a:r>
          </a:p>
          <a:p>
            <a:pPr lvl="1">
              <a:lnSpc>
                <a:spcPct val="80000"/>
              </a:lnSpc>
              <a:buFont typeface="Arial" panose="020B0604020202020204" pitchFamily="34" charset="0"/>
              <a:buChar char="–"/>
            </a:pPr>
            <a:r>
              <a:rPr lang="cs-CZ" altLang="cs-CZ" sz="1800" dirty="0"/>
              <a:t>Pojištění a finanční rezervy</a:t>
            </a:r>
          </a:p>
          <a:p>
            <a:pPr lvl="1">
              <a:lnSpc>
                <a:spcPct val="80000"/>
              </a:lnSpc>
              <a:buFont typeface="Arial" panose="020B0604020202020204" pitchFamily="34" charset="0"/>
              <a:buChar char="–"/>
            </a:pPr>
            <a:r>
              <a:rPr lang="cs-CZ" altLang="cs-CZ" sz="1800" dirty="0"/>
              <a:t>Depozitně-refundační systémy</a:t>
            </a:r>
          </a:p>
          <a:p>
            <a:pPr lvl="1">
              <a:lnSpc>
                <a:spcPct val="80000"/>
              </a:lnSpc>
              <a:buFont typeface="Arial" panose="020B0604020202020204" pitchFamily="34" charset="0"/>
              <a:buChar char="–"/>
            </a:pPr>
            <a:r>
              <a:rPr lang="cs-CZ" altLang="cs-CZ" sz="1800" dirty="0">
                <a:solidFill>
                  <a:schemeClr val="accent4">
                    <a:lumMod val="60000"/>
                    <a:lumOff val="40000"/>
                  </a:schemeClr>
                </a:solidFill>
              </a:rPr>
              <a:t>Dobrovolné nástroje ekonomické povahy</a:t>
            </a:r>
            <a:endParaRPr lang="cs-CZ" dirty="0">
              <a:solidFill>
                <a:schemeClr val="accent4">
                  <a:lumMod val="60000"/>
                  <a:lumOff val="40000"/>
                </a:schemeClr>
              </a:solidFill>
            </a:endParaRPr>
          </a:p>
        </p:txBody>
      </p:sp>
    </p:spTree>
    <p:extLst>
      <p:ext uri="{BB962C8B-B14F-4D97-AF65-F5344CB8AC3E}">
        <p14:creationId xmlns:p14="http://schemas.microsoft.com/office/powerpoint/2010/main" val="97075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5FECBD-F494-4ECC-B148-E41D67656C2D}"/>
              </a:ext>
            </a:extLst>
          </p:cNvPr>
          <p:cNvSpPr>
            <a:spLocks noGrp="1"/>
          </p:cNvSpPr>
          <p:nvPr>
            <p:ph type="title"/>
          </p:nvPr>
        </p:nvSpPr>
        <p:spPr/>
        <p:txBody>
          <a:bodyPr/>
          <a:lstStyle/>
          <a:p>
            <a:r>
              <a:rPr lang="cs-CZ" dirty="0"/>
              <a:t>Klasifikace dle OECD</a:t>
            </a:r>
          </a:p>
        </p:txBody>
      </p:sp>
      <p:sp>
        <p:nvSpPr>
          <p:cNvPr id="3" name="Zástupný symbol pro obsah 2">
            <a:extLst>
              <a:ext uri="{FF2B5EF4-FFF2-40B4-BE49-F238E27FC236}">
                <a16:creationId xmlns:a16="http://schemas.microsoft.com/office/drawing/2014/main" id="{221F8EC8-D785-4F61-8BA6-0DA716DB549C}"/>
              </a:ext>
            </a:extLst>
          </p:cNvPr>
          <p:cNvSpPr>
            <a:spLocks noGrp="1"/>
          </p:cNvSpPr>
          <p:nvPr>
            <p:ph sz="half" idx="1"/>
          </p:nvPr>
        </p:nvSpPr>
        <p:spPr>
          <a:xfrm>
            <a:off x="581193" y="2228003"/>
            <a:ext cx="5422390" cy="4306147"/>
          </a:xfrm>
        </p:spPr>
        <p:txBody>
          <a:bodyPr>
            <a:normAutofit/>
          </a:bodyPr>
          <a:lstStyle/>
          <a:p>
            <a:r>
              <a:rPr lang="cs-CZ" dirty="0"/>
              <a:t>Poplatky </a:t>
            </a:r>
          </a:p>
          <a:p>
            <a:r>
              <a:rPr lang="cs-CZ" dirty="0"/>
              <a:t>Ekologické daně</a:t>
            </a:r>
          </a:p>
          <a:p>
            <a:r>
              <a:rPr lang="cs-CZ" dirty="0"/>
              <a:t>Finanční podpory</a:t>
            </a:r>
          </a:p>
          <a:p>
            <a:r>
              <a:rPr lang="cs-CZ" dirty="0"/>
              <a:t>Depozitně refundační systémy</a:t>
            </a:r>
          </a:p>
          <a:p>
            <a:r>
              <a:rPr lang="cs-CZ" dirty="0"/>
              <a:t>Obchodovatelná emisní povolení</a:t>
            </a:r>
          </a:p>
          <a:p>
            <a:r>
              <a:rPr lang="cs-CZ" dirty="0"/>
              <a:t>Dobrovolné závazky</a:t>
            </a:r>
          </a:p>
        </p:txBody>
      </p:sp>
      <p:sp>
        <p:nvSpPr>
          <p:cNvPr id="4" name="Zástupný symbol pro obsah 3">
            <a:extLst>
              <a:ext uri="{FF2B5EF4-FFF2-40B4-BE49-F238E27FC236}">
                <a16:creationId xmlns:a16="http://schemas.microsoft.com/office/drawing/2014/main" id="{38778CBD-A343-479B-B692-948168ED9584}"/>
              </a:ext>
            </a:extLst>
          </p:cNvPr>
          <p:cNvSpPr>
            <a:spLocks noGrp="1"/>
          </p:cNvSpPr>
          <p:nvPr>
            <p:ph sz="half" idx="2"/>
          </p:nvPr>
        </p:nvSpPr>
        <p:spPr>
          <a:xfrm>
            <a:off x="6188417" y="2228003"/>
            <a:ext cx="5422392" cy="4306147"/>
          </a:xfrm>
        </p:spPr>
        <p:txBody>
          <a:bodyPr>
            <a:normAutofit/>
          </a:bodyPr>
          <a:lstStyle/>
          <a:p>
            <a:r>
              <a:rPr lang="cs-CZ" dirty="0">
                <a:hlinkClick r:id="rId2"/>
              </a:rPr>
              <a:t>PINE database</a:t>
            </a:r>
            <a:endParaRPr lang="cs-CZ" dirty="0"/>
          </a:p>
          <a:p>
            <a:pPr lvl="1"/>
            <a:r>
              <a:rPr lang="cs-CZ" dirty="0"/>
              <a:t>Dle průmyslové činnosti (ISIC)</a:t>
            </a:r>
          </a:p>
          <a:p>
            <a:pPr lvl="1"/>
            <a:r>
              <a:rPr lang="cs-CZ" dirty="0"/>
              <a:t>Dle spotřeby v domácnostech (COICOP)</a:t>
            </a:r>
          </a:p>
          <a:p>
            <a:pPr lvl="1"/>
            <a:r>
              <a:rPr lang="cs-CZ" dirty="0"/>
              <a:t>Dle oblasti životního prostředí</a:t>
            </a:r>
          </a:p>
        </p:txBody>
      </p:sp>
    </p:spTree>
    <p:extLst>
      <p:ext uri="{BB962C8B-B14F-4D97-AF65-F5344CB8AC3E}">
        <p14:creationId xmlns:p14="http://schemas.microsoft.com/office/powerpoint/2010/main" val="167559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024F8-22D3-4A2F-80EF-FE5C2389B6B9}"/>
              </a:ext>
            </a:extLst>
          </p:cNvPr>
          <p:cNvSpPr>
            <a:spLocks noGrp="1"/>
          </p:cNvSpPr>
          <p:nvPr>
            <p:ph type="title"/>
          </p:nvPr>
        </p:nvSpPr>
        <p:spPr/>
        <p:txBody>
          <a:bodyPr/>
          <a:lstStyle/>
          <a:p>
            <a:r>
              <a:rPr lang="cs-CZ" dirty="0"/>
              <a:t>Environmentální platby</a:t>
            </a:r>
          </a:p>
        </p:txBody>
      </p:sp>
      <p:sp>
        <p:nvSpPr>
          <p:cNvPr id="3" name="Zástupný symbol pro obsah 2">
            <a:extLst>
              <a:ext uri="{FF2B5EF4-FFF2-40B4-BE49-F238E27FC236}">
                <a16:creationId xmlns:a16="http://schemas.microsoft.com/office/drawing/2014/main" id="{344CADBA-7508-4A58-AB99-A62E0746C114}"/>
              </a:ext>
            </a:extLst>
          </p:cNvPr>
          <p:cNvSpPr>
            <a:spLocks noGrp="1"/>
          </p:cNvSpPr>
          <p:nvPr>
            <p:ph idx="1"/>
          </p:nvPr>
        </p:nvSpPr>
        <p:spPr>
          <a:xfrm>
            <a:off x="581192" y="2180496"/>
            <a:ext cx="11029615" cy="4179664"/>
          </a:xfrm>
        </p:spPr>
        <p:txBody>
          <a:bodyPr>
            <a:normAutofit/>
          </a:bodyPr>
          <a:lstStyle/>
          <a:p>
            <a:pPr>
              <a:spcAft>
                <a:spcPts val="0"/>
              </a:spcAft>
              <a:buFont typeface="Wingdings" panose="05000000000000000000" pitchFamily="2" charset="2"/>
              <a:buChar char="§"/>
              <a:defRPr/>
            </a:pPr>
            <a:r>
              <a:rPr lang="cs-CZ" dirty="0"/>
              <a:t>Daně </a:t>
            </a:r>
          </a:p>
          <a:p>
            <a:pPr lvl="1">
              <a:spcAft>
                <a:spcPts val="0"/>
              </a:spcAft>
              <a:buFont typeface="Wingdings" panose="05000000000000000000" pitchFamily="2" charset="2"/>
              <a:buChar char="§"/>
              <a:defRPr/>
            </a:pPr>
            <a:r>
              <a:rPr lang="cs-CZ" dirty="0"/>
              <a:t>Povinné neekvivalentní platby do veřejného rozpočtu uvalené na daňové základy považované za relevantní ke vztahu k životnímu prostředí</a:t>
            </a:r>
          </a:p>
          <a:p>
            <a:pPr>
              <a:spcAft>
                <a:spcPts val="0"/>
              </a:spcAft>
              <a:buFont typeface="Wingdings" panose="05000000000000000000" pitchFamily="2" charset="2"/>
              <a:buChar char="§"/>
              <a:defRPr/>
            </a:pPr>
            <a:r>
              <a:rPr lang="cs-CZ" dirty="0"/>
              <a:t>Poplatky</a:t>
            </a:r>
          </a:p>
          <a:p>
            <a:pPr marL="651510" lvl="1" indent="-285750">
              <a:spcAft>
                <a:spcPts val="0"/>
              </a:spcAft>
              <a:buFont typeface="Wingdings" panose="05000000000000000000" pitchFamily="2" charset="2"/>
              <a:buChar char="§"/>
              <a:defRPr/>
            </a:pPr>
            <a:r>
              <a:rPr lang="cs-CZ" dirty="0"/>
              <a:t>Povinná platba plynoucí do veřejných rozpočtů, za níž má poplatník nárok na ekvivalentní protiplnění ze strany státního orgánu, mající jednorázový a nahodilý charakter</a:t>
            </a:r>
          </a:p>
          <a:p>
            <a:pPr>
              <a:spcAft>
                <a:spcPts val="0"/>
              </a:spcAft>
              <a:buFont typeface="Wingdings" panose="05000000000000000000" pitchFamily="2" charset="2"/>
              <a:buChar char="§"/>
              <a:defRPr/>
            </a:pPr>
            <a:r>
              <a:rPr lang="cs-CZ" dirty="0"/>
              <a:t>Cenové úhrady (obdoba poplatků)</a:t>
            </a:r>
          </a:p>
          <a:p>
            <a:pPr marL="651510" lvl="1" indent="-285750">
              <a:spcAft>
                <a:spcPts val="0"/>
              </a:spcAft>
              <a:buFont typeface="Wingdings" panose="05000000000000000000" pitchFamily="2" charset="2"/>
              <a:buChar char="§"/>
              <a:defRPr/>
            </a:pPr>
            <a:r>
              <a:rPr lang="cs-CZ" dirty="0"/>
              <a:t>Soukromoprávní charakter</a:t>
            </a:r>
          </a:p>
          <a:p>
            <a:pPr>
              <a:spcAft>
                <a:spcPts val="0"/>
              </a:spcAft>
              <a:buFont typeface="Wingdings" panose="05000000000000000000" pitchFamily="2" charset="2"/>
              <a:buChar char="§"/>
              <a:defRPr/>
            </a:pPr>
            <a:r>
              <a:rPr lang="cs-CZ" dirty="0"/>
              <a:t>Cla</a:t>
            </a:r>
          </a:p>
          <a:p>
            <a:pPr marL="651510" lvl="1" indent="-285750">
              <a:spcAft>
                <a:spcPts val="0"/>
              </a:spcAft>
              <a:buFont typeface="Wingdings" panose="05000000000000000000" pitchFamily="2" charset="2"/>
              <a:buChar char="§"/>
              <a:defRPr/>
            </a:pPr>
            <a:r>
              <a:rPr lang="cs-CZ" dirty="0"/>
              <a:t>Dávka vybíraná státem v souvislosti s přechodem věci přes státní hranici</a:t>
            </a:r>
          </a:p>
        </p:txBody>
      </p:sp>
    </p:spTree>
    <p:extLst>
      <p:ext uri="{BB962C8B-B14F-4D97-AF65-F5344CB8AC3E}">
        <p14:creationId xmlns:p14="http://schemas.microsoft.com/office/powerpoint/2010/main" val="330800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7CA7C5-C4DD-49AF-BC33-24173C359214}"/>
              </a:ext>
            </a:extLst>
          </p:cNvPr>
          <p:cNvSpPr>
            <a:spLocks noGrp="1"/>
          </p:cNvSpPr>
          <p:nvPr>
            <p:ph type="title"/>
          </p:nvPr>
        </p:nvSpPr>
        <p:spPr/>
        <p:txBody>
          <a:bodyPr/>
          <a:lstStyle/>
          <a:p>
            <a:r>
              <a:rPr lang="cs-CZ" dirty="0"/>
              <a:t>Osnova</a:t>
            </a:r>
          </a:p>
        </p:txBody>
      </p:sp>
      <p:sp>
        <p:nvSpPr>
          <p:cNvPr id="3" name="Zástupný symbol pro obsah 2">
            <a:extLst>
              <a:ext uri="{FF2B5EF4-FFF2-40B4-BE49-F238E27FC236}">
                <a16:creationId xmlns:a16="http://schemas.microsoft.com/office/drawing/2014/main" id="{06E17C8F-C4AE-4376-AFB1-AB870FF4D642}"/>
              </a:ext>
            </a:extLst>
          </p:cNvPr>
          <p:cNvSpPr>
            <a:spLocks noGrp="1"/>
          </p:cNvSpPr>
          <p:nvPr>
            <p:ph idx="1"/>
          </p:nvPr>
        </p:nvSpPr>
        <p:spPr/>
        <p:txBody>
          <a:bodyPr>
            <a:normAutofit lnSpcReduction="10000"/>
          </a:bodyPr>
          <a:lstStyle/>
          <a:p>
            <a:r>
              <a:rPr lang="cs-CZ" dirty="0"/>
              <a:t>Východiska</a:t>
            </a:r>
          </a:p>
          <a:p>
            <a:pPr lvl="1"/>
            <a:r>
              <a:rPr lang="cs-CZ" dirty="0"/>
              <a:t>Environmentální ekonomie</a:t>
            </a:r>
          </a:p>
          <a:p>
            <a:pPr lvl="1"/>
            <a:r>
              <a:rPr lang="cs-CZ" dirty="0"/>
              <a:t>Principy ochrany životního prostředí</a:t>
            </a:r>
          </a:p>
          <a:p>
            <a:r>
              <a:rPr lang="cs-CZ" dirty="0"/>
              <a:t>Charakteristika ekonomických nástrojů </a:t>
            </a:r>
          </a:p>
          <a:p>
            <a:pPr lvl="1"/>
            <a:r>
              <a:rPr lang="cs-CZ" dirty="0"/>
              <a:t>pojem </a:t>
            </a:r>
          </a:p>
          <a:p>
            <a:pPr lvl="1"/>
            <a:r>
              <a:rPr lang="cs-CZ" dirty="0"/>
              <a:t>funkce </a:t>
            </a:r>
          </a:p>
          <a:p>
            <a:pPr lvl="1"/>
            <a:r>
              <a:rPr lang="cs-CZ" dirty="0"/>
              <a:t>klasifikace</a:t>
            </a:r>
          </a:p>
          <a:p>
            <a:r>
              <a:rPr lang="cs-CZ" dirty="0"/>
              <a:t>Jednotlivé druhy ekonomických nástrojů </a:t>
            </a:r>
          </a:p>
          <a:p>
            <a:r>
              <a:rPr lang="cs-CZ" dirty="0"/>
              <a:t>Zdroje financování ochrany životního prostředí </a:t>
            </a:r>
          </a:p>
          <a:p>
            <a:r>
              <a:rPr lang="cs-CZ" dirty="0"/>
              <a:t>Zhodnocení – výhody/nevýhody; rizika </a:t>
            </a:r>
          </a:p>
        </p:txBody>
      </p:sp>
    </p:spTree>
    <p:extLst>
      <p:ext uri="{BB962C8B-B14F-4D97-AF65-F5344CB8AC3E}">
        <p14:creationId xmlns:p14="http://schemas.microsoft.com/office/powerpoint/2010/main" val="128347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25C92-4BA0-4C84-87FA-674D99886E5B}"/>
              </a:ext>
            </a:extLst>
          </p:cNvPr>
          <p:cNvSpPr>
            <a:spLocks noGrp="1"/>
          </p:cNvSpPr>
          <p:nvPr>
            <p:ph type="title"/>
          </p:nvPr>
        </p:nvSpPr>
        <p:spPr/>
        <p:txBody>
          <a:bodyPr/>
          <a:lstStyle/>
          <a:p>
            <a:r>
              <a:rPr lang="cs-CZ" dirty="0"/>
              <a:t>Environmentální platby: Poplatky</a:t>
            </a:r>
          </a:p>
        </p:txBody>
      </p:sp>
      <p:sp>
        <p:nvSpPr>
          <p:cNvPr id="3" name="Zástupný symbol pro obsah 2">
            <a:extLst>
              <a:ext uri="{FF2B5EF4-FFF2-40B4-BE49-F238E27FC236}">
                <a16:creationId xmlns:a16="http://schemas.microsoft.com/office/drawing/2014/main" id="{9F185C76-F4DA-4886-BB45-6FE6D08FBBB9}"/>
              </a:ext>
            </a:extLst>
          </p:cNvPr>
          <p:cNvSpPr>
            <a:spLocks noGrp="1"/>
          </p:cNvSpPr>
          <p:nvPr>
            <p:ph sz="half" idx="1"/>
          </p:nvPr>
        </p:nvSpPr>
        <p:spPr>
          <a:xfrm>
            <a:off x="581193" y="2228003"/>
            <a:ext cx="5422390" cy="4201372"/>
          </a:xfrm>
        </p:spPr>
        <p:txBody>
          <a:bodyPr/>
          <a:lstStyle/>
          <a:p>
            <a:r>
              <a:rPr lang="cs-CZ" dirty="0"/>
              <a:t>Princip internalizační</a:t>
            </a:r>
          </a:p>
          <a:p>
            <a:pPr lvl="1"/>
            <a:r>
              <a:rPr lang="cs-CZ" dirty="0"/>
              <a:t>fiskální s účelovou vázaností</a:t>
            </a:r>
          </a:p>
          <a:p>
            <a:r>
              <a:rPr lang="cs-CZ" dirty="0"/>
              <a:t>Druhy</a:t>
            </a:r>
          </a:p>
          <a:p>
            <a:pPr lvl="1"/>
            <a:r>
              <a:rPr lang="cs-CZ" dirty="0" err="1"/>
              <a:t>Znečišťovatelské</a:t>
            </a:r>
            <a:endParaRPr lang="cs-CZ" dirty="0"/>
          </a:p>
          <a:p>
            <a:pPr lvl="2"/>
            <a:r>
              <a:rPr lang="cs-CZ" dirty="0"/>
              <a:t>Náklady na odstranění znečištění</a:t>
            </a:r>
          </a:p>
          <a:p>
            <a:pPr lvl="1"/>
            <a:r>
              <a:rPr lang="cs-CZ" dirty="0"/>
              <a:t>Uživatelské</a:t>
            </a:r>
          </a:p>
          <a:p>
            <a:pPr lvl="2"/>
            <a:r>
              <a:rPr lang="cs-CZ" dirty="0"/>
              <a:t>Šetrné využívání</a:t>
            </a:r>
          </a:p>
          <a:p>
            <a:pPr lvl="1"/>
            <a:r>
              <a:rPr lang="cs-CZ" dirty="0"/>
              <a:t>Výrobkové </a:t>
            </a:r>
          </a:p>
          <a:p>
            <a:pPr lvl="2"/>
            <a:r>
              <a:rPr lang="cs-CZ" dirty="0"/>
              <a:t>Minimalizace množství</a:t>
            </a:r>
          </a:p>
          <a:p>
            <a:r>
              <a:rPr lang="cs-CZ" dirty="0"/>
              <a:t>Provázanost se systémem úlev a sankčních plateb</a:t>
            </a:r>
          </a:p>
        </p:txBody>
      </p:sp>
      <p:sp>
        <p:nvSpPr>
          <p:cNvPr id="4" name="Zástupný symbol pro obsah 3">
            <a:extLst>
              <a:ext uri="{FF2B5EF4-FFF2-40B4-BE49-F238E27FC236}">
                <a16:creationId xmlns:a16="http://schemas.microsoft.com/office/drawing/2014/main" id="{47B603DB-0324-4145-B587-3780749B8F8B}"/>
              </a:ext>
            </a:extLst>
          </p:cNvPr>
          <p:cNvSpPr>
            <a:spLocks noGrp="1"/>
          </p:cNvSpPr>
          <p:nvPr>
            <p:ph sz="half" idx="2"/>
          </p:nvPr>
        </p:nvSpPr>
        <p:spPr>
          <a:xfrm>
            <a:off x="6188417" y="2228003"/>
            <a:ext cx="5422392" cy="4201372"/>
          </a:xfrm>
        </p:spPr>
        <p:txBody>
          <a:bodyPr/>
          <a:lstStyle/>
          <a:p>
            <a:r>
              <a:rPr lang="cs-CZ" dirty="0"/>
              <a:t>Hodnocení efektivnosti</a:t>
            </a:r>
          </a:p>
          <a:p>
            <a:pPr lvl="1"/>
            <a:r>
              <a:rPr lang="cs-CZ" dirty="0"/>
              <a:t>Administrativní náklady</a:t>
            </a:r>
          </a:p>
          <a:p>
            <a:pPr lvl="1"/>
            <a:r>
              <a:rPr lang="cs-CZ" dirty="0"/>
              <a:t>Správa a užití</a:t>
            </a:r>
          </a:p>
          <a:p>
            <a:pPr lvl="1"/>
            <a:r>
              <a:rPr lang="cs-CZ" dirty="0"/>
              <a:t>Stimulační funkce</a:t>
            </a:r>
          </a:p>
        </p:txBody>
      </p:sp>
    </p:spTree>
    <p:extLst>
      <p:ext uri="{BB962C8B-B14F-4D97-AF65-F5344CB8AC3E}">
        <p14:creationId xmlns:p14="http://schemas.microsoft.com/office/powerpoint/2010/main" val="3764393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6C804A-885E-42F1-B7F7-B66AAF418779}"/>
              </a:ext>
            </a:extLst>
          </p:cNvPr>
          <p:cNvSpPr>
            <a:spLocks noGrp="1"/>
          </p:cNvSpPr>
          <p:nvPr>
            <p:ph type="title"/>
          </p:nvPr>
        </p:nvSpPr>
        <p:spPr/>
        <p:txBody>
          <a:bodyPr/>
          <a:lstStyle/>
          <a:p>
            <a:r>
              <a:rPr lang="cs-CZ" dirty="0"/>
              <a:t>Environmentální platby: </a:t>
            </a:r>
            <a:r>
              <a:rPr lang="cs-CZ" dirty="0" err="1"/>
              <a:t>Znečišťovatelské</a:t>
            </a:r>
            <a:r>
              <a:rPr lang="cs-CZ" dirty="0"/>
              <a:t> poplatky</a:t>
            </a:r>
          </a:p>
        </p:txBody>
      </p:sp>
      <p:sp>
        <p:nvSpPr>
          <p:cNvPr id="3" name="Zástupný symbol pro obsah 2">
            <a:extLst>
              <a:ext uri="{FF2B5EF4-FFF2-40B4-BE49-F238E27FC236}">
                <a16:creationId xmlns:a16="http://schemas.microsoft.com/office/drawing/2014/main" id="{11E849B0-1E17-4926-91A1-6030812DB0EC}"/>
              </a:ext>
            </a:extLst>
          </p:cNvPr>
          <p:cNvSpPr>
            <a:spLocks noGrp="1"/>
          </p:cNvSpPr>
          <p:nvPr>
            <p:ph sz="half" idx="1"/>
          </p:nvPr>
        </p:nvSpPr>
        <p:spPr>
          <a:xfrm>
            <a:off x="581193" y="2228003"/>
            <a:ext cx="5422390" cy="4325197"/>
          </a:xfrm>
        </p:spPr>
        <p:txBody>
          <a:bodyPr>
            <a:normAutofit/>
          </a:bodyPr>
          <a:lstStyle/>
          <a:p>
            <a:r>
              <a:rPr lang="cs-CZ" dirty="0"/>
              <a:t>Poplatek za uložení odpadu na skládku</a:t>
            </a:r>
          </a:p>
          <a:p>
            <a:pPr lvl="1"/>
            <a:r>
              <a:rPr lang="cs-CZ" dirty="0"/>
              <a:t>Původce odpadu</a:t>
            </a:r>
          </a:p>
          <a:p>
            <a:pPr lvl="1"/>
            <a:r>
              <a:rPr lang="cs-CZ" dirty="0"/>
              <a:t>Základní a riziková složka</a:t>
            </a:r>
          </a:p>
          <a:p>
            <a:pPr lvl="1"/>
            <a:r>
              <a:rPr lang="cs-CZ" dirty="0"/>
              <a:t>Příjem obce (základní složka) a SFŽP (riziková složka)</a:t>
            </a:r>
          </a:p>
          <a:p>
            <a:r>
              <a:rPr lang="cs-CZ" dirty="0"/>
              <a:t>Poplatek za ukládání oxidu uhličitého</a:t>
            </a:r>
          </a:p>
          <a:p>
            <a:pPr lvl="1"/>
            <a:r>
              <a:rPr lang="cs-CZ" dirty="0"/>
              <a:t>provozovatel, kterému bylo vydáno povolení provozu úložiště</a:t>
            </a:r>
          </a:p>
          <a:p>
            <a:pPr lvl="1"/>
            <a:r>
              <a:rPr lang="cs-CZ" dirty="0"/>
              <a:t>Příjem obce</a:t>
            </a:r>
          </a:p>
        </p:txBody>
      </p:sp>
      <p:sp>
        <p:nvSpPr>
          <p:cNvPr id="4" name="Zástupný symbol pro obsah 3">
            <a:extLst>
              <a:ext uri="{FF2B5EF4-FFF2-40B4-BE49-F238E27FC236}">
                <a16:creationId xmlns:a16="http://schemas.microsoft.com/office/drawing/2014/main" id="{A4BBA74D-000B-4666-8A47-ABB55EAD7FF0}"/>
              </a:ext>
            </a:extLst>
          </p:cNvPr>
          <p:cNvSpPr>
            <a:spLocks noGrp="1"/>
          </p:cNvSpPr>
          <p:nvPr>
            <p:ph sz="half" idx="2"/>
          </p:nvPr>
        </p:nvSpPr>
        <p:spPr>
          <a:xfrm>
            <a:off x="6188417" y="2228003"/>
            <a:ext cx="5422392" cy="4325197"/>
          </a:xfrm>
        </p:spPr>
        <p:txBody>
          <a:bodyPr>
            <a:normAutofit/>
          </a:bodyPr>
          <a:lstStyle/>
          <a:p>
            <a:r>
              <a:rPr lang="cs-CZ" dirty="0"/>
              <a:t>Poplatek za ukládání radioaktivního odpadu</a:t>
            </a:r>
          </a:p>
          <a:p>
            <a:pPr lvl="1"/>
            <a:r>
              <a:rPr lang="cs-CZ" dirty="0"/>
              <a:t>původce radioaktivního odpadu</a:t>
            </a:r>
          </a:p>
          <a:p>
            <a:pPr lvl="2"/>
            <a:r>
              <a:rPr lang="cs-CZ" dirty="0"/>
              <a:t>Pravidelný/jednorázový</a:t>
            </a:r>
          </a:p>
          <a:p>
            <a:pPr lvl="1"/>
            <a:r>
              <a:rPr lang="cs-CZ" dirty="0"/>
              <a:t>Dle množství vyrobené energie/odpadu</a:t>
            </a:r>
          </a:p>
          <a:p>
            <a:pPr lvl="1"/>
            <a:r>
              <a:rPr lang="cs-CZ" dirty="0"/>
              <a:t>Příjem jaderného účtu</a:t>
            </a:r>
          </a:p>
        </p:txBody>
      </p:sp>
    </p:spTree>
    <p:extLst>
      <p:ext uri="{BB962C8B-B14F-4D97-AF65-F5344CB8AC3E}">
        <p14:creationId xmlns:p14="http://schemas.microsoft.com/office/powerpoint/2010/main" val="234531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4FDDC6-F5C4-418B-BB02-EB0CAC07B9CE}"/>
              </a:ext>
            </a:extLst>
          </p:cNvPr>
          <p:cNvSpPr>
            <a:spLocks noGrp="1"/>
          </p:cNvSpPr>
          <p:nvPr>
            <p:ph type="title"/>
          </p:nvPr>
        </p:nvSpPr>
        <p:spPr/>
        <p:txBody>
          <a:bodyPr/>
          <a:lstStyle/>
          <a:p>
            <a:r>
              <a:rPr lang="cs-CZ" dirty="0"/>
              <a:t>Environmentální platby: </a:t>
            </a:r>
            <a:r>
              <a:rPr lang="cs-CZ" dirty="0" err="1"/>
              <a:t>Znečišťovatelské</a:t>
            </a:r>
            <a:r>
              <a:rPr lang="cs-CZ" dirty="0"/>
              <a:t> poplatky</a:t>
            </a:r>
          </a:p>
        </p:txBody>
      </p:sp>
      <p:sp>
        <p:nvSpPr>
          <p:cNvPr id="3" name="Zástupný symbol pro obsah 2">
            <a:extLst>
              <a:ext uri="{FF2B5EF4-FFF2-40B4-BE49-F238E27FC236}">
                <a16:creationId xmlns:a16="http://schemas.microsoft.com/office/drawing/2014/main" id="{0D9D698D-733D-409E-8693-B24D9CD51120}"/>
              </a:ext>
            </a:extLst>
          </p:cNvPr>
          <p:cNvSpPr>
            <a:spLocks noGrp="1"/>
          </p:cNvSpPr>
          <p:nvPr>
            <p:ph sz="half" idx="1"/>
          </p:nvPr>
        </p:nvSpPr>
        <p:spPr>
          <a:xfrm>
            <a:off x="581193" y="2228003"/>
            <a:ext cx="5422390" cy="4248997"/>
          </a:xfrm>
        </p:spPr>
        <p:txBody>
          <a:bodyPr>
            <a:normAutofit/>
          </a:bodyPr>
          <a:lstStyle/>
          <a:p>
            <a:r>
              <a:rPr lang="cs-CZ" dirty="0"/>
              <a:t>Poplatek ze znečišťování ovzduší</a:t>
            </a:r>
          </a:p>
          <a:p>
            <a:pPr lvl="1"/>
            <a:r>
              <a:rPr lang="cs-CZ" dirty="0"/>
              <a:t>provozovatel stacionárního zdroje uvedený v příloze č. 2</a:t>
            </a:r>
          </a:p>
          <a:p>
            <a:pPr lvl="1"/>
            <a:r>
              <a:rPr lang="cs-CZ" dirty="0"/>
              <a:t>Výše dle množství emisí znečišťujících látek</a:t>
            </a:r>
          </a:p>
          <a:p>
            <a:pPr lvl="1"/>
            <a:r>
              <a:rPr lang="cs-CZ" dirty="0"/>
              <a:t>Osvobození v návaznosti na snižování emisí</a:t>
            </a:r>
          </a:p>
          <a:p>
            <a:pPr lvl="1"/>
            <a:r>
              <a:rPr lang="cs-CZ" dirty="0"/>
              <a:t>65 %  příjem SFŽP, 25 % příjem kraje, 10 % příjem státního rozpočtu (účelová vázanost)</a:t>
            </a:r>
          </a:p>
          <a:p>
            <a:pPr lvl="1"/>
            <a:endParaRPr lang="cs-CZ" dirty="0"/>
          </a:p>
        </p:txBody>
      </p:sp>
      <p:sp>
        <p:nvSpPr>
          <p:cNvPr id="4" name="Zástupný symbol pro obsah 3">
            <a:extLst>
              <a:ext uri="{FF2B5EF4-FFF2-40B4-BE49-F238E27FC236}">
                <a16:creationId xmlns:a16="http://schemas.microsoft.com/office/drawing/2014/main" id="{78F8420B-85C0-4D3C-8B8E-1178526B8772}"/>
              </a:ext>
            </a:extLst>
          </p:cNvPr>
          <p:cNvSpPr>
            <a:spLocks noGrp="1"/>
          </p:cNvSpPr>
          <p:nvPr>
            <p:ph sz="half" idx="2"/>
          </p:nvPr>
        </p:nvSpPr>
        <p:spPr>
          <a:xfrm>
            <a:off x="6188417" y="2228003"/>
            <a:ext cx="5422392" cy="4248997"/>
          </a:xfrm>
        </p:spPr>
        <p:txBody>
          <a:bodyPr>
            <a:normAutofit/>
          </a:bodyPr>
          <a:lstStyle/>
          <a:p>
            <a:r>
              <a:rPr lang="cs-CZ" dirty="0"/>
              <a:t>Poplatek za vypouštění odpadních vod</a:t>
            </a:r>
          </a:p>
          <a:p>
            <a:pPr lvl="1"/>
            <a:r>
              <a:rPr lang="cs-CZ" dirty="0"/>
              <a:t>Do vod povrchových</a:t>
            </a:r>
          </a:p>
          <a:p>
            <a:pPr lvl="2"/>
            <a:r>
              <a:rPr lang="cs-CZ" dirty="0"/>
              <a:t>ten, kdo vypouští odpadní vody do vod povrchových</a:t>
            </a:r>
          </a:p>
          <a:p>
            <a:pPr lvl="2"/>
            <a:r>
              <a:rPr lang="cs-CZ" dirty="0"/>
              <a:t>Za objem a úroveň znečištění</a:t>
            </a:r>
          </a:p>
          <a:p>
            <a:pPr lvl="2"/>
            <a:r>
              <a:rPr lang="cs-CZ" dirty="0"/>
              <a:t>Osvobození celkové nebo dílčí, sleva</a:t>
            </a:r>
          </a:p>
          <a:p>
            <a:pPr lvl="2"/>
            <a:r>
              <a:rPr lang="cs-CZ" dirty="0"/>
              <a:t>Příjem SFŽP, relativní účelová vázanost</a:t>
            </a:r>
          </a:p>
          <a:p>
            <a:pPr lvl="1"/>
            <a:r>
              <a:rPr lang="cs-CZ" dirty="0"/>
              <a:t>Do vod podzemních</a:t>
            </a:r>
          </a:p>
          <a:p>
            <a:pPr lvl="2"/>
            <a:r>
              <a:rPr lang="cs-CZ" dirty="0"/>
              <a:t>oprávněný, který má povolení k vypouštění odpadních vod do vod podzemních</a:t>
            </a:r>
          </a:p>
          <a:p>
            <a:pPr lvl="2"/>
            <a:r>
              <a:rPr lang="cs-CZ" dirty="0"/>
              <a:t>Osvobození </a:t>
            </a:r>
          </a:p>
          <a:p>
            <a:pPr lvl="2"/>
            <a:r>
              <a:rPr lang="cs-CZ" dirty="0"/>
              <a:t>Příjem obce</a:t>
            </a:r>
          </a:p>
        </p:txBody>
      </p:sp>
    </p:spTree>
    <p:extLst>
      <p:ext uri="{BB962C8B-B14F-4D97-AF65-F5344CB8AC3E}">
        <p14:creationId xmlns:p14="http://schemas.microsoft.com/office/powerpoint/2010/main" val="2212015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50F72-C1B5-4BE8-BED9-687ACC1766CA}"/>
              </a:ext>
            </a:extLst>
          </p:cNvPr>
          <p:cNvSpPr>
            <a:spLocks noGrp="1"/>
          </p:cNvSpPr>
          <p:nvPr>
            <p:ph type="title"/>
          </p:nvPr>
        </p:nvSpPr>
        <p:spPr/>
        <p:txBody>
          <a:bodyPr/>
          <a:lstStyle/>
          <a:p>
            <a:r>
              <a:rPr lang="cs-CZ" dirty="0"/>
              <a:t>Environmentální platby: Judikatura</a:t>
            </a:r>
          </a:p>
        </p:txBody>
      </p:sp>
      <p:sp>
        <p:nvSpPr>
          <p:cNvPr id="3" name="Zástupný symbol pro obsah 2">
            <a:extLst>
              <a:ext uri="{FF2B5EF4-FFF2-40B4-BE49-F238E27FC236}">
                <a16:creationId xmlns:a16="http://schemas.microsoft.com/office/drawing/2014/main" id="{AE866235-6071-4929-BF31-5D30AF690F4D}"/>
              </a:ext>
            </a:extLst>
          </p:cNvPr>
          <p:cNvSpPr>
            <a:spLocks noGrp="1"/>
          </p:cNvSpPr>
          <p:nvPr>
            <p:ph sz="half" idx="1"/>
          </p:nvPr>
        </p:nvSpPr>
        <p:spPr/>
        <p:txBody>
          <a:bodyPr>
            <a:normAutofit fontScale="92500" lnSpcReduction="10000"/>
          </a:bodyPr>
          <a:lstStyle/>
          <a:p>
            <a:r>
              <a:rPr lang="cs-CZ" dirty="0"/>
              <a:t>Plnění povinností plynoucích z předpisů o ochraně ovzduší, včetně placení poplatků za znečišťování ovzduší, nevylučuje odpovědnost provozovatele za škodu způsobenou na lesních porostech vypouštěním škodlivých látek do ovzduší.</a:t>
            </a:r>
          </a:p>
          <a:p>
            <a:pPr lvl="1"/>
            <a:r>
              <a:rPr lang="cs-CZ" dirty="0"/>
              <a:t>NSS 25 </a:t>
            </a:r>
            <a:r>
              <a:rPr lang="cs-CZ" dirty="0" err="1"/>
              <a:t>Cdo</a:t>
            </a:r>
            <a:r>
              <a:rPr lang="cs-CZ" dirty="0"/>
              <a:t> 769/2006</a:t>
            </a:r>
          </a:p>
        </p:txBody>
      </p:sp>
      <p:sp>
        <p:nvSpPr>
          <p:cNvPr id="4" name="Zástupný symbol pro obsah 3">
            <a:extLst>
              <a:ext uri="{FF2B5EF4-FFF2-40B4-BE49-F238E27FC236}">
                <a16:creationId xmlns:a16="http://schemas.microsoft.com/office/drawing/2014/main" id="{C8D95167-C7B9-45F0-863B-EB92F62602AB}"/>
              </a:ext>
            </a:extLst>
          </p:cNvPr>
          <p:cNvSpPr>
            <a:spLocks noGrp="1"/>
          </p:cNvSpPr>
          <p:nvPr>
            <p:ph sz="half" idx="2"/>
          </p:nvPr>
        </p:nvSpPr>
        <p:spPr/>
        <p:txBody>
          <a:bodyPr>
            <a:normAutofit fontScale="92500" lnSpcReduction="10000"/>
          </a:bodyPr>
          <a:lstStyle/>
          <a:p>
            <a:r>
              <a:rPr lang="cs-CZ" dirty="0"/>
              <a:t>I. Poplatkovou povinnost za znečišťování ovzduší provozem velkého zdroje znečišťování (zde: kotelny na tuhá paliva postavené v objektu pivovaru) má provozovatel, jímž je právnická nebo fyzická osoba, která má právo nebo faktickou možnost tento zdroj provozovat.</a:t>
            </a:r>
          </a:p>
          <a:p>
            <a:r>
              <a:rPr lang="cs-CZ" dirty="0"/>
              <a:t>II. Veřejnoprávní povinnost nelze převést prostředky soukromého práva na někoho jiného. Smlouva o nájmu pivovaru obsahující ujednání o tom, že platit poplatky za znečišťování ovzduší provozem velkého zdroje znečišťování, nacházejícího se v objektu pivovaru, je povinností pronajímatele, je pro účely řízení o vyměření poplatku v dotčeném rozsahu právně neúčinná. </a:t>
            </a:r>
          </a:p>
          <a:p>
            <a:pPr lvl="1"/>
            <a:r>
              <a:rPr lang="cs-CZ" dirty="0"/>
              <a:t>NSS 6 A 51/2001-30</a:t>
            </a:r>
          </a:p>
        </p:txBody>
      </p:sp>
    </p:spTree>
    <p:extLst>
      <p:ext uri="{BB962C8B-B14F-4D97-AF65-F5344CB8AC3E}">
        <p14:creationId xmlns:p14="http://schemas.microsoft.com/office/powerpoint/2010/main" val="382201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FF0C3D-4F42-4A39-9871-83C3291DDCCC}"/>
              </a:ext>
            </a:extLst>
          </p:cNvPr>
          <p:cNvSpPr>
            <a:spLocks noGrp="1"/>
          </p:cNvSpPr>
          <p:nvPr>
            <p:ph type="title"/>
          </p:nvPr>
        </p:nvSpPr>
        <p:spPr/>
        <p:txBody>
          <a:bodyPr/>
          <a:lstStyle/>
          <a:p>
            <a:r>
              <a:rPr lang="cs-CZ" dirty="0"/>
              <a:t>Environmentální platby: Uživatelské poplatky</a:t>
            </a:r>
          </a:p>
        </p:txBody>
      </p:sp>
      <p:sp>
        <p:nvSpPr>
          <p:cNvPr id="3" name="Zástupný symbol pro obsah 2">
            <a:extLst>
              <a:ext uri="{FF2B5EF4-FFF2-40B4-BE49-F238E27FC236}">
                <a16:creationId xmlns:a16="http://schemas.microsoft.com/office/drawing/2014/main" id="{ECB7FE74-3D3C-4C3F-B064-9E129B285BCD}"/>
              </a:ext>
            </a:extLst>
          </p:cNvPr>
          <p:cNvSpPr>
            <a:spLocks noGrp="1"/>
          </p:cNvSpPr>
          <p:nvPr>
            <p:ph sz="half" idx="1"/>
          </p:nvPr>
        </p:nvSpPr>
        <p:spPr>
          <a:xfrm>
            <a:off x="581193" y="2228003"/>
            <a:ext cx="5422390" cy="4277572"/>
          </a:xfrm>
        </p:spPr>
        <p:txBody>
          <a:bodyPr>
            <a:normAutofit/>
          </a:bodyPr>
          <a:lstStyle/>
          <a:p>
            <a:r>
              <a:rPr lang="cs-CZ" dirty="0"/>
              <a:t>Poplatek za odběr podzemní vody</a:t>
            </a:r>
          </a:p>
          <a:p>
            <a:pPr lvl="1"/>
            <a:r>
              <a:rPr lang="cs-CZ" dirty="0"/>
              <a:t>Oprávněný z povolení k odběru podzemní vody</a:t>
            </a:r>
          </a:p>
          <a:p>
            <a:pPr lvl="1"/>
            <a:r>
              <a:rPr lang="cs-CZ" dirty="0"/>
              <a:t>Osvobození na základě objemu</a:t>
            </a:r>
          </a:p>
          <a:p>
            <a:pPr lvl="1"/>
            <a:r>
              <a:rPr lang="cs-CZ" dirty="0"/>
              <a:t>50 % příjem kraje, 50 % příjem SFŽP, dobrovolná  účelovost</a:t>
            </a:r>
          </a:p>
        </p:txBody>
      </p:sp>
      <p:sp>
        <p:nvSpPr>
          <p:cNvPr id="4" name="Zástupný symbol pro obsah 3">
            <a:extLst>
              <a:ext uri="{FF2B5EF4-FFF2-40B4-BE49-F238E27FC236}">
                <a16:creationId xmlns:a16="http://schemas.microsoft.com/office/drawing/2014/main" id="{50F98C44-EDAC-4143-B034-EEA046CCA452}"/>
              </a:ext>
            </a:extLst>
          </p:cNvPr>
          <p:cNvSpPr>
            <a:spLocks noGrp="1"/>
          </p:cNvSpPr>
          <p:nvPr>
            <p:ph sz="half" idx="2"/>
          </p:nvPr>
        </p:nvSpPr>
        <p:spPr>
          <a:xfrm>
            <a:off x="6188417" y="2228003"/>
            <a:ext cx="5422392" cy="4277572"/>
          </a:xfrm>
        </p:spPr>
        <p:txBody>
          <a:bodyPr>
            <a:normAutofit/>
          </a:bodyPr>
          <a:lstStyle/>
          <a:p>
            <a:r>
              <a:rPr lang="cs-CZ" dirty="0"/>
              <a:t>Poplatek za zábor půdy</a:t>
            </a:r>
          </a:p>
          <a:p>
            <a:pPr lvl="1"/>
            <a:r>
              <a:rPr lang="cs-CZ" dirty="0"/>
              <a:t>Za odnětí půdy ze zemědělského půdního fondu</a:t>
            </a:r>
          </a:p>
          <a:p>
            <a:pPr lvl="2"/>
            <a:r>
              <a:rPr lang="cs-CZ" dirty="0"/>
              <a:t>Osoba, které svědčí oprávnění k záměru, pro který byl vydán souhlas s odnětím zemědělské půdy </a:t>
            </a:r>
          </a:p>
          <a:p>
            <a:pPr lvl="2"/>
            <a:r>
              <a:rPr lang="cs-CZ" dirty="0"/>
              <a:t>Osvobození dle účelu</a:t>
            </a:r>
          </a:p>
          <a:p>
            <a:pPr lvl="2"/>
            <a:r>
              <a:rPr lang="cs-CZ" dirty="0"/>
              <a:t>Zohlednění produkčních i ekologických funkcí</a:t>
            </a:r>
          </a:p>
          <a:p>
            <a:pPr lvl="2"/>
            <a:r>
              <a:rPr lang="cs-CZ" dirty="0"/>
              <a:t>55 % příjem státního rozpočtu, 15 % je příjem rozpočtu SFŽP a 30 % je příjem rozpočtu obce (účelová vázanost)</a:t>
            </a:r>
          </a:p>
          <a:p>
            <a:pPr lvl="1"/>
            <a:r>
              <a:rPr lang="cs-CZ" dirty="0"/>
              <a:t>Za odnětí pozemku plnění funkcí lesa</a:t>
            </a:r>
          </a:p>
          <a:p>
            <a:pPr lvl="2"/>
            <a:r>
              <a:rPr lang="cs-CZ" dirty="0"/>
              <a:t>Osvobození dle účelu</a:t>
            </a:r>
          </a:p>
          <a:p>
            <a:pPr lvl="2"/>
            <a:r>
              <a:rPr lang="cs-CZ" dirty="0"/>
              <a:t>Zohlednění produkčních i ekologických funkcí</a:t>
            </a:r>
          </a:p>
          <a:p>
            <a:pPr lvl="2"/>
            <a:r>
              <a:rPr lang="cs-CZ" dirty="0"/>
              <a:t>40 % příjem obce, 60 % příjem SFŽP, dobrovolná účelovost</a:t>
            </a:r>
          </a:p>
        </p:txBody>
      </p:sp>
    </p:spTree>
    <p:extLst>
      <p:ext uri="{BB962C8B-B14F-4D97-AF65-F5344CB8AC3E}">
        <p14:creationId xmlns:p14="http://schemas.microsoft.com/office/powerpoint/2010/main" val="364172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62BD5-06B7-40B6-918F-C99A9D30C827}"/>
              </a:ext>
            </a:extLst>
          </p:cNvPr>
          <p:cNvSpPr>
            <a:spLocks noGrp="1"/>
          </p:cNvSpPr>
          <p:nvPr>
            <p:ph type="title"/>
          </p:nvPr>
        </p:nvSpPr>
        <p:spPr/>
        <p:txBody>
          <a:bodyPr/>
          <a:lstStyle/>
          <a:p>
            <a:r>
              <a:rPr lang="cs-CZ" dirty="0"/>
              <a:t>Environmentální platby: Uživatelské poplatky</a:t>
            </a:r>
          </a:p>
        </p:txBody>
      </p:sp>
      <p:sp>
        <p:nvSpPr>
          <p:cNvPr id="3" name="Zástupný symbol pro obsah 2">
            <a:extLst>
              <a:ext uri="{FF2B5EF4-FFF2-40B4-BE49-F238E27FC236}">
                <a16:creationId xmlns:a16="http://schemas.microsoft.com/office/drawing/2014/main" id="{DA456057-0E21-40A1-A105-DC37C8850CF2}"/>
              </a:ext>
            </a:extLst>
          </p:cNvPr>
          <p:cNvSpPr>
            <a:spLocks noGrp="1"/>
          </p:cNvSpPr>
          <p:nvPr>
            <p:ph sz="half" idx="1"/>
          </p:nvPr>
        </p:nvSpPr>
        <p:spPr>
          <a:xfrm>
            <a:off x="581193" y="2228003"/>
            <a:ext cx="5422390" cy="4153747"/>
          </a:xfrm>
        </p:spPr>
        <p:txBody>
          <a:bodyPr>
            <a:normAutofit/>
          </a:bodyPr>
          <a:lstStyle/>
          <a:p>
            <a:r>
              <a:rPr lang="cs-CZ" dirty="0"/>
              <a:t>Poplatek za zábor půdy</a:t>
            </a:r>
          </a:p>
          <a:p>
            <a:pPr lvl="1"/>
            <a:r>
              <a:rPr lang="cs-CZ" dirty="0"/>
              <a:t>Za průzkumné území</a:t>
            </a:r>
          </a:p>
          <a:p>
            <a:pPr lvl="2"/>
            <a:r>
              <a:rPr lang="cs-CZ" dirty="0"/>
              <a:t>Organizace, které se stanovilo území pro vyhledávání a průzkum výhradního ložiska</a:t>
            </a:r>
          </a:p>
          <a:p>
            <a:pPr lvl="2"/>
            <a:r>
              <a:rPr lang="cs-CZ" dirty="0"/>
              <a:t>Rozsah a čas</a:t>
            </a:r>
          </a:p>
          <a:p>
            <a:pPr lvl="2"/>
            <a:r>
              <a:rPr lang="cs-CZ" dirty="0"/>
              <a:t>Příjem obce</a:t>
            </a:r>
          </a:p>
          <a:p>
            <a:pPr lvl="1"/>
            <a:r>
              <a:rPr lang="cs-CZ" dirty="0"/>
              <a:t>Z dobývacího prostoru</a:t>
            </a:r>
          </a:p>
          <a:p>
            <a:pPr lvl="2"/>
            <a:r>
              <a:rPr lang="cs-CZ" dirty="0"/>
              <a:t>Organizace, které byl stanoven dobývací prostor</a:t>
            </a:r>
          </a:p>
          <a:p>
            <a:pPr lvl="2"/>
            <a:r>
              <a:rPr lang="cs-CZ" dirty="0"/>
              <a:t>Sazba dle rozsahu</a:t>
            </a:r>
          </a:p>
          <a:p>
            <a:pPr lvl="2"/>
            <a:r>
              <a:rPr lang="cs-CZ" dirty="0"/>
              <a:t>Příjem obce</a:t>
            </a:r>
          </a:p>
        </p:txBody>
      </p:sp>
      <p:sp>
        <p:nvSpPr>
          <p:cNvPr id="4" name="Zástupný symbol pro obsah 3">
            <a:extLst>
              <a:ext uri="{FF2B5EF4-FFF2-40B4-BE49-F238E27FC236}">
                <a16:creationId xmlns:a16="http://schemas.microsoft.com/office/drawing/2014/main" id="{A2E328F6-74C8-4E64-BBD2-1103A25D6E59}"/>
              </a:ext>
            </a:extLst>
          </p:cNvPr>
          <p:cNvSpPr>
            <a:spLocks noGrp="1"/>
          </p:cNvSpPr>
          <p:nvPr>
            <p:ph sz="half" idx="2"/>
          </p:nvPr>
        </p:nvSpPr>
        <p:spPr>
          <a:xfrm>
            <a:off x="6188417" y="2228003"/>
            <a:ext cx="5422392" cy="4153747"/>
          </a:xfrm>
        </p:spPr>
        <p:txBody>
          <a:bodyPr>
            <a:normAutofit/>
          </a:bodyPr>
          <a:lstStyle/>
          <a:p>
            <a:r>
              <a:rPr lang="cs-CZ" dirty="0"/>
              <a:t>Úhrada z vydobytých vyhrazených nerostů</a:t>
            </a:r>
          </a:p>
          <a:p>
            <a:pPr lvl="1"/>
            <a:r>
              <a:rPr lang="cs-CZ" dirty="0"/>
              <a:t>držitel dobývacího prostoru, nebo organizace, která vydobyté nerosty získala při provádění ložiskového průzkumu ve stanoveném průzkumném území, nebo ten, kdo provádí nepovolené dobývání výhradního ložiska nebo neoprávněně provádí ložiskový průzkum, při kterém získal vyhrazený nerost</a:t>
            </a:r>
          </a:p>
          <a:p>
            <a:pPr lvl="1"/>
            <a:r>
              <a:rPr lang="cs-CZ" dirty="0"/>
              <a:t>Množství + výhřevnost (hnědé uhlí), vazba na tržní ceny</a:t>
            </a:r>
          </a:p>
          <a:p>
            <a:pPr lvl="1"/>
            <a:r>
              <a:rPr lang="cs-CZ" dirty="0"/>
              <a:t>Příjem státního rozpočtu (částečná účelovost) a obce</a:t>
            </a:r>
          </a:p>
          <a:p>
            <a:r>
              <a:rPr lang="cs-CZ" dirty="0"/>
              <a:t>Odvod za kácení dřevin rostoucích mimo les</a:t>
            </a:r>
          </a:p>
          <a:p>
            <a:pPr lvl="1"/>
            <a:r>
              <a:rPr lang="cs-CZ" dirty="0"/>
              <a:t>Nelze uplatnit v praxi, chybí prováděcí právní předpis</a:t>
            </a:r>
          </a:p>
        </p:txBody>
      </p:sp>
    </p:spTree>
    <p:extLst>
      <p:ext uri="{BB962C8B-B14F-4D97-AF65-F5344CB8AC3E}">
        <p14:creationId xmlns:p14="http://schemas.microsoft.com/office/powerpoint/2010/main" val="113823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11BCE-13DB-45BF-9075-AAAC576F2D4D}"/>
              </a:ext>
            </a:extLst>
          </p:cNvPr>
          <p:cNvSpPr>
            <a:spLocks noGrp="1"/>
          </p:cNvSpPr>
          <p:nvPr>
            <p:ph type="title"/>
          </p:nvPr>
        </p:nvSpPr>
        <p:spPr/>
        <p:txBody>
          <a:bodyPr/>
          <a:lstStyle/>
          <a:p>
            <a:r>
              <a:rPr lang="cs-CZ" dirty="0"/>
              <a:t>Environmentální platby: Výrobkové poplatky</a:t>
            </a:r>
          </a:p>
        </p:txBody>
      </p:sp>
      <p:sp>
        <p:nvSpPr>
          <p:cNvPr id="3" name="Zástupný symbol pro obsah 2">
            <a:extLst>
              <a:ext uri="{FF2B5EF4-FFF2-40B4-BE49-F238E27FC236}">
                <a16:creationId xmlns:a16="http://schemas.microsoft.com/office/drawing/2014/main" id="{F084FD24-0262-46F9-A4B7-DE7E7BF3239D}"/>
              </a:ext>
            </a:extLst>
          </p:cNvPr>
          <p:cNvSpPr>
            <a:spLocks noGrp="1"/>
          </p:cNvSpPr>
          <p:nvPr>
            <p:ph sz="half" idx="1"/>
          </p:nvPr>
        </p:nvSpPr>
        <p:spPr/>
        <p:txBody>
          <a:bodyPr/>
          <a:lstStyle/>
          <a:p>
            <a:r>
              <a:rPr lang="cs-CZ" dirty="0"/>
              <a:t>Poplatek za látky poškozující ozónovou vrstvu</a:t>
            </a:r>
          </a:p>
          <a:p>
            <a:pPr lvl="1"/>
            <a:r>
              <a:rPr lang="cs-CZ" dirty="0"/>
              <a:t>výrobce a dovozce regulovaných látek a výrobků, které je obsahují</a:t>
            </a:r>
          </a:p>
          <a:p>
            <a:pPr lvl="1"/>
            <a:r>
              <a:rPr lang="cs-CZ" dirty="0"/>
              <a:t>Příjem SFŽP</a:t>
            </a:r>
          </a:p>
        </p:txBody>
      </p:sp>
      <p:sp>
        <p:nvSpPr>
          <p:cNvPr id="4" name="Zástupný symbol pro obsah 3">
            <a:extLst>
              <a:ext uri="{FF2B5EF4-FFF2-40B4-BE49-F238E27FC236}">
                <a16:creationId xmlns:a16="http://schemas.microsoft.com/office/drawing/2014/main" id="{6C899BCC-D7C4-4D8C-A820-98A39B857DA9}"/>
              </a:ext>
            </a:extLst>
          </p:cNvPr>
          <p:cNvSpPr>
            <a:spLocks noGrp="1"/>
          </p:cNvSpPr>
          <p:nvPr>
            <p:ph sz="half" idx="2"/>
          </p:nvPr>
        </p:nvSpPr>
        <p:spPr/>
        <p:txBody>
          <a:bodyPr/>
          <a:lstStyle/>
          <a:p>
            <a:r>
              <a:rPr lang="cs-CZ" dirty="0"/>
              <a:t>Poplatek na podporu sběru, zpracování, využití a odstranění vybraných autovraků (</a:t>
            </a:r>
            <a:r>
              <a:rPr lang="cs-CZ" dirty="0">
                <a:hlinkClick r:id="rId2"/>
              </a:rPr>
              <a:t>ekologická daň na auta</a:t>
            </a:r>
            <a:r>
              <a:rPr lang="cs-CZ" dirty="0"/>
              <a:t>)</a:t>
            </a:r>
          </a:p>
          <a:p>
            <a:pPr lvl="1"/>
            <a:r>
              <a:rPr lang="cs-CZ" dirty="0"/>
              <a:t>Žadatel o registraci použitého vozidla kategorie M1 a N1 do registru silničních vozidel</a:t>
            </a:r>
          </a:p>
          <a:p>
            <a:pPr lvl="1"/>
            <a:r>
              <a:rPr lang="cs-CZ" dirty="0"/>
              <a:t>Osvobození dle subjektu</a:t>
            </a:r>
          </a:p>
          <a:p>
            <a:pPr lvl="1"/>
            <a:r>
              <a:rPr lang="cs-CZ" dirty="0"/>
              <a:t>Výše dle plnění mezních hodnot emisí</a:t>
            </a:r>
          </a:p>
          <a:p>
            <a:pPr lvl="1"/>
            <a:r>
              <a:rPr lang="cs-CZ" dirty="0"/>
              <a:t>Příjem SFŽP</a:t>
            </a:r>
          </a:p>
          <a:p>
            <a:r>
              <a:rPr lang="cs-CZ" dirty="0"/>
              <a:t>Mýtné?</a:t>
            </a:r>
          </a:p>
        </p:txBody>
      </p:sp>
    </p:spTree>
    <p:extLst>
      <p:ext uri="{BB962C8B-B14F-4D97-AF65-F5344CB8AC3E}">
        <p14:creationId xmlns:p14="http://schemas.microsoft.com/office/powerpoint/2010/main" val="2901881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DB849B-9EF4-4B5C-A3EE-B6B3240428A5}"/>
              </a:ext>
            </a:extLst>
          </p:cNvPr>
          <p:cNvSpPr>
            <a:spLocks noGrp="1"/>
          </p:cNvSpPr>
          <p:nvPr>
            <p:ph type="title"/>
          </p:nvPr>
        </p:nvSpPr>
        <p:spPr/>
        <p:txBody>
          <a:bodyPr/>
          <a:lstStyle/>
          <a:p>
            <a:r>
              <a:rPr lang="cs-CZ" dirty="0"/>
              <a:t>Environmentální platby: úhrady za veřejné služby</a:t>
            </a:r>
          </a:p>
        </p:txBody>
      </p:sp>
      <p:sp>
        <p:nvSpPr>
          <p:cNvPr id="3" name="Zástupný symbol pro obsah 2">
            <a:extLst>
              <a:ext uri="{FF2B5EF4-FFF2-40B4-BE49-F238E27FC236}">
                <a16:creationId xmlns:a16="http://schemas.microsoft.com/office/drawing/2014/main" id="{B4294206-1FCC-445C-B066-479DABE12EA9}"/>
              </a:ext>
            </a:extLst>
          </p:cNvPr>
          <p:cNvSpPr>
            <a:spLocks noGrp="1"/>
          </p:cNvSpPr>
          <p:nvPr>
            <p:ph sz="half" idx="1"/>
          </p:nvPr>
        </p:nvSpPr>
        <p:spPr>
          <a:xfrm>
            <a:off x="581193" y="2228003"/>
            <a:ext cx="5422390" cy="4315672"/>
          </a:xfrm>
        </p:spPr>
        <p:txBody>
          <a:bodyPr>
            <a:normAutofit/>
          </a:bodyPr>
          <a:lstStyle/>
          <a:p>
            <a:r>
              <a:rPr lang="cs-CZ" dirty="0"/>
              <a:t>Platba k úhradě správy vodních toků a správy povodí</a:t>
            </a:r>
          </a:p>
          <a:p>
            <a:pPr lvl="1"/>
            <a:r>
              <a:rPr lang="cs-CZ" dirty="0"/>
              <a:t>Ten, kdo odebírá povrchovou vodu z vodního toku</a:t>
            </a:r>
          </a:p>
          <a:p>
            <a:pPr lvl="1"/>
            <a:r>
              <a:rPr lang="cs-CZ" dirty="0"/>
              <a:t>Cena dle účelu odběru</a:t>
            </a:r>
          </a:p>
          <a:p>
            <a:pPr lvl="1"/>
            <a:r>
              <a:rPr lang="cs-CZ" dirty="0"/>
              <a:t>Osvobození na základě objemu nebo účelu</a:t>
            </a:r>
          </a:p>
        </p:txBody>
      </p:sp>
      <p:sp>
        <p:nvSpPr>
          <p:cNvPr id="4" name="Zástupný symbol pro obsah 3">
            <a:extLst>
              <a:ext uri="{FF2B5EF4-FFF2-40B4-BE49-F238E27FC236}">
                <a16:creationId xmlns:a16="http://schemas.microsoft.com/office/drawing/2014/main" id="{23553DF6-9CEE-4890-88C1-D26CD3AC3DC8}"/>
              </a:ext>
            </a:extLst>
          </p:cNvPr>
          <p:cNvSpPr>
            <a:spLocks noGrp="1"/>
          </p:cNvSpPr>
          <p:nvPr>
            <p:ph sz="half" idx="2"/>
          </p:nvPr>
        </p:nvSpPr>
        <p:spPr>
          <a:xfrm>
            <a:off x="6188417" y="2228003"/>
            <a:ext cx="5422392" cy="4315672"/>
          </a:xfrm>
        </p:spPr>
        <p:txBody>
          <a:bodyPr>
            <a:normAutofit/>
          </a:bodyPr>
          <a:lstStyle/>
          <a:p>
            <a:r>
              <a:rPr lang="cs-CZ" dirty="0"/>
              <a:t>Platby za komunální odpad</a:t>
            </a:r>
          </a:p>
          <a:p>
            <a:pPr lvl="1"/>
            <a:r>
              <a:rPr lang="cs-CZ" dirty="0"/>
              <a:t>Místní poplatek</a:t>
            </a:r>
          </a:p>
          <a:p>
            <a:pPr lvl="2"/>
            <a:r>
              <a:rPr lang="cs-CZ" dirty="0"/>
              <a:t>za provoz systému shromažďování, sběru, přepravy, třídění, využívání a odstraňování komunálních odpadů</a:t>
            </a:r>
          </a:p>
          <a:p>
            <a:pPr lvl="2"/>
            <a:r>
              <a:rPr lang="pl-PL" dirty="0"/>
              <a:t>§ 10b zákona č. 565/1990 Sb.</a:t>
            </a:r>
            <a:endParaRPr lang="cs-CZ" dirty="0"/>
          </a:p>
          <a:p>
            <a:pPr lvl="1"/>
            <a:r>
              <a:rPr lang="cs-CZ" dirty="0"/>
              <a:t>Poplatek za komunální odpad</a:t>
            </a:r>
          </a:p>
          <a:p>
            <a:pPr lvl="2"/>
            <a:r>
              <a:rPr lang="cs-CZ" dirty="0"/>
              <a:t>§ 17a </a:t>
            </a:r>
            <a:r>
              <a:rPr lang="cs-CZ" dirty="0" err="1"/>
              <a:t>ZoOdp</a:t>
            </a:r>
            <a:endParaRPr lang="cs-CZ" dirty="0"/>
          </a:p>
          <a:p>
            <a:pPr lvl="1"/>
            <a:r>
              <a:rPr lang="cs-CZ" dirty="0"/>
              <a:t>Smluvní úhrada</a:t>
            </a:r>
          </a:p>
          <a:p>
            <a:pPr lvl="2"/>
            <a:r>
              <a:rPr lang="cs-CZ" dirty="0"/>
              <a:t>za shromažďování, sběr, přepravu, třídění, využívání a odstraňování komunálních odpadů</a:t>
            </a:r>
          </a:p>
          <a:p>
            <a:pPr lvl="2"/>
            <a:r>
              <a:rPr lang="cs-CZ" dirty="0"/>
              <a:t>§ 17 odst. 6 </a:t>
            </a:r>
            <a:r>
              <a:rPr lang="cs-CZ" dirty="0" err="1"/>
              <a:t>ZoOdp</a:t>
            </a:r>
            <a:r>
              <a:rPr lang="cs-CZ" dirty="0"/>
              <a:t> a OZ</a:t>
            </a:r>
          </a:p>
        </p:txBody>
      </p:sp>
    </p:spTree>
    <p:extLst>
      <p:ext uri="{BB962C8B-B14F-4D97-AF65-F5344CB8AC3E}">
        <p14:creationId xmlns:p14="http://schemas.microsoft.com/office/powerpoint/2010/main" val="2975846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34E47E0-DA28-409B-8B02-DD55B886A356}"/>
              </a:ext>
            </a:extLst>
          </p:cNvPr>
          <p:cNvSpPr>
            <a:spLocks noGrp="1"/>
          </p:cNvSpPr>
          <p:nvPr>
            <p:ph type="title"/>
          </p:nvPr>
        </p:nvSpPr>
        <p:spPr/>
        <p:txBody>
          <a:bodyPr/>
          <a:lstStyle/>
          <a:p>
            <a:r>
              <a:rPr lang="cs-CZ" dirty="0"/>
              <a:t>Environmentální platby: </a:t>
            </a:r>
            <a:br>
              <a:rPr lang="cs-CZ" dirty="0"/>
            </a:br>
            <a:r>
              <a:rPr lang="cs-CZ" dirty="0"/>
              <a:t>NSS 5 </a:t>
            </a:r>
            <a:r>
              <a:rPr lang="cs-CZ" dirty="0" err="1"/>
              <a:t>Afs</a:t>
            </a:r>
            <a:r>
              <a:rPr lang="cs-CZ" dirty="0"/>
              <a:t> 175/2006-116 + NSS 6 </a:t>
            </a:r>
            <a:r>
              <a:rPr lang="cs-CZ" dirty="0" err="1"/>
              <a:t>Afs</a:t>
            </a:r>
            <a:r>
              <a:rPr lang="cs-CZ" dirty="0"/>
              <a:t> 24/2016-26</a:t>
            </a:r>
          </a:p>
        </p:txBody>
      </p:sp>
      <p:sp>
        <p:nvSpPr>
          <p:cNvPr id="6" name="Zástupný symbol pro obsah 5">
            <a:extLst>
              <a:ext uri="{FF2B5EF4-FFF2-40B4-BE49-F238E27FC236}">
                <a16:creationId xmlns:a16="http://schemas.microsoft.com/office/drawing/2014/main" id="{F7EBBE06-ECD9-4870-B22C-CE2664735A73}"/>
              </a:ext>
            </a:extLst>
          </p:cNvPr>
          <p:cNvSpPr>
            <a:spLocks noGrp="1"/>
          </p:cNvSpPr>
          <p:nvPr>
            <p:ph sz="half" idx="1"/>
          </p:nvPr>
        </p:nvSpPr>
        <p:spPr>
          <a:xfrm>
            <a:off x="581193" y="2228003"/>
            <a:ext cx="5422390" cy="4355677"/>
          </a:xfrm>
        </p:spPr>
        <p:txBody>
          <a:bodyPr>
            <a:normAutofit fontScale="77500" lnSpcReduction="20000"/>
          </a:bodyPr>
          <a:lstStyle/>
          <a:p>
            <a:r>
              <a:rPr lang="cs-CZ" dirty="0"/>
              <a:t>Jediná kritéria pro vznik poplatkové povinnosti u tohoto místního poplatku jsou uvedena v § 10b odst. 1 zákona č. 565/1990 Sb., o místních poplatcích; úprava zákona č. 185/2001 Sb., o odpadech, se pro tyto potřeby nepoužije. Tvrdí-li tedy fyzická osoba, která je přihlášena v obci se zavedeným místním poplatkem k trvalému pobytu, že není poplatníkem tohoto poplatku, neboť žádný komunální odpad [ve smyslu jeho definice vyplývající z § 4 písm. b) zákona č. 185/2001 Sb., o odpadech] nevytváří, jde per se o argumentaci lichou.</a:t>
            </a:r>
          </a:p>
          <a:p>
            <a:r>
              <a:rPr lang="cs-CZ" dirty="0"/>
              <a:t>U místního poplatku má vymezení poplatníka formální charakter. Zavádí se zde nevyvratitelná právní domněnka, podle níž systém shromažďování, sběru, přepravy, třídění, využívání a odstraňování komunálních odpadů obce využívá každá osoba splňující jedno z těchto formálních kritérií. </a:t>
            </a:r>
          </a:p>
        </p:txBody>
      </p:sp>
      <p:sp>
        <p:nvSpPr>
          <p:cNvPr id="2" name="Zástupný symbol pro obsah 1"/>
          <p:cNvSpPr>
            <a:spLocks noGrp="1"/>
          </p:cNvSpPr>
          <p:nvPr>
            <p:ph sz="half" idx="2"/>
          </p:nvPr>
        </p:nvSpPr>
        <p:spPr>
          <a:xfrm>
            <a:off x="6188417" y="2228003"/>
            <a:ext cx="5422392" cy="4355677"/>
          </a:xfrm>
        </p:spPr>
        <p:txBody>
          <a:bodyPr>
            <a:normAutofit fontScale="77500" lnSpcReduction="20000"/>
          </a:bodyPr>
          <a:lstStyle/>
          <a:p>
            <a:r>
              <a:rPr lang="cs-CZ" dirty="0"/>
              <a:t>Naproti tomu u poplatku za komunální odpad je poplatník vymezen jako každá fyzická osoba, při jejíž činnosti vzniká komunální odpad (srov. § 17a odst. 2 zákona o odpadech). I zde pracuje zákonodárce s nevyvratitelnou právní domněnkou, že dané osoby využívají obcí zavedený režim nakládání s komunálním odpadem, neboť opačný přístup by podporoval nežádoucí chování (nelegální ukládání odpadu v přírodě, využívání cizích nádob určených k odkládání odpadů apod.). Kritérium pro stanovení osoby poplatníka je však v tomto případě materiální – již nerozhoduje trvalý pobyt či vlastnictví nemovitosti, nýbrž to, zda určitá osoba skutečně vytváří svou činností odpad. </a:t>
            </a:r>
          </a:p>
          <a:p>
            <a:r>
              <a:rPr lang="cs-CZ" dirty="0"/>
              <a:t>Skutečně může existovat situace, kdy určitá osoba nebude považována za poplatníka, resp. plátce poplatku za komunální odpad navzdory tomu, že má na území příslušné obce evidován pobyt nebo že zde vlastní nemovitost. </a:t>
            </a:r>
          </a:p>
          <a:p>
            <a:pPr lvl="1"/>
            <a:r>
              <a:rPr lang="cs-CZ" dirty="0"/>
              <a:t>Zejména to platí v případě, že </a:t>
            </a:r>
          </a:p>
          <a:p>
            <a:pPr lvl="2"/>
            <a:r>
              <a:rPr lang="cs-CZ" dirty="0"/>
              <a:t>daná osoba tvrdí (a prokáže), že se na území obce, jež poplatek vyměřuje, ve vyměřovacím období vůbec nezdržovala, tudíž zde ani nevyvíjela žádnou činnost, při níž by mohl vznikat odpad. </a:t>
            </a:r>
          </a:p>
          <a:p>
            <a:pPr lvl="2"/>
            <a:r>
              <a:rPr lang="cs-CZ" dirty="0"/>
              <a:t>že určitá osoba žije natolik alternativním způsobem života, že skutečně při své činnosti žádný odpad neprodukuje – kupuje výhradně nebalené výrobky, příp. výrobky ve vratných či biologicky rozložitelných obalech, a veškeré nespotřebované zbytky využívá jako vedlejší produkt legálním způsobem, např. ke kompostování či topení.</a:t>
            </a:r>
          </a:p>
        </p:txBody>
      </p:sp>
    </p:spTree>
    <p:extLst>
      <p:ext uri="{BB962C8B-B14F-4D97-AF65-F5344CB8AC3E}">
        <p14:creationId xmlns:p14="http://schemas.microsoft.com/office/powerpoint/2010/main" val="1693907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8DBD9E-3CD9-4573-91CE-BB114C04C445}"/>
              </a:ext>
            </a:extLst>
          </p:cNvPr>
          <p:cNvSpPr>
            <a:spLocks noGrp="1"/>
          </p:cNvSpPr>
          <p:nvPr>
            <p:ph type="title"/>
          </p:nvPr>
        </p:nvSpPr>
        <p:spPr/>
        <p:txBody>
          <a:bodyPr/>
          <a:lstStyle/>
          <a:p>
            <a:r>
              <a:rPr lang="cs-CZ" dirty="0"/>
              <a:t>Environmentální platby: Daně</a:t>
            </a:r>
          </a:p>
        </p:txBody>
      </p:sp>
      <p:sp>
        <p:nvSpPr>
          <p:cNvPr id="3" name="Zástupný symbol pro obsah 2">
            <a:extLst>
              <a:ext uri="{FF2B5EF4-FFF2-40B4-BE49-F238E27FC236}">
                <a16:creationId xmlns:a16="http://schemas.microsoft.com/office/drawing/2014/main" id="{1D0EF4CE-C24C-46CA-B075-F98F583B7B18}"/>
              </a:ext>
            </a:extLst>
          </p:cNvPr>
          <p:cNvSpPr>
            <a:spLocks noGrp="1"/>
          </p:cNvSpPr>
          <p:nvPr>
            <p:ph sz="half" idx="1"/>
          </p:nvPr>
        </p:nvSpPr>
        <p:spPr/>
        <p:txBody>
          <a:bodyPr>
            <a:normAutofit/>
          </a:bodyPr>
          <a:lstStyle/>
          <a:p>
            <a:r>
              <a:rPr lang="cs-CZ" dirty="0"/>
              <a:t>Princip fiskální</a:t>
            </a:r>
          </a:p>
          <a:p>
            <a:pPr lvl="1"/>
            <a:r>
              <a:rPr lang="cs-CZ" dirty="0"/>
              <a:t>Princip internalizační</a:t>
            </a:r>
          </a:p>
          <a:p>
            <a:r>
              <a:rPr lang="cs-CZ" dirty="0"/>
              <a:t>Druhy</a:t>
            </a:r>
          </a:p>
          <a:p>
            <a:pPr lvl="1"/>
            <a:r>
              <a:rPr lang="cs-CZ" dirty="0"/>
              <a:t>Ekologické </a:t>
            </a:r>
          </a:p>
          <a:p>
            <a:pPr lvl="1"/>
            <a:r>
              <a:rPr lang="cs-CZ" dirty="0"/>
              <a:t>Ostatní s využitím nižších sazeb a úlev</a:t>
            </a:r>
          </a:p>
        </p:txBody>
      </p:sp>
      <p:sp>
        <p:nvSpPr>
          <p:cNvPr id="4" name="Zástupný symbol pro obsah 3">
            <a:extLst>
              <a:ext uri="{FF2B5EF4-FFF2-40B4-BE49-F238E27FC236}">
                <a16:creationId xmlns:a16="http://schemas.microsoft.com/office/drawing/2014/main" id="{7EBF765E-725C-4338-8340-B4D9E48BBF2C}"/>
              </a:ext>
            </a:extLst>
          </p:cNvPr>
          <p:cNvSpPr>
            <a:spLocks noGrp="1"/>
          </p:cNvSpPr>
          <p:nvPr>
            <p:ph sz="half" idx="2"/>
          </p:nvPr>
        </p:nvSpPr>
        <p:spPr>
          <a:xfrm>
            <a:off x="6188417" y="2228003"/>
            <a:ext cx="5422392" cy="4287097"/>
          </a:xfrm>
        </p:spPr>
        <p:txBody>
          <a:bodyPr>
            <a:normAutofit/>
          </a:bodyPr>
          <a:lstStyle/>
          <a:p>
            <a:r>
              <a:rPr lang="cs-CZ" dirty="0"/>
              <a:t>Ekologická daňová reforma</a:t>
            </a:r>
          </a:p>
          <a:p>
            <a:pPr lvl="1"/>
            <a:r>
              <a:rPr lang="cs-CZ" dirty="0"/>
              <a:t>Daňová restrukturalizace</a:t>
            </a:r>
          </a:p>
          <a:p>
            <a:pPr lvl="2"/>
            <a:r>
              <a:rPr lang="cs-CZ" altLang="cs-CZ" dirty="0"/>
              <a:t>Přesun ze zdanění lidské práce směrem ke zdanění výrobků a služeb</a:t>
            </a:r>
          </a:p>
          <a:p>
            <a:pPr lvl="3"/>
            <a:r>
              <a:rPr lang="cs-CZ" dirty="0"/>
              <a:t>Od přímých k nepřímým daním</a:t>
            </a:r>
          </a:p>
          <a:p>
            <a:pPr lvl="1"/>
            <a:r>
              <a:rPr lang="cs-CZ" dirty="0"/>
              <a:t>Výnosová neutralita</a:t>
            </a:r>
          </a:p>
          <a:p>
            <a:r>
              <a:rPr lang="cs-CZ" altLang="cs-CZ" dirty="0"/>
              <a:t>Cíl = motivace subjektů k chování vedoucímu ke snížení poškození životního prostředí</a:t>
            </a:r>
          </a:p>
          <a:p>
            <a:pPr lvl="1"/>
            <a:r>
              <a:rPr lang="cs-CZ" altLang="cs-CZ" dirty="0"/>
              <a:t>Předmětem zdanění jsou statky a služby s prokazatelným negativním vlivem na životní prostředí a lidské zdraví</a:t>
            </a:r>
          </a:p>
          <a:p>
            <a:r>
              <a:rPr lang="cs-CZ" altLang="cs-CZ" dirty="0"/>
              <a:t>Evropské a mezinárodní souvislosti</a:t>
            </a:r>
          </a:p>
        </p:txBody>
      </p:sp>
    </p:spTree>
    <p:extLst>
      <p:ext uri="{BB962C8B-B14F-4D97-AF65-F5344CB8AC3E}">
        <p14:creationId xmlns:p14="http://schemas.microsoft.com/office/powerpoint/2010/main" val="326601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007D16-61BA-4C17-B7AD-F1E3748658E9}"/>
              </a:ext>
            </a:extLst>
          </p:cNvPr>
          <p:cNvSpPr>
            <a:spLocks noGrp="1"/>
          </p:cNvSpPr>
          <p:nvPr>
            <p:ph type="title"/>
          </p:nvPr>
        </p:nvSpPr>
        <p:spPr/>
        <p:txBody>
          <a:bodyPr/>
          <a:lstStyle/>
          <a:p>
            <a:r>
              <a:rPr lang="cs-CZ" dirty="0"/>
              <a:t>Ekonomizace ochrany životního prostředí</a:t>
            </a:r>
          </a:p>
        </p:txBody>
      </p:sp>
      <p:sp>
        <p:nvSpPr>
          <p:cNvPr id="3" name="Zástupný symbol pro obsah 2">
            <a:extLst>
              <a:ext uri="{FF2B5EF4-FFF2-40B4-BE49-F238E27FC236}">
                <a16:creationId xmlns:a16="http://schemas.microsoft.com/office/drawing/2014/main" id="{6F011182-F0AE-458A-BB02-A8D9A599E202}"/>
              </a:ext>
            </a:extLst>
          </p:cNvPr>
          <p:cNvSpPr>
            <a:spLocks noGrp="1"/>
          </p:cNvSpPr>
          <p:nvPr>
            <p:ph idx="1"/>
          </p:nvPr>
        </p:nvSpPr>
        <p:spPr>
          <a:xfrm>
            <a:off x="581192" y="2180496"/>
            <a:ext cx="11029615" cy="4220304"/>
          </a:xfrm>
        </p:spPr>
        <p:txBody>
          <a:bodyPr>
            <a:normAutofit/>
          </a:bodyPr>
          <a:lstStyle/>
          <a:p>
            <a:endParaRPr lang="cs-CZ" dirty="0">
              <a:hlinkClick r:id="rId2"/>
            </a:endParaRPr>
          </a:p>
          <a:p>
            <a:endParaRPr lang="cs-CZ" dirty="0">
              <a:hlinkClick r:id="rId2"/>
            </a:endParaRPr>
          </a:p>
          <a:p>
            <a:endParaRPr lang="cs-CZ" dirty="0">
              <a:hlinkClick r:id="rId2"/>
            </a:endParaRPr>
          </a:p>
          <a:p>
            <a:endParaRPr lang="cs-CZ" dirty="0">
              <a:hlinkClick r:id="rId2"/>
            </a:endParaRPr>
          </a:p>
          <a:p>
            <a:endParaRPr lang="cs-CZ" dirty="0">
              <a:hlinkClick r:id="rId2"/>
            </a:endParaRPr>
          </a:p>
          <a:p>
            <a:endParaRPr lang="cs-CZ" dirty="0">
              <a:hlinkClick r:id="rId2"/>
            </a:endParaRPr>
          </a:p>
          <a:p>
            <a:r>
              <a:rPr lang="cs-CZ" dirty="0">
                <a:hlinkClick r:id="rId2"/>
              </a:rPr>
              <a:t>https://ekolist.cz/cz/kultura/zpravy-kultura/pokud-by-prumysl-platil-za-prirodni-zdroje-nikdy-by-nebyl-ziskovy</a:t>
            </a:r>
            <a:endParaRPr lang="cs-CZ" dirty="0"/>
          </a:p>
        </p:txBody>
      </p:sp>
      <p:graphicFrame>
        <p:nvGraphicFramePr>
          <p:cNvPr id="5" name="Diagram 4">
            <a:extLst>
              <a:ext uri="{FF2B5EF4-FFF2-40B4-BE49-F238E27FC236}">
                <a16:creationId xmlns:a16="http://schemas.microsoft.com/office/drawing/2014/main" id="{D4AC9992-6BC4-4B48-9BC0-0C9E1C27902F}"/>
              </a:ext>
            </a:extLst>
          </p:cNvPr>
          <p:cNvGraphicFramePr/>
          <p:nvPr>
            <p:extLst>
              <p:ext uri="{D42A27DB-BD31-4B8C-83A1-F6EECF244321}">
                <p14:modId xmlns:p14="http://schemas.microsoft.com/office/powerpoint/2010/main" val="2973826299"/>
              </p:ext>
            </p:extLst>
          </p:nvPr>
        </p:nvGraphicFramePr>
        <p:xfrm>
          <a:off x="2065337" y="2331508"/>
          <a:ext cx="7508876" cy="240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bdélník: se zakulacenými rohy 9">
            <a:extLst>
              <a:ext uri="{FF2B5EF4-FFF2-40B4-BE49-F238E27FC236}">
                <a16:creationId xmlns:a16="http://schemas.microsoft.com/office/drawing/2014/main" id="{25CB63E0-6370-475A-A5E0-3BECC8970B3D}"/>
              </a:ext>
            </a:extLst>
          </p:cNvPr>
          <p:cNvSpPr/>
          <p:nvPr/>
        </p:nvSpPr>
        <p:spPr>
          <a:xfrm>
            <a:off x="4733925" y="2790825"/>
            <a:ext cx="2209800" cy="148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i="1" dirty="0"/>
              <a:t>„Silná ekonomika vyžaduje zdravé životní prostředí a zdravé životní prostředí vyžaduje silnou ekonomiku.“ </a:t>
            </a:r>
            <a:r>
              <a:rPr lang="cs-CZ" sz="1400" dirty="0"/>
              <a:t>OECD</a:t>
            </a:r>
          </a:p>
        </p:txBody>
      </p:sp>
    </p:spTree>
    <p:extLst>
      <p:ext uri="{BB962C8B-B14F-4D97-AF65-F5344CB8AC3E}">
        <p14:creationId xmlns:p14="http://schemas.microsoft.com/office/powerpoint/2010/main" val="3452696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828B1D-FC19-4EB3-B9B1-6110C772B3CD}"/>
              </a:ext>
            </a:extLst>
          </p:cNvPr>
          <p:cNvSpPr>
            <a:spLocks noGrp="1"/>
          </p:cNvSpPr>
          <p:nvPr>
            <p:ph type="title"/>
          </p:nvPr>
        </p:nvSpPr>
        <p:spPr/>
        <p:txBody>
          <a:bodyPr/>
          <a:lstStyle/>
          <a:p>
            <a:r>
              <a:rPr lang="cs-CZ" dirty="0"/>
              <a:t>Environmentální platby: </a:t>
            </a:r>
            <a:br>
              <a:rPr lang="cs-CZ" dirty="0"/>
            </a:br>
            <a:r>
              <a:rPr lang="cs-CZ" dirty="0"/>
              <a:t>Ekologická daňová reforma – česká republika</a:t>
            </a:r>
          </a:p>
        </p:txBody>
      </p:sp>
      <p:sp>
        <p:nvSpPr>
          <p:cNvPr id="7" name="Zástupný symbol pro text 6">
            <a:extLst>
              <a:ext uri="{FF2B5EF4-FFF2-40B4-BE49-F238E27FC236}">
                <a16:creationId xmlns:a16="http://schemas.microsoft.com/office/drawing/2014/main" id="{3FF7C677-3A74-4AB1-BCDA-13A8925B4DC8}"/>
              </a:ext>
            </a:extLst>
          </p:cNvPr>
          <p:cNvSpPr>
            <a:spLocks noGrp="1"/>
          </p:cNvSpPr>
          <p:nvPr>
            <p:ph type="body" idx="1"/>
          </p:nvPr>
        </p:nvSpPr>
        <p:spPr/>
        <p:txBody>
          <a:bodyPr/>
          <a:lstStyle/>
          <a:p>
            <a:r>
              <a:rPr lang="cs-CZ" dirty="0"/>
              <a:t>Plán </a:t>
            </a:r>
          </a:p>
        </p:txBody>
      </p:sp>
      <p:sp>
        <p:nvSpPr>
          <p:cNvPr id="8" name="Zástupný symbol pro obsah 7">
            <a:extLst>
              <a:ext uri="{FF2B5EF4-FFF2-40B4-BE49-F238E27FC236}">
                <a16:creationId xmlns:a16="http://schemas.microsoft.com/office/drawing/2014/main" id="{CD09A571-A515-4342-AA89-90ECFF5031EA}"/>
              </a:ext>
            </a:extLst>
          </p:cNvPr>
          <p:cNvSpPr>
            <a:spLocks noGrp="1"/>
          </p:cNvSpPr>
          <p:nvPr>
            <p:ph sz="half" idx="2"/>
          </p:nvPr>
        </p:nvSpPr>
        <p:spPr>
          <a:xfrm>
            <a:off x="581194" y="2926052"/>
            <a:ext cx="5393100" cy="3617623"/>
          </a:xfrm>
        </p:spPr>
        <p:txBody>
          <a:bodyPr>
            <a:normAutofit fontScale="85000" lnSpcReduction="10000"/>
          </a:bodyPr>
          <a:lstStyle/>
          <a:p>
            <a:r>
              <a:rPr lang="cs-CZ" dirty="0"/>
              <a:t>I. etapa 2007 – 2008 </a:t>
            </a:r>
          </a:p>
          <a:p>
            <a:pPr lvl="1"/>
            <a:r>
              <a:rPr lang="cs-CZ" dirty="0"/>
              <a:t>Zdanění pevných paliv, zemního plynu a elektřiny</a:t>
            </a:r>
          </a:p>
          <a:p>
            <a:pPr lvl="2"/>
            <a:r>
              <a:rPr lang="cs-CZ" dirty="0"/>
              <a:t>Transpozice Směrnice 2003/96/ES o zdanění energetických produktů a elektřiny - Zákon č. 261/2007 Sb. o stabilizaci veřejných rozpočtů</a:t>
            </a:r>
          </a:p>
          <a:p>
            <a:r>
              <a:rPr lang="cs-CZ" dirty="0"/>
              <a:t>II. etapa 2008 – 2013</a:t>
            </a:r>
          </a:p>
          <a:p>
            <a:pPr lvl="1"/>
            <a:r>
              <a:rPr lang="cs-CZ" dirty="0"/>
              <a:t>Změny ve zdanění energetických produktů a elektřiny</a:t>
            </a:r>
          </a:p>
          <a:p>
            <a:pPr lvl="1"/>
            <a:r>
              <a:rPr lang="cs-CZ" dirty="0"/>
              <a:t>Revize stávajících poplatků a dalších nástrojů regulace v oblasti životního prostředí a opatření v oblasti dopravy, transformace na ekologické daně (emisní daň z CO2)</a:t>
            </a:r>
          </a:p>
          <a:p>
            <a:r>
              <a:rPr lang="cs-CZ" dirty="0"/>
              <a:t>III. etapa 2012 – 2017 </a:t>
            </a:r>
          </a:p>
          <a:p>
            <a:pPr lvl="1"/>
            <a:r>
              <a:rPr lang="cs-CZ" dirty="0"/>
              <a:t>Novelizace směrnice EU</a:t>
            </a:r>
          </a:p>
          <a:p>
            <a:pPr lvl="1"/>
            <a:r>
              <a:rPr lang="cs-CZ" dirty="0"/>
              <a:t>Prohloubení reformy, rozšíření na další statky, výrobky a služby</a:t>
            </a:r>
          </a:p>
          <a:p>
            <a:pPr lvl="1"/>
            <a:endParaRPr lang="cs-CZ" dirty="0"/>
          </a:p>
          <a:p>
            <a:pPr lvl="2"/>
            <a:endParaRPr lang="cs-CZ" dirty="0"/>
          </a:p>
          <a:p>
            <a:pPr lvl="1"/>
            <a:endParaRPr lang="cs-CZ" dirty="0"/>
          </a:p>
          <a:p>
            <a:pPr lvl="1"/>
            <a:endParaRPr lang="cs-CZ" dirty="0"/>
          </a:p>
        </p:txBody>
      </p:sp>
      <p:sp>
        <p:nvSpPr>
          <p:cNvPr id="9" name="Zástupný symbol pro text 8">
            <a:extLst>
              <a:ext uri="{FF2B5EF4-FFF2-40B4-BE49-F238E27FC236}">
                <a16:creationId xmlns:a16="http://schemas.microsoft.com/office/drawing/2014/main" id="{B1520669-610E-4825-A8B2-78BD1DFA81AE}"/>
              </a:ext>
            </a:extLst>
          </p:cNvPr>
          <p:cNvSpPr>
            <a:spLocks noGrp="1"/>
          </p:cNvSpPr>
          <p:nvPr>
            <p:ph type="body" sz="quarter" idx="3"/>
          </p:nvPr>
        </p:nvSpPr>
        <p:spPr/>
        <p:txBody>
          <a:bodyPr/>
          <a:lstStyle/>
          <a:p>
            <a:r>
              <a:rPr lang="cs-CZ" dirty="0"/>
              <a:t>Skutečnost </a:t>
            </a:r>
          </a:p>
        </p:txBody>
      </p:sp>
      <p:sp>
        <p:nvSpPr>
          <p:cNvPr id="10" name="Zástupný symbol pro obsah 9">
            <a:extLst>
              <a:ext uri="{FF2B5EF4-FFF2-40B4-BE49-F238E27FC236}">
                <a16:creationId xmlns:a16="http://schemas.microsoft.com/office/drawing/2014/main" id="{CDA81926-8011-4B28-A598-02A8E4624800}"/>
              </a:ext>
            </a:extLst>
          </p:cNvPr>
          <p:cNvSpPr>
            <a:spLocks noGrp="1"/>
          </p:cNvSpPr>
          <p:nvPr>
            <p:ph sz="quarter" idx="4"/>
          </p:nvPr>
        </p:nvSpPr>
        <p:spPr>
          <a:xfrm>
            <a:off x="6217709" y="2926052"/>
            <a:ext cx="5393100" cy="3617623"/>
          </a:xfrm>
        </p:spPr>
        <p:txBody>
          <a:bodyPr>
            <a:normAutofit fontScale="92500" lnSpcReduction="10000"/>
          </a:bodyPr>
          <a:lstStyle/>
          <a:p>
            <a:r>
              <a:rPr lang="cs-CZ" dirty="0"/>
              <a:t>I. etapa 2007 – 2008 </a:t>
            </a:r>
          </a:p>
          <a:p>
            <a:pPr lvl="1"/>
            <a:r>
              <a:rPr lang="cs-CZ" dirty="0"/>
              <a:t>Zdanění pevných paliv, zemního plynu a elektřiny</a:t>
            </a:r>
          </a:p>
          <a:p>
            <a:pPr lvl="2"/>
            <a:r>
              <a:rPr lang="cs-CZ" dirty="0"/>
              <a:t>Transpozice Směrnice 2003/96/ES o zdanění energetických produktů a elektřiny - Zákon č. 261/2007 Sb. o stabilizaci veřejných rozpočtů</a:t>
            </a:r>
          </a:p>
          <a:p>
            <a:r>
              <a:rPr lang="cs-CZ" dirty="0"/>
              <a:t>II. etapa 2008 – 2013</a:t>
            </a:r>
          </a:p>
          <a:p>
            <a:pPr lvl="1"/>
            <a:r>
              <a:rPr lang="cs-CZ" dirty="0"/>
              <a:t>Ustoupení od zavedení daně z CO2</a:t>
            </a:r>
          </a:p>
          <a:p>
            <a:pPr lvl="1"/>
            <a:r>
              <a:rPr lang="cs-CZ" dirty="0"/>
              <a:t>Novelizace poplatků za znečišťování ovzduší</a:t>
            </a:r>
          </a:p>
          <a:p>
            <a:r>
              <a:rPr lang="cs-CZ" dirty="0"/>
              <a:t>III. etapa 2012 – 2017 </a:t>
            </a:r>
          </a:p>
          <a:p>
            <a:pPr lvl="1"/>
            <a:r>
              <a:rPr lang="cs-CZ" dirty="0"/>
              <a:t>Vazba na revizi směrnice 2003/96/ES</a:t>
            </a:r>
          </a:p>
          <a:p>
            <a:pPr lvl="2"/>
            <a:r>
              <a:rPr lang="cs-CZ" dirty="0"/>
              <a:t>Neúspěšný návrh revize 2015</a:t>
            </a:r>
          </a:p>
          <a:p>
            <a:endParaRPr lang="cs-CZ" dirty="0"/>
          </a:p>
        </p:txBody>
      </p:sp>
    </p:spTree>
    <p:extLst>
      <p:ext uri="{BB962C8B-B14F-4D97-AF65-F5344CB8AC3E}">
        <p14:creationId xmlns:p14="http://schemas.microsoft.com/office/powerpoint/2010/main" val="3887237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29F23-C269-47B8-A4E1-61D54AF7E7F1}"/>
              </a:ext>
            </a:extLst>
          </p:cNvPr>
          <p:cNvSpPr>
            <a:spLocks noGrp="1"/>
          </p:cNvSpPr>
          <p:nvPr>
            <p:ph type="title"/>
          </p:nvPr>
        </p:nvSpPr>
        <p:spPr/>
        <p:txBody>
          <a:bodyPr/>
          <a:lstStyle/>
          <a:p>
            <a:r>
              <a:rPr lang="cs-CZ" dirty="0"/>
              <a:t>Environmentální platby: </a:t>
            </a:r>
            <a:br>
              <a:rPr lang="cs-CZ" dirty="0"/>
            </a:br>
            <a:r>
              <a:rPr lang="cs-CZ" dirty="0"/>
              <a:t>„Ekologické daně“ v České republice</a:t>
            </a:r>
          </a:p>
        </p:txBody>
      </p:sp>
      <p:sp>
        <p:nvSpPr>
          <p:cNvPr id="7" name="Zástupný symbol pro obsah 6">
            <a:extLst>
              <a:ext uri="{FF2B5EF4-FFF2-40B4-BE49-F238E27FC236}">
                <a16:creationId xmlns:a16="http://schemas.microsoft.com/office/drawing/2014/main" id="{E5C4A54D-E844-431B-9BAD-98C52476F626}"/>
              </a:ext>
            </a:extLst>
          </p:cNvPr>
          <p:cNvSpPr>
            <a:spLocks noGrp="1"/>
          </p:cNvSpPr>
          <p:nvPr>
            <p:ph sz="half" idx="1"/>
          </p:nvPr>
        </p:nvSpPr>
        <p:spPr/>
        <p:txBody>
          <a:bodyPr/>
          <a:lstStyle/>
          <a:p>
            <a:pPr lvl="1"/>
            <a:r>
              <a:rPr lang="cs-CZ" dirty="0"/>
              <a:t>Zákon č. 261/2007 Sb., o stabilizaci veřejných rozpočtů </a:t>
            </a:r>
          </a:p>
          <a:p>
            <a:r>
              <a:rPr lang="cs-CZ" dirty="0"/>
              <a:t>Daň z pevných paliv</a:t>
            </a:r>
          </a:p>
          <a:p>
            <a:r>
              <a:rPr lang="cs-CZ" dirty="0"/>
              <a:t>Daň z elektřiny</a:t>
            </a:r>
          </a:p>
          <a:p>
            <a:r>
              <a:rPr lang="cs-CZ" dirty="0"/>
              <a:t>Daň ze zemního plynu</a:t>
            </a:r>
          </a:p>
          <a:p>
            <a:pPr lvl="1"/>
            <a:r>
              <a:rPr lang="cs-CZ" dirty="0"/>
              <a:t>Energetické daně</a:t>
            </a:r>
          </a:p>
          <a:p>
            <a:pPr lvl="2"/>
            <a:r>
              <a:rPr lang="cs-CZ" dirty="0"/>
              <a:t>V kombinaci s osvobozením od daně</a:t>
            </a:r>
          </a:p>
          <a:p>
            <a:pPr lvl="3"/>
            <a:r>
              <a:rPr lang="cs-CZ" dirty="0"/>
              <a:t>Výroba tepla, elektřiny, ekologicky šetrné elektřiny</a:t>
            </a:r>
          </a:p>
          <a:p>
            <a:endParaRPr lang="cs-CZ" dirty="0"/>
          </a:p>
        </p:txBody>
      </p:sp>
      <p:sp>
        <p:nvSpPr>
          <p:cNvPr id="8" name="Zástupný symbol pro obsah 7">
            <a:extLst>
              <a:ext uri="{FF2B5EF4-FFF2-40B4-BE49-F238E27FC236}">
                <a16:creationId xmlns:a16="http://schemas.microsoft.com/office/drawing/2014/main" id="{D48DDAEA-62F2-4D5F-8F52-C6D8EFDF3393}"/>
              </a:ext>
            </a:extLst>
          </p:cNvPr>
          <p:cNvSpPr>
            <a:spLocks noGrp="1"/>
          </p:cNvSpPr>
          <p:nvPr>
            <p:ph sz="half" idx="2"/>
          </p:nvPr>
        </p:nvSpPr>
        <p:spPr/>
        <p:txBody>
          <a:bodyPr/>
          <a:lstStyle/>
          <a:p>
            <a:pPr lvl="1"/>
            <a:r>
              <a:rPr lang="cs-CZ" dirty="0"/>
              <a:t>Zákon č. 353/2003 Sb., o spotřebních daních</a:t>
            </a:r>
          </a:p>
          <a:p>
            <a:r>
              <a:rPr lang="cs-CZ" dirty="0"/>
              <a:t>Daň z minerálních olejů</a:t>
            </a:r>
          </a:p>
          <a:p>
            <a:pPr lvl="2"/>
            <a:r>
              <a:rPr lang="cs-CZ" dirty="0"/>
              <a:t>Pro pohon motorů</a:t>
            </a:r>
          </a:p>
          <a:p>
            <a:pPr lvl="2"/>
            <a:r>
              <a:rPr lang="cs-CZ" dirty="0"/>
              <a:t>V kombinaci s osvobozením od daně</a:t>
            </a:r>
          </a:p>
          <a:p>
            <a:pPr lvl="3"/>
            <a:r>
              <a:rPr lang="cs-CZ" dirty="0"/>
              <a:t>Pro vytápění</a:t>
            </a:r>
          </a:p>
          <a:p>
            <a:pPr lvl="1"/>
            <a:r>
              <a:rPr lang="cs-CZ" dirty="0"/>
              <a:t>Spotřební daně</a:t>
            </a:r>
          </a:p>
          <a:p>
            <a:endParaRPr lang="cs-CZ" dirty="0"/>
          </a:p>
        </p:txBody>
      </p:sp>
    </p:spTree>
    <p:extLst>
      <p:ext uri="{BB962C8B-B14F-4D97-AF65-F5344CB8AC3E}">
        <p14:creationId xmlns:p14="http://schemas.microsoft.com/office/powerpoint/2010/main" val="297244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95A308-AFC8-4681-ABBF-C10DC9576581}"/>
              </a:ext>
            </a:extLst>
          </p:cNvPr>
          <p:cNvSpPr>
            <a:spLocks noGrp="1"/>
          </p:cNvSpPr>
          <p:nvPr>
            <p:ph type="title"/>
          </p:nvPr>
        </p:nvSpPr>
        <p:spPr/>
        <p:txBody>
          <a:bodyPr/>
          <a:lstStyle/>
          <a:p>
            <a:r>
              <a:rPr lang="cs-CZ" dirty="0"/>
              <a:t>Environmentální platby: Ostatní daně </a:t>
            </a:r>
          </a:p>
        </p:txBody>
      </p:sp>
      <p:sp>
        <p:nvSpPr>
          <p:cNvPr id="5" name="Zástupný symbol pro text 4">
            <a:extLst>
              <a:ext uri="{FF2B5EF4-FFF2-40B4-BE49-F238E27FC236}">
                <a16:creationId xmlns:a16="http://schemas.microsoft.com/office/drawing/2014/main" id="{A50362AC-28D1-4367-BF9A-6D849BAC5761}"/>
              </a:ext>
            </a:extLst>
          </p:cNvPr>
          <p:cNvSpPr>
            <a:spLocks noGrp="1"/>
          </p:cNvSpPr>
          <p:nvPr>
            <p:ph type="body" idx="1"/>
          </p:nvPr>
        </p:nvSpPr>
        <p:spPr/>
        <p:txBody>
          <a:bodyPr/>
          <a:lstStyle/>
          <a:p>
            <a:r>
              <a:rPr lang="cs-CZ" dirty="0"/>
              <a:t>Daň silniční</a:t>
            </a:r>
          </a:p>
        </p:txBody>
      </p:sp>
      <p:sp>
        <p:nvSpPr>
          <p:cNvPr id="3" name="Zástupný symbol pro obsah 2">
            <a:extLst>
              <a:ext uri="{FF2B5EF4-FFF2-40B4-BE49-F238E27FC236}">
                <a16:creationId xmlns:a16="http://schemas.microsoft.com/office/drawing/2014/main" id="{085429B5-B5EC-48E4-B186-A37B02658CCB}"/>
              </a:ext>
            </a:extLst>
          </p:cNvPr>
          <p:cNvSpPr>
            <a:spLocks noGrp="1"/>
          </p:cNvSpPr>
          <p:nvPr>
            <p:ph sz="half" idx="2"/>
          </p:nvPr>
        </p:nvSpPr>
        <p:spPr>
          <a:xfrm>
            <a:off x="581194" y="2926052"/>
            <a:ext cx="5393100" cy="3589048"/>
          </a:xfrm>
        </p:spPr>
        <p:txBody>
          <a:bodyPr>
            <a:normAutofit fontScale="92500" lnSpcReduction="10000"/>
          </a:bodyPr>
          <a:lstStyle/>
          <a:p>
            <a:pPr marL="327510" indent="-285750">
              <a:spcAft>
                <a:spcPts val="0"/>
              </a:spcAft>
              <a:buFont typeface="Wingdings" panose="05000000000000000000" pitchFamily="2" charset="2"/>
              <a:buChar char="§"/>
              <a:defRPr/>
            </a:pPr>
            <a:r>
              <a:rPr lang="cs-CZ" dirty="0"/>
              <a:t>Předmětem daně</a:t>
            </a:r>
          </a:p>
          <a:p>
            <a:pPr lvl="1">
              <a:spcAft>
                <a:spcPts val="0"/>
              </a:spcAft>
              <a:buFont typeface="Wingdings" panose="05000000000000000000" pitchFamily="2" charset="2"/>
              <a:buChar char="§"/>
              <a:defRPr/>
            </a:pPr>
            <a:r>
              <a:rPr lang="cs-CZ" dirty="0"/>
              <a:t>silniční motorová vozidla určená k podnikání</a:t>
            </a:r>
          </a:p>
          <a:p>
            <a:pPr lvl="1">
              <a:spcAft>
                <a:spcPts val="0"/>
              </a:spcAft>
              <a:buFont typeface="Wingdings" panose="05000000000000000000" pitchFamily="2" charset="2"/>
              <a:buChar char="§"/>
              <a:defRPr/>
            </a:pPr>
            <a:r>
              <a:rPr lang="cs-CZ" dirty="0"/>
              <a:t>vozidla s největší povolenou hmotností nad 3,5 tuny určená výlučně k přepravě nákladů</a:t>
            </a:r>
          </a:p>
          <a:p>
            <a:pPr marL="327510" indent="-285750">
              <a:spcAft>
                <a:spcPts val="0"/>
              </a:spcAft>
              <a:buFont typeface="Wingdings" panose="05000000000000000000" pitchFamily="2" charset="2"/>
              <a:buChar char="§"/>
              <a:defRPr/>
            </a:pPr>
            <a:r>
              <a:rPr lang="cs-CZ" dirty="0"/>
              <a:t>Osvobození od daně, např.</a:t>
            </a:r>
          </a:p>
          <a:p>
            <a:pPr lvl="1">
              <a:spcAft>
                <a:spcPts val="0"/>
              </a:spcAft>
              <a:buFont typeface="Wingdings" panose="05000000000000000000" pitchFamily="2" charset="2"/>
              <a:buChar char="§"/>
              <a:defRPr/>
            </a:pPr>
            <a:r>
              <a:rPr lang="cs-CZ" dirty="0"/>
              <a:t>vozidla pro dopravu osob nebo vozidla pro dopravu nákladů s největší povolenou hmotností méně než 12 tun, která</a:t>
            </a:r>
          </a:p>
          <a:p>
            <a:pPr lvl="2">
              <a:spcAft>
                <a:spcPts val="0"/>
              </a:spcAft>
              <a:buClr>
                <a:schemeClr val="accent3"/>
              </a:buClr>
              <a:buFont typeface="Wingdings" panose="05000000000000000000" pitchFamily="2" charset="2"/>
              <a:buChar char="§"/>
              <a:defRPr/>
            </a:pPr>
            <a:r>
              <a:rPr lang="cs-CZ" dirty="0"/>
              <a:t>1. mají elektrický pohon,</a:t>
            </a:r>
          </a:p>
          <a:p>
            <a:pPr lvl="2">
              <a:spcAft>
                <a:spcPts val="0"/>
              </a:spcAft>
              <a:buClr>
                <a:schemeClr val="accent3"/>
              </a:buClr>
              <a:buFont typeface="Wingdings" panose="05000000000000000000" pitchFamily="2" charset="2"/>
              <a:buChar char="§"/>
              <a:defRPr/>
            </a:pPr>
            <a:r>
              <a:rPr lang="cs-CZ" dirty="0"/>
              <a:t>2. mají hybridní pohon kombinující spalovací motor a elektromotor,</a:t>
            </a:r>
          </a:p>
          <a:p>
            <a:pPr lvl="2">
              <a:spcAft>
                <a:spcPts val="0"/>
              </a:spcAft>
              <a:buClr>
                <a:schemeClr val="accent3"/>
              </a:buClr>
              <a:buFont typeface="Wingdings" panose="05000000000000000000" pitchFamily="2" charset="2"/>
              <a:buChar char="§"/>
              <a:defRPr/>
            </a:pPr>
            <a:r>
              <a:rPr lang="cs-CZ" dirty="0"/>
              <a:t>3. používají jako palivo zkapalněný ropný plyn označovaný jako LPG nebo stlačený zemní plyn označovaný jako CNG, nebo</a:t>
            </a:r>
          </a:p>
          <a:p>
            <a:pPr lvl="2">
              <a:spcAft>
                <a:spcPts val="0"/>
              </a:spcAft>
              <a:buClr>
                <a:schemeClr val="accent3"/>
              </a:buClr>
              <a:buFont typeface="Wingdings" panose="05000000000000000000" pitchFamily="2" charset="2"/>
              <a:buChar char="§"/>
              <a:defRPr/>
            </a:pPr>
            <a:r>
              <a:rPr lang="cs-CZ" dirty="0"/>
              <a:t>4. jsou vybavena motorem určeným jeho výrobcem ke spalování automobilového benzínu a </a:t>
            </a:r>
            <a:r>
              <a:rPr lang="cs-CZ" dirty="0" err="1"/>
              <a:t>ethanolu</a:t>
            </a:r>
            <a:r>
              <a:rPr lang="cs-CZ" dirty="0"/>
              <a:t> 85 označovaného jako E85.</a:t>
            </a:r>
          </a:p>
        </p:txBody>
      </p:sp>
      <p:sp>
        <p:nvSpPr>
          <p:cNvPr id="6" name="Zástupný symbol pro text 5">
            <a:extLst>
              <a:ext uri="{FF2B5EF4-FFF2-40B4-BE49-F238E27FC236}">
                <a16:creationId xmlns:a16="http://schemas.microsoft.com/office/drawing/2014/main" id="{73551670-21C2-458B-B737-6807437A7716}"/>
              </a:ext>
            </a:extLst>
          </p:cNvPr>
          <p:cNvSpPr>
            <a:spLocks noGrp="1"/>
          </p:cNvSpPr>
          <p:nvPr>
            <p:ph type="body" sz="quarter" idx="3"/>
          </p:nvPr>
        </p:nvSpPr>
        <p:spPr/>
        <p:txBody>
          <a:bodyPr/>
          <a:lstStyle/>
          <a:p>
            <a:r>
              <a:rPr lang="cs-CZ" dirty="0"/>
              <a:t>Daň z nemovitosti</a:t>
            </a:r>
          </a:p>
        </p:txBody>
      </p:sp>
      <p:sp>
        <p:nvSpPr>
          <p:cNvPr id="4" name="Zástupný symbol pro obsah 3">
            <a:extLst>
              <a:ext uri="{FF2B5EF4-FFF2-40B4-BE49-F238E27FC236}">
                <a16:creationId xmlns:a16="http://schemas.microsoft.com/office/drawing/2014/main" id="{7877508D-AC81-40AC-999C-58563B5173F3}"/>
              </a:ext>
            </a:extLst>
          </p:cNvPr>
          <p:cNvSpPr>
            <a:spLocks noGrp="1"/>
          </p:cNvSpPr>
          <p:nvPr>
            <p:ph sz="quarter" idx="4"/>
          </p:nvPr>
        </p:nvSpPr>
        <p:spPr>
          <a:xfrm>
            <a:off x="6217709" y="2926052"/>
            <a:ext cx="5393100" cy="3589048"/>
          </a:xfrm>
        </p:spPr>
        <p:txBody>
          <a:bodyPr>
            <a:normAutofit fontScale="77500" lnSpcReduction="20000"/>
          </a:bodyPr>
          <a:lstStyle/>
          <a:p>
            <a:pPr marL="327510" indent="-285750">
              <a:spcAft>
                <a:spcPts val="0"/>
              </a:spcAft>
              <a:buFont typeface="Wingdings" panose="05000000000000000000" pitchFamily="2" charset="2"/>
              <a:buChar char="§"/>
              <a:defRPr/>
            </a:pPr>
            <a:r>
              <a:rPr lang="cs-CZ" dirty="0"/>
              <a:t>Předmětem daně nejsou, mj.</a:t>
            </a:r>
          </a:p>
          <a:p>
            <a:pPr lvl="1">
              <a:spcAft>
                <a:spcPts val="0"/>
              </a:spcAft>
              <a:buFont typeface="Wingdings" panose="05000000000000000000" pitchFamily="2" charset="2"/>
              <a:buChar char="§"/>
              <a:defRPr/>
            </a:pPr>
            <a:r>
              <a:rPr lang="cs-CZ" dirty="0"/>
              <a:t>lesní pozemky, na nichž se nacházejí lesy ochranné a lesy zvláštního určení</a:t>
            </a:r>
          </a:p>
          <a:p>
            <a:pPr marL="327510" indent="-285750">
              <a:spcAft>
                <a:spcPts val="0"/>
              </a:spcAft>
              <a:buFont typeface="Wingdings" panose="05000000000000000000" pitchFamily="2" charset="2"/>
              <a:buChar char="§"/>
              <a:defRPr/>
            </a:pPr>
            <a:r>
              <a:rPr lang="cs-CZ" dirty="0"/>
              <a:t>Osvobození od daně, např.</a:t>
            </a:r>
          </a:p>
          <a:p>
            <a:pPr lvl="1">
              <a:spcAft>
                <a:spcPts val="0"/>
              </a:spcAft>
              <a:buFont typeface="Wingdings" panose="05000000000000000000" pitchFamily="2" charset="2"/>
              <a:buChar char="§"/>
              <a:defRPr/>
            </a:pPr>
            <a:r>
              <a:rPr lang="cs-CZ" dirty="0"/>
              <a:t>pozemky tvořící jeden funkční celek se stavbami sloužícími výlučně k účelu zlepšení stavu životního prostředí</a:t>
            </a:r>
          </a:p>
          <a:p>
            <a:pPr lvl="1">
              <a:spcAft>
                <a:spcPts val="0"/>
              </a:spcAft>
              <a:buFont typeface="Wingdings" panose="05000000000000000000" pitchFamily="2" charset="2"/>
              <a:buChar char="§"/>
              <a:defRPr/>
            </a:pPr>
            <a:r>
              <a:rPr lang="cs-CZ" dirty="0"/>
              <a:t>pozemky území zvláště chráněných, pozemky v národních parcích a chráněných krajinných oblastech pozemky zařazené do jejich I. zóny</a:t>
            </a:r>
          </a:p>
          <a:p>
            <a:pPr lvl="1">
              <a:spcAft>
                <a:spcPts val="0"/>
              </a:spcAft>
              <a:buFont typeface="Wingdings" panose="05000000000000000000" pitchFamily="2" charset="2"/>
              <a:buChar char="§"/>
              <a:defRPr/>
            </a:pPr>
            <a:r>
              <a:rPr lang="cs-CZ" dirty="0"/>
              <a:t>pozemky remízků, hájů a větrolamů a mezí na orné půdě, trvalých travních porostech, pozemky pásma hygienické ochrany vod I. stupně</a:t>
            </a:r>
          </a:p>
          <a:p>
            <a:pPr lvl="1">
              <a:spcAft>
                <a:spcPts val="0"/>
              </a:spcAft>
              <a:buFont typeface="Wingdings" panose="05000000000000000000" pitchFamily="2" charset="2"/>
              <a:buChar char="§"/>
              <a:defRPr/>
            </a:pPr>
            <a:r>
              <a:rPr lang="cs-CZ" dirty="0"/>
              <a:t>zemědělské pozemky na dobu pěti let a lesní pozemky na dobu 25 let, počínaje rokem následujícím po roce, kdy byly po rekultivaci technickým opatřením nebo biologickým zúrodňováním vráceny zemědělské nebo lesní výrobě</a:t>
            </a:r>
          </a:p>
          <a:p>
            <a:pPr lvl="1">
              <a:spcAft>
                <a:spcPts val="0"/>
              </a:spcAft>
              <a:buFont typeface="Wingdings" panose="05000000000000000000" pitchFamily="2" charset="2"/>
              <a:buChar char="§"/>
              <a:defRPr/>
            </a:pPr>
            <a:r>
              <a:rPr lang="cs-CZ" dirty="0"/>
              <a:t>stavby sloužící výlučně k účelům zlepšení stavu životního prostředí</a:t>
            </a:r>
          </a:p>
          <a:p>
            <a:pPr lvl="1">
              <a:spcAft>
                <a:spcPts val="0"/>
              </a:spcAft>
              <a:buFont typeface="Wingdings" panose="05000000000000000000" pitchFamily="2" charset="2"/>
              <a:buChar char="§"/>
              <a:defRPr/>
            </a:pPr>
            <a:r>
              <a:rPr lang="cs-CZ" dirty="0"/>
              <a:t>stavby na dobu pěti let od roku následujícího po provedení změny spočívající ve změně systému vytápění přechodem z pevných paliv na systém využívající obnovitelné energie solární, větrné, geotermální, biomasy,</a:t>
            </a:r>
          </a:p>
        </p:txBody>
      </p:sp>
    </p:spTree>
    <p:extLst>
      <p:ext uri="{BB962C8B-B14F-4D97-AF65-F5344CB8AC3E}">
        <p14:creationId xmlns:p14="http://schemas.microsoft.com/office/powerpoint/2010/main" val="160315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628BC7-D926-44A9-B585-F4318D97E765}"/>
              </a:ext>
            </a:extLst>
          </p:cNvPr>
          <p:cNvSpPr>
            <a:spLocks noGrp="1"/>
          </p:cNvSpPr>
          <p:nvPr>
            <p:ph type="title"/>
          </p:nvPr>
        </p:nvSpPr>
        <p:spPr/>
        <p:txBody>
          <a:bodyPr/>
          <a:lstStyle/>
          <a:p>
            <a:r>
              <a:rPr lang="cs-CZ" dirty="0"/>
              <a:t>Finanční rezervy a pojištění</a:t>
            </a:r>
          </a:p>
        </p:txBody>
      </p:sp>
      <p:sp>
        <p:nvSpPr>
          <p:cNvPr id="3" name="Zástupný symbol pro obsah 2">
            <a:extLst>
              <a:ext uri="{FF2B5EF4-FFF2-40B4-BE49-F238E27FC236}">
                <a16:creationId xmlns:a16="http://schemas.microsoft.com/office/drawing/2014/main" id="{F5DE6825-5235-4B61-AD3B-8547AACFD315}"/>
              </a:ext>
            </a:extLst>
          </p:cNvPr>
          <p:cNvSpPr>
            <a:spLocks noGrp="1"/>
          </p:cNvSpPr>
          <p:nvPr>
            <p:ph sz="half" idx="1"/>
          </p:nvPr>
        </p:nvSpPr>
        <p:spPr>
          <a:xfrm>
            <a:off x="581193" y="2228003"/>
            <a:ext cx="5422390" cy="4220422"/>
          </a:xfrm>
        </p:spPr>
        <p:txBody>
          <a:bodyPr>
            <a:normAutofit fontScale="92500"/>
          </a:bodyPr>
          <a:lstStyle/>
          <a:p>
            <a:pPr>
              <a:spcAft>
                <a:spcPts val="0"/>
              </a:spcAft>
              <a:buFont typeface="Wingdings" panose="05000000000000000000" pitchFamily="2" charset="2"/>
              <a:buChar char="§"/>
              <a:defRPr/>
            </a:pPr>
            <a:r>
              <a:rPr lang="cs-CZ" dirty="0"/>
              <a:t>Účelová akumulace finančních prostředků</a:t>
            </a:r>
          </a:p>
          <a:p>
            <a:pPr lvl="1">
              <a:spcAft>
                <a:spcPts val="0"/>
              </a:spcAft>
              <a:buFont typeface="Wingdings" panose="05000000000000000000" pitchFamily="2" charset="2"/>
              <a:buChar char="§"/>
              <a:defRPr/>
            </a:pPr>
            <a:r>
              <a:rPr lang="cs-CZ" dirty="0"/>
              <a:t>Motivační a kompenzační funkce</a:t>
            </a:r>
          </a:p>
          <a:p>
            <a:pPr>
              <a:spcAft>
                <a:spcPts val="0"/>
              </a:spcAft>
              <a:buFont typeface="Wingdings" panose="05000000000000000000" pitchFamily="2" charset="2"/>
              <a:buChar char="§"/>
              <a:defRPr/>
            </a:pPr>
            <a:r>
              <a:rPr lang="cs-CZ" dirty="0"/>
              <a:t>Finanční rezervy </a:t>
            </a:r>
          </a:p>
          <a:p>
            <a:pPr marL="651510" lvl="1" indent="-285750">
              <a:spcAft>
                <a:spcPts val="0"/>
              </a:spcAft>
              <a:buFont typeface="Wingdings" panose="05000000000000000000" pitchFamily="2" charset="2"/>
              <a:buChar char="§"/>
              <a:defRPr/>
            </a:pPr>
            <a:r>
              <a:rPr lang="cs-CZ" dirty="0"/>
              <a:t>Povinné vytváření </a:t>
            </a:r>
          </a:p>
          <a:p>
            <a:pPr marL="651510" lvl="1" indent="-285750">
              <a:spcAft>
                <a:spcPts val="0"/>
              </a:spcAft>
              <a:buFont typeface="Wingdings" panose="05000000000000000000" pitchFamily="2" charset="2"/>
              <a:buChar char="§"/>
              <a:defRPr/>
            </a:pPr>
            <a:r>
              <a:rPr lang="cs-CZ" dirty="0"/>
              <a:t>Zajišťovací funkce</a:t>
            </a:r>
          </a:p>
          <a:p>
            <a:pPr marL="651510" lvl="1" indent="-285750">
              <a:spcAft>
                <a:spcPts val="0"/>
              </a:spcAft>
              <a:buFont typeface="Wingdings" panose="05000000000000000000" pitchFamily="2" charset="2"/>
              <a:buChar char="§"/>
              <a:defRPr/>
            </a:pPr>
            <a:r>
              <a:rPr lang="cs-CZ" dirty="0"/>
              <a:t>Akumulace finančních prostředků u regulovaného subjektu</a:t>
            </a:r>
          </a:p>
          <a:p>
            <a:pPr marL="921510" lvl="2" indent="-285750">
              <a:spcAft>
                <a:spcPts val="0"/>
              </a:spcAft>
              <a:buFont typeface="Wingdings" panose="05000000000000000000" pitchFamily="2" charset="2"/>
              <a:buChar char="§"/>
              <a:defRPr/>
            </a:pPr>
            <a:r>
              <a:rPr lang="cs-CZ" dirty="0"/>
              <a:t>Vázaný bankovní účet</a:t>
            </a:r>
          </a:p>
          <a:p>
            <a:pPr>
              <a:spcAft>
                <a:spcPts val="0"/>
              </a:spcAft>
              <a:buFont typeface="Wingdings" panose="05000000000000000000" pitchFamily="2" charset="2"/>
              <a:buChar char="§"/>
              <a:defRPr/>
            </a:pPr>
            <a:r>
              <a:rPr lang="cs-CZ" dirty="0"/>
              <a:t>Pojištění</a:t>
            </a:r>
          </a:p>
          <a:p>
            <a:pPr marL="651510" lvl="1" indent="-285750">
              <a:spcAft>
                <a:spcPts val="0"/>
              </a:spcAft>
              <a:buFont typeface="Wingdings" panose="05000000000000000000" pitchFamily="2" charset="2"/>
              <a:buChar char="§"/>
              <a:defRPr/>
            </a:pPr>
            <a:r>
              <a:rPr lang="cs-CZ" dirty="0"/>
              <a:t>Povinné vytváření </a:t>
            </a:r>
          </a:p>
          <a:p>
            <a:pPr marL="651510" lvl="1" indent="-285750">
              <a:spcAft>
                <a:spcPts val="0"/>
              </a:spcAft>
              <a:buFont typeface="Wingdings" panose="05000000000000000000" pitchFamily="2" charset="2"/>
              <a:buChar char="§"/>
              <a:defRPr/>
            </a:pPr>
            <a:r>
              <a:rPr lang="cs-CZ" dirty="0"/>
              <a:t>Zajišťovací a motivační funkce </a:t>
            </a:r>
          </a:p>
          <a:p>
            <a:pPr marL="651510" lvl="1" indent="-285750">
              <a:spcAft>
                <a:spcPts val="0"/>
              </a:spcAft>
              <a:buFont typeface="Wingdings" panose="05000000000000000000" pitchFamily="2" charset="2"/>
              <a:buChar char="§"/>
              <a:defRPr/>
            </a:pPr>
            <a:r>
              <a:rPr lang="cs-CZ" dirty="0"/>
              <a:t>Akumulace finančních prostředků u třetí osoby</a:t>
            </a:r>
          </a:p>
          <a:p>
            <a:pPr marL="651510" lvl="1" indent="-285750">
              <a:spcAft>
                <a:spcPts val="0"/>
              </a:spcAft>
              <a:buFont typeface="Wingdings" panose="05000000000000000000" pitchFamily="2" charset="2"/>
              <a:buChar char="§"/>
              <a:defRPr/>
            </a:pPr>
            <a:r>
              <a:rPr lang="cs-CZ" dirty="0"/>
              <a:t>Druhy </a:t>
            </a:r>
          </a:p>
          <a:p>
            <a:pPr marL="921510" lvl="2" indent="-285750">
              <a:spcAft>
                <a:spcPts val="0"/>
              </a:spcAft>
              <a:buFont typeface="Wingdings" panose="05000000000000000000" pitchFamily="2" charset="2"/>
              <a:buChar char="§"/>
              <a:defRPr/>
            </a:pPr>
            <a:r>
              <a:rPr lang="cs-CZ" dirty="0"/>
              <a:t>Škoda způsobená třetím stranám, sanační náklady, odpovědnost dodavatelů, doprava nebezpečných látek, provoz skládek</a:t>
            </a:r>
          </a:p>
          <a:p>
            <a:pPr marL="327510" indent="-285750">
              <a:spcAft>
                <a:spcPts val="0"/>
              </a:spcAft>
              <a:buFont typeface="Wingdings" panose="05000000000000000000" pitchFamily="2" charset="2"/>
              <a:buChar char="§"/>
              <a:defRPr/>
            </a:pPr>
            <a:r>
              <a:rPr lang="cs-CZ" dirty="0"/>
              <a:t>Bankovní záruka, finanční zajištění, jistiny</a:t>
            </a:r>
          </a:p>
        </p:txBody>
      </p:sp>
      <p:sp>
        <p:nvSpPr>
          <p:cNvPr id="4" name="Zástupný symbol pro obsah 3">
            <a:extLst>
              <a:ext uri="{FF2B5EF4-FFF2-40B4-BE49-F238E27FC236}">
                <a16:creationId xmlns:a16="http://schemas.microsoft.com/office/drawing/2014/main" id="{C98E8AD1-7DAE-4822-A077-D27056DF5409}"/>
              </a:ext>
            </a:extLst>
          </p:cNvPr>
          <p:cNvSpPr>
            <a:spLocks noGrp="1"/>
          </p:cNvSpPr>
          <p:nvPr>
            <p:ph sz="half" idx="2"/>
          </p:nvPr>
        </p:nvSpPr>
        <p:spPr>
          <a:xfrm>
            <a:off x="6188417" y="2228003"/>
            <a:ext cx="5422392" cy="4220422"/>
          </a:xfrm>
        </p:spPr>
        <p:txBody>
          <a:bodyPr>
            <a:normAutofit fontScale="92500"/>
          </a:bodyPr>
          <a:lstStyle/>
          <a:p>
            <a:r>
              <a:rPr lang="cs-CZ" dirty="0"/>
              <a:t>Atomový zákon</a:t>
            </a:r>
          </a:p>
          <a:p>
            <a:r>
              <a:rPr lang="cs-CZ" dirty="0"/>
              <a:t>Zákon o předcházení ekologické újmě a její nápravě</a:t>
            </a:r>
          </a:p>
          <a:p>
            <a:r>
              <a:rPr lang="cs-CZ" dirty="0"/>
              <a:t>Zákon o prevenci závažných havárií</a:t>
            </a:r>
          </a:p>
          <a:p>
            <a:r>
              <a:rPr lang="cs-CZ" dirty="0"/>
              <a:t>Zákon o odpadech</a:t>
            </a:r>
          </a:p>
          <a:p>
            <a:r>
              <a:rPr lang="cs-CZ" dirty="0"/>
              <a:t>Zákon o ukládání oxidu uhličitého</a:t>
            </a:r>
          </a:p>
          <a:p>
            <a:r>
              <a:rPr lang="cs-CZ" dirty="0"/>
              <a:t>Horní zákon, zákon o nakládání s těžebním odpadem</a:t>
            </a:r>
          </a:p>
          <a:p>
            <a:r>
              <a:rPr lang="cs-CZ" dirty="0"/>
              <a:t>Zákon o Antarktidě</a:t>
            </a:r>
          </a:p>
          <a:p>
            <a:r>
              <a:rPr lang="cs-CZ" dirty="0"/>
              <a:t>Krizový zákon</a:t>
            </a:r>
          </a:p>
        </p:txBody>
      </p:sp>
    </p:spTree>
    <p:extLst>
      <p:ext uri="{BB962C8B-B14F-4D97-AF65-F5344CB8AC3E}">
        <p14:creationId xmlns:p14="http://schemas.microsoft.com/office/powerpoint/2010/main" val="1658605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99C31D-831A-4D6D-B8A0-321062C59E0E}"/>
              </a:ext>
            </a:extLst>
          </p:cNvPr>
          <p:cNvSpPr>
            <a:spLocks noGrp="1"/>
          </p:cNvSpPr>
          <p:nvPr>
            <p:ph type="title"/>
          </p:nvPr>
        </p:nvSpPr>
        <p:spPr/>
        <p:txBody>
          <a:bodyPr/>
          <a:lstStyle/>
          <a:p>
            <a:r>
              <a:rPr lang="cs-CZ" dirty="0"/>
              <a:t>Tržně orientované nástroje:</a:t>
            </a:r>
            <a:br>
              <a:rPr lang="cs-CZ" dirty="0"/>
            </a:br>
            <a:r>
              <a:rPr lang="cs-CZ" dirty="0"/>
              <a:t>Obchodovatelné povolenky</a:t>
            </a:r>
          </a:p>
        </p:txBody>
      </p:sp>
      <p:sp>
        <p:nvSpPr>
          <p:cNvPr id="3" name="Zástupný symbol pro obsah 2">
            <a:extLst>
              <a:ext uri="{FF2B5EF4-FFF2-40B4-BE49-F238E27FC236}">
                <a16:creationId xmlns:a16="http://schemas.microsoft.com/office/drawing/2014/main" id="{F58D3F0E-43CD-46F8-9F92-D6EDAED40B3A}"/>
              </a:ext>
            </a:extLst>
          </p:cNvPr>
          <p:cNvSpPr>
            <a:spLocks noGrp="1"/>
          </p:cNvSpPr>
          <p:nvPr>
            <p:ph sz="half" idx="1"/>
          </p:nvPr>
        </p:nvSpPr>
        <p:spPr>
          <a:xfrm>
            <a:off x="581193" y="2228003"/>
            <a:ext cx="5422390" cy="4296622"/>
          </a:xfrm>
        </p:spPr>
        <p:txBody>
          <a:bodyPr>
            <a:normAutofit/>
          </a:bodyPr>
          <a:lstStyle/>
          <a:p>
            <a:pPr>
              <a:spcAft>
                <a:spcPts val="0"/>
              </a:spcAft>
              <a:buFont typeface="Wingdings" panose="05000000000000000000" pitchFamily="2" charset="2"/>
              <a:buChar char="§"/>
              <a:defRPr/>
            </a:pPr>
            <a:r>
              <a:rPr lang="cs-CZ" dirty="0"/>
              <a:t>Kvantifikovatelná veřejnoprávní oprávnění či povinnosti</a:t>
            </a:r>
          </a:p>
          <a:p>
            <a:pPr lvl="1">
              <a:spcAft>
                <a:spcPts val="0"/>
              </a:spcAft>
              <a:buFont typeface="Wingdings" panose="05000000000000000000" pitchFamily="2" charset="2"/>
              <a:buChar char="§"/>
              <a:defRPr/>
            </a:pPr>
            <a:r>
              <a:rPr lang="cs-CZ" dirty="0"/>
              <a:t>Odpovídající jedné tuně emitovaného CO2</a:t>
            </a:r>
          </a:p>
          <a:p>
            <a:pPr>
              <a:spcAft>
                <a:spcPts val="0"/>
              </a:spcAft>
              <a:buFont typeface="Wingdings" panose="05000000000000000000" pitchFamily="2" charset="2"/>
              <a:buChar char="§"/>
              <a:defRPr/>
            </a:pPr>
            <a:r>
              <a:rPr lang="cs-CZ" dirty="0"/>
              <a:t>Obchodování na úrovni</a:t>
            </a:r>
          </a:p>
          <a:p>
            <a:pPr lvl="1">
              <a:spcAft>
                <a:spcPts val="0"/>
              </a:spcAft>
              <a:buFont typeface="Wingdings" panose="05000000000000000000" pitchFamily="2" charset="2"/>
              <a:buChar char="§"/>
              <a:defRPr/>
            </a:pPr>
            <a:r>
              <a:rPr lang="cs-CZ" dirty="0"/>
              <a:t>Mezinárodní mezi státy</a:t>
            </a:r>
          </a:p>
          <a:p>
            <a:pPr lvl="2">
              <a:spcAft>
                <a:spcPts val="0"/>
              </a:spcAft>
              <a:buFont typeface="Wingdings" panose="05000000000000000000" pitchFamily="2" charset="2"/>
              <a:buChar char="§"/>
              <a:defRPr/>
            </a:pPr>
            <a:r>
              <a:rPr lang="cs-CZ" dirty="0"/>
              <a:t>Rámcová úmluva OSN o změnách klimatu</a:t>
            </a:r>
          </a:p>
          <a:p>
            <a:pPr lvl="2">
              <a:spcAft>
                <a:spcPts val="0"/>
              </a:spcAft>
              <a:buFont typeface="Wingdings" panose="05000000000000000000" pitchFamily="2" charset="2"/>
              <a:buChar char="§"/>
              <a:defRPr/>
            </a:pPr>
            <a:r>
              <a:rPr lang="cs-CZ" dirty="0"/>
              <a:t>Kjótský protokol</a:t>
            </a:r>
          </a:p>
          <a:p>
            <a:pPr lvl="2">
              <a:spcAft>
                <a:spcPts val="0"/>
              </a:spcAft>
              <a:buFont typeface="Wingdings" panose="05000000000000000000" pitchFamily="2" charset="2"/>
              <a:buChar char="§"/>
              <a:defRPr/>
            </a:pPr>
            <a:r>
              <a:rPr lang="cs-CZ" dirty="0"/>
              <a:t>Pařížská dohoda</a:t>
            </a:r>
          </a:p>
          <a:p>
            <a:pPr lvl="1">
              <a:spcAft>
                <a:spcPts val="0"/>
              </a:spcAft>
              <a:buFont typeface="Wingdings" panose="05000000000000000000" pitchFamily="2" charset="2"/>
              <a:buChar char="§"/>
              <a:defRPr/>
            </a:pPr>
            <a:r>
              <a:rPr lang="cs-CZ" dirty="0"/>
              <a:t>Evropské mezi vybranými provozovateli</a:t>
            </a:r>
          </a:p>
          <a:p>
            <a:pPr lvl="2">
              <a:spcAft>
                <a:spcPts val="0"/>
              </a:spcAft>
              <a:buFont typeface="Wingdings" panose="05000000000000000000" pitchFamily="2" charset="2"/>
              <a:buChar char="§"/>
              <a:defRPr/>
            </a:pPr>
            <a:r>
              <a:rPr lang="cs-CZ" dirty="0"/>
              <a:t>Směrnice 2003/87/ES</a:t>
            </a:r>
          </a:p>
          <a:p>
            <a:pPr lvl="2">
              <a:spcAft>
                <a:spcPts val="0"/>
              </a:spcAft>
              <a:buFont typeface="Wingdings" panose="05000000000000000000" pitchFamily="2" charset="2"/>
              <a:buChar char="§"/>
              <a:defRPr/>
            </a:pPr>
            <a:r>
              <a:rPr lang="cs-CZ" dirty="0"/>
              <a:t>Nařízení EU č. 389/2013</a:t>
            </a:r>
          </a:p>
          <a:p>
            <a:pPr lvl="1">
              <a:spcAft>
                <a:spcPts val="0"/>
              </a:spcAft>
              <a:buFont typeface="Wingdings" panose="05000000000000000000" pitchFamily="2" charset="2"/>
              <a:buChar char="§"/>
              <a:defRPr/>
            </a:pPr>
            <a:r>
              <a:rPr lang="cs-CZ" dirty="0"/>
              <a:t>Národní </a:t>
            </a:r>
          </a:p>
          <a:p>
            <a:pPr lvl="2">
              <a:spcAft>
                <a:spcPts val="0"/>
              </a:spcAft>
              <a:buFont typeface="Wingdings" panose="05000000000000000000" pitchFamily="2" charset="2"/>
              <a:buChar char="§"/>
              <a:defRPr/>
            </a:pPr>
            <a:r>
              <a:rPr lang="cs-CZ" dirty="0"/>
              <a:t>Zákon č. 383/2012 Sb.</a:t>
            </a:r>
          </a:p>
        </p:txBody>
      </p:sp>
      <p:sp>
        <p:nvSpPr>
          <p:cNvPr id="4" name="Zástupný symbol pro obsah 3">
            <a:extLst>
              <a:ext uri="{FF2B5EF4-FFF2-40B4-BE49-F238E27FC236}">
                <a16:creationId xmlns:a16="http://schemas.microsoft.com/office/drawing/2014/main" id="{F20D584C-DD16-49C7-8B17-65CC1553005D}"/>
              </a:ext>
            </a:extLst>
          </p:cNvPr>
          <p:cNvSpPr>
            <a:spLocks noGrp="1"/>
          </p:cNvSpPr>
          <p:nvPr>
            <p:ph sz="half" idx="2"/>
          </p:nvPr>
        </p:nvSpPr>
        <p:spPr>
          <a:xfrm>
            <a:off x="6188417" y="2228003"/>
            <a:ext cx="5422392" cy="4296622"/>
          </a:xfrm>
        </p:spPr>
        <p:txBody>
          <a:bodyPr>
            <a:normAutofit/>
          </a:bodyPr>
          <a:lstStyle/>
          <a:p>
            <a:pPr>
              <a:spcAft>
                <a:spcPts val="0"/>
              </a:spcAft>
              <a:buFont typeface="Wingdings" panose="05000000000000000000" pitchFamily="2" charset="2"/>
              <a:buChar char="§"/>
              <a:defRPr/>
            </a:pPr>
            <a:r>
              <a:rPr lang="cs-CZ" dirty="0"/>
              <a:t>Systémy trhů</a:t>
            </a:r>
          </a:p>
          <a:p>
            <a:pPr marL="651510" lvl="1" indent="-285750">
              <a:spcAft>
                <a:spcPts val="0"/>
              </a:spcAft>
              <a:buFont typeface="Wingdings" panose="05000000000000000000" pitchFamily="2" charset="2"/>
              <a:buChar char="§"/>
              <a:defRPr/>
            </a:pPr>
            <a:r>
              <a:rPr lang="cs-CZ" dirty="0"/>
              <a:t>Cap-and-</a:t>
            </a:r>
            <a:r>
              <a:rPr lang="cs-CZ" dirty="0" err="1"/>
              <a:t>trade</a:t>
            </a:r>
            <a:r>
              <a:rPr lang="cs-CZ" dirty="0"/>
              <a:t> systém</a:t>
            </a:r>
          </a:p>
          <a:p>
            <a:pPr lvl="2">
              <a:spcAft>
                <a:spcPts val="0"/>
              </a:spcAft>
              <a:buFont typeface="Wingdings" panose="05000000000000000000" pitchFamily="2" charset="2"/>
              <a:buChar char="§"/>
              <a:defRPr/>
            </a:pPr>
            <a:r>
              <a:rPr lang="cs-CZ" dirty="0"/>
              <a:t>stanoven celkový strop množství znečištění za určitý region/stát a časovou jednotku</a:t>
            </a:r>
          </a:p>
          <a:p>
            <a:pPr lvl="2">
              <a:spcAft>
                <a:spcPts val="0"/>
              </a:spcAft>
              <a:buFont typeface="Wingdings" panose="05000000000000000000" pitchFamily="2" charset="2"/>
              <a:buChar char="§"/>
              <a:defRPr/>
            </a:pPr>
            <a:r>
              <a:rPr lang="cs-CZ" dirty="0"/>
              <a:t>emisní povolenky rozděleny mezi jednotlivé znečišťovatele, které jsou využity, prodány, příp.  dodatečně nakoupeny </a:t>
            </a:r>
          </a:p>
          <a:p>
            <a:pPr marL="651510" lvl="1" indent="-285750">
              <a:spcAft>
                <a:spcPts val="0"/>
              </a:spcAft>
              <a:buFont typeface="Wingdings" panose="05000000000000000000" pitchFamily="2" charset="2"/>
              <a:buChar char="§"/>
              <a:defRPr/>
            </a:pPr>
            <a:r>
              <a:rPr lang="cs-CZ" dirty="0" err="1"/>
              <a:t>Baseline</a:t>
            </a:r>
            <a:r>
              <a:rPr lang="cs-CZ" dirty="0"/>
              <a:t>-and-</a:t>
            </a:r>
            <a:r>
              <a:rPr lang="cs-CZ" dirty="0" err="1"/>
              <a:t>credit</a:t>
            </a:r>
            <a:r>
              <a:rPr lang="cs-CZ" dirty="0"/>
              <a:t> systém</a:t>
            </a:r>
          </a:p>
          <a:p>
            <a:pPr lvl="2">
              <a:spcAft>
                <a:spcPts val="0"/>
              </a:spcAft>
              <a:buFont typeface="Wingdings" panose="05000000000000000000" pitchFamily="2" charset="2"/>
              <a:buChar char="§"/>
              <a:defRPr/>
            </a:pPr>
            <a:r>
              <a:rPr lang="cs-CZ" dirty="0"/>
              <a:t>Emisní povolenky stanoveny dle obecných parametrů (energetické spotřeby či výroby)</a:t>
            </a:r>
          </a:p>
          <a:p>
            <a:pPr lvl="2">
              <a:spcAft>
                <a:spcPts val="0"/>
              </a:spcAft>
              <a:buFont typeface="Wingdings" panose="05000000000000000000" pitchFamily="2" charset="2"/>
              <a:buChar char="§"/>
              <a:defRPr/>
            </a:pPr>
            <a:r>
              <a:rPr lang="cs-CZ" dirty="0"/>
              <a:t>Přidělené množství povolenek znečišťovateli na stanovené období  v závislosti na ekonomické aktivitě</a:t>
            </a:r>
          </a:p>
          <a:p>
            <a:pPr lvl="2">
              <a:spcAft>
                <a:spcPts val="0"/>
              </a:spcAft>
              <a:buFont typeface="Wingdings" panose="05000000000000000000" pitchFamily="2" charset="2"/>
              <a:buChar char="§"/>
              <a:defRPr/>
            </a:pPr>
            <a:r>
              <a:rPr lang="cs-CZ" dirty="0"/>
              <a:t>Snížení emisí znamená kredity, které mohou být prodány </a:t>
            </a:r>
          </a:p>
          <a:p>
            <a:pPr>
              <a:spcAft>
                <a:spcPts val="0"/>
              </a:spcAft>
              <a:buFont typeface="Wingdings" panose="05000000000000000000" pitchFamily="2" charset="2"/>
              <a:buChar char="§"/>
              <a:defRPr/>
            </a:pPr>
            <a:r>
              <a:rPr lang="cs-CZ" dirty="0"/>
              <a:t>Podpůrné mechanismy </a:t>
            </a:r>
          </a:p>
          <a:p>
            <a:pPr marL="651510" lvl="1" indent="-285750">
              <a:spcAft>
                <a:spcPts val="0"/>
              </a:spcAft>
              <a:buFont typeface="Wingdings" panose="05000000000000000000" pitchFamily="2" charset="2"/>
              <a:buChar char="§"/>
              <a:defRPr/>
            </a:pPr>
            <a:r>
              <a:rPr lang="cs-CZ" dirty="0" err="1"/>
              <a:t>off</a:t>
            </a:r>
            <a:r>
              <a:rPr lang="cs-CZ" dirty="0"/>
              <a:t>-sety, </a:t>
            </a:r>
            <a:r>
              <a:rPr lang="cs-CZ" dirty="0" err="1"/>
              <a:t>banking</a:t>
            </a:r>
            <a:r>
              <a:rPr lang="cs-CZ" dirty="0"/>
              <a:t>, </a:t>
            </a:r>
            <a:r>
              <a:rPr lang="cs-CZ" dirty="0" err="1"/>
              <a:t>bubbles</a:t>
            </a:r>
            <a:endParaRPr lang="cs-CZ" dirty="0"/>
          </a:p>
        </p:txBody>
      </p:sp>
    </p:spTree>
    <p:extLst>
      <p:ext uri="{BB962C8B-B14F-4D97-AF65-F5344CB8AC3E}">
        <p14:creationId xmlns:p14="http://schemas.microsoft.com/office/powerpoint/2010/main" val="197914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oenergetice.cz/wp-content/uploads/2017/12/EUA_dec18_231217.png">
            <a:extLst>
              <a:ext uri="{FF2B5EF4-FFF2-40B4-BE49-F238E27FC236}">
                <a16:creationId xmlns:a16="http://schemas.microsoft.com/office/drawing/2014/main" id="{F0127863-F8BA-4645-8197-B41425FAB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87" y="1606124"/>
            <a:ext cx="6834511" cy="4283926"/>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Nadpis 4">
            <a:extLst>
              <a:ext uri="{FF2B5EF4-FFF2-40B4-BE49-F238E27FC236}">
                <a16:creationId xmlns:a16="http://schemas.microsoft.com/office/drawing/2014/main" id="{26038012-0C26-42EF-8AAD-E983FA3F27E3}"/>
              </a:ext>
            </a:extLst>
          </p:cNvPr>
          <p:cNvSpPr>
            <a:spLocks noGrp="1"/>
          </p:cNvSpPr>
          <p:nvPr>
            <p:ph type="title"/>
          </p:nvPr>
        </p:nvSpPr>
        <p:spPr>
          <a:xfrm>
            <a:off x="8296275" y="1419225"/>
            <a:ext cx="3081576" cy="4025611"/>
          </a:xfrm>
        </p:spPr>
        <p:txBody>
          <a:bodyPr vert="horz" lIns="91440" tIns="45720" rIns="91440" bIns="45720" rtlCol="0" anchor="b">
            <a:normAutofit/>
          </a:bodyPr>
          <a:lstStyle/>
          <a:p>
            <a:r>
              <a:rPr lang="cs-CZ" sz="2400" dirty="0"/>
              <a:t>Obchodovatelné povolenky</a:t>
            </a:r>
            <a:br>
              <a:rPr lang="cs-CZ" sz="2400" dirty="0"/>
            </a:br>
            <a:br>
              <a:rPr lang="cs-CZ" sz="2400" dirty="0"/>
            </a:br>
            <a:r>
              <a:rPr lang="cs-CZ" sz="1600" dirty="0"/>
              <a:t>2. obchodovací období/fáze III 2013 – 2020</a:t>
            </a:r>
            <a:br>
              <a:rPr lang="cs-CZ" sz="1600" dirty="0"/>
            </a:br>
            <a:br>
              <a:rPr lang="cs-CZ" sz="1600" dirty="0"/>
            </a:br>
            <a:r>
              <a:rPr lang="cs-CZ" sz="1400" dirty="0"/>
              <a:t>Problémy:</a:t>
            </a:r>
            <a:br>
              <a:rPr lang="cs-CZ" sz="1400" dirty="0"/>
            </a:br>
            <a:r>
              <a:rPr lang="cs-CZ" sz="1400" dirty="0"/>
              <a:t>Hospodářská krize, pokles výroby, přebytek povolenek</a:t>
            </a:r>
            <a:br>
              <a:rPr lang="cs-CZ" sz="1400" dirty="0"/>
            </a:br>
            <a:r>
              <a:rPr lang="cs-CZ" sz="1400" dirty="0"/>
              <a:t>Propad tržní ceny povolenek</a:t>
            </a:r>
            <a:br>
              <a:rPr lang="cs-CZ" sz="1400" dirty="0"/>
            </a:br>
            <a:br>
              <a:rPr lang="cs-CZ" sz="1400" dirty="0"/>
            </a:br>
            <a:r>
              <a:rPr lang="cs-CZ" sz="1400" dirty="0">
                <a:hlinkClick r:id="rId3"/>
              </a:rPr>
              <a:t>Zpráva o fungování evropského trhu s uhlíkem</a:t>
            </a:r>
            <a:br>
              <a:rPr lang="cs-CZ" sz="2000" dirty="0"/>
            </a:br>
            <a:endParaRPr lang="en-US" sz="2400" dirty="0">
              <a:solidFill>
                <a:srgbClr val="FFFFFF"/>
              </a:solidFill>
            </a:endParaRPr>
          </a:p>
        </p:txBody>
      </p:sp>
    </p:spTree>
    <p:extLst>
      <p:ext uri="{BB962C8B-B14F-4D97-AF65-F5344CB8AC3E}">
        <p14:creationId xmlns:p14="http://schemas.microsoft.com/office/powerpoint/2010/main" val="4267470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ED21435-8321-4965-819F-CE7A6C2C0E0D}"/>
              </a:ext>
            </a:extLst>
          </p:cNvPr>
          <p:cNvSpPr>
            <a:spLocks noGrp="1"/>
          </p:cNvSpPr>
          <p:nvPr>
            <p:ph type="title"/>
          </p:nvPr>
        </p:nvSpPr>
        <p:spPr/>
        <p:txBody>
          <a:bodyPr/>
          <a:lstStyle/>
          <a:p>
            <a:r>
              <a:rPr lang="cs-CZ" dirty="0"/>
              <a:t>Obchodovatelné povolenky: Zákon č. 383/2012 Sb.</a:t>
            </a:r>
          </a:p>
        </p:txBody>
      </p:sp>
      <p:sp>
        <p:nvSpPr>
          <p:cNvPr id="4" name="Zástupný symbol pro obsah 3">
            <a:extLst>
              <a:ext uri="{FF2B5EF4-FFF2-40B4-BE49-F238E27FC236}">
                <a16:creationId xmlns:a16="http://schemas.microsoft.com/office/drawing/2014/main" id="{A43B8CC4-0E11-44BA-BA3C-028F9922FDBE}"/>
              </a:ext>
            </a:extLst>
          </p:cNvPr>
          <p:cNvSpPr>
            <a:spLocks noGrp="1"/>
          </p:cNvSpPr>
          <p:nvPr>
            <p:ph idx="1"/>
          </p:nvPr>
        </p:nvSpPr>
        <p:spPr>
          <a:xfrm>
            <a:off x="581192" y="2180496"/>
            <a:ext cx="11029615" cy="4191729"/>
          </a:xfrm>
        </p:spPr>
        <p:txBody>
          <a:bodyPr>
            <a:normAutofit lnSpcReduction="10000"/>
          </a:bodyPr>
          <a:lstStyle/>
          <a:p>
            <a:r>
              <a:rPr lang="cs-CZ" dirty="0"/>
              <a:t>Povolení k emisím = účast v systému</a:t>
            </a:r>
          </a:p>
          <a:p>
            <a:r>
              <a:rPr lang="cs-CZ" dirty="0"/>
              <a:t>Správce rejstříku = operátor trhu s </a:t>
            </a:r>
            <a:r>
              <a:rPr lang="cs-CZ" dirty="0" err="1"/>
              <a:t>eletřinou</a:t>
            </a:r>
            <a:r>
              <a:rPr lang="cs-CZ" dirty="0"/>
              <a:t> </a:t>
            </a:r>
            <a:r>
              <a:rPr lang="cs-CZ" dirty="0">
                <a:hlinkClick r:id="rId2"/>
              </a:rPr>
              <a:t>OTE, a.s.</a:t>
            </a:r>
            <a:endParaRPr lang="cs-CZ" dirty="0"/>
          </a:p>
          <a:p>
            <a:r>
              <a:rPr lang="cs-CZ" dirty="0"/>
              <a:t>Kombinace bezplatného přidělovaní a dražebního systému (nařízení EU č. 1031/2000)</a:t>
            </a:r>
          </a:p>
          <a:p>
            <a:pPr lvl="1"/>
            <a:r>
              <a:rPr lang="cs-CZ" dirty="0"/>
              <a:t>Výnos z dražeb povolenek je příjmem státního rozpočtu, a není-li stanoveno jinak, je účelově vázán na dodatečné financování činností vedoucích ke snižování emisí skleníkových plynů, na podporu inovací v průmyslu, na opatření, jejichž cílem je zvýšit energetickou účinnost včetně výstavby a rekonstrukce soustav zásobování tepelnou energií, snižování energetické náročnosti budov a zvyšování účinnosti užití energie v průmyslu a energetice, na podporu vědy a výzkumu v oblasti efektivního nakládání se zdroji, na podporu úspor energie na straně spotřebitelů, na adaptační opatření, na plnění mezinárodních závazků České republiky a rozvojovou pomoc v oblasti ochrany klimatu, na náklady spojené s fungováním a správou Evropského systému obchodování a správou rejstříku a na podporu výzkumu, vývoje, výroby a zavádění vhodných technologií a akcí vědecko- technického rozvoje v oblasti snižování emisí skleníkových plynů z dopravy, zejména z civilního letectví.</a:t>
            </a:r>
          </a:p>
          <a:p>
            <a:pPr lvl="1"/>
            <a:r>
              <a:rPr lang="cs-CZ" dirty="0"/>
              <a:t>Výdaje z výnosů z 50 % realizovány prostřednictvím kapitoly Ministerstva průmyslu a obchodu a z 50 % prostřednictvím Státního fondu životního prostředí</a:t>
            </a:r>
          </a:p>
          <a:p>
            <a:r>
              <a:rPr lang="cs-CZ" dirty="0"/>
              <a:t>Vydání povolenek – zjišťování, vykazování a ověřování množství emisí – vyřazení povolenek</a:t>
            </a:r>
          </a:p>
        </p:txBody>
      </p:sp>
    </p:spTree>
    <p:extLst>
      <p:ext uri="{BB962C8B-B14F-4D97-AF65-F5344CB8AC3E}">
        <p14:creationId xmlns:p14="http://schemas.microsoft.com/office/powerpoint/2010/main" val="895842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8FF351-DF89-4381-830D-CBFE1811234B}"/>
              </a:ext>
            </a:extLst>
          </p:cNvPr>
          <p:cNvSpPr>
            <a:spLocks noGrp="1"/>
          </p:cNvSpPr>
          <p:nvPr>
            <p:ph type="title"/>
          </p:nvPr>
        </p:nvSpPr>
        <p:spPr/>
        <p:txBody>
          <a:bodyPr/>
          <a:lstStyle/>
          <a:p>
            <a:r>
              <a:rPr lang="cs-CZ" dirty="0"/>
              <a:t>Obchodovatelné povolenky: perspektivy </a:t>
            </a:r>
          </a:p>
        </p:txBody>
      </p:sp>
      <p:sp>
        <p:nvSpPr>
          <p:cNvPr id="3" name="Zástupný symbol pro obsah 2">
            <a:extLst>
              <a:ext uri="{FF2B5EF4-FFF2-40B4-BE49-F238E27FC236}">
                <a16:creationId xmlns:a16="http://schemas.microsoft.com/office/drawing/2014/main" id="{0A3E4528-4138-4955-800B-7D70589B9254}"/>
              </a:ext>
            </a:extLst>
          </p:cNvPr>
          <p:cNvSpPr>
            <a:spLocks noGrp="1"/>
          </p:cNvSpPr>
          <p:nvPr>
            <p:ph sz="half" idx="1"/>
          </p:nvPr>
        </p:nvSpPr>
        <p:spPr>
          <a:xfrm>
            <a:off x="581193" y="2228003"/>
            <a:ext cx="5422390" cy="4213437"/>
          </a:xfrm>
        </p:spPr>
        <p:txBody>
          <a:bodyPr>
            <a:normAutofit fontScale="92500" lnSpcReduction="20000"/>
          </a:bodyPr>
          <a:lstStyle/>
          <a:p>
            <a:r>
              <a:rPr lang="cs-CZ" dirty="0"/>
              <a:t>Reforma </a:t>
            </a:r>
            <a:r>
              <a:rPr lang="cs-CZ" dirty="0">
                <a:latin typeface="Calibri" panose="020F0502020204030204" pitchFamily="34" charset="0"/>
                <a:cs typeface="Calibri" panose="020F0502020204030204" pitchFamily="34" charset="0"/>
              </a:rPr>
              <a:t>→ </a:t>
            </a:r>
            <a:r>
              <a:rPr lang="cs-CZ" dirty="0"/>
              <a:t>Směrnice EU 2018/410 </a:t>
            </a:r>
          </a:p>
          <a:p>
            <a:r>
              <a:rPr lang="cs-CZ" dirty="0"/>
              <a:t>Mechanismy financování přechodu na nízkouhlíkovou ekonomiku</a:t>
            </a:r>
          </a:p>
          <a:p>
            <a:pPr lvl="1"/>
            <a:r>
              <a:rPr lang="cs-CZ" dirty="0"/>
              <a:t>Fond inovací</a:t>
            </a:r>
          </a:p>
          <a:p>
            <a:pPr lvl="1"/>
            <a:r>
              <a:rPr lang="cs-CZ" dirty="0"/>
              <a:t>Modernizační fond</a:t>
            </a:r>
          </a:p>
          <a:p>
            <a:pPr fontAlgn="base"/>
            <a:endParaRPr lang="cs-CZ" dirty="0"/>
          </a:p>
        </p:txBody>
      </p:sp>
      <p:sp>
        <p:nvSpPr>
          <p:cNvPr id="4" name="Zástupný symbol pro obsah 3">
            <a:extLst>
              <a:ext uri="{FF2B5EF4-FFF2-40B4-BE49-F238E27FC236}">
                <a16:creationId xmlns:a16="http://schemas.microsoft.com/office/drawing/2014/main" id="{821882EA-2436-4436-B749-CD9908C641AA}"/>
              </a:ext>
            </a:extLst>
          </p:cNvPr>
          <p:cNvSpPr>
            <a:spLocks noGrp="1"/>
          </p:cNvSpPr>
          <p:nvPr>
            <p:ph sz="half" idx="2"/>
          </p:nvPr>
        </p:nvSpPr>
        <p:spPr>
          <a:xfrm>
            <a:off x="6188417" y="2228003"/>
            <a:ext cx="5422392" cy="4213437"/>
          </a:xfrm>
        </p:spPr>
        <p:txBody>
          <a:bodyPr>
            <a:normAutofit fontScale="92500" lnSpcReduction="20000"/>
          </a:bodyPr>
          <a:lstStyle/>
          <a:p>
            <a:pPr fontAlgn="base"/>
            <a:r>
              <a:rPr lang="cs-CZ" b="1" dirty="0"/>
              <a:t>Lineární redukční faktor (LRF)</a:t>
            </a:r>
          </a:p>
          <a:p>
            <a:pPr lvl="1" fontAlgn="base"/>
            <a:r>
              <a:rPr lang="cs-CZ" dirty="0"/>
              <a:t>Roční snižování stropu celkových emisí v systému ve výši 2,2 % na místo současných 1,74 %</a:t>
            </a:r>
          </a:p>
          <a:p>
            <a:pPr fontAlgn="base"/>
            <a:r>
              <a:rPr lang="cs-CZ" b="1" dirty="0">
                <a:hlinkClick r:id="rId2"/>
              </a:rPr>
              <a:t>Rezerva tržní stability</a:t>
            </a:r>
            <a:r>
              <a:rPr lang="cs-CZ" b="1" dirty="0"/>
              <a:t> (MSR)</a:t>
            </a:r>
          </a:p>
          <a:p>
            <a:pPr lvl="1" fontAlgn="base"/>
            <a:r>
              <a:rPr lang="cs-CZ" dirty="0"/>
              <a:t>odebírání povolenek z trhu na základě výše jejich přebytku</a:t>
            </a:r>
          </a:p>
          <a:p>
            <a:pPr lvl="1" fontAlgn="base"/>
            <a:r>
              <a:rPr lang="cs-CZ" dirty="0"/>
              <a:t>zdvojnásobení na 24 % kumulativního ročního přebytku pro období 2019-2023</a:t>
            </a:r>
          </a:p>
          <a:p>
            <a:pPr lvl="1" fontAlgn="base"/>
            <a:r>
              <a:rPr lang="cs-CZ" dirty="0"/>
              <a:t>omezení platnosti povolenek nad určitou úrovní v MSR od roku 2023</a:t>
            </a:r>
          </a:p>
          <a:p>
            <a:pPr fontAlgn="base"/>
            <a:r>
              <a:rPr lang="cs-CZ" dirty="0"/>
              <a:t>Opatření zabraňující </a:t>
            </a:r>
            <a:r>
              <a:rPr lang="cs-CZ" b="1" dirty="0"/>
              <a:t>tzv. „úniku uhlíku“</a:t>
            </a:r>
            <a:r>
              <a:rPr lang="cs-CZ" dirty="0"/>
              <a:t> (</a:t>
            </a:r>
            <a:r>
              <a:rPr lang="cs-CZ" dirty="0" err="1">
                <a:hlinkClick r:id="rId3"/>
              </a:rPr>
              <a:t>carbon</a:t>
            </a:r>
            <a:r>
              <a:rPr lang="cs-CZ" dirty="0">
                <a:hlinkClick r:id="rId3"/>
              </a:rPr>
              <a:t> </a:t>
            </a:r>
            <a:r>
              <a:rPr lang="cs-CZ" dirty="0" err="1">
                <a:hlinkClick r:id="rId3"/>
              </a:rPr>
              <a:t>leakage</a:t>
            </a:r>
            <a:r>
              <a:rPr lang="cs-CZ" dirty="0"/>
              <a:t>)</a:t>
            </a:r>
          </a:p>
          <a:p>
            <a:pPr lvl="1" fontAlgn="base"/>
            <a:r>
              <a:rPr lang="cs-CZ" dirty="0"/>
              <a:t>úprava podílu povolenek, který bude dražen, 100% příděl povolenek zdarma pro odvětví ohrožená únikem uhlíku, postupné snižování podílu zdarma přidělovaných povolenek méně ohroženým odvětvím a další opatření.</a:t>
            </a:r>
          </a:p>
          <a:p>
            <a:pPr fontAlgn="base"/>
            <a:r>
              <a:rPr lang="cs-CZ" dirty="0"/>
              <a:t>Pravidelný přezkum</a:t>
            </a:r>
          </a:p>
        </p:txBody>
      </p:sp>
    </p:spTree>
    <p:extLst>
      <p:ext uri="{BB962C8B-B14F-4D97-AF65-F5344CB8AC3E}">
        <p14:creationId xmlns:p14="http://schemas.microsoft.com/office/powerpoint/2010/main" val="2125566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F7E190-7DB5-4CF7-9B11-9DED8B7C196F}"/>
              </a:ext>
            </a:extLst>
          </p:cNvPr>
          <p:cNvSpPr>
            <a:spLocks noGrp="1"/>
          </p:cNvSpPr>
          <p:nvPr>
            <p:ph type="title"/>
          </p:nvPr>
        </p:nvSpPr>
        <p:spPr/>
        <p:txBody>
          <a:bodyPr/>
          <a:lstStyle/>
          <a:p>
            <a:r>
              <a:rPr lang="cs-CZ" dirty="0"/>
              <a:t>Depozitně refundační systémy</a:t>
            </a:r>
          </a:p>
        </p:txBody>
      </p:sp>
      <p:sp>
        <p:nvSpPr>
          <p:cNvPr id="3" name="Zástupný symbol pro obsah 2">
            <a:extLst>
              <a:ext uri="{FF2B5EF4-FFF2-40B4-BE49-F238E27FC236}">
                <a16:creationId xmlns:a16="http://schemas.microsoft.com/office/drawing/2014/main" id="{2B5FC0D1-91F2-4BFD-A95A-40F3D5D0489E}"/>
              </a:ext>
            </a:extLst>
          </p:cNvPr>
          <p:cNvSpPr>
            <a:spLocks noGrp="1"/>
          </p:cNvSpPr>
          <p:nvPr>
            <p:ph sz="half" idx="1"/>
          </p:nvPr>
        </p:nvSpPr>
        <p:spPr/>
        <p:txBody>
          <a:bodyPr>
            <a:normAutofit/>
          </a:bodyPr>
          <a:lstStyle/>
          <a:p>
            <a:r>
              <a:rPr lang="cs-CZ" altLang="cs-CZ" dirty="0"/>
              <a:t>Princip rozšířené odpovědnosti výrobců</a:t>
            </a:r>
          </a:p>
          <a:p>
            <a:pPr lvl="1"/>
            <a:r>
              <a:rPr lang="cs-CZ" altLang="cs-CZ" dirty="0"/>
              <a:t>Povinná účast</a:t>
            </a:r>
          </a:p>
          <a:p>
            <a:pPr lvl="1"/>
            <a:r>
              <a:rPr lang="cs-CZ" altLang="cs-CZ" dirty="0"/>
              <a:t>Spotřebitelská volba</a:t>
            </a:r>
          </a:p>
          <a:p>
            <a:r>
              <a:rPr lang="cs-CZ" altLang="cs-CZ" dirty="0"/>
              <a:t>Funkce akumulační, motivační</a:t>
            </a:r>
          </a:p>
          <a:p>
            <a:r>
              <a:rPr lang="cs-CZ" altLang="cs-CZ" dirty="0"/>
              <a:t>Zpětný odběr </a:t>
            </a:r>
            <a:r>
              <a:rPr lang="cs-CZ" altLang="cs-CZ" dirty="0">
                <a:latin typeface="Calibri" panose="020F0502020204030204" pitchFamily="34" charset="0"/>
                <a:cs typeface="Calibri" panose="020F0502020204030204" pitchFamily="34" charset="0"/>
              </a:rPr>
              <a:t>→</a:t>
            </a:r>
            <a:r>
              <a:rPr lang="cs-CZ" altLang="cs-CZ" dirty="0"/>
              <a:t> ekologická recyklace nebo opětovné využití</a:t>
            </a:r>
          </a:p>
          <a:p>
            <a:pPr lvl="1"/>
            <a:r>
              <a:rPr lang="cs-CZ" altLang="cs-CZ" dirty="0"/>
              <a:t>Zálohový režim</a:t>
            </a:r>
          </a:p>
          <a:p>
            <a:pPr lvl="1"/>
            <a:r>
              <a:rPr lang="cs-CZ" altLang="cs-CZ" dirty="0"/>
              <a:t>Režim recyklačních poplatků</a:t>
            </a:r>
          </a:p>
        </p:txBody>
      </p:sp>
      <p:sp>
        <p:nvSpPr>
          <p:cNvPr id="4" name="Zástupný symbol pro obsah 3">
            <a:extLst>
              <a:ext uri="{FF2B5EF4-FFF2-40B4-BE49-F238E27FC236}">
                <a16:creationId xmlns:a16="http://schemas.microsoft.com/office/drawing/2014/main" id="{02150F91-B5D2-4C10-80EA-1DE831FCA91F}"/>
              </a:ext>
            </a:extLst>
          </p:cNvPr>
          <p:cNvSpPr>
            <a:spLocks noGrp="1"/>
          </p:cNvSpPr>
          <p:nvPr>
            <p:ph sz="half" idx="2"/>
          </p:nvPr>
        </p:nvSpPr>
        <p:spPr/>
        <p:txBody>
          <a:bodyPr>
            <a:normAutofit/>
          </a:bodyPr>
          <a:lstStyle/>
          <a:p>
            <a:r>
              <a:rPr lang="cs-CZ" dirty="0"/>
              <a:t>Dobrovolné DR systémy</a:t>
            </a:r>
          </a:p>
          <a:p>
            <a:pPr lvl="1"/>
            <a:r>
              <a:rPr lang="cs-CZ" dirty="0"/>
              <a:t>Blíže viz Pavelka I. Depozitně-refundační systémy v České republice – současnost a perspektivy. Dostupné z: </a:t>
            </a:r>
            <a:r>
              <a:rPr lang="cs-CZ" dirty="0">
                <a:hlinkClick r:id="rId2"/>
              </a:rPr>
              <a:t>https://is.muni.cz/th/jdyhu/Diplomova_prace.pdf</a:t>
            </a:r>
            <a:r>
              <a:rPr lang="cs-CZ" dirty="0"/>
              <a:t> </a:t>
            </a:r>
          </a:p>
        </p:txBody>
      </p:sp>
    </p:spTree>
    <p:extLst>
      <p:ext uri="{BB962C8B-B14F-4D97-AF65-F5344CB8AC3E}">
        <p14:creationId xmlns:p14="http://schemas.microsoft.com/office/powerpoint/2010/main" val="1688013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3BA5BC-F9A8-4C84-B5E6-2934664FE94B}"/>
              </a:ext>
            </a:extLst>
          </p:cNvPr>
          <p:cNvSpPr>
            <a:spLocks noGrp="1"/>
          </p:cNvSpPr>
          <p:nvPr>
            <p:ph type="title"/>
          </p:nvPr>
        </p:nvSpPr>
        <p:spPr/>
        <p:txBody>
          <a:bodyPr/>
          <a:lstStyle/>
          <a:p>
            <a:r>
              <a:rPr lang="cs-CZ" dirty="0"/>
              <a:t>Depozitně refundační systémy</a:t>
            </a:r>
          </a:p>
        </p:txBody>
      </p:sp>
      <p:sp>
        <p:nvSpPr>
          <p:cNvPr id="5" name="Zástupný symbol pro text 4">
            <a:extLst>
              <a:ext uri="{FF2B5EF4-FFF2-40B4-BE49-F238E27FC236}">
                <a16:creationId xmlns:a16="http://schemas.microsoft.com/office/drawing/2014/main" id="{AC64C78A-9FA6-44F9-8414-C0640687758C}"/>
              </a:ext>
            </a:extLst>
          </p:cNvPr>
          <p:cNvSpPr>
            <a:spLocks noGrp="1"/>
          </p:cNvSpPr>
          <p:nvPr>
            <p:ph type="body" idx="1"/>
          </p:nvPr>
        </p:nvSpPr>
        <p:spPr/>
        <p:txBody>
          <a:bodyPr/>
          <a:lstStyle/>
          <a:p>
            <a:r>
              <a:rPr lang="cs-CZ" dirty="0"/>
              <a:t>Zálohové systémy</a:t>
            </a:r>
          </a:p>
        </p:txBody>
      </p:sp>
      <p:sp>
        <p:nvSpPr>
          <p:cNvPr id="6" name="Zástupný symbol pro obsah 5">
            <a:extLst>
              <a:ext uri="{FF2B5EF4-FFF2-40B4-BE49-F238E27FC236}">
                <a16:creationId xmlns:a16="http://schemas.microsoft.com/office/drawing/2014/main" id="{E895A21D-8EDC-4792-B291-844F193DE181}"/>
              </a:ext>
            </a:extLst>
          </p:cNvPr>
          <p:cNvSpPr>
            <a:spLocks noGrp="1"/>
          </p:cNvSpPr>
          <p:nvPr>
            <p:ph sz="half" idx="2"/>
          </p:nvPr>
        </p:nvSpPr>
        <p:spPr>
          <a:xfrm>
            <a:off x="581194" y="2926052"/>
            <a:ext cx="5393100" cy="3569998"/>
          </a:xfrm>
        </p:spPr>
        <p:txBody>
          <a:bodyPr>
            <a:normAutofit/>
          </a:bodyPr>
          <a:lstStyle/>
          <a:p>
            <a:pPr lvl="1"/>
            <a:r>
              <a:rPr lang="cs-CZ" dirty="0"/>
              <a:t>Zákon č. 477/2001 Sb., o obalech</a:t>
            </a:r>
          </a:p>
          <a:p>
            <a:r>
              <a:rPr lang="cs-CZ" dirty="0"/>
              <a:t>Vratné zálohované obaly</a:t>
            </a:r>
          </a:p>
          <a:p>
            <a:pPr lvl="1"/>
            <a:r>
              <a:rPr lang="cs-CZ" dirty="0"/>
              <a:t>účtování zvláštní peněžní částky, která je přímo vázána k vratnému obalu použitému k prodeji výrobku a jejíž vrácení po vrácení tohoto obalu je kupujícímu při prodeji výrobku zaručeno</a:t>
            </a:r>
          </a:p>
          <a:p>
            <a:pPr lvl="1"/>
            <a:r>
              <a:rPr lang="cs-CZ" dirty="0"/>
              <a:t>Informační povinnost a povinnost nepodmíněného výkupu</a:t>
            </a:r>
          </a:p>
          <a:p>
            <a:pPr lvl="1"/>
            <a:r>
              <a:rPr lang="cs-CZ" dirty="0"/>
              <a:t>Skleněné láhve dle nařízení č. 111/2002 Sb.</a:t>
            </a:r>
          </a:p>
          <a:p>
            <a:pPr lvl="2"/>
            <a:r>
              <a:rPr lang="cs-CZ" dirty="0"/>
              <a:t>Pivní láhve</a:t>
            </a:r>
          </a:p>
          <a:p>
            <a:pPr lvl="1"/>
            <a:endParaRPr lang="cs-CZ" dirty="0"/>
          </a:p>
        </p:txBody>
      </p:sp>
      <p:sp>
        <p:nvSpPr>
          <p:cNvPr id="7" name="Zástupný symbol pro text 6">
            <a:extLst>
              <a:ext uri="{FF2B5EF4-FFF2-40B4-BE49-F238E27FC236}">
                <a16:creationId xmlns:a16="http://schemas.microsoft.com/office/drawing/2014/main" id="{50130F2F-F706-4BE9-B45D-70BB86A7F0C2}"/>
              </a:ext>
            </a:extLst>
          </p:cNvPr>
          <p:cNvSpPr>
            <a:spLocks noGrp="1"/>
          </p:cNvSpPr>
          <p:nvPr>
            <p:ph type="body" sz="quarter" idx="3"/>
          </p:nvPr>
        </p:nvSpPr>
        <p:spPr/>
        <p:txBody>
          <a:bodyPr/>
          <a:lstStyle/>
          <a:p>
            <a:r>
              <a:rPr lang="cs-CZ" dirty="0"/>
              <a:t>Zpětný odběr/oddělený sběr</a:t>
            </a:r>
          </a:p>
        </p:txBody>
      </p:sp>
      <p:sp>
        <p:nvSpPr>
          <p:cNvPr id="8" name="Zástupný symbol pro obsah 7">
            <a:extLst>
              <a:ext uri="{FF2B5EF4-FFF2-40B4-BE49-F238E27FC236}">
                <a16:creationId xmlns:a16="http://schemas.microsoft.com/office/drawing/2014/main" id="{BD4D6B0E-3D41-4169-9078-2A0D114ECA8C}"/>
              </a:ext>
            </a:extLst>
          </p:cNvPr>
          <p:cNvSpPr>
            <a:spLocks noGrp="1"/>
          </p:cNvSpPr>
          <p:nvPr>
            <p:ph sz="quarter" idx="4"/>
          </p:nvPr>
        </p:nvSpPr>
        <p:spPr>
          <a:xfrm>
            <a:off x="6217709" y="2926052"/>
            <a:ext cx="5393100" cy="3569998"/>
          </a:xfrm>
        </p:spPr>
        <p:txBody>
          <a:bodyPr>
            <a:normAutofit/>
          </a:bodyPr>
          <a:lstStyle/>
          <a:p>
            <a:pPr lvl="1"/>
            <a:r>
              <a:rPr lang="cs-CZ" dirty="0"/>
              <a:t>Zákon č. 185/2001 Sb., o odpadech</a:t>
            </a:r>
          </a:p>
          <a:p>
            <a:r>
              <a:rPr lang="cs-CZ" dirty="0"/>
              <a:t>Vybrané výrobky, zařízení a odpady</a:t>
            </a:r>
          </a:p>
          <a:p>
            <a:pPr lvl="2"/>
            <a:r>
              <a:rPr lang="cs-CZ" dirty="0"/>
              <a:t>Baterie a akumulátory</a:t>
            </a:r>
          </a:p>
          <a:p>
            <a:pPr lvl="2"/>
            <a:r>
              <a:rPr lang="cs-CZ" dirty="0"/>
              <a:t>Výbojky a zářivky</a:t>
            </a:r>
          </a:p>
          <a:p>
            <a:pPr lvl="2"/>
            <a:r>
              <a:rPr lang="cs-CZ" dirty="0"/>
              <a:t>Pneumatiky</a:t>
            </a:r>
          </a:p>
          <a:p>
            <a:pPr lvl="2"/>
            <a:r>
              <a:rPr lang="cs-CZ" dirty="0"/>
              <a:t>Elektrozařízení a elektroodpad </a:t>
            </a:r>
          </a:p>
          <a:p>
            <a:pPr lvl="2"/>
            <a:r>
              <a:rPr lang="cs-CZ" dirty="0"/>
              <a:t>Autovraky </a:t>
            </a:r>
          </a:p>
          <a:p>
            <a:pPr lvl="1"/>
            <a:r>
              <a:rPr lang="cs-CZ" dirty="0"/>
              <a:t>Zákon č. 477/2001 Sb., o obalech</a:t>
            </a:r>
          </a:p>
          <a:p>
            <a:r>
              <a:rPr lang="cs-CZ" dirty="0"/>
              <a:t>Zpětný odběr odpadu z obalů</a:t>
            </a:r>
          </a:p>
          <a:p>
            <a:endParaRPr lang="cs-CZ" dirty="0"/>
          </a:p>
        </p:txBody>
      </p:sp>
    </p:spTree>
    <p:extLst>
      <p:ext uri="{BB962C8B-B14F-4D97-AF65-F5344CB8AC3E}">
        <p14:creationId xmlns:p14="http://schemas.microsoft.com/office/powerpoint/2010/main" val="300002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EE621D-A66D-45C7-AFF8-8FFECF20C830}"/>
              </a:ext>
            </a:extLst>
          </p:cNvPr>
          <p:cNvSpPr>
            <a:spLocks noGrp="1"/>
          </p:cNvSpPr>
          <p:nvPr>
            <p:ph type="title"/>
          </p:nvPr>
        </p:nvSpPr>
        <p:spPr/>
        <p:txBody>
          <a:bodyPr/>
          <a:lstStyle/>
          <a:p>
            <a:r>
              <a:rPr lang="cs-CZ" dirty="0"/>
              <a:t>Ekonomizace ochrany životního prostředí</a:t>
            </a:r>
          </a:p>
        </p:txBody>
      </p:sp>
      <p:sp>
        <p:nvSpPr>
          <p:cNvPr id="3" name="Zástupný symbol pro obsah 2">
            <a:extLst>
              <a:ext uri="{FF2B5EF4-FFF2-40B4-BE49-F238E27FC236}">
                <a16:creationId xmlns:a16="http://schemas.microsoft.com/office/drawing/2014/main" id="{27692F35-AD0B-4AFE-B241-C74E8C14EA18}"/>
              </a:ext>
            </a:extLst>
          </p:cNvPr>
          <p:cNvSpPr>
            <a:spLocks noGrp="1"/>
          </p:cNvSpPr>
          <p:nvPr>
            <p:ph idx="1"/>
          </p:nvPr>
        </p:nvSpPr>
        <p:spPr/>
        <p:txBody>
          <a:bodyPr/>
          <a:lstStyle/>
          <a:p>
            <a:r>
              <a:rPr lang="cs-CZ" dirty="0"/>
              <a:t>Životní prostředí z ekonomického pohledu</a:t>
            </a:r>
          </a:p>
          <a:p>
            <a:pPr lvl="1"/>
            <a:r>
              <a:rPr lang="cs-CZ" dirty="0"/>
              <a:t>Obnovitelné a neobnovitelné zdroje pro ekonomickou činnost</a:t>
            </a:r>
          </a:p>
          <a:p>
            <a:pPr lvl="1"/>
            <a:r>
              <a:rPr lang="cs-CZ" dirty="0"/>
              <a:t>Stanoviště pro lidské činnosti</a:t>
            </a:r>
          </a:p>
          <a:p>
            <a:pPr lvl="1"/>
            <a:r>
              <a:rPr lang="cs-CZ" dirty="0"/>
              <a:t>Místo pro ukládání zbytkových látek z výroby a spotřeby</a:t>
            </a:r>
          </a:p>
          <a:p>
            <a:pPr lvl="1"/>
            <a:r>
              <a:rPr lang="cs-CZ" dirty="0"/>
              <a:t>Spotřební materiální a imateriální statky</a:t>
            </a:r>
          </a:p>
          <a:p>
            <a:r>
              <a:rPr lang="cs-CZ" dirty="0"/>
              <a:t>Zákon vzácnosti</a:t>
            </a:r>
          </a:p>
          <a:p>
            <a:pPr lvl="1"/>
            <a:r>
              <a:rPr lang="cs-CZ" dirty="0"/>
              <a:t>Neomezené potřeby, omezené statky</a:t>
            </a:r>
          </a:p>
          <a:p>
            <a:pPr lvl="1"/>
            <a:r>
              <a:rPr lang="cs-CZ" dirty="0"/>
              <a:t>Únosná míra zatížení</a:t>
            </a:r>
          </a:p>
        </p:txBody>
      </p:sp>
    </p:spTree>
    <p:extLst>
      <p:ext uri="{BB962C8B-B14F-4D97-AF65-F5344CB8AC3E}">
        <p14:creationId xmlns:p14="http://schemas.microsoft.com/office/powerpoint/2010/main" val="1746252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5F0CDE-F1E0-40D3-9ED6-53EBAE2ADD50}"/>
              </a:ext>
            </a:extLst>
          </p:cNvPr>
          <p:cNvSpPr>
            <a:spLocks noGrp="1"/>
          </p:cNvSpPr>
          <p:nvPr>
            <p:ph type="title"/>
          </p:nvPr>
        </p:nvSpPr>
        <p:spPr/>
        <p:txBody>
          <a:bodyPr/>
          <a:lstStyle/>
          <a:p>
            <a:r>
              <a:rPr lang="cs-CZ" altLang="cs-CZ" dirty="0"/>
              <a:t>Dobrovolné nástroje ekonomické povahy</a:t>
            </a:r>
            <a:endParaRPr lang="cs-CZ" dirty="0"/>
          </a:p>
        </p:txBody>
      </p:sp>
      <p:sp>
        <p:nvSpPr>
          <p:cNvPr id="3" name="Zástupný symbol pro obsah 2">
            <a:extLst>
              <a:ext uri="{FF2B5EF4-FFF2-40B4-BE49-F238E27FC236}">
                <a16:creationId xmlns:a16="http://schemas.microsoft.com/office/drawing/2014/main" id="{C6DD1288-75F4-490E-B8DC-25849410EF27}"/>
              </a:ext>
            </a:extLst>
          </p:cNvPr>
          <p:cNvSpPr>
            <a:spLocks noGrp="1"/>
          </p:cNvSpPr>
          <p:nvPr>
            <p:ph idx="1"/>
          </p:nvPr>
        </p:nvSpPr>
        <p:spPr>
          <a:xfrm>
            <a:off x="581192" y="2180496"/>
            <a:ext cx="11029615" cy="4267929"/>
          </a:xfrm>
        </p:spPr>
        <p:txBody>
          <a:bodyPr>
            <a:normAutofit lnSpcReduction="10000"/>
          </a:bodyPr>
          <a:lstStyle/>
          <a:p>
            <a:pPr>
              <a:lnSpc>
                <a:spcPct val="80000"/>
              </a:lnSpc>
            </a:pPr>
            <a:r>
              <a:rPr lang="cs-CZ" altLang="cs-CZ" sz="1700" dirty="0" err="1"/>
              <a:t>Ekoznačení</a:t>
            </a:r>
            <a:endParaRPr lang="cs-CZ" altLang="cs-CZ" sz="1700" dirty="0"/>
          </a:p>
          <a:p>
            <a:pPr lvl="1">
              <a:lnSpc>
                <a:spcPct val="80000"/>
              </a:lnSpc>
            </a:pPr>
            <a:r>
              <a:rPr lang="cs-CZ" altLang="cs-CZ" sz="1500" dirty="0"/>
              <a:t>Ekologicky šetrný výrobek – ekoznačka ČR</a:t>
            </a:r>
          </a:p>
          <a:p>
            <a:pPr lvl="1">
              <a:lnSpc>
                <a:spcPct val="80000"/>
              </a:lnSpc>
            </a:pPr>
            <a:r>
              <a:rPr lang="cs-CZ" altLang="cs-CZ" sz="1500" dirty="0" err="1"/>
              <a:t>The</a:t>
            </a:r>
            <a:r>
              <a:rPr lang="cs-CZ" altLang="cs-CZ" sz="1500" dirty="0"/>
              <a:t> </a:t>
            </a:r>
            <a:r>
              <a:rPr lang="cs-CZ" altLang="cs-CZ" sz="1500" dirty="0" err="1"/>
              <a:t>Flower</a:t>
            </a:r>
            <a:r>
              <a:rPr lang="cs-CZ" altLang="cs-CZ" sz="1500" dirty="0"/>
              <a:t> – Květina – ekoznačka EU</a:t>
            </a:r>
          </a:p>
          <a:p>
            <a:pPr>
              <a:lnSpc>
                <a:spcPct val="80000"/>
              </a:lnSpc>
            </a:pPr>
            <a:r>
              <a:rPr lang="cs-CZ" altLang="cs-CZ" sz="1700" dirty="0"/>
              <a:t>Veřejné zelené zakázky (Green Public </a:t>
            </a:r>
            <a:r>
              <a:rPr lang="cs-CZ" altLang="cs-CZ" sz="1700" dirty="0" err="1"/>
              <a:t>Procurement</a:t>
            </a:r>
            <a:r>
              <a:rPr lang="cs-CZ" altLang="cs-CZ" sz="1700" dirty="0"/>
              <a:t>, GPP)</a:t>
            </a:r>
          </a:p>
          <a:p>
            <a:pPr lvl="1">
              <a:lnSpc>
                <a:spcPct val="80000"/>
              </a:lnSpc>
            </a:pPr>
            <a:r>
              <a:rPr lang="cs-CZ" altLang="cs-CZ" sz="1500" dirty="0"/>
              <a:t>státní a veřejné instituce při svém nakupování upřednostňují výrobky a služby šetrné k životnímu prostředí = environmentálně šetrné (tzv. zelené) veřejné zakázky. </a:t>
            </a:r>
          </a:p>
          <a:p>
            <a:pPr>
              <a:lnSpc>
                <a:spcPct val="80000"/>
              </a:lnSpc>
            </a:pPr>
            <a:r>
              <a:rPr lang="cs-CZ" altLang="cs-CZ" sz="1700" dirty="0"/>
              <a:t>Dobrovolné environmentální dohody </a:t>
            </a:r>
          </a:p>
          <a:p>
            <a:pPr lvl="1">
              <a:lnSpc>
                <a:spcPct val="80000"/>
              </a:lnSpc>
            </a:pPr>
            <a:r>
              <a:rPr lang="cs-CZ" altLang="cs-CZ" sz="1500" dirty="0"/>
              <a:t>smluvní závazky uzavírané v oblasti ochrany životního prostředí mezi orgány veřejné správy a podnikatelskými subjekty (např. podniky či svazy) za účelem efektivnějšího dosažení cílů v oblasti ochrany životního prostředí. </a:t>
            </a:r>
          </a:p>
          <a:p>
            <a:pPr>
              <a:lnSpc>
                <a:spcPct val="80000"/>
              </a:lnSpc>
            </a:pPr>
            <a:r>
              <a:rPr lang="cs-CZ" altLang="cs-CZ" sz="1700" dirty="0"/>
              <a:t>Čistší produkce </a:t>
            </a:r>
          </a:p>
          <a:p>
            <a:pPr lvl="1">
              <a:lnSpc>
                <a:spcPct val="80000"/>
              </a:lnSpc>
            </a:pPr>
            <a:r>
              <a:rPr lang="cs-CZ" altLang="cs-CZ" sz="1500" dirty="0"/>
              <a:t>preventivní strategii podporující efektivnější využívání vstupních zdrojů </a:t>
            </a:r>
          </a:p>
          <a:p>
            <a:pPr lvl="1">
              <a:lnSpc>
                <a:spcPct val="80000"/>
              </a:lnSpc>
            </a:pPr>
            <a:r>
              <a:rPr lang="cs-CZ" altLang="cs-CZ" sz="1500" dirty="0"/>
              <a:t>ekonomicky výhodný způsob snižování negativních dopadů výroby či poskytování služeb na životní prostředí</a:t>
            </a:r>
          </a:p>
          <a:p>
            <a:pPr>
              <a:lnSpc>
                <a:spcPct val="80000"/>
              </a:lnSpc>
            </a:pPr>
            <a:r>
              <a:rPr lang="cs-CZ" altLang="cs-CZ" sz="1700" dirty="0"/>
              <a:t>EMAS - systém environmentálního managementu </a:t>
            </a:r>
          </a:p>
          <a:p>
            <a:pPr lvl="1">
              <a:lnSpc>
                <a:spcPct val="80000"/>
              </a:lnSpc>
            </a:pPr>
            <a:r>
              <a:rPr lang="cs-CZ" altLang="cs-CZ" sz="1500" dirty="0"/>
              <a:t>aktivní přístup podniku ke sledování, řízení a postupnému snižování dopadů svých činností na životní prostředí </a:t>
            </a:r>
          </a:p>
          <a:p>
            <a:pPr>
              <a:lnSpc>
                <a:spcPct val="80000"/>
              </a:lnSpc>
            </a:pPr>
            <a:r>
              <a:rPr lang="cs-CZ" altLang="cs-CZ" sz="1700" dirty="0"/>
              <a:t>Zelené fondy</a:t>
            </a:r>
          </a:p>
        </p:txBody>
      </p:sp>
    </p:spTree>
    <p:extLst>
      <p:ext uri="{BB962C8B-B14F-4D97-AF65-F5344CB8AC3E}">
        <p14:creationId xmlns:p14="http://schemas.microsoft.com/office/powerpoint/2010/main" val="2499919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E277B-8DFA-46A0-9B83-3646ABED1D31}"/>
              </a:ext>
            </a:extLst>
          </p:cNvPr>
          <p:cNvSpPr>
            <a:spLocks noGrp="1"/>
          </p:cNvSpPr>
          <p:nvPr>
            <p:ph type="title"/>
          </p:nvPr>
        </p:nvSpPr>
        <p:spPr/>
        <p:txBody>
          <a:bodyPr/>
          <a:lstStyle/>
          <a:p>
            <a:r>
              <a:rPr lang="cs-CZ" dirty="0"/>
              <a:t>Výdaje z veřejných rozpočtů</a:t>
            </a:r>
          </a:p>
        </p:txBody>
      </p:sp>
      <p:sp>
        <p:nvSpPr>
          <p:cNvPr id="3" name="Zástupný symbol pro obsah 2">
            <a:extLst>
              <a:ext uri="{FF2B5EF4-FFF2-40B4-BE49-F238E27FC236}">
                <a16:creationId xmlns:a16="http://schemas.microsoft.com/office/drawing/2014/main" id="{BDB96D37-35DD-4403-9B53-58CB877A4CA4}"/>
              </a:ext>
            </a:extLst>
          </p:cNvPr>
          <p:cNvSpPr>
            <a:spLocks noGrp="1"/>
          </p:cNvSpPr>
          <p:nvPr>
            <p:ph sz="half" idx="1"/>
          </p:nvPr>
        </p:nvSpPr>
        <p:spPr>
          <a:xfrm>
            <a:off x="581193" y="2228003"/>
            <a:ext cx="5422390" cy="4284557"/>
          </a:xfrm>
        </p:spPr>
        <p:txBody>
          <a:bodyPr>
            <a:normAutofit/>
          </a:bodyPr>
          <a:lstStyle/>
          <a:p>
            <a:r>
              <a:rPr lang="cs-CZ" altLang="cs-CZ" dirty="0"/>
              <a:t>Zdroje </a:t>
            </a:r>
          </a:p>
          <a:p>
            <a:pPr lvl="1"/>
            <a:r>
              <a:rPr lang="cs-CZ" altLang="cs-CZ" dirty="0"/>
              <a:t>Unijní rozpočet</a:t>
            </a:r>
          </a:p>
          <a:p>
            <a:pPr lvl="1"/>
            <a:r>
              <a:rPr lang="cs-CZ" altLang="cs-CZ" dirty="0"/>
              <a:t>Státní rozpočet</a:t>
            </a:r>
          </a:p>
          <a:p>
            <a:pPr lvl="1"/>
            <a:r>
              <a:rPr lang="cs-CZ" altLang="cs-CZ" dirty="0"/>
              <a:t>Účelové fondy</a:t>
            </a:r>
          </a:p>
          <a:p>
            <a:pPr lvl="1"/>
            <a:r>
              <a:rPr lang="cs-CZ" altLang="cs-CZ" dirty="0"/>
              <a:t>Komunální rozpočty</a:t>
            </a:r>
          </a:p>
          <a:p>
            <a:r>
              <a:rPr lang="cs-CZ" altLang="cs-CZ" dirty="0"/>
              <a:t>Finanční podpory</a:t>
            </a:r>
          </a:p>
          <a:p>
            <a:pPr lvl="1"/>
            <a:r>
              <a:rPr lang="cs-CZ" altLang="cs-CZ" dirty="0"/>
              <a:t>Přímé (dotace), nepřímé (záruky)</a:t>
            </a:r>
          </a:p>
          <a:p>
            <a:pPr lvl="1"/>
            <a:r>
              <a:rPr lang="cs-CZ" altLang="cs-CZ" dirty="0"/>
              <a:t>Návratné (úvěry), nenávratné (dotace)</a:t>
            </a:r>
          </a:p>
          <a:p>
            <a:pPr lvl="1"/>
            <a:r>
              <a:rPr lang="cs-CZ" altLang="cs-CZ" dirty="0"/>
              <a:t>Cenové regulace a garance</a:t>
            </a:r>
          </a:p>
        </p:txBody>
      </p:sp>
      <p:sp>
        <p:nvSpPr>
          <p:cNvPr id="5" name="Zástupný symbol pro obsah 4">
            <a:extLst>
              <a:ext uri="{FF2B5EF4-FFF2-40B4-BE49-F238E27FC236}">
                <a16:creationId xmlns:a16="http://schemas.microsoft.com/office/drawing/2014/main" id="{392F0FC8-8AEB-40B5-93B2-17D939E24F97}"/>
              </a:ext>
            </a:extLst>
          </p:cNvPr>
          <p:cNvSpPr>
            <a:spLocks noGrp="1"/>
          </p:cNvSpPr>
          <p:nvPr>
            <p:ph sz="half" idx="2"/>
          </p:nvPr>
        </p:nvSpPr>
        <p:spPr>
          <a:xfrm>
            <a:off x="6188417" y="2228003"/>
            <a:ext cx="5422392" cy="4284557"/>
          </a:xfrm>
        </p:spPr>
        <p:txBody>
          <a:bodyPr/>
          <a:lstStyle/>
          <a:p>
            <a:r>
              <a:rPr lang="cs-CZ" altLang="cs-CZ" dirty="0"/>
              <a:t>Přímé finanční výdaje – přímé aktivity státu/ÚSC</a:t>
            </a:r>
          </a:p>
          <a:p>
            <a:pPr lvl="1"/>
            <a:r>
              <a:rPr lang="cs-CZ" altLang="cs-CZ" dirty="0"/>
              <a:t>Pozemkové úpravy</a:t>
            </a:r>
          </a:p>
          <a:p>
            <a:pPr lvl="1"/>
            <a:r>
              <a:rPr lang="cs-CZ" altLang="cs-CZ" dirty="0"/>
              <a:t>Péče o zvláště chráněná území</a:t>
            </a:r>
          </a:p>
          <a:p>
            <a:pPr lvl="2"/>
            <a:r>
              <a:rPr lang="cs-CZ" altLang="cs-CZ" dirty="0"/>
              <a:t>Výkup pozemků</a:t>
            </a:r>
          </a:p>
          <a:p>
            <a:pPr lvl="1"/>
            <a:r>
              <a:rPr lang="cs-CZ" altLang="cs-CZ" dirty="0"/>
              <a:t>Údržba veřejné zeleně</a:t>
            </a:r>
          </a:p>
          <a:p>
            <a:pPr lvl="1"/>
            <a:r>
              <a:rPr lang="cs-CZ" altLang="cs-CZ" dirty="0"/>
              <a:t>Odstraňování ekologických zátěží</a:t>
            </a:r>
          </a:p>
          <a:p>
            <a:pPr lvl="1"/>
            <a:r>
              <a:rPr lang="cs-CZ" altLang="cs-CZ" dirty="0"/>
              <a:t>Provoz zařízení k ochraně životního prostředí</a:t>
            </a:r>
          </a:p>
        </p:txBody>
      </p:sp>
    </p:spTree>
    <p:extLst>
      <p:ext uri="{BB962C8B-B14F-4D97-AF65-F5344CB8AC3E}">
        <p14:creationId xmlns:p14="http://schemas.microsoft.com/office/powerpoint/2010/main" val="172048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Výdaje z veřejných rozpočtů:</a:t>
            </a:r>
            <a:br>
              <a:rPr lang="cs-CZ" dirty="0"/>
            </a:br>
            <a:r>
              <a:rPr lang="cs-CZ" dirty="0"/>
              <a:t>Státní podpora </a:t>
            </a:r>
            <a:r>
              <a:rPr lang="pl-PL" dirty="0"/>
              <a:t>obnovitelných zdrojů energie</a:t>
            </a:r>
            <a:endParaRPr lang="cs-CZ" dirty="0"/>
          </a:p>
        </p:txBody>
      </p:sp>
      <p:sp>
        <p:nvSpPr>
          <p:cNvPr id="4" name="Zástupný symbol pro obsah 3"/>
          <p:cNvSpPr>
            <a:spLocks noGrp="1"/>
          </p:cNvSpPr>
          <p:nvPr>
            <p:ph sz="half" idx="2"/>
          </p:nvPr>
        </p:nvSpPr>
        <p:spPr>
          <a:xfrm>
            <a:off x="6188417" y="2228003"/>
            <a:ext cx="5422392" cy="4405553"/>
          </a:xfrm>
        </p:spPr>
        <p:txBody>
          <a:bodyPr>
            <a:normAutofit fontScale="92500" lnSpcReduction="20000"/>
          </a:bodyPr>
          <a:lstStyle/>
          <a:p>
            <a:r>
              <a:rPr lang="cs-CZ" dirty="0"/>
              <a:t>Zákon č 180/2005 Sb., o podpoře obnovitelných zdrojů energie</a:t>
            </a:r>
          </a:p>
          <a:p>
            <a:r>
              <a:rPr lang="cs-CZ" dirty="0"/>
              <a:t>Garantované výkupní ceny</a:t>
            </a:r>
          </a:p>
          <a:p>
            <a:pPr lvl="1"/>
            <a:r>
              <a:rPr lang="cs-CZ" dirty="0"/>
              <a:t>Na dobu 20 let s pravidelným ročním navýšením o 2 %</a:t>
            </a:r>
          </a:p>
          <a:p>
            <a:pPr lvl="2"/>
            <a:r>
              <a:rPr lang="cs-CZ" dirty="0"/>
              <a:t>Solární daň</a:t>
            </a:r>
          </a:p>
          <a:p>
            <a:pPr marL="0" indent="0">
              <a:buNone/>
            </a:pPr>
            <a:endParaRPr lang="cs-CZ" dirty="0"/>
          </a:p>
          <a:p>
            <a:r>
              <a:rPr lang="cs-CZ" dirty="0"/>
              <a:t>Zákon č. 165/2012 Sb., o podporovaných zdrojích energie</a:t>
            </a:r>
          </a:p>
          <a:p>
            <a:r>
              <a:rPr lang="cs-CZ" dirty="0"/>
              <a:t>Podpora elektřiny z obnovitelných zdrojů se stanoví s ohledem na předpokládané hodnoty výroby energie pro jednotlivé druhy obnovitelných zdrojů pro jednotlivé roky do roku 2020 uvedené v Národním akčním plánu.</a:t>
            </a:r>
          </a:p>
          <a:p>
            <a:r>
              <a:rPr lang="cs-CZ" dirty="0"/>
              <a:t>Výkupní ceny</a:t>
            </a:r>
          </a:p>
          <a:p>
            <a:r>
              <a:rPr lang="cs-CZ" dirty="0"/>
              <a:t>Zelený bonus </a:t>
            </a:r>
          </a:p>
          <a:p>
            <a:pPr lvl="1"/>
            <a:r>
              <a:rPr lang="cs-CZ" dirty="0"/>
              <a:t>Finanční částka na podporu výroby</a:t>
            </a:r>
          </a:p>
        </p:txBody>
      </p:sp>
      <p:sp>
        <p:nvSpPr>
          <p:cNvPr id="7" name="Blesk 6"/>
          <p:cNvSpPr/>
          <p:nvPr/>
        </p:nvSpPr>
        <p:spPr>
          <a:xfrm>
            <a:off x="8321040" y="2352502"/>
            <a:ext cx="1113905" cy="127184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4" name="Picture 2" descr="Podpora na obnovitelnÃ© zdroje v Äes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07" y="2401867"/>
            <a:ext cx="5461493" cy="405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60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opaliva a Ãºlevy na spotÅebnÃ­ch dan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219" y="2251046"/>
            <a:ext cx="8288559" cy="4099878"/>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6"/>
          <p:cNvSpPr>
            <a:spLocks noGrp="1"/>
          </p:cNvSpPr>
          <p:nvPr>
            <p:ph type="title"/>
          </p:nvPr>
        </p:nvSpPr>
        <p:spPr/>
        <p:txBody>
          <a:bodyPr/>
          <a:lstStyle/>
          <a:p>
            <a:r>
              <a:rPr lang="cs-CZ" dirty="0"/>
              <a:t>Výdaje z veřejných rozpočtů: Podpora biopaliv</a:t>
            </a:r>
          </a:p>
        </p:txBody>
      </p:sp>
    </p:spTree>
    <p:extLst>
      <p:ext uri="{BB962C8B-B14F-4D97-AF65-F5344CB8AC3E}">
        <p14:creationId xmlns:p14="http://schemas.microsoft.com/office/powerpoint/2010/main" val="997455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B500AC-FAE7-47E8-AA14-784095DC09FA}"/>
              </a:ext>
            </a:extLst>
          </p:cNvPr>
          <p:cNvSpPr>
            <a:spLocks noGrp="1"/>
          </p:cNvSpPr>
          <p:nvPr>
            <p:ph type="title"/>
          </p:nvPr>
        </p:nvSpPr>
        <p:spPr/>
        <p:txBody>
          <a:bodyPr/>
          <a:lstStyle/>
          <a:p>
            <a:r>
              <a:rPr lang="cs-CZ" dirty="0"/>
              <a:t>Výdaje z veřejných rozpočtů</a:t>
            </a:r>
          </a:p>
        </p:txBody>
      </p:sp>
      <p:sp>
        <p:nvSpPr>
          <p:cNvPr id="3" name="Zástupný symbol pro obsah 2">
            <a:extLst>
              <a:ext uri="{FF2B5EF4-FFF2-40B4-BE49-F238E27FC236}">
                <a16:creationId xmlns:a16="http://schemas.microsoft.com/office/drawing/2014/main" id="{9F020388-F036-401C-806B-7D48058BE70F}"/>
              </a:ext>
            </a:extLst>
          </p:cNvPr>
          <p:cNvSpPr>
            <a:spLocks noGrp="1"/>
          </p:cNvSpPr>
          <p:nvPr>
            <p:ph sz="half" idx="1"/>
          </p:nvPr>
        </p:nvSpPr>
        <p:spPr>
          <a:xfrm>
            <a:off x="581193" y="2228003"/>
            <a:ext cx="5422390" cy="4355677"/>
          </a:xfrm>
        </p:spPr>
        <p:txBody>
          <a:bodyPr>
            <a:normAutofit fontScale="92500" lnSpcReduction="10000"/>
          </a:bodyPr>
          <a:lstStyle/>
          <a:p>
            <a:r>
              <a:rPr lang="cs-CZ" altLang="cs-CZ" dirty="0"/>
              <a:t>Finanční prostředky na podporu hospodaření v lesích</a:t>
            </a:r>
          </a:p>
          <a:p>
            <a:r>
              <a:rPr lang="cs-CZ" altLang="cs-CZ" dirty="0"/>
              <a:t>Finanční příspěvek na opatření ke zlepšování přírodního prostředí</a:t>
            </a:r>
          </a:p>
          <a:p>
            <a:r>
              <a:rPr lang="cs-CZ" altLang="cs-CZ" dirty="0"/>
              <a:t>Náhrada za ztížení zemědělského a lesního hospodaření</a:t>
            </a:r>
          </a:p>
          <a:p>
            <a:r>
              <a:rPr lang="cs-CZ" altLang="cs-CZ" dirty="0"/>
              <a:t>Náhrada zvýšených nákladů na hospodaření v lesích ochranných a v lesích zvláštního určení</a:t>
            </a:r>
          </a:p>
          <a:p>
            <a:r>
              <a:rPr lang="cs-CZ" dirty="0"/>
              <a:t>Úhrada výdajů na opatření ve veřejném zájmu v oblasti vodního hospodářství</a:t>
            </a:r>
          </a:p>
        </p:txBody>
      </p:sp>
      <p:sp>
        <p:nvSpPr>
          <p:cNvPr id="4" name="Zástupný symbol pro obsah 3">
            <a:extLst>
              <a:ext uri="{FF2B5EF4-FFF2-40B4-BE49-F238E27FC236}">
                <a16:creationId xmlns:a16="http://schemas.microsoft.com/office/drawing/2014/main" id="{5576C625-49A6-4020-9601-BBD172C724F3}"/>
              </a:ext>
            </a:extLst>
          </p:cNvPr>
          <p:cNvSpPr>
            <a:spLocks noGrp="1"/>
          </p:cNvSpPr>
          <p:nvPr>
            <p:ph sz="half" idx="2"/>
          </p:nvPr>
        </p:nvSpPr>
        <p:spPr>
          <a:xfrm>
            <a:off x="6188417" y="2228003"/>
            <a:ext cx="5422392" cy="4355677"/>
          </a:xfrm>
        </p:spPr>
        <p:txBody>
          <a:bodyPr>
            <a:normAutofit fontScale="92500" lnSpcReduction="10000"/>
          </a:bodyPr>
          <a:lstStyle/>
          <a:p>
            <a:pPr>
              <a:defRPr/>
            </a:pPr>
            <a:r>
              <a:rPr lang="cs-CZ" dirty="0"/>
              <a:t>Zvláštní účet v rámci rozpočtu kraje pro</a:t>
            </a:r>
          </a:p>
          <a:p>
            <a:pPr lvl="1">
              <a:defRPr/>
            </a:pPr>
            <a:r>
              <a:rPr lang="cs-CZ" dirty="0"/>
              <a:t>náhradu nákladů na nápravná opatření k nápravě ekologické újmy na povrchových nebo podzemních vodách</a:t>
            </a:r>
          </a:p>
          <a:p>
            <a:pPr lvl="1">
              <a:defRPr/>
            </a:pPr>
            <a:r>
              <a:rPr lang="cs-CZ" dirty="0"/>
              <a:t>odstranění následků nedovoleného vypouštění odpadních vod, nedovoleného nakládání se závadnými látkami nebo havárií </a:t>
            </a:r>
          </a:p>
          <a:p>
            <a:pPr lvl="2">
              <a:defRPr/>
            </a:pPr>
            <a:r>
              <a:rPr lang="cs-CZ" dirty="0"/>
              <a:t>Ve výši 10.000.000 Kč</a:t>
            </a:r>
          </a:p>
          <a:p>
            <a:pPr>
              <a:defRPr/>
            </a:pPr>
            <a:r>
              <a:rPr lang="cs-CZ" dirty="0"/>
              <a:t>Jaderný účet </a:t>
            </a:r>
          </a:p>
          <a:p>
            <a:pPr lvl="1">
              <a:defRPr/>
            </a:pPr>
            <a:r>
              <a:rPr lang="cs-CZ" dirty="0"/>
              <a:t>Součást státního rozpočtu, účelová vázanost, spravuje MF</a:t>
            </a:r>
          </a:p>
          <a:p>
            <a:pPr lvl="1">
              <a:defRPr/>
            </a:pPr>
            <a:r>
              <a:rPr lang="cs-CZ" dirty="0"/>
              <a:t>Příjmy </a:t>
            </a:r>
          </a:p>
          <a:p>
            <a:pPr lvl="2">
              <a:defRPr/>
            </a:pPr>
            <a:r>
              <a:rPr lang="cs-CZ" dirty="0"/>
              <a:t>Poplatky za ukládání radioaktivních odpadů a příjmy Správy úložišť radioaktivních odpadů</a:t>
            </a:r>
          </a:p>
          <a:p>
            <a:pPr lvl="2">
              <a:defRPr/>
            </a:pPr>
            <a:r>
              <a:rPr lang="cs-CZ" dirty="0"/>
              <a:t>Výnosy z operací s peněžními prostředky jaderného účtu na finančním trhu (investor MF)</a:t>
            </a:r>
          </a:p>
          <a:p>
            <a:pPr lvl="2">
              <a:defRPr/>
            </a:pPr>
            <a:r>
              <a:rPr lang="cs-CZ" dirty="0"/>
              <a:t>Dotace, dary, granty</a:t>
            </a:r>
          </a:p>
        </p:txBody>
      </p:sp>
    </p:spTree>
    <p:extLst>
      <p:ext uri="{BB962C8B-B14F-4D97-AF65-F5344CB8AC3E}">
        <p14:creationId xmlns:p14="http://schemas.microsoft.com/office/powerpoint/2010/main" val="1620233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EAE0CB05-2601-4E8A-B8BD-9DD30678D487}"/>
              </a:ext>
            </a:extLst>
          </p:cNvPr>
          <p:cNvPicPr>
            <a:picLocks noChangeAspect="1"/>
          </p:cNvPicPr>
          <p:nvPr/>
        </p:nvPicPr>
        <p:blipFill>
          <a:blip r:embed="rId2"/>
          <a:stretch>
            <a:fillRect/>
          </a:stretch>
        </p:blipFill>
        <p:spPr>
          <a:xfrm>
            <a:off x="643467" y="768123"/>
            <a:ext cx="10905066" cy="5321753"/>
          </a:xfrm>
          <a:prstGeom prst="rect">
            <a:avLst/>
          </a:prstGeom>
        </p:spPr>
      </p:pic>
    </p:spTree>
    <p:extLst>
      <p:ext uri="{BB962C8B-B14F-4D97-AF65-F5344CB8AC3E}">
        <p14:creationId xmlns:p14="http://schemas.microsoft.com/office/powerpoint/2010/main" val="3604309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F3143C79-AF7D-4B65-986F-278FCA43E7A3}"/>
              </a:ext>
            </a:extLst>
          </p:cNvPr>
          <p:cNvPicPr>
            <a:picLocks noChangeAspect="1"/>
          </p:cNvPicPr>
          <p:nvPr/>
        </p:nvPicPr>
        <p:blipFill>
          <a:blip r:embed="rId2"/>
          <a:stretch>
            <a:fillRect/>
          </a:stretch>
        </p:blipFill>
        <p:spPr>
          <a:xfrm>
            <a:off x="1609347" y="643467"/>
            <a:ext cx="8973306" cy="5571066"/>
          </a:xfrm>
          <a:prstGeom prst="rect">
            <a:avLst/>
          </a:prstGeom>
        </p:spPr>
      </p:pic>
    </p:spTree>
    <p:extLst>
      <p:ext uri="{BB962C8B-B14F-4D97-AF65-F5344CB8AC3E}">
        <p14:creationId xmlns:p14="http://schemas.microsoft.com/office/powerpoint/2010/main" val="793539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602341C9-242B-417B-A25F-8F44702F76F0}"/>
              </a:ext>
            </a:extLst>
          </p:cNvPr>
          <p:cNvPicPr>
            <a:picLocks noChangeAspect="1"/>
          </p:cNvPicPr>
          <p:nvPr/>
        </p:nvPicPr>
        <p:blipFill>
          <a:blip r:embed="rId2"/>
          <a:stretch>
            <a:fillRect/>
          </a:stretch>
        </p:blipFill>
        <p:spPr>
          <a:xfrm>
            <a:off x="1290288" y="643467"/>
            <a:ext cx="9611423" cy="5571066"/>
          </a:xfrm>
          <a:prstGeom prst="rect">
            <a:avLst/>
          </a:prstGeom>
        </p:spPr>
      </p:pic>
    </p:spTree>
    <p:extLst>
      <p:ext uri="{BB962C8B-B14F-4D97-AF65-F5344CB8AC3E}">
        <p14:creationId xmlns:p14="http://schemas.microsoft.com/office/powerpoint/2010/main" val="3434490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C93E1-2B8C-4F71-A318-12F6ED287704}"/>
              </a:ext>
            </a:extLst>
          </p:cNvPr>
          <p:cNvSpPr>
            <a:spLocks noGrp="1"/>
          </p:cNvSpPr>
          <p:nvPr>
            <p:ph type="title"/>
          </p:nvPr>
        </p:nvSpPr>
        <p:spPr/>
        <p:txBody>
          <a:bodyPr/>
          <a:lstStyle/>
          <a:p>
            <a:r>
              <a:rPr lang="en-US" dirty="0" err="1">
                <a:solidFill>
                  <a:srgbClr val="FFFFFF"/>
                </a:solidFill>
              </a:rPr>
              <a:t>Zdroje</a:t>
            </a:r>
            <a:r>
              <a:rPr lang="en-US" dirty="0">
                <a:solidFill>
                  <a:srgbClr val="FFFFFF"/>
                </a:solidFill>
              </a:rPr>
              <a:t> </a:t>
            </a:r>
            <a:r>
              <a:rPr lang="en-US" dirty="0" err="1">
                <a:solidFill>
                  <a:srgbClr val="FFFFFF"/>
                </a:solidFill>
              </a:rPr>
              <a:t>financování</a:t>
            </a:r>
            <a:r>
              <a:rPr lang="en-US" dirty="0">
                <a:solidFill>
                  <a:srgbClr val="FFFFFF"/>
                </a:solidFill>
              </a:rPr>
              <a:t> </a:t>
            </a:r>
            <a:r>
              <a:rPr lang="en-US" dirty="0" err="1">
                <a:solidFill>
                  <a:srgbClr val="FFFFFF"/>
                </a:solidFill>
              </a:rPr>
              <a:t>ochrany</a:t>
            </a:r>
            <a:r>
              <a:rPr lang="en-US" dirty="0">
                <a:solidFill>
                  <a:srgbClr val="FFFFFF"/>
                </a:solidFill>
              </a:rPr>
              <a:t> </a:t>
            </a:r>
            <a:r>
              <a:rPr lang="en-US" dirty="0" err="1">
                <a:solidFill>
                  <a:srgbClr val="FFFFFF"/>
                </a:solidFill>
              </a:rPr>
              <a:t>životního</a:t>
            </a:r>
            <a:r>
              <a:rPr lang="en-US" dirty="0">
                <a:solidFill>
                  <a:srgbClr val="FFFFFF"/>
                </a:solidFill>
              </a:rPr>
              <a:t> </a:t>
            </a:r>
            <a:r>
              <a:rPr lang="en-US" dirty="0" err="1">
                <a:solidFill>
                  <a:srgbClr val="FFFFFF"/>
                </a:solidFill>
              </a:rPr>
              <a:t>prostředí</a:t>
            </a:r>
            <a:r>
              <a:rPr lang="cs-CZ" dirty="0">
                <a:solidFill>
                  <a:srgbClr val="FFFFFF"/>
                </a:solidFill>
              </a:rPr>
              <a:t>: Evropský </a:t>
            </a:r>
            <a:r>
              <a:rPr lang="cs-CZ" dirty="0"/>
              <a:t>Program </a:t>
            </a:r>
            <a:r>
              <a:rPr lang="cs-CZ" dirty="0" err="1"/>
              <a:t>Life</a:t>
            </a:r>
            <a:endParaRPr lang="cs-CZ" dirty="0"/>
          </a:p>
        </p:txBody>
      </p:sp>
      <p:sp>
        <p:nvSpPr>
          <p:cNvPr id="3" name="Zástupný symbol pro obsah 2">
            <a:extLst>
              <a:ext uri="{FF2B5EF4-FFF2-40B4-BE49-F238E27FC236}">
                <a16:creationId xmlns:a16="http://schemas.microsoft.com/office/drawing/2014/main" id="{E53253B5-AAD4-4B1E-BFD6-A1ED67332C8D}"/>
              </a:ext>
            </a:extLst>
          </p:cNvPr>
          <p:cNvSpPr>
            <a:spLocks noGrp="1"/>
          </p:cNvSpPr>
          <p:nvPr>
            <p:ph sz="half" idx="1"/>
          </p:nvPr>
        </p:nvSpPr>
        <p:spPr/>
        <p:txBody>
          <a:bodyPr/>
          <a:lstStyle/>
          <a:p>
            <a:r>
              <a:rPr lang="cs-CZ" dirty="0"/>
              <a:t>Finanční nástroj EU pro životní prostředí a klima</a:t>
            </a:r>
          </a:p>
          <a:p>
            <a:r>
              <a:rPr lang="cs-CZ" dirty="0"/>
              <a:t>Oblasti podpory</a:t>
            </a:r>
          </a:p>
          <a:p>
            <a:pPr lvl="1"/>
            <a:r>
              <a:rPr lang="cs-CZ" dirty="0"/>
              <a:t>Příroda</a:t>
            </a:r>
          </a:p>
          <a:p>
            <a:pPr lvl="1"/>
            <a:r>
              <a:rPr lang="cs-CZ" dirty="0"/>
              <a:t>Klima </a:t>
            </a:r>
          </a:p>
          <a:p>
            <a:pPr lvl="1"/>
            <a:r>
              <a:rPr lang="cs-CZ" dirty="0"/>
              <a:t>Zdroje </a:t>
            </a:r>
          </a:p>
          <a:p>
            <a:pPr lvl="1"/>
            <a:r>
              <a:rPr lang="cs-CZ" dirty="0"/>
              <a:t>Kampaně </a:t>
            </a:r>
          </a:p>
        </p:txBody>
      </p:sp>
      <p:sp>
        <p:nvSpPr>
          <p:cNvPr id="5" name="Zástupný symbol pro obsah 4">
            <a:extLst>
              <a:ext uri="{FF2B5EF4-FFF2-40B4-BE49-F238E27FC236}">
                <a16:creationId xmlns:a16="http://schemas.microsoft.com/office/drawing/2014/main" id="{0225761A-0BDB-4F1C-A832-A4A33F906C0C}"/>
              </a:ext>
            </a:extLst>
          </p:cNvPr>
          <p:cNvSpPr>
            <a:spLocks noGrp="1"/>
          </p:cNvSpPr>
          <p:nvPr>
            <p:ph sz="half" idx="2"/>
          </p:nvPr>
        </p:nvSpPr>
        <p:spPr/>
        <p:txBody>
          <a:bodyPr/>
          <a:lstStyle/>
          <a:p>
            <a:r>
              <a:rPr lang="cs-CZ" dirty="0">
                <a:hlinkClick r:id="rId2"/>
              </a:rPr>
              <a:t>Projekty</a:t>
            </a:r>
            <a:endParaRPr lang="cs-CZ" dirty="0"/>
          </a:p>
          <a:p>
            <a:r>
              <a:rPr lang="cs-CZ" dirty="0"/>
              <a:t>Forma</a:t>
            </a:r>
          </a:p>
          <a:p>
            <a:pPr lvl="1"/>
            <a:r>
              <a:rPr lang="cs-CZ" dirty="0"/>
              <a:t>Granty</a:t>
            </a:r>
          </a:p>
          <a:p>
            <a:pPr lvl="1"/>
            <a:r>
              <a:rPr lang="cs-CZ" dirty="0"/>
              <a:t>Půjčky</a:t>
            </a:r>
          </a:p>
          <a:p>
            <a:pPr lvl="1"/>
            <a:r>
              <a:rPr lang="cs-CZ" dirty="0"/>
              <a:t>Investice </a:t>
            </a:r>
          </a:p>
        </p:txBody>
      </p:sp>
    </p:spTree>
    <p:extLst>
      <p:ext uri="{BB962C8B-B14F-4D97-AF65-F5344CB8AC3E}">
        <p14:creationId xmlns:p14="http://schemas.microsoft.com/office/powerpoint/2010/main" val="3217307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otografie - schÃ©ma">
            <a:extLst>
              <a:ext uri="{FF2B5EF4-FFF2-40B4-BE49-F238E27FC236}">
                <a16:creationId xmlns:a16="http://schemas.microsoft.com/office/drawing/2014/main" id="{4C5E3D7A-889C-4BB0-A8E2-93EE7BBBF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40" y="2221585"/>
            <a:ext cx="6834511" cy="268254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705322D2-F211-4E58-8EDA-763EA401CB72}"/>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dirty="0" err="1">
                <a:solidFill>
                  <a:srgbClr val="FFFFFF"/>
                </a:solidFill>
              </a:rPr>
              <a:t>Zdroje</a:t>
            </a:r>
            <a:r>
              <a:rPr lang="en-US" dirty="0">
                <a:solidFill>
                  <a:srgbClr val="FFFFFF"/>
                </a:solidFill>
              </a:rPr>
              <a:t> </a:t>
            </a:r>
            <a:r>
              <a:rPr lang="en-US" dirty="0" err="1">
                <a:solidFill>
                  <a:srgbClr val="FFFFFF"/>
                </a:solidFill>
              </a:rPr>
              <a:t>financování</a:t>
            </a:r>
            <a:r>
              <a:rPr lang="en-US" dirty="0">
                <a:solidFill>
                  <a:srgbClr val="FFFFFF"/>
                </a:solidFill>
              </a:rPr>
              <a:t> </a:t>
            </a:r>
            <a:r>
              <a:rPr lang="en-US" dirty="0" err="1">
                <a:solidFill>
                  <a:srgbClr val="FFFFFF"/>
                </a:solidFill>
              </a:rPr>
              <a:t>ochrany</a:t>
            </a:r>
            <a:r>
              <a:rPr lang="en-US" dirty="0">
                <a:solidFill>
                  <a:srgbClr val="FFFFFF"/>
                </a:solidFill>
              </a:rPr>
              <a:t> </a:t>
            </a:r>
            <a:r>
              <a:rPr lang="en-US" dirty="0" err="1">
                <a:solidFill>
                  <a:srgbClr val="FFFFFF"/>
                </a:solidFill>
              </a:rPr>
              <a:t>životního</a:t>
            </a:r>
            <a:r>
              <a:rPr lang="en-US" dirty="0">
                <a:solidFill>
                  <a:srgbClr val="FFFFFF"/>
                </a:solidFill>
              </a:rPr>
              <a:t> </a:t>
            </a:r>
            <a:r>
              <a:rPr lang="en-US" dirty="0" err="1">
                <a:solidFill>
                  <a:srgbClr val="FFFFFF"/>
                </a:solidFill>
              </a:rPr>
              <a:t>prostředí</a:t>
            </a:r>
            <a:endParaRPr lang="en-US" dirty="0">
              <a:solidFill>
                <a:srgbClr val="FFFFFF"/>
              </a:solidFill>
            </a:endParaRPr>
          </a:p>
        </p:txBody>
      </p:sp>
      <p:sp>
        <p:nvSpPr>
          <p:cNvPr id="3" name="TextovéPole 2">
            <a:extLst>
              <a:ext uri="{FF2B5EF4-FFF2-40B4-BE49-F238E27FC236}">
                <a16:creationId xmlns:a16="http://schemas.microsoft.com/office/drawing/2014/main" id="{F6CB3E22-55F7-4742-BAEF-281FA8D0B7EC}"/>
              </a:ext>
            </a:extLst>
          </p:cNvPr>
          <p:cNvSpPr txBox="1"/>
          <p:nvPr/>
        </p:nvSpPr>
        <p:spPr>
          <a:xfrm>
            <a:off x="6096000" y="4686300"/>
            <a:ext cx="1499615" cy="276999"/>
          </a:xfrm>
          <a:prstGeom prst="rect">
            <a:avLst/>
          </a:prstGeom>
          <a:noFill/>
        </p:spPr>
        <p:txBody>
          <a:bodyPr wrap="square" rtlCol="0">
            <a:spAutoFit/>
          </a:bodyPr>
          <a:lstStyle/>
          <a:p>
            <a:r>
              <a:rPr lang="cs-CZ" sz="1200" dirty="0"/>
              <a:t>       Zdroj: MŽP</a:t>
            </a:r>
          </a:p>
        </p:txBody>
      </p:sp>
    </p:spTree>
    <p:extLst>
      <p:ext uri="{BB962C8B-B14F-4D97-AF65-F5344CB8AC3E}">
        <p14:creationId xmlns:p14="http://schemas.microsoft.com/office/powerpoint/2010/main" val="42911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8362C3-F022-4E3F-A4A7-4F2D5C5DB92D}"/>
              </a:ext>
            </a:extLst>
          </p:cNvPr>
          <p:cNvSpPr>
            <a:spLocks noGrp="1"/>
          </p:cNvSpPr>
          <p:nvPr>
            <p:ph type="title"/>
          </p:nvPr>
        </p:nvSpPr>
        <p:spPr/>
        <p:txBody>
          <a:bodyPr>
            <a:normAutofit/>
          </a:bodyPr>
          <a:lstStyle/>
          <a:p>
            <a:r>
              <a:rPr lang="cs-CZ" dirty="0"/>
              <a:t>Východiska - Ekonomické teorie ve službách ochrany životního prostředí</a:t>
            </a:r>
          </a:p>
        </p:txBody>
      </p:sp>
      <p:sp>
        <p:nvSpPr>
          <p:cNvPr id="3" name="Zástupný symbol pro obsah 2">
            <a:extLst>
              <a:ext uri="{FF2B5EF4-FFF2-40B4-BE49-F238E27FC236}">
                <a16:creationId xmlns:a16="http://schemas.microsoft.com/office/drawing/2014/main" id="{D5852EBB-2DC3-4C0B-B645-56B87E2730EB}"/>
              </a:ext>
            </a:extLst>
          </p:cNvPr>
          <p:cNvSpPr>
            <a:spLocks noGrp="1"/>
          </p:cNvSpPr>
          <p:nvPr>
            <p:ph sz="half" idx="1"/>
          </p:nvPr>
        </p:nvSpPr>
        <p:spPr>
          <a:xfrm>
            <a:off x="581193" y="2228003"/>
            <a:ext cx="5422390" cy="4220422"/>
          </a:xfrm>
        </p:spPr>
        <p:txBody>
          <a:bodyPr>
            <a:normAutofit/>
          </a:bodyPr>
          <a:lstStyle/>
          <a:p>
            <a:r>
              <a:rPr lang="cs-CZ" dirty="0"/>
              <a:t>Selhání trhů</a:t>
            </a:r>
          </a:p>
          <a:p>
            <a:pPr lvl="1"/>
            <a:r>
              <a:rPr lang="cs-CZ" dirty="0"/>
              <a:t>Veřejné statky – neocenitelná vzácnost </a:t>
            </a:r>
          </a:p>
          <a:p>
            <a:pPr lvl="2"/>
            <a:r>
              <a:rPr lang="cs-CZ" dirty="0"/>
              <a:t>Nevylučitelnost z užívání </a:t>
            </a:r>
          </a:p>
          <a:p>
            <a:pPr lvl="2"/>
            <a:r>
              <a:rPr lang="cs-CZ" dirty="0"/>
              <a:t>Tragédie obecní pastviny</a:t>
            </a:r>
          </a:p>
          <a:p>
            <a:pPr lvl="3"/>
            <a:r>
              <a:rPr lang="cs-CZ" dirty="0"/>
              <a:t>účinná struktura vlastnických práv</a:t>
            </a:r>
          </a:p>
          <a:p>
            <a:pPr lvl="1"/>
            <a:r>
              <a:rPr lang="cs-CZ" dirty="0"/>
              <a:t>Externality</a:t>
            </a:r>
          </a:p>
          <a:p>
            <a:pPr lvl="2"/>
            <a:r>
              <a:rPr lang="cs-CZ" dirty="0"/>
              <a:t>Nezamýšlené dopady výroby nebo spotřeby do sféry jiných subjektů, aniž by byly kompenzovány</a:t>
            </a:r>
          </a:p>
          <a:p>
            <a:pPr lvl="2"/>
            <a:r>
              <a:rPr lang="cs-CZ" dirty="0"/>
              <a:t>Negativní nebo pozitivní</a:t>
            </a:r>
          </a:p>
          <a:p>
            <a:r>
              <a:rPr lang="cs-CZ" dirty="0"/>
              <a:t>Selhání vlády</a:t>
            </a:r>
          </a:p>
          <a:p>
            <a:pPr lvl="1"/>
            <a:r>
              <a:rPr lang="cs-CZ" dirty="0"/>
              <a:t>Rozhodování jednotlivců, lobbing</a:t>
            </a:r>
          </a:p>
          <a:p>
            <a:pPr lvl="1"/>
            <a:r>
              <a:rPr lang="cs-CZ" dirty="0"/>
              <a:t>Teorie veřejné volby</a:t>
            </a:r>
          </a:p>
        </p:txBody>
      </p:sp>
      <p:sp>
        <p:nvSpPr>
          <p:cNvPr id="4" name="Zástupný symbol pro obsah 3">
            <a:extLst>
              <a:ext uri="{FF2B5EF4-FFF2-40B4-BE49-F238E27FC236}">
                <a16:creationId xmlns:a16="http://schemas.microsoft.com/office/drawing/2014/main" id="{C6DD1C3D-AAC1-4B0F-90C4-2C2DF433B467}"/>
              </a:ext>
            </a:extLst>
          </p:cNvPr>
          <p:cNvSpPr>
            <a:spLocks noGrp="1"/>
          </p:cNvSpPr>
          <p:nvPr>
            <p:ph sz="half" idx="2"/>
          </p:nvPr>
        </p:nvSpPr>
        <p:spPr>
          <a:xfrm>
            <a:off x="6188417" y="2228003"/>
            <a:ext cx="5422392" cy="4220422"/>
          </a:xfrm>
        </p:spPr>
        <p:txBody>
          <a:bodyPr>
            <a:normAutofit/>
          </a:bodyPr>
          <a:lstStyle/>
          <a:p>
            <a:r>
              <a:rPr lang="cs-CZ" dirty="0"/>
              <a:t>Optimum kvality (znečištění) životního prostředí</a:t>
            </a:r>
          </a:p>
          <a:p>
            <a:pPr lvl="1"/>
            <a:r>
              <a:rPr lang="cs-CZ" dirty="0"/>
              <a:t>Společenská volba</a:t>
            </a:r>
          </a:p>
          <a:p>
            <a:pPr lvl="1"/>
            <a:r>
              <a:rPr lang="cs-CZ" dirty="0"/>
              <a:t>Minimalizace ekonomických škod ze znečištění ŽP a současně nákladů na ochranu životního prostředí</a:t>
            </a:r>
          </a:p>
        </p:txBody>
      </p:sp>
    </p:spTree>
    <p:extLst>
      <p:ext uri="{BB962C8B-B14F-4D97-AF65-F5344CB8AC3E}">
        <p14:creationId xmlns:p14="http://schemas.microsoft.com/office/powerpoint/2010/main" val="1804197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740A75-6281-4C53-A57A-DA999752DDA0}"/>
              </a:ext>
            </a:extLst>
          </p:cNvPr>
          <p:cNvSpPr>
            <a:spLocks noGrp="1"/>
          </p:cNvSpPr>
          <p:nvPr>
            <p:ph type="title"/>
          </p:nvPr>
        </p:nvSpPr>
        <p:spPr/>
        <p:txBody>
          <a:bodyPr/>
          <a:lstStyle/>
          <a:p>
            <a:r>
              <a:rPr lang="en-US" dirty="0" err="1">
                <a:solidFill>
                  <a:srgbClr val="FFFFFF"/>
                </a:solidFill>
              </a:rPr>
              <a:t>Zdroje</a:t>
            </a:r>
            <a:r>
              <a:rPr lang="en-US" dirty="0">
                <a:solidFill>
                  <a:srgbClr val="FFFFFF"/>
                </a:solidFill>
              </a:rPr>
              <a:t> </a:t>
            </a:r>
            <a:r>
              <a:rPr lang="en-US" dirty="0" err="1">
                <a:solidFill>
                  <a:srgbClr val="FFFFFF"/>
                </a:solidFill>
              </a:rPr>
              <a:t>financování</a:t>
            </a:r>
            <a:r>
              <a:rPr lang="en-US" dirty="0">
                <a:solidFill>
                  <a:srgbClr val="FFFFFF"/>
                </a:solidFill>
              </a:rPr>
              <a:t> </a:t>
            </a:r>
            <a:r>
              <a:rPr lang="en-US" dirty="0" err="1">
                <a:solidFill>
                  <a:srgbClr val="FFFFFF"/>
                </a:solidFill>
              </a:rPr>
              <a:t>ochrany</a:t>
            </a:r>
            <a:r>
              <a:rPr lang="en-US" dirty="0">
                <a:solidFill>
                  <a:srgbClr val="FFFFFF"/>
                </a:solidFill>
              </a:rPr>
              <a:t> </a:t>
            </a:r>
            <a:r>
              <a:rPr lang="en-US" dirty="0" err="1">
                <a:solidFill>
                  <a:srgbClr val="FFFFFF"/>
                </a:solidFill>
              </a:rPr>
              <a:t>životního</a:t>
            </a:r>
            <a:r>
              <a:rPr lang="en-US" dirty="0">
                <a:solidFill>
                  <a:srgbClr val="FFFFFF"/>
                </a:solidFill>
              </a:rPr>
              <a:t> </a:t>
            </a:r>
            <a:r>
              <a:rPr lang="en-US" dirty="0" err="1">
                <a:solidFill>
                  <a:srgbClr val="FFFFFF"/>
                </a:solidFill>
              </a:rPr>
              <a:t>prostředí</a:t>
            </a:r>
            <a:r>
              <a:rPr lang="cs-CZ" dirty="0">
                <a:solidFill>
                  <a:srgbClr val="FFFFFF"/>
                </a:solidFill>
              </a:rPr>
              <a:t>: </a:t>
            </a:r>
            <a:r>
              <a:rPr lang="cs-CZ" dirty="0"/>
              <a:t>Evropské fondy a programy</a:t>
            </a:r>
          </a:p>
        </p:txBody>
      </p:sp>
      <p:sp>
        <p:nvSpPr>
          <p:cNvPr id="15" name="Zástupný symbol pro text 14">
            <a:extLst>
              <a:ext uri="{FF2B5EF4-FFF2-40B4-BE49-F238E27FC236}">
                <a16:creationId xmlns:a16="http://schemas.microsoft.com/office/drawing/2014/main" id="{6E50A410-572A-4298-ABAD-22C350C0C93F}"/>
              </a:ext>
            </a:extLst>
          </p:cNvPr>
          <p:cNvSpPr>
            <a:spLocks noGrp="1"/>
          </p:cNvSpPr>
          <p:nvPr>
            <p:ph type="body" idx="1"/>
          </p:nvPr>
        </p:nvSpPr>
        <p:spPr/>
        <p:txBody>
          <a:bodyPr/>
          <a:lstStyle/>
          <a:p>
            <a:r>
              <a:rPr lang="cs-CZ" sz="1800" dirty="0">
                <a:hlinkClick r:id="rId2"/>
              </a:rPr>
              <a:t>Operační program životní prostředí 2014 – 2020 </a:t>
            </a:r>
            <a:endParaRPr lang="cs-CZ" sz="1800" dirty="0"/>
          </a:p>
        </p:txBody>
      </p:sp>
      <p:sp>
        <p:nvSpPr>
          <p:cNvPr id="3" name="Zástupný symbol pro obsah 2">
            <a:extLst>
              <a:ext uri="{FF2B5EF4-FFF2-40B4-BE49-F238E27FC236}">
                <a16:creationId xmlns:a16="http://schemas.microsoft.com/office/drawing/2014/main" id="{82EE90D4-C3B5-40D7-A87B-0F975BDD5359}"/>
              </a:ext>
            </a:extLst>
          </p:cNvPr>
          <p:cNvSpPr>
            <a:spLocks noGrp="1"/>
          </p:cNvSpPr>
          <p:nvPr>
            <p:ph sz="half" idx="2"/>
          </p:nvPr>
        </p:nvSpPr>
        <p:spPr/>
        <p:txBody>
          <a:bodyPr>
            <a:normAutofit lnSpcReduction="10000"/>
          </a:bodyPr>
          <a:lstStyle/>
          <a:p>
            <a:r>
              <a:rPr lang="cs-CZ" dirty="0"/>
              <a:t>Evropské strukturální a investiční fondy</a:t>
            </a:r>
          </a:p>
          <a:p>
            <a:r>
              <a:rPr lang="cs-CZ" dirty="0"/>
              <a:t>Prioritní osy</a:t>
            </a:r>
          </a:p>
          <a:p>
            <a:pPr lvl="1"/>
            <a:r>
              <a:rPr lang="cs-CZ" dirty="0"/>
              <a:t>Zlepšování kvality vody a snižování rizika povodní</a:t>
            </a:r>
          </a:p>
          <a:p>
            <a:pPr lvl="1"/>
            <a:r>
              <a:rPr lang="cs-CZ" dirty="0"/>
              <a:t>Zlepšování kvality ovzduší v lidských sídlech</a:t>
            </a:r>
          </a:p>
          <a:p>
            <a:pPr lvl="1"/>
            <a:r>
              <a:rPr lang="cs-CZ" dirty="0"/>
              <a:t>Odpady a materiálové toky, ekologické zátěže a rizika</a:t>
            </a:r>
          </a:p>
          <a:p>
            <a:pPr lvl="1"/>
            <a:r>
              <a:rPr lang="pl-PL" dirty="0"/>
              <a:t>Ochrana a péče o přírodu a krajinu</a:t>
            </a:r>
          </a:p>
          <a:p>
            <a:pPr lvl="1"/>
            <a:r>
              <a:rPr lang="cs-CZ" dirty="0"/>
              <a:t>Energetické úspory</a:t>
            </a:r>
          </a:p>
          <a:p>
            <a:pPr lvl="1"/>
            <a:r>
              <a:rPr lang="cs-CZ" dirty="0"/>
              <a:t>Technická pomoc</a:t>
            </a:r>
          </a:p>
        </p:txBody>
      </p:sp>
      <p:sp>
        <p:nvSpPr>
          <p:cNvPr id="16" name="Zástupný symbol pro text 15">
            <a:extLst>
              <a:ext uri="{FF2B5EF4-FFF2-40B4-BE49-F238E27FC236}">
                <a16:creationId xmlns:a16="http://schemas.microsoft.com/office/drawing/2014/main" id="{16320707-D3FF-46CA-8BA0-23F31D366337}"/>
              </a:ext>
            </a:extLst>
          </p:cNvPr>
          <p:cNvSpPr>
            <a:spLocks noGrp="1"/>
          </p:cNvSpPr>
          <p:nvPr>
            <p:ph type="body" sz="quarter" idx="3"/>
          </p:nvPr>
        </p:nvSpPr>
        <p:spPr/>
        <p:txBody>
          <a:bodyPr/>
          <a:lstStyle/>
          <a:p>
            <a:r>
              <a:rPr lang="cs-CZ" dirty="0"/>
              <a:t>Další programy a fondy EU</a:t>
            </a:r>
          </a:p>
        </p:txBody>
      </p:sp>
      <p:sp>
        <p:nvSpPr>
          <p:cNvPr id="17" name="Zástupný symbol pro obsah 16">
            <a:extLst>
              <a:ext uri="{FF2B5EF4-FFF2-40B4-BE49-F238E27FC236}">
                <a16:creationId xmlns:a16="http://schemas.microsoft.com/office/drawing/2014/main" id="{B7B8044F-A95D-4C99-8AFF-D800476BABBF}"/>
              </a:ext>
            </a:extLst>
          </p:cNvPr>
          <p:cNvSpPr>
            <a:spLocks noGrp="1"/>
          </p:cNvSpPr>
          <p:nvPr>
            <p:ph sz="quarter" idx="4"/>
          </p:nvPr>
        </p:nvSpPr>
        <p:spPr/>
        <p:txBody>
          <a:bodyPr>
            <a:normAutofit/>
          </a:bodyPr>
          <a:lstStyle/>
          <a:p>
            <a:r>
              <a:rPr lang="cs-CZ" dirty="0"/>
              <a:t>Norské fondy</a:t>
            </a:r>
          </a:p>
          <a:p>
            <a:r>
              <a:rPr lang="cs-CZ" dirty="0"/>
              <a:t>INTERREG – programy přeshraniční a nadnárodní spolupráce</a:t>
            </a:r>
          </a:p>
          <a:p>
            <a:r>
              <a:rPr lang="cs-CZ" dirty="0"/>
              <a:t>Evropský fond pro strategické investice</a:t>
            </a:r>
          </a:p>
          <a:p>
            <a:endParaRPr lang="cs-CZ" dirty="0"/>
          </a:p>
          <a:p>
            <a:endParaRPr lang="cs-CZ" dirty="0"/>
          </a:p>
        </p:txBody>
      </p:sp>
      <p:pic>
        <p:nvPicPr>
          <p:cNvPr id="2050" name="Picture 2" descr="ZlepÅ¡ovÃ¡nÃ­ kvality vod a sniÅ¾ovÃ¡nÃ­ rizika povodnÃ­">
            <a:extLst>
              <a:ext uri="{FF2B5EF4-FFF2-40B4-BE49-F238E27FC236}">
                <a16:creationId xmlns:a16="http://schemas.microsoft.com/office/drawing/2014/main" id="{F3857264-1594-4EE0-AE72-4BB076A8D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431" y="5413967"/>
            <a:ext cx="20193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lepÅ¡ovÃ¡nÃ­ kvality ovzduÅ¡Ã­ v lidskÃ½ch sÃ­dlech">
            <a:extLst>
              <a:ext uri="{FF2B5EF4-FFF2-40B4-BE49-F238E27FC236}">
                <a16:creationId xmlns:a16="http://schemas.microsoft.com/office/drawing/2014/main" id="{E96F7C56-F5CF-43E5-BC02-BC1D5FD5C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606" y="5431112"/>
            <a:ext cx="20193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dpady a materiÃ¡lovÃ© toky, ekologickÃ© zÃ¡tÄÅ¾e a rizika">
            <a:extLst>
              <a:ext uri="{FF2B5EF4-FFF2-40B4-BE49-F238E27FC236}">
                <a16:creationId xmlns:a16="http://schemas.microsoft.com/office/drawing/2014/main" id="{B3B5925A-EC64-437F-B063-2F345957A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775" y="5429250"/>
            <a:ext cx="20193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chrana a pÃ©Äe o pÅÃ­rodu a krajinu">
            <a:extLst>
              <a:ext uri="{FF2B5EF4-FFF2-40B4-BE49-F238E27FC236}">
                <a16:creationId xmlns:a16="http://schemas.microsoft.com/office/drawing/2014/main" id="{9D34700A-2E18-429F-A5C7-13542D13F1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5950" y="5429250"/>
            <a:ext cx="20193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nergetickÃ© Ãºspory">
            <a:extLst>
              <a:ext uri="{FF2B5EF4-FFF2-40B4-BE49-F238E27FC236}">
                <a16:creationId xmlns:a16="http://schemas.microsoft.com/office/drawing/2014/main" id="{F81FBF6B-9573-46E3-A07C-79CC3164D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5429250"/>
            <a:ext cx="20193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86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A751B07A-42CA-4AC6-B8A2-96B6D197C1E3}"/>
              </a:ext>
            </a:extLst>
          </p:cNvPr>
          <p:cNvPicPr>
            <a:picLocks noChangeAspect="1"/>
          </p:cNvPicPr>
          <p:nvPr/>
        </p:nvPicPr>
        <p:blipFill>
          <a:blip r:embed="rId2"/>
          <a:stretch>
            <a:fillRect/>
          </a:stretch>
        </p:blipFill>
        <p:spPr>
          <a:xfrm>
            <a:off x="643467" y="664199"/>
            <a:ext cx="10905066" cy="5529601"/>
          </a:xfrm>
          <a:prstGeom prst="rect">
            <a:avLst/>
          </a:prstGeom>
        </p:spPr>
      </p:pic>
      <p:sp>
        <p:nvSpPr>
          <p:cNvPr id="2" name="TextovéPole 1">
            <a:extLst>
              <a:ext uri="{FF2B5EF4-FFF2-40B4-BE49-F238E27FC236}">
                <a16:creationId xmlns:a16="http://schemas.microsoft.com/office/drawing/2014/main" id="{25F26E19-940A-44E3-8533-B45203403D63}"/>
              </a:ext>
            </a:extLst>
          </p:cNvPr>
          <p:cNvSpPr txBox="1"/>
          <p:nvPr/>
        </p:nvSpPr>
        <p:spPr>
          <a:xfrm>
            <a:off x="9895332" y="6004828"/>
            <a:ext cx="1981200" cy="338554"/>
          </a:xfrm>
          <a:prstGeom prst="rect">
            <a:avLst/>
          </a:prstGeom>
          <a:noFill/>
        </p:spPr>
        <p:txBody>
          <a:bodyPr wrap="square" rtlCol="0">
            <a:spAutoFit/>
          </a:bodyPr>
          <a:lstStyle/>
          <a:p>
            <a:r>
              <a:rPr lang="cs-CZ" sz="1600" dirty="0"/>
              <a:t>Zdroj: www.opzp.cz</a:t>
            </a:r>
          </a:p>
        </p:txBody>
      </p:sp>
    </p:spTree>
    <p:extLst>
      <p:ext uri="{BB962C8B-B14F-4D97-AF65-F5344CB8AC3E}">
        <p14:creationId xmlns:p14="http://schemas.microsoft.com/office/powerpoint/2010/main" val="2969984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7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30" name="Rectangle 7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31" name="Rectangle 7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2" name="Rectangle 78">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ZÃ¡kladnÃ­ oblasti podpory z programu NovÃ¡ zelenÃ¡ ÃºsporÃ¡m">
            <a:extLst>
              <a:ext uri="{FF2B5EF4-FFF2-40B4-BE49-F238E27FC236}">
                <a16:creationId xmlns:a16="http://schemas.microsoft.com/office/drawing/2014/main" id="{CF324E76-C3C8-4027-A4E3-2FFAED021A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 r="-2" b="-2"/>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Nadpis 6">
            <a:extLst>
              <a:ext uri="{FF2B5EF4-FFF2-40B4-BE49-F238E27FC236}">
                <a16:creationId xmlns:a16="http://schemas.microsoft.com/office/drawing/2014/main" id="{8F2914F7-9D64-47BC-87B2-D6F3ECBBBD31}"/>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cs-CZ" sz="3600" dirty="0">
                <a:solidFill>
                  <a:srgbClr val="FFFFFF"/>
                </a:solidFill>
              </a:rPr>
              <a:t>Nová zelenám úsporám </a:t>
            </a:r>
            <a:endParaRPr lang="en-US" sz="3600" dirty="0">
              <a:solidFill>
                <a:srgbClr val="FFFFFF"/>
              </a:solidFill>
            </a:endParaRPr>
          </a:p>
        </p:txBody>
      </p:sp>
      <p:grpSp>
        <p:nvGrpSpPr>
          <p:cNvPr id="83" name="Group 82">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4" name="Rectangle 83">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ovéPole 1">
            <a:extLst>
              <a:ext uri="{FF2B5EF4-FFF2-40B4-BE49-F238E27FC236}">
                <a16:creationId xmlns:a16="http://schemas.microsoft.com/office/drawing/2014/main" id="{5CF00D71-E6DF-42F4-B20C-DB8AF0E70D18}"/>
              </a:ext>
            </a:extLst>
          </p:cNvPr>
          <p:cNvSpPr txBox="1"/>
          <p:nvPr/>
        </p:nvSpPr>
        <p:spPr>
          <a:xfrm>
            <a:off x="4717923" y="6236676"/>
            <a:ext cx="3324224" cy="307777"/>
          </a:xfrm>
          <a:prstGeom prst="rect">
            <a:avLst/>
          </a:prstGeom>
          <a:noFill/>
        </p:spPr>
        <p:txBody>
          <a:bodyPr wrap="square" rtlCol="0">
            <a:spAutoFit/>
          </a:bodyPr>
          <a:lstStyle/>
          <a:p>
            <a:r>
              <a:rPr lang="cs-CZ" sz="1400" dirty="0"/>
              <a:t>Zdroj: https://www.novazelenausporam.cz</a:t>
            </a:r>
            <a:r>
              <a:rPr lang="cs-CZ" sz="1200" dirty="0"/>
              <a:t>/</a:t>
            </a:r>
          </a:p>
        </p:txBody>
      </p:sp>
    </p:spTree>
    <p:extLst>
      <p:ext uri="{BB962C8B-B14F-4D97-AF65-F5344CB8AC3E}">
        <p14:creationId xmlns:p14="http://schemas.microsoft.com/office/powerpoint/2010/main" val="1734077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79573B07-CADE-4474-BE82-76FE01C9F0E3}"/>
              </a:ext>
            </a:extLst>
          </p:cNvPr>
          <p:cNvSpPr>
            <a:spLocks noGrp="1"/>
          </p:cNvSpPr>
          <p:nvPr>
            <p:ph type="title"/>
          </p:nvPr>
        </p:nvSpPr>
        <p:spPr/>
        <p:txBody>
          <a:bodyPr/>
          <a:lstStyle/>
          <a:p>
            <a:r>
              <a:rPr lang="en-US" dirty="0" err="1">
                <a:solidFill>
                  <a:srgbClr val="FFFFFF"/>
                </a:solidFill>
              </a:rPr>
              <a:t>Zdroje</a:t>
            </a:r>
            <a:r>
              <a:rPr lang="en-US" dirty="0">
                <a:solidFill>
                  <a:srgbClr val="FFFFFF"/>
                </a:solidFill>
              </a:rPr>
              <a:t> </a:t>
            </a:r>
            <a:r>
              <a:rPr lang="en-US" dirty="0" err="1">
                <a:solidFill>
                  <a:srgbClr val="FFFFFF"/>
                </a:solidFill>
              </a:rPr>
              <a:t>financování</a:t>
            </a:r>
            <a:r>
              <a:rPr lang="en-US" dirty="0">
                <a:solidFill>
                  <a:srgbClr val="FFFFFF"/>
                </a:solidFill>
              </a:rPr>
              <a:t> </a:t>
            </a:r>
            <a:r>
              <a:rPr lang="en-US" dirty="0" err="1">
                <a:solidFill>
                  <a:srgbClr val="FFFFFF"/>
                </a:solidFill>
              </a:rPr>
              <a:t>ochrany</a:t>
            </a:r>
            <a:r>
              <a:rPr lang="en-US" dirty="0">
                <a:solidFill>
                  <a:srgbClr val="FFFFFF"/>
                </a:solidFill>
              </a:rPr>
              <a:t> </a:t>
            </a:r>
            <a:r>
              <a:rPr lang="en-US" dirty="0" err="1">
                <a:solidFill>
                  <a:srgbClr val="FFFFFF"/>
                </a:solidFill>
              </a:rPr>
              <a:t>životního</a:t>
            </a:r>
            <a:r>
              <a:rPr lang="en-US" dirty="0">
                <a:solidFill>
                  <a:srgbClr val="FFFFFF"/>
                </a:solidFill>
              </a:rPr>
              <a:t> </a:t>
            </a:r>
            <a:r>
              <a:rPr lang="en-US" dirty="0" err="1">
                <a:solidFill>
                  <a:srgbClr val="FFFFFF"/>
                </a:solidFill>
              </a:rPr>
              <a:t>prostředí</a:t>
            </a:r>
            <a:r>
              <a:rPr lang="cs-CZ" dirty="0">
                <a:solidFill>
                  <a:srgbClr val="FFFFFF"/>
                </a:solidFill>
              </a:rPr>
              <a:t>: </a:t>
            </a:r>
            <a:r>
              <a:rPr lang="cs-CZ" dirty="0"/>
              <a:t>Národní programy a fondy</a:t>
            </a:r>
          </a:p>
        </p:txBody>
      </p:sp>
      <p:sp>
        <p:nvSpPr>
          <p:cNvPr id="8" name="Zástupný symbol pro text 7">
            <a:extLst>
              <a:ext uri="{FF2B5EF4-FFF2-40B4-BE49-F238E27FC236}">
                <a16:creationId xmlns:a16="http://schemas.microsoft.com/office/drawing/2014/main" id="{85E1483C-E4D4-432B-AC1E-9DADD2CEF829}"/>
              </a:ext>
            </a:extLst>
          </p:cNvPr>
          <p:cNvSpPr>
            <a:spLocks noGrp="1"/>
          </p:cNvSpPr>
          <p:nvPr>
            <p:ph type="body" idx="1"/>
          </p:nvPr>
        </p:nvSpPr>
        <p:spPr/>
        <p:txBody>
          <a:bodyPr/>
          <a:lstStyle/>
          <a:p>
            <a:r>
              <a:rPr lang="cs-CZ" dirty="0">
                <a:hlinkClick r:id="rId2"/>
              </a:rPr>
              <a:t>Národní program Životní prostředí</a:t>
            </a:r>
            <a:endParaRPr lang="cs-CZ" dirty="0"/>
          </a:p>
        </p:txBody>
      </p:sp>
      <p:sp>
        <p:nvSpPr>
          <p:cNvPr id="4" name="Zástupný symbol pro obsah 3">
            <a:extLst>
              <a:ext uri="{FF2B5EF4-FFF2-40B4-BE49-F238E27FC236}">
                <a16:creationId xmlns:a16="http://schemas.microsoft.com/office/drawing/2014/main" id="{782DABEA-8CAD-436C-A6CE-BECDB761B102}"/>
              </a:ext>
            </a:extLst>
          </p:cNvPr>
          <p:cNvSpPr>
            <a:spLocks noGrp="1"/>
          </p:cNvSpPr>
          <p:nvPr>
            <p:ph sz="half" idx="2"/>
          </p:nvPr>
        </p:nvSpPr>
        <p:spPr/>
        <p:txBody>
          <a:bodyPr>
            <a:normAutofit lnSpcReduction="10000"/>
          </a:bodyPr>
          <a:lstStyle/>
          <a:p>
            <a:r>
              <a:rPr lang="cs-CZ" dirty="0"/>
              <a:t>Prioritní oblasti</a:t>
            </a:r>
          </a:p>
          <a:p>
            <a:pPr lvl="1"/>
            <a:r>
              <a:rPr lang="cs-CZ" dirty="0"/>
              <a:t>Voda</a:t>
            </a:r>
          </a:p>
          <a:p>
            <a:pPr lvl="1"/>
            <a:r>
              <a:rPr lang="cs-CZ" dirty="0"/>
              <a:t>Ovzduší</a:t>
            </a:r>
          </a:p>
          <a:p>
            <a:pPr lvl="1"/>
            <a:r>
              <a:rPr lang="cs-CZ" dirty="0"/>
              <a:t>Odpady, staré zátěže, environmentální rizika</a:t>
            </a:r>
          </a:p>
          <a:p>
            <a:pPr lvl="1"/>
            <a:r>
              <a:rPr lang="cs-CZ" dirty="0"/>
              <a:t>Příroda a krajina</a:t>
            </a:r>
          </a:p>
          <a:p>
            <a:pPr lvl="1"/>
            <a:r>
              <a:rPr lang="cs-CZ" dirty="0"/>
              <a:t>Životní prostředí ve městech a obcích</a:t>
            </a:r>
          </a:p>
          <a:p>
            <a:pPr lvl="1"/>
            <a:r>
              <a:rPr lang="cs-CZ" dirty="0"/>
              <a:t>Environmentální prevence</a:t>
            </a:r>
          </a:p>
          <a:p>
            <a:pPr lvl="1"/>
            <a:r>
              <a:rPr lang="cs-CZ" dirty="0"/>
              <a:t>Inovativní a demonstrační projekty</a:t>
            </a:r>
          </a:p>
          <a:p>
            <a:endParaRPr lang="cs-CZ" dirty="0"/>
          </a:p>
        </p:txBody>
      </p:sp>
      <p:sp>
        <p:nvSpPr>
          <p:cNvPr id="9" name="Zástupný symbol pro text 8">
            <a:extLst>
              <a:ext uri="{FF2B5EF4-FFF2-40B4-BE49-F238E27FC236}">
                <a16:creationId xmlns:a16="http://schemas.microsoft.com/office/drawing/2014/main" id="{E757AE1C-BB29-4F89-BB8C-E0924FDFE68B}"/>
              </a:ext>
            </a:extLst>
          </p:cNvPr>
          <p:cNvSpPr>
            <a:spLocks noGrp="1"/>
          </p:cNvSpPr>
          <p:nvPr>
            <p:ph type="body" sz="quarter" idx="3"/>
          </p:nvPr>
        </p:nvSpPr>
        <p:spPr/>
        <p:txBody>
          <a:bodyPr/>
          <a:lstStyle/>
          <a:p>
            <a:r>
              <a:rPr lang="cs-CZ" dirty="0"/>
              <a:t>Další programy</a:t>
            </a:r>
          </a:p>
        </p:txBody>
      </p:sp>
      <p:sp>
        <p:nvSpPr>
          <p:cNvPr id="10" name="Zástupný symbol pro obsah 9">
            <a:extLst>
              <a:ext uri="{FF2B5EF4-FFF2-40B4-BE49-F238E27FC236}">
                <a16:creationId xmlns:a16="http://schemas.microsoft.com/office/drawing/2014/main" id="{0A4938C1-153A-4DFB-85DF-FC2D0CA1FD3B}"/>
              </a:ext>
            </a:extLst>
          </p:cNvPr>
          <p:cNvSpPr>
            <a:spLocks noGrp="1"/>
          </p:cNvSpPr>
          <p:nvPr>
            <p:ph sz="quarter" idx="4"/>
          </p:nvPr>
        </p:nvSpPr>
        <p:spPr/>
        <p:txBody>
          <a:bodyPr>
            <a:normAutofit lnSpcReduction="10000"/>
          </a:bodyPr>
          <a:lstStyle/>
          <a:p>
            <a:r>
              <a:rPr lang="cs-CZ" dirty="0"/>
              <a:t>Granty pro nevládní neziskové organizace</a:t>
            </a:r>
          </a:p>
          <a:p>
            <a:pPr lvl="1"/>
            <a:r>
              <a:rPr lang="cs-CZ" dirty="0"/>
              <a:t>Neinvestiční projekty</a:t>
            </a:r>
          </a:p>
          <a:p>
            <a:pPr lvl="1"/>
            <a:r>
              <a:rPr lang="cs-CZ" dirty="0"/>
              <a:t>Koordinační projekty</a:t>
            </a:r>
          </a:p>
          <a:p>
            <a:r>
              <a:rPr lang="cs-CZ" dirty="0"/>
              <a:t>Program péče o krajinu</a:t>
            </a:r>
          </a:p>
          <a:p>
            <a:pPr lvl="1"/>
            <a:r>
              <a:rPr lang="cs-CZ" dirty="0"/>
              <a:t>Podpora drobných opatření v oblasti územní a druhové ochrany přírody a krajiny</a:t>
            </a:r>
          </a:p>
          <a:p>
            <a:r>
              <a:rPr lang="cs-CZ" dirty="0"/>
              <a:t>Program obnovy přirozených funkcích krajiny</a:t>
            </a:r>
          </a:p>
          <a:p>
            <a:pPr lvl="1"/>
            <a:r>
              <a:rPr lang="cs-CZ" dirty="0"/>
              <a:t>Podpora realizace opatření vyplývajících z plánovacích a koncepčních dokumentů</a:t>
            </a:r>
          </a:p>
        </p:txBody>
      </p:sp>
    </p:spTree>
    <p:extLst>
      <p:ext uri="{BB962C8B-B14F-4D97-AF65-F5344CB8AC3E}">
        <p14:creationId xmlns:p14="http://schemas.microsoft.com/office/powerpoint/2010/main" val="4154350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A5FB5-9DCF-4DEA-8D17-51C065EDBCF5}"/>
              </a:ext>
            </a:extLst>
          </p:cNvPr>
          <p:cNvSpPr>
            <a:spLocks noGrp="1"/>
          </p:cNvSpPr>
          <p:nvPr>
            <p:ph type="title"/>
          </p:nvPr>
        </p:nvSpPr>
        <p:spPr/>
        <p:txBody>
          <a:bodyPr/>
          <a:lstStyle/>
          <a:p>
            <a:r>
              <a:rPr lang="cs-CZ" dirty="0">
                <a:hlinkClick r:id="rId2"/>
              </a:rPr>
              <a:t>Státní fond životního prostředí</a:t>
            </a:r>
            <a:endParaRPr lang="cs-CZ" dirty="0"/>
          </a:p>
        </p:txBody>
      </p:sp>
      <p:sp>
        <p:nvSpPr>
          <p:cNvPr id="3" name="Zástupný symbol pro obsah 2">
            <a:extLst>
              <a:ext uri="{FF2B5EF4-FFF2-40B4-BE49-F238E27FC236}">
                <a16:creationId xmlns:a16="http://schemas.microsoft.com/office/drawing/2014/main" id="{682548C9-CAED-41B2-8F2C-F1EAC5493E1D}"/>
              </a:ext>
            </a:extLst>
          </p:cNvPr>
          <p:cNvSpPr>
            <a:spLocks noGrp="1"/>
          </p:cNvSpPr>
          <p:nvPr>
            <p:ph sz="half" idx="1"/>
          </p:nvPr>
        </p:nvSpPr>
        <p:spPr>
          <a:xfrm>
            <a:off x="581193" y="2228003"/>
            <a:ext cx="5422390" cy="4315672"/>
          </a:xfrm>
        </p:spPr>
        <p:txBody>
          <a:bodyPr>
            <a:normAutofit/>
          </a:bodyPr>
          <a:lstStyle/>
          <a:p>
            <a:r>
              <a:rPr lang="cs-CZ" dirty="0"/>
              <a:t>Institucionální nástroj</a:t>
            </a:r>
          </a:p>
          <a:p>
            <a:pPr lvl="1"/>
            <a:r>
              <a:rPr lang="cs-CZ" dirty="0"/>
              <a:t>Jiná státní organizace</a:t>
            </a:r>
          </a:p>
          <a:p>
            <a:pPr lvl="2"/>
            <a:r>
              <a:rPr lang="cs-CZ" dirty="0"/>
              <a:t>Zřízená a spravovaná MŽP</a:t>
            </a:r>
          </a:p>
          <a:p>
            <a:pPr lvl="1"/>
            <a:r>
              <a:rPr lang="cs-CZ" dirty="0"/>
              <a:t>Zákon č. 388/1991 Sb.</a:t>
            </a:r>
          </a:p>
          <a:p>
            <a:pPr lvl="2"/>
            <a:r>
              <a:rPr lang="cs-CZ" dirty="0"/>
              <a:t>Statut a jednací řád</a:t>
            </a:r>
          </a:p>
          <a:p>
            <a:r>
              <a:rPr lang="cs-CZ" dirty="0"/>
              <a:t>Činnosti</a:t>
            </a:r>
          </a:p>
          <a:p>
            <a:pPr lvl="1"/>
            <a:r>
              <a:rPr lang="cs-CZ" dirty="0"/>
              <a:t>Podpora ekologických opatření uskutečňovaných v souladu s aktuální SPŽP a zásadami ochrany životního prostředí ČR</a:t>
            </a:r>
          </a:p>
          <a:p>
            <a:pPr lvl="1"/>
            <a:r>
              <a:rPr lang="cs-CZ" dirty="0"/>
              <a:t>Administrace prostředků získaných od Evropské unie pro oblast životního prostředí</a:t>
            </a:r>
          </a:p>
          <a:p>
            <a:pPr lvl="1"/>
            <a:endParaRPr lang="cs-CZ" dirty="0"/>
          </a:p>
        </p:txBody>
      </p:sp>
      <p:sp>
        <p:nvSpPr>
          <p:cNvPr id="4" name="Zástupný symbol pro obsah 3">
            <a:extLst>
              <a:ext uri="{FF2B5EF4-FFF2-40B4-BE49-F238E27FC236}">
                <a16:creationId xmlns:a16="http://schemas.microsoft.com/office/drawing/2014/main" id="{0953BAD2-9004-49C9-80C8-2282B0D4E234}"/>
              </a:ext>
            </a:extLst>
          </p:cNvPr>
          <p:cNvSpPr>
            <a:spLocks noGrp="1"/>
          </p:cNvSpPr>
          <p:nvPr>
            <p:ph sz="half" idx="2"/>
          </p:nvPr>
        </p:nvSpPr>
        <p:spPr>
          <a:xfrm>
            <a:off x="6188417" y="2228003"/>
            <a:ext cx="5422392" cy="4315672"/>
          </a:xfrm>
        </p:spPr>
        <p:txBody>
          <a:bodyPr>
            <a:normAutofit/>
          </a:bodyPr>
          <a:lstStyle/>
          <a:p>
            <a:r>
              <a:rPr lang="cs-CZ" dirty="0"/>
              <a:t>Úkoly</a:t>
            </a:r>
          </a:p>
          <a:p>
            <a:pPr lvl="1"/>
            <a:r>
              <a:rPr lang="cs-CZ" dirty="0"/>
              <a:t>konzultace a poradenství</a:t>
            </a:r>
          </a:p>
          <a:p>
            <a:pPr lvl="1"/>
            <a:r>
              <a:rPr lang="cs-CZ" dirty="0"/>
              <a:t>příjem žádostí o podporu</a:t>
            </a:r>
          </a:p>
          <a:p>
            <a:pPr lvl="1"/>
            <a:r>
              <a:rPr lang="cs-CZ" dirty="0"/>
              <a:t>vyhodnocování žádostí a příprava návrhů pro jednání Rady Fondu a rozhodnutí ministra</a:t>
            </a:r>
          </a:p>
          <a:p>
            <a:pPr lvl="1"/>
            <a:r>
              <a:rPr lang="cs-CZ" dirty="0"/>
              <a:t>smluvní agenda pro poskytování podpory, agenda smluvního ručení za poskytované půjčky</a:t>
            </a:r>
          </a:p>
          <a:p>
            <a:pPr lvl="1"/>
            <a:r>
              <a:rPr lang="cs-CZ" dirty="0"/>
              <a:t>uvolňování finančních prostředků příjemcům včetně průběžného sledování použití prostředků</a:t>
            </a:r>
          </a:p>
          <a:p>
            <a:pPr lvl="1"/>
            <a:r>
              <a:rPr lang="cs-CZ" dirty="0"/>
              <a:t>závěrečné vyhodnocování projektů a dosažených ekologických efektů, sledování návratnosti půjček</a:t>
            </a:r>
          </a:p>
          <a:p>
            <a:pPr lvl="1"/>
            <a:r>
              <a:rPr lang="cs-CZ" dirty="0"/>
              <a:t>stanovování a vymáhání sankcí při nedodržení smluvních podmínek nebo porušení rozpočtových pravidel</a:t>
            </a:r>
          </a:p>
        </p:txBody>
      </p:sp>
    </p:spTree>
    <p:extLst>
      <p:ext uri="{BB962C8B-B14F-4D97-AF65-F5344CB8AC3E}">
        <p14:creationId xmlns:p14="http://schemas.microsoft.com/office/powerpoint/2010/main" val="3381391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C3E9A0-2A2B-4B17-B7B7-51892DA2C040}"/>
              </a:ext>
            </a:extLst>
          </p:cNvPr>
          <p:cNvSpPr>
            <a:spLocks noGrp="1"/>
          </p:cNvSpPr>
          <p:nvPr>
            <p:ph type="title"/>
          </p:nvPr>
        </p:nvSpPr>
        <p:spPr/>
        <p:txBody>
          <a:bodyPr/>
          <a:lstStyle/>
          <a:p>
            <a:r>
              <a:rPr lang="cs-CZ" dirty="0"/>
              <a:t>Příjmy SFŽP</a:t>
            </a:r>
          </a:p>
        </p:txBody>
      </p:sp>
      <p:sp>
        <p:nvSpPr>
          <p:cNvPr id="3" name="Zástupný symbol pro obsah 2">
            <a:extLst>
              <a:ext uri="{FF2B5EF4-FFF2-40B4-BE49-F238E27FC236}">
                <a16:creationId xmlns:a16="http://schemas.microsoft.com/office/drawing/2014/main" id="{DD4869C1-2B09-41C6-A9E5-86F03CD21116}"/>
              </a:ext>
            </a:extLst>
          </p:cNvPr>
          <p:cNvSpPr>
            <a:spLocks noGrp="1"/>
          </p:cNvSpPr>
          <p:nvPr>
            <p:ph idx="1"/>
          </p:nvPr>
        </p:nvSpPr>
        <p:spPr>
          <a:xfrm>
            <a:off x="581192" y="2180496"/>
            <a:ext cx="11029615" cy="4277454"/>
          </a:xfrm>
        </p:spPr>
        <p:txBody>
          <a:bodyPr>
            <a:normAutofit fontScale="77500" lnSpcReduction="20000"/>
          </a:bodyPr>
          <a:lstStyle/>
          <a:p>
            <a:pPr>
              <a:defRPr/>
            </a:pPr>
            <a:r>
              <a:rPr lang="cs-CZ" dirty="0"/>
              <a:t>poplatky za vypouštění odpadních vod do vod povrchových,</a:t>
            </a:r>
          </a:p>
          <a:p>
            <a:pPr>
              <a:defRPr/>
            </a:pPr>
            <a:r>
              <a:rPr lang="cs-CZ" dirty="0"/>
              <a:t>poplatky za vypouštění škodlivých látek do ovzduší,</a:t>
            </a:r>
          </a:p>
          <a:p>
            <a:pPr>
              <a:defRPr/>
            </a:pPr>
            <a:r>
              <a:rPr lang="cs-CZ" dirty="0"/>
              <a:t>poplatky podle zákona o odpadech, </a:t>
            </a:r>
          </a:p>
          <a:p>
            <a:pPr>
              <a:defRPr/>
            </a:pPr>
            <a:r>
              <a:rPr lang="cs-CZ" dirty="0"/>
              <a:t>odvody za odnětí půdy ze zemědělského půdního fondu ve výši 60% jejich celkového objemu určeného orgánem ochrany zemědělského půdního fondu, </a:t>
            </a:r>
          </a:p>
          <a:p>
            <a:pPr>
              <a:defRPr/>
            </a:pPr>
            <a:r>
              <a:rPr lang="cs-CZ" dirty="0"/>
              <a:t>poplatky za skutečný odběr podzemních vod ve výši 50 % jejich celkového objemu,</a:t>
            </a:r>
          </a:p>
          <a:p>
            <a:pPr>
              <a:defRPr/>
            </a:pPr>
            <a:r>
              <a:rPr lang="cs-CZ" dirty="0"/>
              <a:t>úhrady odváděné do státního rozpočtu za vydobyté nerosty,</a:t>
            </a:r>
          </a:p>
          <a:p>
            <a:pPr>
              <a:defRPr/>
            </a:pPr>
            <a:r>
              <a:rPr lang="cs-CZ" dirty="0"/>
              <a:t>pokuty uložené orgány správce Fondu a Českou inspekcí životního prostředí za porušení předpisů a opatření k ochraně životního prostředí,</a:t>
            </a:r>
          </a:p>
          <a:p>
            <a:pPr>
              <a:defRPr/>
            </a:pPr>
            <a:r>
              <a:rPr lang="cs-CZ" dirty="0"/>
              <a:t>peněžní příjmy z postihu žadatelů za neoprávněné použití nebo zadržení prostředků Fondu,</a:t>
            </a:r>
          </a:p>
          <a:p>
            <a:pPr>
              <a:defRPr/>
            </a:pPr>
            <a:r>
              <a:rPr lang="cs-CZ" dirty="0"/>
              <a:t>dotace ze státního rozpočtu,</a:t>
            </a:r>
          </a:p>
          <a:p>
            <a:pPr>
              <a:defRPr/>
            </a:pPr>
            <a:r>
              <a:rPr lang="cs-CZ" dirty="0"/>
              <a:t>podíly na výnosu daní,</a:t>
            </a:r>
          </a:p>
          <a:p>
            <a:pPr>
              <a:defRPr/>
            </a:pPr>
            <a:r>
              <a:rPr lang="cs-CZ" dirty="0"/>
              <a:t>úvěry od právnických osob,</a:t>
            </a:r>
          </a:p>
          <a:p>
            <a:pPr>
              <a:defRPr/>
            </a:pPr>
            <a:r>
              <a:rPr lang="cs-CZ" dirty="0"/>
              <a:t>příspěvky od tuzemských a zahraničních právnických a fyzických osob,</a:t>
            </a:r>
          </a:p>
          <a:p>
            <a:pPr>
              <a:defRPr/>
            </a:pPr>
            <a:r>
              <a:rPr lang="cs-CZ" dirty="0"/>
              <a:t>další příjmy stanovené obecně závaznými právními předpisy v jednotlivých úsecích životního prostředí.</a:t>
            </a:r>
          </a:p>
        </p:txBody>
      </p:sp>
    </p:spTree>
    <p:extLst>
      <p:ext uri="{BB962C8B-B14F-4D97-AF65-F5344CB8AC3E}">
        <p14:creationId xmlns:p14="http://schemas.microsoft.com/office/powerpoint/2010/main" val="960394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CE06540-BF46-47EA-879A-EBD164E72A8B}"/>
              </a:ext>
            </a:extLst>
          </p:cNvPr>
          <p:cNvSpPr>
            <a:spLocks noGrp="1"/>
          </p:cNvSpPr>
          <p:nvPr>
            <p:ph type="title"/>
          </p:nvPr>
        </p:nvSpPr>
        <p:spPr/>
        <p:txBody>
          <a:bodyPr/>
          <a:lstStyle/>
          <a:p>
            <a:r>
              <a:rPr lang="cs-CZ" dirty="0"/>
              <a:t>Státní fond životního prostředí</a:t>
            </a:r>
          </a:p>
        </p:txBody>
      </p:sp>
      <p:sp>
        <p:nvSpPr>
          <p:cNvPr id="6" name="Zástupný symbol pro text 5">
            <a:extLst>
              <a:ext uri="{FF2B5EF4-FFF2-40B4-BE49-F238E27FC236}">
                <a16:creationId xmlns:a16="http://schemas.microsoft.com/office/drawing/2014/main" id="{E7C3385E-1AE5-440F-9641-1B8CABA1E2C3}"/>
              </a:ext>
            </a:extLst>
          </p:cNvPr>
          <p:cNvSpPr>
            <a:spLocks noGrp="1"/>
          </p:cNvSpPr>
          <p:nvPr>
            <p:ph type="body" idx="1"/>
          </p:nvPr>
        </p:nvSpPr>
        <p:spPr/>
        <p:txBody>
          <a:bodyPr/>
          <a:lstStyle/>
          <a:p>
            <a:r>
              <a:rPr lang="cs-CZ" dirty="0"/>
              <a:t>Formy podpory </a:t>
            </a:r>
          </a:p>
        </p:txBody>
      </p:sp>
      <p:sp>
        <p:nvSpPr>
          <p:cNvPr id="3" name="Zástupný symbol pro obsah 2">
            <a:extLst>
              <a:ext uri="{FF2B5EF4-FFF2-40B4-BE49-F238E27FC236}">
                <a16:creationId xmlns:a16="http://schemas.microsoft.com/office/drawing/2014/main" id="{7EB45B70-5F77-403B-9BBA-350E1357BD51}"/>
              </a:ext>
            </a:extLst>
          </p:cNvPr>
          <p:cNvSpPr>
            <a:spLocks noGrp="1"/>
          </p:cNvSpPr>
          <p:nvPr>
            <p:ph sz="half" idx="2"/>
          </p:nvPr>
        </p:nvSpPr>
        <p:spPr>
          <a:xfrm>
            <a:off x="581194" y="2926052"/>
            <a:ext cx="5393100" cy="3589048"/>
          </a:xfrm>
        </p:spPr>
        <p:txBody>
          <a:bodyPr>
            <a:normAutofit/>
          </a:bodyPr>
          <a:lstStyle/>
          <a:p>
            <a:r>
              <a:rPr lang="cs-CZ" dirty="0"/>
              <a:t>dotace</a:t>
            </a:r>
          </a:p>
          <a:p>
            <a:r>
              <a:rPr lang="cs-CZ" dirty="0"/>
              <a:t>subvence</a:t>
            </a:r>
          </a:p>
          <a:p>
            <a:r>
              <a:rPr lang="cs-CZ" dirty="0"/>
              <a:t>půjčky</a:t>
            </a:r>
          </a:p>
          <a:p>
            <a:r>
              <a:rPr lang="cs-CZ" dirty="0"/>
              <a:t>převzetí závazku</a:t>
            </a:r>
          </a:p>
          <a:p>
            <a:r>
              <a:rPr lang="cs-CZ" dirty="0"/>
              <a:t>další pomoc</a:t>
            </a:r>
          </a:p>
          <a:p>
            <a:endParaRPr lang="cs-CZ" dirty="0"/>
          </a:p>
        </p:txBody>
      </p:sp>
      <p:sp>
        <p:nvSpPr>
          <p:cNvPr id="7" name="Zástupný symbol pro text 6">
            <a:extLst>
              <a:ext uri="{FF2B5EF4-FFF2-40B4-BE49-F238E27FC236}">
                <a16:creationId xmlns:a16="http://schemas.microsoft.com/office/drawing/2014/main" id="{3D58672C-91A1-4164-AD9E-9403AB61CEAE}"/>
              </a:ext>
            </a:extLst>
          </p:cNvPr>
          <p:cNvSpPr>
            <a:spLocks noGrp="1"/>
          </p:cNvSpPr>
          <p:nvPr>
            <p:ph type="body" sz="quarter" idx="3"/>
          </p:nvPr>
        </p:nvSpPr>
        <p:spPr/>
        <p:txBody>
          <a:bodyPr/>
          <a:lstStyle/>
          <a:p>
            <a:r>
              <a:rPr lang="cs-CZ" dirty="0"/>
              <a:t>Oblasti podpory</a:t>
            </a:r>
          </a:p>
        </p:txBody>
      </p:sp>
      <p:sp>
        <p:nvSpPr>
          <p:cNvPr id="4" name="Zástupný symbol pro obsah 3">
            <a:extLst>
              <a:ext uri="{FF2B5EF4-FFF2-40B4-BE49-F238E27FC236}">
                <a16:creationId xmlns:a16="http://schemas.microsoft.com/office/drawing/2014/main" id="{E01DFBF5-7586-44EA-AACD-5BA3FAEDBA74}"/>
              </a:ext>
            </a:extLst>
          </p:cNvPr>
          <p:cNvSpPr>
            <a:spLocks noGrp="1"/>
          </p:cNvSpPr>
          <p:nvPr>
            <p:ph sz="quarter" idx="4"/>
          </p:nvPr>
        </p:nvSpPr>
        <p:spPr>
          <a:xfrm>
            <a:off x="6217709" y="2926052"/>
            <a:ext cx="5393100" cy="3512848"/>
          </a:xfrm>
        </p:spPr>
        <p:txBody>
          <a:bodyPr>
            <a:normAutofit fontScale="92500" lnSpcReduction="20000"/>
          </a:bodyPr>
          <a:lstStyle/>
          <a:p>
            <a:r>
              <a:rPr lang="lt-LT" dirty="0"/>
              <a:t>ochran</a:t>
            </a:r>
            <a:r>
              <a:rPr lang="cs-CZ" dirty="0"/>
              <a:t>a</a:t>
            </a:r>
            <a:r>
              <a:rPr lang="lt-LT" dirty="0"/>
              <a:t> vod</a:t>
            </a:r>
            <a:endParaRPr lang="cs-CZ" dirty="0"/>
          </a:p>
          <a:p>
            <a:r>
              <a:rPr lang="lt-LT" dirty="0"/>
              <a:t>ochran</a:t>
            </a:r>
            <a:r>
              <a:rPr lang="cs-CZ" dirty="0"/>
              <a:t>a</a:t>
            </a:r>
            <a:r>
              <a:rPr lang="lt-LT" dirty="0"/>
              <a:t> ovzduší a snižování emisí</a:t>
            </a:r>
            <a:endParaRPr lang="cs-CZ" dirty="0"/>
          </a:p>
          <a:p>
            <a:r>
              <a:rPr lang="lt-LT" dirty="0"/>
              <a:t>ochran</a:t>
            </a:r>
            <a:r>
              <a:rPr lang="cs-CZ" dirty="0"/>
              <a:t>a</a:t>
            </a:r>
            <a:r>
              <a:rPr lang="lt-LT" dirty="0"/>
              <a:t> p</a:t>
            </a:r>
            <a:r>
              <a:rPr lang="cs-CZ" dirty="0"/>
              <a:t>ř</a:t>
            </a:r>
            <a:r>
              <a:rPr lang="lt-LT" dirty="0"/>
              <a:t>írody, krajiny, p</a:t>
            </a:r>
            <a:r>
              <a:rPr lang="cs-CZ" dirty="0"/>
              <a:t>ů</a:t>
            </a:r>
            <a:r>
              <a:rPr lang="lt-LT" dirty="0"/>
              <a:t>dy a využívaní p</a:t>
            </a:r>
            <a:r>
              <a:rPr lang="cs-CZ" dirty="0"/>
              <a:t>ř</a:t>
            </a:r>
            <a:r>
              <a:rPr lang="lt-LT" dirty="0"/>
              <a:t>írodních zdroj</a:t>
            </a:r>
            <a:r>
              <a:rPr lang="cs-CZ" dirty="0"/>
              <a:t>ů</a:t>
            </a:r>
          </a:p>
          <a:p>
            <a:r>
              <a:rPr lang="lt-LT" dirty="0"/>
              <a:t>nakládání s odpady a odstra</a:t>
            </a:r>
            <a:r>
              <a:rPr lang="cs-CZ" dirty="0"/>
              <a:t>ň</a:t>
            </a:r>
            <a:r>
              <a:rPr lang="lt-LT" dirty="0"/>
              <a:t>ování ekologických zát</a:t>
            </a:r>
            <a:r>
              <a:rPr lang="cs-CZ" dirty="0"/>
              <a:t>ě</a:t>
            </a:r>
            <a:r>
              <a:rPr lang="lt-LT" dirty="0"/>
              <a:t>ží</a:t>
            </a:r>
            <a:endParaRPr lang="cs-CZ" dirty="0"/>
          </a:p>
          <a:p>
            <a:r>
              <a:rPr lang="lt-LT" dirty="0"/>
              <a:t>technologi</a:t>
            </a:r>
            <a:r>
              <a:rPr lang="cs-CZ" dirty="0"/>
              <a:t>e</a:t>
            </a:r>
            <a:r>
              <a:rPr lang="lt-LT" dirty="0"/>
              <a:t> a výrobk</a:t>
            </a:r>
            <a:r>
              <a:rPr lang="cs-CZ" dirty="0"/>
              <a:t>y</a:t>
            </a:r>
          </a:p>
          <a:p>
            <a:r>
              <a:rPr lang="lt-LT" dirty="0"/>
              <a:t>využití obnovitelných zdroj</a:t>
            </a:r>
            <a:r>
              <a:rPr lang="cs-CZ" dirty="0"/>
              <a:t>ů</a:t>
            </a:r>
            <a:r>
              <a:rPr lang="lt-LT" dirty="0"/>
              <a:t> energie</a:t>
            </a:r>
            <a:endParaRPr lang="cs-CZ" dirty="0"/>
          </a:p>
          <a:p>
            <a:r>
              <a:rPr lang="lt-LT" dirty="0"/>
              <a:t>úspor</a:t>
            </a:r>
            <a:r>
              <a:rPr lang="cs-CZ" dirty="0"/>
              <a:t>y</a:t>
            </a:r>
            <a:r>
              <a:rPr lang="lt-LT" dirty="0"/>
              <a:t> energie</a:t>
            </a:r>
            <a:endParaRPr lang="cs-CZ" dirty="0"/>
          </a:p>
          <a:p>
            <a:r>
              <a:rPr lang="lt-LT" dirty="0"/>
              <a:t>omezování pr</a:t>
            </a:r>
            <a:r>
              <a:rPr lang="cs-CZ" dirty="0"/>
              <a:t>ů</a:t>
            </a:r>
            <a:r>
              <a:rPr lang="lt-LT" dirty="0"/>
              <a:t>myslového zne</a:t>
            </a:r>
            <a:r>
              <a:rPr lang="cs-CZ" dirty="0"/>
              <a:t>č</a:t>
            </a:r>
            <a:r>
              <a:rPr lang="lt-LT" dirty="0"/>
              <a:t>išt</a:t>
            </a:r>
            <a:r>
              <a:rPr lang="cs-CZ" dirty="0"/>
              <a:t>ě</a:t>
            </a:r>
            <a:r>
              <a:rPr lang="lt-LT" dirty="0"/>
              <a:t>ní a snižování environmentálních rizik</a:t>
            </a:r>
            <a:endParaRPr lang="cs-CZ" dirty="0"/>
          </a:p>
          <a:p>
            <a:r>
              <a:rPr lang="lt-LT" dirty="0"/>
              <a:t>environmentální vzd</a:t>
            </a:r>
            <a:r>
              <a:rPr lang="cs-CZ" dirty="0"/>
              <a:t>ě</a:t>
            </a:r>
            <a:r>
              <a:rPr lang="lt-LT" dirty="0"/>
              <a:t>lávání, výchov</a:t>
            </a:r>
            <a:r>
              <a:rPr lang="cs-CZ" dirty="0"/>
              <a:t>a</a:t>
            </a:r>
            <a:r>
              <a:rPr lang="lt-LT" dirty="0"/>
              <a:t> a osv</a:t>
            </a:r>
            <a:r>
              <a:rPr lang="cs-CZ" dirty="0"/>
              <a:t>ě</a:t>
            </a:r>
            <a:r>
              <a:rPr lang="lt-LT" dirty="0"/>
              <a:t>t</a:t>
            </a:r>
            <a:r>
              <a:rPr lang="cs-CZ" dirty="0"/>
              <a:t>a</a:t>
            </a:r>
            <a:r>
              <a:rPr lang="lt-LT" dirty="0"/>
              <a:t> </a:t>
            </a:r>
            <a:endParaRPr lang="cs-CZ" dirty="0"/>
          </a:p>
        </p:txBody>
      </p:sp>
    </p:spTree>
    <p:extLst>
      <p:ext uri="{BB962C8B-B14F-4D97-AF65-F5344CB8AC3E}">
        <p14:creationId xmlns:p14="http://schemas.microsoft.com/office/powerpoint/2010/main" val="2279698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8149F5-E82A-4E52-B18C-B04832A65C02}"/>
              </a:ext>
            </a:extLst>
          </p:cNvPr>
          <p:cNvSpPr>
            <a:spLocks noGrp="1"/>
          </p:cNvSpPr>
          <p:nvPr>
            <p:ph type="title"/>
          </p:nvPr>
        </p:nvSpPr>
        <p:spPr/>
        <p:txBody>
          <a:bodyPr/>
          <a:lstStyle/>
          <a:p>
            <a:r>
              <a:rPr lang="cs-CZ" dirty="0"/>
              <a:t>Hodnocení ekonomických nástrojů</a:t>
            </a:r>
          </a:p>
        </p:txBody>
      </p:sp>
      <p:sp>
        <p:nvSpPr>
          <p:cNvPr id="3" name="Zástupný symbol pro text 2">
            <a:extLst>
              <a:ext uri="{FF2B5EF4-FFF2-40B4-BE49-F238E27FC236}">
                <a16:creationId xmlns:a16="http://schemas.microsoft.com/office/drawing/2014/main" id="{DAF705F8-E0E3-45D4-9F40-F5AF9BFDEFCB}"/>
              </a:ext>
            </a:extLst>
          </p:cNvPr>
          <p:cNvSpPr>
            <a:spLocks noGrp="1"/>
          </p:cNvSpPr>
          <p:nvPr>
            <p:ph type="body" idx="1"/>
          </p:nvPr>
        </p:nvSpPr>
        <p:spPr/>
        <p:txBody>
          <a:bodyPr/>
          <a:lstStyle/>
          <a:p>
            <a:r>
              <a:rPr lang="cs-CZ" dirty="0"/>
              <a:t>Výhody </a:t>
            </a:r>
          </a:p>
        </p:txBody>
      </p:sp>
      <p:sp>
        <p:nvSpPr>
          <p:cNvPr id="5" name="Zástupný symbol pro obsah 4">
            <a:extLst>
              <a:ext uri="{FF2B5EF4-FFF2-40B4-BE49-F238E27FC236}">
                <a16:creationId xmlns:a16="http://schemas.microsoft.com/office/drawing/2014/main" id="{6C955406-8F18-44F0-BB47-A45DC4615761}"/>
              </a:ext>
            </a:extLst>
          </p:cNvPr>
          <p:cNvSpPr>
            <a:spLocks noGrp="1"/>
          </p:cNvSpPr>
          <p:nvPr>
            <p:ph sz="half" idx="2"/>
          </p:nvPr>
        </p:nvSpPr>
        <p:spPr/>
        <p:txBody>
          <a:bodyPr/>
          <a:lstStyle/>
          <a:p>
            <a:r>
              <a:rPr lang="cs-CZ" dirty="0"/>
              <a:t>Minimalizace celkových společenských nákladů</a:t>
            </a:r>
          </a:p>
          <a:p>
            <a:r>
              <a:rPr lang="cs-CZ" dirty="0"/>
              <a:t>Snížení nároků na státní administrativu</a:t>
            </a:r>
          </a:p>
          <a:p>
            <a:r>
              <a:rPr lang="cs-CZ" dirty="0"/>
              <a:t>Podpora inovací</a:t>
            </a:r>
          </a:p>
          <a:p>
            <a:r>
              <a:rPr lang="cs-CZ" dirty="0"/>
              <a:t>Vytváření zdrojů financování</a:t>
            </a:r>
          </a:p>
          <a:p>
            <a:r>
              <a:rPr lang="cs-CZ" dirty="0"/>
              <a:t>Tržní konformita</a:t>
            </a:r>
          </a:p>
          <a:p>
            <a:r>
              <a:rPr lang="cs-CZ" dirty="0"/>
              <a:t>Ekonomická efektivnost</a:t>
            </a:r>
          </a:p>
        </p:txBody>
      </p:sp>
      <p:sp>
        <p:nvSpPr>
          <p:cNvPr id="7" name="Zástupný symbol pro text 6">
            <a:extLst>
              <a:ext uri="{FF2B5EF4-FFF2-40B4-BE49-F238E27FC236}">
                <a16:creationId xmlns:a16="http://schemas.microsoft.com/office/drawing/2014/main" id="{24DC08B8-C6B6-4C4F-B694-EFB4F6768BBE}"/>
              </a:ext>
            </a:extLst>
          </p:cNvPr>
          <p:cNvSpPr>
            <a:spLocks noGrp="1"/>
          </p:cNvSpPr>
          <p:nvPr>
            <p:ph type="body" sz="quarter" idx="3"/>
          </p:nvPr>
        </p:nvSpPr>
        <p:spPr/>
        <p:txBody>
          <a:bodyPr/>
          <a:lstStyle/>
          <a:p>
            <a:r>
              <a:rPr lang="cs-CZ" dirty="0"/>
              <a:t>Nevýhody</a:t>
            </a:r>
          </a:p>
        </p:txBody>
      </p:sp>
      <p:sp>
        <p:nvSpPr>
          <p:cNvPr id="6" name="Zástupný symbol pro obsah 5">
            <a:extLst>
              <a:ext uri="{FF2B5EF4-FFF2-40B4-BE49-F238E27FC236}">
                <a16:creationId xmlns:a16="http://schemas.microsoft.com/office/drawing/2014/main" id="{D51A1F01-852B-4B8B-B539-3E9D0EC8B23E}"/>
              </a:ext>
            </a:extLst>
          </p:cNvPr>
          <p:cNvSpPr>
            <a:spLocks noGrp="1"/>
          </p:cNvSpPr>
          <p:nvPr>
            <p:ph sz="quarter" idx="4"/>
          </p:nvPr>
        </p:nvSpPr>
        <p:spPr/>
        <p:txBody>
          <a:bodyPr/>
          <a:lstStyle/>
          <a:p>
            <a:r>
              <a:rPr lang="cs-CZ" dirty="0"/>
              <a:t>Nejistý výsledek</a:t>
            </a:r>
          </a:p>
          <a:p>
            <a:pPr lvl="1"/>
            <a:r>
              <a:rPr lang="cs-CZ" dirty="0"/>
              <a:t>Předpoklad racionálního chování a snahy o maximalizaci hospodářského prospěchu</a:t>
            </a:r>
          </a:p>
          <a:p>
            <a:r>
              <a:rPr lang="cs-CZ" dirty="0"/>
              <a:t>Omezený věcný dopad</a:t>
            </a:r>
          </a:p>
          <a:p>
            <a:pPr lvl="1"/>
            <a:r>
              <a:rPr lang="cs-CZ" dirty="0"/>
              <a:t>Akutní řešení, havárie, lokální znečištění,…</a:t>
            </a:r>
          </a:p>
          <a:p>
            <a:r>
              <a:rPr lang="cs-CZ" dirty="0"/>
              <a:t>Obtížné oceňování přírodních zdrojů i újmy na nich </a:t>
            </a:r>
          </a:p>
          <a:p>
            <a:endParaRPr lang="cs-CZ" dirty="0"/>
          </a:p>
          <a:p>
            <a:endParaRPr lang="cs-CZ" dirty="0"/>
          </a:p>
        </p:txBody>
      </p:sp>
    </p:spTree>
    <p:extLst>
      <p:ext uri="{BB962C8B-B14F-4D97-AF65-F5344CB8AC3E}">
        <p14:creationId xmlns:p14="http://schemas.microsoft.com/office/powerpoint/2010/main" val="1434479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52A12-93ED-41E7-AA2C-BEB6C7216944}"/>
              </a:ext>
            </a:extLst>
          </p:cNvPr>
          <p:cNvSpPr>
            <a:spLocks noGrp="1"/>
          </p:cNvSpPr>
          <p:nvPr>
            <p:ph type="title"/>
          </p:nvPr>
        </p:nvSpPr>
        <p:spPr/>
        <p:txBody>
          <a:bodyPr/>
          <a:lstStyle/>
          <a:p>
            <a:r>
              <a:rPr lang="cs-CZ" dirty="0"/>
              <a:t>Rizikové faktory</a:t>
            </a:r>
          </a:p>
        </p:txBody>
      </p:sp>
      <p:sp>
        <p:nvSpPr>
          <p:cNvPr id="5" name="Zástupný symbol pro obsah 4">
            <a:extLst>
              <a:ext uri="{FF2B5EF4-FFF2-40B4-BE49-F238E27FC236}">
                <a16:creationId xmlns:a16="http://schemas.microsoft.com/office/drawing/2014/main" id="{0D3B779F-944E-46FE-B456-6653CBE6A9AF}"/>
              </a:ext>
            </a:extLst>
          </p:cNvPr>
          <p:cNvSpPr>
            <a:spLocks noGrp="1"/>
          </p:cNvSpPr>
          <p:nvPr>
            <p:ph idx="1"/>
          </p:nvPr>
        </p:nvSpPr>
        <p:spPr/>
        <p:txBody>
          <a:bodyPr>
            <a:normAutofit/>
          </a:bodyPr>
          <a:lstStyle/>
          <a:p>
            <a:r>
              <a:rPr lang="cs-CZ" dirty="0"/>
              <a:t>„kouzlo nechtěného“</a:t>
            </a:r>
          </a:p>
          <a:p>
            <a:pPr lvl="1"/>
            <a:r>
              <a:rPr lang="cs-CZ" dirty="0"/>
              <a:t>nezamýšlené důsledky – např. černé skládky, podpora biopaliv či FVE (zábor půdy) </a:t>
            </a:r>
          </a:p>
          <a:p>
            <a:r>
              <a:rPr lang="cs-CZ" dirty="0"/>
              <a:t>„vyschlé zdroje“</a:t>
            </a:r>
          </a:p>
          <a:p>
            <a:pPr lvl="1"/>
            <a:r>
              <a:rPr lang="cs-CZ" dirty="0"/>
              <a:t>změna chování znamená menší příjem z poplatků/daní </a:t>
            </a:r>
          </a:p>
          <a:p>
            <a:r>
              <a:rPr lang="cs-CZ" dirty="0"/>
              <a:t>„motivovaný regulátor“</a:t>
            </a:r>
          </a:p>
          <a:p>
            <a:pPr lvl="1"/>
            <a:r>
              <a:rPr lang="cs-CZ" dirty="0"/>
              <a:t>upřednostnění fiskální funkce před motivační</a:t>
            </a:r>
          </a:p>
          <a:p>
            <a:r>
              <a:rPr lang="cs-CZ" dirty="0"/>
              <a:t>politické vlivy a lobby při rozhodování o systému nástrojů </a:t>
            </a:r>
          </a:p>
          <a:p>
            <a:r>
              <a:rPr lang="pl-PL" dirty="0"/>
              <a:t>prostředky nepoužity na ochranu ŽP </a:t>
            </a:r>
          </a:p>
          <a:p>
            <a:pPr lvl="1"/>
            <a:r>
              <a:rPr lang="cs-CZ" dirty="0">
                <a:hlinkClick r:id="rId2"/>
              </a:rPr>
              <a:t>Viz Dienstbier F. Disertační práce. MU Brno, 2006.</a:t>
            </a:r>
            <a:endParaRPr lang="cs-CZ" dirty="0"/>
          </a:p>
          <a:p>
            <a:endParaRPr lang="cs-CZ" dirty="0"/>
          </a:p>
        </p:txBody>
      </p:sp>
    </p:spTree>
    <p:extLst>
      <p:ext uri="{BB962C8B-B14F-4D97-AF65-F5344CB8AC3E}">
        <p14:creationId xmlns:p14="http://schemas.microsoft.com/office/powerpoint/2010/main" val="3292573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a:t>
            </a:r>
            <a:r>
              <a:rPr lang="cs-CZ"/>
              <a:t>za pozornost…</a:t>
            </a:r>
            <a:endParaRPr lang="cs-CZ" dirty="0"/>
          </a:p>
        </p:txBody>
      </p:sp>
      <p:sp>
        <p:nvSpPr>
          <p:cNvPr id="3" name="Zástupný symbol pro obsah 2"/>
          <p:cNvSpPr>
            <a:spLocks noGrp="1"/>
          </p:cNvSpPr>
          <p:nvPr>
            <p:ph idx="1"/>
          </p:nvPr>
        </p:nvSpPr>
        <p:spPr/>
        <p:txBody>
          <a:bodyPr/>
          <a:lstStyle/>
          <a:p>
            <a:r>
              <a:rPr lang="cs-CZ" dirty="0"/>
              <a:t>Použité zdroje</a:t>
            </a:r>
          </a:p>
          <a:p>
            <a:pPr lvl="1"/>
            <a:r>
              <a:rPr lang="cs-CZ" dirty="0"/>
              <a:t>Výše uvedené v prezentaci.</a:t>
            </a:r>
          </a:p>
          <a:p>
            <a:pPr lvl="1"/>
            <a:r>
              <a:rPr lang="cs-CZ" dirty="0">
                <a:hlinkClick r:id="rId2"/>
              </a:rPr>
              <a:t>Dienstbier F. Disertační práce. MU Brno, 2006.</a:t>
            </a:r>
            <a:endParaRPr lang="cs-CZ" dirty="0"/>
          </a:p>
          <a:p>
            <a:pPr lvl="1"/>
            <a:r>
              <a:rPr lang="cs-CZ" dirty="0"/>
              <a:t>Vícha O. Princip „znečišťovatel platí“ z právního pohledu. Praha: Linde, 2014.</a:t>
            </a:r>
          </a:p>
          <a:p>
            <a:pPr lvl="1"/>
            <a:r>
              <a:rPr lang="cs-CZ" dirty="0"/>
              <a:t>Tkáčiková J. (</a:t>
            </a:r>
            <a:r>
              <a:rPr lang="cs-CZ" dirty="0" err="1"/>
              <a:t>ed</a:t>
            </a:r>
            <a:r>
              <a:rPr lang="cs-CZ" dirty="0"/>
              <a:t>.) Ekonomické nástroje v právu životního prostředí. MU Brno, 2010.</a:t>
            </a:r>
          </a:p>
          <a:p>
            <a:pPr lvl="1"/>
            <a:r>
              <a:rPr lang="cs-CZ" dirty="0">
                <a:hlinkClick r:id="rId3"/>
              </a:rPr>
              <a:t>Úvod do environmentální ekonomie a politiky. VŠE Praha.</a:t>
            </a:r>
            <a:endParaRPr lang="cs-CZ" dirty="0"/>
          </a:p>
        </p:txBody>
      </p:sp>
    </p:spTree>
    <p:extLst>
      <p:ext uri="{BB962C8B-B14F-4D97-AF65-F5344CB8AC3E}">
        <p14:creationId xmlns:p14="http://schemas.microsoft.com/office/powerpoint/2010/main" val="368311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2" descr="VÃ½sledek obrÃ¡zku pro tragedy of commons">
            <a:extLst>
              <a:ext uri="{FF2B5EF4-FFF2-40B4-BE49-F238E27FC236}">
                <a16:creationId xmlns:a16="http://schemas.microsoft.com/office/drawing/2014/main" id="{DD814030-09A3-4022-8C5A-113CCC77BA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77" name="Rectangle 76">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a:extLst>
              <a:ext uri="{FF2B5EF4-FFF2-40B4-BE49-F238E27FC236}">
                <a16:creationId xmlns:a16="http://schemas.microsoft.com/office/drawing/2014/main" id="{9DCDC96F-52BE-47E0-AAE5-422E42AC56A5}"/>
              </a:ext>
            </a:extLst>
          </p:cNvPr>
          <p:cNvSpPr>
            <a:spLocks noGrp="1"/>
          </p:cNvSpPr>
          <p:nvPr>
            <p:ph type="title"/>
          </p:nvPr>
        </p:nvSpPr>
        <p:spPr>
          <a:xfrm>
            <a:off x="584200" y="1006956"/>
            <a:ext cx="3412067" cy="1372177"/>
          </a:xfrm>
        </p:spPr>
        <p:txBody>
          <a:bodyPr anchor="ctr">
            <a:normAutofit/>
          </a:bodyPr>
          <a:lstStyle/>
          <a:p>
            <a:r>
              <a:rPr lang="cs-CZ"/>
              <a:t>Tragedy of commons</a:t>
            </a:r>
            <a:endParaRPr lang="cs-CZ" dirty="0"/>
          </a:p>
        </p:txBody>
      </p:sp>
    </p:spTree>
    <p:extLst>
      <p:ext uri="{BB962C8B-B14F-4D97-AF65-F5344CB8AC3E}">
        <p14:creationId xmlns:p14="http://schemas.microsoft.com/office/powerpoint/2010/main" val="5215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42C573-EA72-40CF-8561-2BC2D8B3DA36}"/>
              </a:ext>
            </a:extLst>
          </p:cNvPr>
          <p:cNvSpPr>
            <a:spLocks noGrp="1"/>
          </p:cNvSpPr>
          <p:nvPr>
            <p:ph type="title"/>
          </p:nvPr>
        </p:nvSpPr>
        <p:spPr/>
        <p:txBody>
          <a:bodyPr/>
          <a:lstStyle/>
          <a:p>
            <a:r>
              <a:rPr lang="cs-CZ" dirty="0"/>
              <a:t>Environmentální ekonomie</a:t>
            </a:r>
          </a:p>
        </p:txBody>
      </p:sp>
      <p:sp>
        <p:nvSpPr>
          <p:cNvPr id="3" name="Zástupný symbol pro obsah 2">
            <a:extLst>
              <a:ext uri="{FF2B5EF4-FFF2-40B4-BE49-F238E27FC236}">
                <a16:creationId xmlns:a16="http://schemas.microsoft.com/office/drawing/2014/main" id="{203046EB-E8E2-44D5-9AF8-D0F322B31040}"/>
              </a:ext>
            </a:extLst>
          </p:cNvPr>
          <p:cNvSpPr>
            <a:spLocks noGrp="1"/>
          </p:cNvSpPr>
          <p:nvPr>
            <p:ph idx="1"/>
          </p:nvPr>
        </p:nvSpPr>
        <p:spPr/>
        <p:txBody>
          <a:bodyPr/>
          <a:lstStyle/>
          <a:p>
            <a:r>
              <a:rPr lang="cs-CZ" dirty="0"/>
              <a:t>Jak maximalizovat životní úroveň společnosti (kombinací spotřebních statků a kvality životního prostředí)?</a:t>
            </a:r>
          </a:p>
          <a:p>
            <a:r>
              <a:rPr lang="cs-CZ" dirty="0"/>
              <a:t>Jak zvýšit racionalitu, efektivnost a spravedlnost státní politiky životního prostředí?</a:t>
            </a:r>
          </a:p>
          <a:p>
            <a:r>
              <a:rPr lang="cs-CZ" dirty="0"/>
              <a:t>Jak dosahovat politicky stanovené environmentální cíle s co nejnižšími společenskými náklady?</a:t>
            </a:r>
          </a:p>
          <a:p>
            <a:r>
              <a:rPr lang="cs-CZ" dirty="0"/>
              <a:t>Jak dosahovat s dostupnými finančními prostředky co nejvyšší environmentální efekty?</a:t>
            </a:r>
          </a:p>
          <a:p>
            <a:r>
              <a:rPr lang="cs-CZ" dirty="0"/>
              <a:t>Jak integrovat politiku životního prostředí s ostatními hospodářskými politikami?</a:t>
            </a:r>
          </a:p>
          <a:p>
            <a:r>
              <a:rPr lang="cs-CZ" dirty="0"/>
              <a:t>Jak hodnotit trvale udržitelný rozvoj a sladit cíle ekonomické a sociální s cíli environmentálními?</a:t>
            </a:r>
          </a:p>
        </p:txBody>
      </p:sp>
    </p:spTree>
    <p:extLst>
      <p:ext uri="{BB962C8B-B14F-4D97-AF65-F5344CB8AC3E}">
        <p14:creationId xmlns:p14="http://schemas.microsoft.com/office/powerpoint/2010/main" val="335769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7E629-4413-426B-BE8A-B67E2A3610A8}"/>
              </a:ext>
            </a:extLst>
          </p:cNvPr>
          <p:cNvSpPr>
            <a:spLocks noGrp="1"/>
          </p:cNvSpPr>
          <p:nvPr>
            <p:ph type="title"/>
          </p:nvPr>
        </p:nvSpPr>
        <p:spPr/>
        <p:txBody>
          <a:bodyPr/>
          <a:lstStyle/>
          <a:p>
            <a:r>
              <a:rPr lang="cs-CZ" dirty="0"/>
              <a:t>Východiska – principy ochrany životního prostředí</a:t>
            </a:r>
          </a:p>
        </p:txBody>
      </p:sp>
      <p:sp>
        <p:nvSpPr>
          <p:cNvPr id="3" name="Zástupný symbol pro obsah 2">
            <a:extLst>
              <a:ext uri="{FF2B5EF4-FFF2-40B4-BE49-F238E27FC236}">
                <a16:creationId xmlns:a16="http://schemas.microsoft.com/office/drawing/2014/main" id="{F16CA86B-4DC5-40BC-B8D6-61D69969652A}"/>
              </a:ext>
            </a:extLst>
          </p:cNvPr>
          <p:cNvSpPr>
            <a:spLocks noGrp="1"/>
          </p:cNvSpPr>
          <p:nvPr>
            <p:ph idx="1"/>
          </p:nvPr>
        </p:nvSpPr>
        <p:spPr/>
        <p:txBody>
          <a:bodyPr/>
          <a:lstStyle/>
          <a:p>
            <a:r>
              <a:rPr lang="cs-CZ" dirty="0"/>
              <a:t>Princip znečišťovatel platí </a:t>
            </a:r>
          </a:p>
          <a:p>
            <a:pPr lvl="2"/>
            <a:r>
              <a:rPr lang="cs-CZ" dirty="0"/>
              <a:t>Povinnost nést náklady na preventivní opatření a kontrolu znečištění (</a:t>
            </a:r>
            <a:r>
              <a:rPr lang="cs-CZ" i="1" dirty="0" err="1"/>
              <a:t>sensu</a:t>
            </a:r>
            <a:r>
              <a:rPr lang="cs-CZ" i="1" dirty="0"/>
              <a:t> </a:t>
            </a:r>
            <a:r>
              <a:rPr lang="cs-CZ" i="1" dirty="0" err="1"/>
              <a:t>stricto</a:t>
            </a:r>
            <a:r>
              <a:rPr lang="cs-CZ" dirty="0"/>
              <a:t>)</a:t>
            </a:r>
          </a:p>
          <a:p>
            <a:pPr lvl="2"/>
            <a:r>
              <a:rPr lang="cs-CZ" dirty="0"/>
              <a:t>Povinnost nést náklady na administrativní opatření orgánů veřejné správy</a:t>
            </a:r>
          </a:p>
          <a:p>
            <a:pPr lvl="2"/>
            <a:r>
              <a:rPr lang="cs-CZ" dirty="0"/>
              <a:t>Povinnost nést náklady na nápravu škod způsobených znečištěním, včetně havarijního</a:t>
            </a:r>
          </a:p>
          <a:p>
            <a:pPr lvl="1"/>
            <a:r>
              <a:rPr lang="cs-CZ" dirty="0"/>
              <a:t>Princip odpovědnosti původce</a:t>
            </a:r>
          </a:p>
          <a:p>
            <a:pPr lvl="1"/>
            <a:r>
              <a:rPr lang="cs-CZ" dirty="0"/>
              <a:t>Princip ekonomické stimulace</a:t>
            </a:r>
          </a:p>
          <a:p>
            <a:endParaRPr lang="cs-CZ" dirty="0"/>
          </a:p>
          <a:p>
            <a:r>
              <a:rPr lang="cs-CZ" dirty="0"/>
              <a:t>Princip integrované ochrany životního prostředí</a:t>
            </a:r>
          </a:p>
          <a:p>
            <a:r>
              <a:rPr lang="cs-CZ" dirty="0"/>
              <a:t>Princip prevence</a:t>
            </a:r>
          </a:p>
          <a:p>
            <a:endParaRPr lang="cs-CZ" dirty="0"/>
          </a:p>
        </p:txBody>
      </p:sp>
    </p:spTree>
    <p:extLst>
      <p:ext uri="{BB962C8B-B14F-4D97-AF65-F5344CB8AC3E}">
        <p14:creationId xmlns:p14="http://schemas.microsoft.com/office/powerpoint/2010/main" val="335851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79FFD6-9917-4D99-8B3D-4066F90015D4}"/>
              </a:ext>
            </a:extLst>
          </p:cNvPr>
          <p:cNvSpPr>
            <a:spLocks noGrp="1"/>
          </p:cNvSpPr>
          <p:nvPr>
            <p:ph type="title"/>
          </p:nvPr>
        </p:nvSpPr>
        <p:spPr/>
        <p:txBody>
          <a:bodyPr/>
          <a:lstStyle/>
          <a:p>
            <a:r>
              <a:rPr lang="cs-CZ" dirty="0"/>
              <a:t>Východiska - Princip znečišťovatel platí</a:t>
            </a:r>
          </a:p>
        </p:txBody>
      </p:sp>
      <p:sp>
        <p:nvSpPr>
          <p:cNvPr id="7" name="Zástupný symbol pro obsah 6">
            <a:extLst>
              <a:ext uri="{FF2B5EF4-FFF2-40B4-BE49-F238E27FC236}">
                <a16:creationId xmlns:a16="http://schemas.microsoft.com/office/drawing/2014/main" id="{8F38E463-4604-4126-8C63-D76350049D9A}"/>
              </a:ext>
            </a:extLst>
          </p:cNvPr>
          <p:cNvSpPr>
            <a:spLocks noGrp="1"/>
          </p:cNvSpPr>
          <p:nvPr>
            <p:ph idx="1"/>
          </p:nvPr>
        </p:nvSpPr>
        <p:spPr/>
        <p:txBody>
          <a:bodyPr/>
          <a:lstStyle/>
          <a:p>
            <a:pPr lvl="1"/>
            <a:r>
              <a:rPr lang="cs-CZ" dirty="0"/>
              <a:t>Zákon č. 17/1992 Sb., o životním prostředí</a:t>
            </a:r>
          </a:p>
          <a:p>
            <a:r>
              <a:rPr lang="cs-CZ" b="1" dirty="0"/>
              <a:t>Za znečišťování </a:t>
            </a:r>
            <a:r>
              <a:rPr lang="cs-CZ" dirty="0"/>
              <a:t>životního prostředí, případně jeho složek a za hospodářské využívání přírodních zdrojů </a:t>
            </a:r>
            <a:r>
              <a:rPr lang="cs-CZ" b="1" dirty="0"/>
              <a:t>platí</a:t>
            </a:r>
            <a:r>
              <a:rPr lang="cs-CZ" dirty="0"/>
              <a:t> fyzické nebo právnické osoby daně, poplatky, odvody a další platby, stanoví-li tak zvláštní předpisy.</a:t>
            </a:r>
          </a:p>
          <a:p>
            <a:r>
              <a:rPr lang="cs-CZ" dirty="0"/>
              <a:t>Zvláštní předpisy stanoví, kdy mohou být právnické nebo fyzické osoby, které chrání životní prostředí nebo využívají přírodní zdroje v souladu s principem trvale udržitelného rozvoje, </a:t>
            </a:r>
            <a:r>
              <a:rPr lang="cs-CZ" b="1" dirty="0"/>
              <a:t>zvýhodněny</a:t>
            </a:r>
            <a:r>
              <a:rPr lang="cs-CZ" dirty="0"/>
              <a:t> úpravami daní a odvodů nebo poskytováním úvěrů a dotací.</a:t>
            </a:r>
          </a:p>
          <a:p>
            <a:r>
              <a:rPr lang="cs-CZ" dirty="0"/>
              <a:t>Nástroji ochrany životního prostředí jsou také </a:t>
            </a:r>
            <a:r>
              <a:rPr lang="cs-CZ" b="1" dirty="0"/>
              <a:t>fondy</a:t>
            </a:r>
            <a:r>
              <a:rPr lang="cs-CZ" dirty="0"/>
              <a:t> životního prostředí; podrobnosti stanoví zvláštní předpisy.</a:t>
            </a:r>
          </a:p>
        </p:txBody>
      </p:sp>
    </p:spTree>
    <p:extLst>
      <p:ext uri="{BB962C8B-B14F-4D97-AF65-F5344CB8AC3E}">
        <p14:creationId xmlns:p14="http://schemas.microsoft.com/office/powerpoint/2010/main" val="1297411378"/>
      </p:ext>
    </p:extLst>
  </p:cSld>
  <p:clrMapOvr>
    <a:masterClrMapping/>
  </p:clrMapOvr>
</p:sld>
</file>

<file path=ppt/theme/theme1.xml><?xml version="1.0" encoding="utf-8"?>
<a:theme xmlns:a="http://schemas.openxmlformats.org/drawingml/2006/main" name="Dividenda">
  <a:themeElements>
    <a:clrScheme name="Dividenda">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a">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176</TotalTime>
  <Words>4694</Words>
  <Application>Microsoft Office PowerPoint</Application>
  <PresentationFormat>Širokoúhlá obrazovka</PresentationFormat>
  <Paragraphs>637</Paragraphs>
  <Slides>59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59</vt:i4>
      </vt:variant>
    </vt:vector>
  </HeadingPairs>
  <TitlesOfParts>
    <vt:vector size="65" baseType="lpstr">
      <vt:lpstr>Arial</vt:lpstr>
      <vt:lpstr>Calibri</vt:lpstr>
      <vt:lpstr>Gill Sans MT</vt:lpstr>
      <vt:lpstr>Wingdings</vt:lpstr>
      <vt:lpstr>Wingdings 2</vt:lpstr>
      <vt:lpstr>Dividenda</vt:lpstr>
      <vt:lpstr>Ekonomické nástroje v právu životního prostředí</vt:lpstr>
      <vt:lpstr>Osnova</vt:lpstr>
      <vt:lpstr>Ekonomizace ochrany životního prostředí</vt:lpstr>
      <vt:lpstr>Ekonomizace ochrany životního prostředí</vt:lpstr>
      <vt:lpstr>Východiska - Ekonomické teorie ve službách ochrany životního prostředí</vt:lpstr>
      <vt:lpstr>Tragedy of commons</vt:lpstr>
      <vt:lpstr>Environmentální ekonomie</vt:lpstr>
      <vt:lpstr>Východiska – principy ochrany životního prostředí</vt:lpstr>
      <vt:lpstr>Východiska - Princip znečišťovatel platí</vt:lpstr>
      <vt:lpstr>Východiska – 7. akční program EU  Rozhodnutí EVROPSKÉHO PARLAMENTU A RADY č. 1386/2013/EU</vt:lpstr>
      <vt:lpstr>Východiska - Státní politika životního prostředí Usnesení vlády č. 60/2013</vt:lpstr>
      <vt:lpstr>Nástroje ochrany životního prostředí</vt:lpstr>
      <vt:lpstr>Nástrojový mix</vt:lpstr>
      <vt:lpstr>Ekonomické nástroje - Charakteristika</vt:lpstr>
      <vt:lpstr>Ekonomické nástroje - Charakteristika</vt:lpstr>
      <vt:lpstr>Ekonomické nástroje - Funkce</vt:lpstr>
      <vt:lpstr>Klasifikace</vt:lpstr>
      <vt:lpstr>Klasifikace dle OECD</vt:lpstr>
      <vt:lpstr>Environmentální platby</vt:lpstr>
      <vt:lpstr>Environmentální platby: Poplatky</vt:lpstr>
      <vt:lpstr>Environmentální platby: Znečišťovatelské poplatky</vt:lpstr>
      <vt:lpstr>Environmentální platby: Znečišťovatelské poplatky</vt:lpstr>
      <vt:lpstr>Environmentální platby: Judikatura</vt:lpstr>
      <vt:lpstr>Environmentální platby: Uživatelské poplatky</vt:lpstr>
      <vt:lpstr>Environmentální platby: Uživatelské poplatky</vt:lpstr>
      <vt:lpstr>Environmentální platby: Výrobkové poplatky</vt:lpstr>
      <vt:lpstr>Environmentální platby: úhrady za veřejné služby</vt:lpstr>
      <vt:lpstr>Environmentální platby:  NSS 5 Afs 175/2006-116 + NSS 6 Afs 24/2016-26</vt:lpstr>
      <vt:lpstr>Environmentální platby: Daně</vt:lpstr>
      <vt:lpstr>Environmentální platby:  Ekologická daňová reforma – česká republika</vt:lpstr>
      <vt:lpstr>Environmentální platby:  „Ekologické daně“ v České republice</vt:lpstr>
      <vt:lpstr>Environmentální platby: Ostatní daně </vt:lpstr>
      <vt:lpstr>Finanční rezervy a pojištění</vt:lpstr>
      <vt:lpstr>Tržně orientované nástroje: Obchodovatelné povolenky</vt:lpstr>
      <vt:lpstr>Obchodovatelné povolenky  2. obchodovací období/fáze III 2013 – 2020  Problémy: Hospodářská krize, pokles výroby, přebytek povolenek Propad tržní ceny povolenek  Zpráva o fungování evropského trhu s uhlíkem </vt:lpstr>
      <vt:lpstr>Obchodovatelné povolenky: Zákon č. 383/2012 Sb.</vt:lpstr>
      <vt:lpstr>Obchodovatelné povolenky: perspektivy </vt:lpstr>
      <vt:lpstr>Depozitně refundační systémy</vt:lpstr>
      <vt:lpstr>Depozitně refundační systémy</vt:lpstr>
      <vt:lpstr>Dobrovolné nástroje ekonomické povahy</vt:lpstr>
      <vt:lpstr>Výdaje z veřejných rozpočtů</vt:lpstr>
      <vt:lpstr>Výdaje z veřejných rozpočtů: Státní podpora obnovitelných zdrojů energie</vt:lpstr>
      <vt:lpstr>Výdaje z veřejných rozpočtů: Podpora biopaliv</vt:lpstr>
      <vt:lpstr>Výdaje z veřejných rozpočtů</vt:lpstr>
      <vt:lpstr>Prezentace aplikace PowerPoint</vt:lpstr>
      <vt:lpstr>Prezentace aplikace PowerPoint</vt:lpstr>
      <vt:lpstr>Prezentace aplikace PowerPoint</vt:lpstr>
      <vt:lpstr>Zdroje financování ochrany životního prostředí: Evropský Program Life</vt:lpstr>
      <vt:lpstr>Zdroje financování ochrany životního prostředí</vt:lpstr>
      <vt:lpstr>Zdroje financování ochrany životního prostředí: Evropské fondy a programy</vt:lpstr>
      <vt:lpstr>Prezentace aplikace PowerPoint</vt:lpstr>
      <vt:lpstr>Nová zelenám úsporám </vt:lpstr>
      <vt:lpstr>Zdroje financování ochrany životního prostředí: Národní programy a fondy</vt:lpstr>
      <vt:lpstr>Státní fond životního prostředí</vt:lpstr>
      <vt:lpstr>Příjmy SFŽP</vt:lpstr>
      <vt:lpstr>Státní fond životního prostředí</vt:lpstr>
      <vt:lpstr>Hodnocení ekonomických nástrojů</vt:lpstr>
      <vt:lpstr>Rizikové faktory</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Ekonomické nástroje v práv životního prostředí</dc:title>
  <dc:creator>Jana</dc:creator>
  <cp:lastModifiedBy>Jana</cp:lastModifiedBy>
  <cp:revision>21</cp:revision>
  <dcterms:created xsi:type="dcterms:W3CDTF">2018-10-16T20:14:32Z</dcterms:created>
  <dcterms:modified xsi:type="dcterms:W3CDTF">2018-11-26T09:29:20Z</dcterms:modified>
</cp:coreProperties>
</file>