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0"/>
  </p:handoutMasterIdLst>
  <p:sldIdLst>
    <p:sldId id="256" r:id="rId2"/>
    <p:sldId id="257" r:id="rId3"/>
    <p:sldId id="280" r:id="rId4"/>
    <p:sldId id="295" r:id="rId5"/>
    <p:sldId id="296" r:id="rId6"/>
    <p:sldId id="297" r:id="rId7"/>
    <p:sldId id="298" r:id="rId8"/>
    <p:sldId id="323" r:id="rId9"/>
    <p:sldId id="319" r:id="rId10"/>
    <p:sldId id="320" r:id="rId11"/>
    <p:sldId id="322" r:id="rId12"/>
    <p:sldId id="327" r:id="rId13"/>
    <p:sldId id="326" r:id="rId14"/>
    <p:sldId id="324" r:id="rId15"/>
    <p:sldId id="300" r:id="rId16"/>
    <p:sldId id="302" r:id="rId17"/>
    <p:sldId id="303" r:id="rId18"/>
    <p:sldId id="304" r:id="rId19"/>
    <p:sldId id="305" r:id="rId20"/>
    <p:sldId id="325" r:id="rId21"/>
    <p:sldId id="307" r:id="rId22"/>
    <p:sldId id="308" r:id="rId23"/>
    <p:sldId id="309" r:id="rId24"/>
    <p:sldId id="311" r:id="rId25"/>
    <p:sldId id="312" r:id="rId26"/>
    <p:sldId id="313" r:id="rId27"/>
    <p:sldId id="328" r:id="rId28"/>
    <p:sldId id="261" r:id="rId2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>
        <p:scale>
          <a:sx n="80" d="100"/>
          <a:sy n="80" d="100"/>
        </p:scale>
        <p:origin x="-677" y="-14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09088" y="202115"/>
            <a:ext cx="8677748" cy="2925133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Veřejné bankovní právo – český právní řád a právo EU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Finanční právo III </a:t>
            </a:r>
          </a:p>
          <a:p>
            <a:r>
              <a:rPr lang="cs-CZ" sz="2400" dirty="0" smtClean="0"/>
              <a:t>přednáška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Obezřetnostní požadavky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2475" y="1381126"/>
            <a:ext cx="10236634" cy="4848224"/>
          </a:xfrm>
        </p:spPr>
        <p:txBody>
          <a:bodyPr anchor="t">
            <a:noAutofit/>
          </a:bodyPr>
          <a:lstStyle/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000" dirty="0" smtClean="0"/>
              <a:t>Požadavky kapitálové přiměřenosti</a:t>
            </a:r>
          </a:p>
          <a:p>
            <a:pPr lvl="3">
              <a:defRPr/>
            </a:pPr>
            <a:r>
              <a:rPr lang="cs-CZ" altLang="cs-CZ" sz="2000" i="1" dirty="0" smtClean="0"/>
              <a:t>„Kvalitní kapitál vůči riziku“									(8%)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000" dirty="0" smtClean="0"/>
              <a:t>Požadavky na páku (</a:t>
            </a:r>
            <a:r>
              <a:rPr lang="cs-CZ" altLang="cs-CZ" sz="2000" dirty="0" err="1" smtClean="0"/>
              <a:t>leverage</a:t>
            </a:r>
            <a:r>
              <a:rPr lang="cs-CZ" altLang="cs-CZ" sz="2000" dirty="0" smtClean="0"/>
              <a:t>)</a:t>
            </a:r>
          </a:p>
          <a:p>
            <a:pPr lvl="3">
              <a:defRPr/>
            </a:pPr>
            <a:r>
              <a:rPr lang="cs-CZ" altLang="cs-CZ" sz="2000" i="1" dirty="0" smtClean="0"/>
              <a:t>„Kvalitní kapitál vůči celkovým expozicím banky“				(3%)</a:t>
            </a:r>
          </a:p>
          <a:p>
            <a:pPr lvl="3">
              <a:defRPr/>
            </a:pPr>
            <a:endParaRPr lang="cs-CZ" altLang="cs-CZ" sz="2000" dirty="0" smtClean="0"/>
          </a:p>
          <a:p>
            <a:pPr lvl="2">
              <a:defRPr/>
            </a:pPr>
            <a:endParaRPr lang="cs-CZ" altLang="cs-CZ" sz="2000" dirty="0"/>
          </a:p>
          <a:p>
            <a:endParaRPr lang="cs-CZ" alt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9110875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Obezřetnostní požadavky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2475" y="1381126"/>
            <a:ext cx="10236634" cy="4848224"/>
          </a:xfrm>
        </p:spPr>
        <p:txBody>
          <a:bodyPr anchor="t">
            <a:noAutofit/>
          </a:bodyPr>
          <a:lstStyle/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000" dirty="0" smtClean="0"/>
              <a:t>Požadavky kapitálové přiměřenosti</a:t>
            </a:r>
          </a:p>
          <a:p>
            <a:pPr lvl="3">
              <a:defRPr/>
            </a:pPr>
            <a:r>
              <a:rPr lang="cs-CZ" altLang="cs-CZ" sz="2000" i="1" dirty="0" smtClean="0"/>
              <a:t>„Kvalitní kapitál vůči riziku“									(8%)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000" dirty="0" smtClean="0"/>
              <a:t>Požadavky na páku (</a:t>
            </a:r>
            <a:r>
              <a:rPr lang="cs-CZ" altLang="cs-CZ" sz="2000" dirty="0" err="1" smtClean="0"/>
              <a:t>leverage</a:t>
            </a:r>
            <a:r>
              <a:rPr lang="cs-CZ" altLang="cs-CZ" sz="2000" dirty="0" smtClean="0"/>
              <a:t>)</a:t>
            </a:r>
          </a:p>
          <a:p>
            <a:pPr lvl="3">
              <a:defRPr/>
            </a:pPr>
            <a:r>
              <a:rPr lang="cs-CZ" altLang="cs-CZ" sz="2000" i="1" dirty="0" smtClean="0"/>
              <a:t>„Kvalitní kapitál vůči celkovým expozicím banky“				(3%)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000" dirty="0" smtClean="0"/>
              <a:t>Kapitálové rezervy</a:t>
            </a:r>
          </a:p>
          <a:p>
            <a:pPr lvl="3">
              <a:defRPr/>
            </a:pPr>
            <a:r>
              <a:rPr lang="cs-CZ" sz="2000" i="1" dirty="0" smtClean="0"/>
              <a:t>dodatečný kapitál (bezpečnostní kapitálová rezerva, </a:t>
            </a:r>
            <a:r>
              <a:rPr lang="cs-CZ" sz="2000" i="1" dirty="0" err="1" smtClean="0"/>
              <a:t>proticyklická</a:t>
            </a:r>
            <a:r>
              <a:rPr lang="cs-CZ" sz="2000" i="1" dirty="0" smtClean="0"/>
              <a:t> rezerva, atd.)</a:t>
            </a:r>
            <a:endParaRPr lang="cs-CZ" altLang="cs-CZ" sz="2000" i="1" dirty="0" smtClean="0"/>
          </a:p>
          <a:p>
            <a:pPr lvl="3">
              <a:defRPr/>
            </a:pPr>
            <a:endParaRPr lang="cs-CZ" altLang="cs-CZ" sz="2000" dirty="0" smtClean="0"/>
          </a:p>
          <a:p>
            <a:pPr lvl="2">
              <a:defRPr/>
            </a:pPr>
            <a:endParaRPr lang="cs-CZ" altLang="cs-CZ" sz="2000" dirty="0"/>
          </a:p>
          <a:p>
            <a:endParaRPr lang="cs-CZ" alt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9110875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Obezřetnostní požadavky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2475" y="1381126"/>
            <a:ext cx="10236634" cy="4848224"/>
          </a:xfrm>
        </p:spPr>
        <p:txBody>
          <a:bodyPr anchor="t">
            <a:noAutofit/>
          </a:bodyPr>
          <a:lstStyle/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000" dirty="0" smtClean="0"/>
              <a:t>Požadavky kapitálové přiměřenosti</a:t>
            </a:r>
          </a:p>
          <a:p>
            <a:pPr lvl="3">
              <a:defRPr/>
            </a:pPr>
            <a:r>
              <a:rPr lang="cs-CZ" altLang="cs-CZ" sz="2000" i="1" dirty="0" smtClean="0"/>
              <a:t>„Kvalitní kapitál vůči riziku“									(8%)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000" dirty="0" smtClean="0"/>
              <a:t>Požadavky na páku (</a:t>
            </a:r>
            <a:r>
              <a:rPr lang="cs-CZ" altLang="cs-CZ" sz="2000" dirty="0" err="1" smtClean="0"/>
              <a:t>leverage</a:t>
            </a:r>
            <a:r>
              <a:rPr lang="cs-CZ" altLang="cs-CZ" sz="2000" dirty="0" smtClean="0"/>
              <a:t>)</a:t>
            </a:r>
          </a:p>
          <a:p>
            <a:pPr lvl="3">
              <a:defRPr/>
            </a:pPr>
            <a:r>
              <a:rPr lang="cs-CZ" altLang="cs-CZ" sz="2000" i="1" dirty="0" smtClean="0"/>
              <a:t>„Kvalitní kapitál vůči celkovým expozicím banky“				(3%)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000" dirty="0" smtClean="0"/>
              <a:t>Kapitálové rezervy</a:t>
            </a:r>
          </a:p>
          <a:p>
            <a:pPr lvl="3">
              <a:defRPr/>
            </a:pPr>
            <a:r>
              <a:rPr lang="cs-CZ" sz="2000" i="1" dirty="0" smtClean="0"/>
              <a:t>dodatečný kapitál (bezpečnostní kapitálová rezerva, </a:t>
            </a:r>
            <a:r>
              <a:rPr lang="cs-CZ" sz="2000" i="1" dirty="0" err="1" smtClean="0"/>
              <a:t>proticyklická</a:t>
            </a:r>
            <a:r>
              <a:rPr lang="cs-CZ" sz="2000" i="1" dirty="0" smtClean="0"/>
              <a:t> rezerva, atd.)</a:t>
            </a:r>
            <a:endParaRPr lang="cs-CZ" altLang="cs-CZ" sz="2000" i="1" dirty="0" smtClean="0"/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000" dirty="0" smtClean="0"/>
              <a:t>Požadavky na likviditu</a:t>
            </a:r>
          </a:p>
          <a:p>
            <a:pPr lvl="3">
              <a:defRPr/>
            </a:pPr>
            <a:r>
              <a:rPr lang="cs-CZ" altLang="cs-CZ" sz="2000" i="1" dirty="0" smtClean="0"/>
              <a:t>likvidní aktiva</a:t>
            </a:r>
            <a:endParaRPr lang="cs-CZ" altLang="cs-CZ" sz="2000" i="1" dirty="0"/>
          </a:p>
          <a:p>
            <a:pPr lvl="3">
              <a:defRPr/>
            </a:pPr>
            <a:r>
              <a:rPr lang="cs-CZ" altLang="cs-CZ" sz="2000" i="1" dirty="0" smtClean="0"/>
              <a:t>zajištění financování</a:t>
            </a:r>
            <a:endParaRPr lang="cs-CZ" altLang="cs-CZ" sz="2000" i="1" dirty="0"/>
          </a:p>
          <a:p>
            <a:pPr lvl="3">
              <a:defRPr/>
            </a:pPr>
            <a:endParaRPr lang="cs-CZ" altLang="cs-CZ" sz="2000" dirty="0" smtClean="0"/>
          </a:p>
          <a:p>
            <a:pPr lvl="2">
              <a:defRPr/>
            </a:pPr>
            <a:endParaRPr lang="cs-CZ" altLang="cs-CZ" sz="2000" dirty="0"/>
          </a:p>
          <a:p>
            <a:endParaRPr lang="cs-CZ" alt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9110875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Související požadavky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2475" y="1533237"/>
            <a:ext cx="10236634" cy="4467225"/>
          </a:xfrm>
        </p:spPr>
        <p:txBody>
          <a:bodyPr anchor="t">
            <a:noAutofit/>
          </a:bodyPr>
          <a:lstStyle/>
          <a:p>
            <a:pPr marL="1371600" lvl="2" indent="-457200">
              <a:buNone/>
              <a:defRPr/>
            </a:pPr>
            <a:endParaRPr lang="cs-CZ" altLang="cs-CZ" sz="2000" dirty="0"/>
          </a:p>
          <a:p>
            <a:pPr lvl="3">
              <a:defRPr/>
            </a:pPr>
            <a:endParaRPr lang="cs-CZ" altLang="cs-CZ" sz="2000" dirty="0" smtClean="0"/>
          </a:p>
          <a:p>
            <a:pPr lvl="2">
              <a:defRPr/>
            </a:pPr>
            <a:endParaRPr lang="cs-CZ" altLang="cs-CZ" sz="2000" dirty="0"/>
          </a:p>
          <a:p>
            <a:endParaRPr lang="cs-CZ" altLang="cs-CZ" sz="2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484311" y="1732973"/>
            <a:ext cx="10018713" cy="4677351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Doporučení ČNB</a:t>
            </a:r>
            <a:r>
              <a:rPr kumimoji="0" lang="cs-CZ" alt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 vztahu k:</a:t>
            </a:r>
            <a:endParaRPr kumimoji="0" lang="cs-CZ" alt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+mj-lt"/>
              <a:buAutoNum type="arabicPeriod"/>
              <a:tabLst/>
              <a:defRPr/>
            </a:pPr>
            <a:endParaRPr lang="cs-CZ" altLang="cs-CZ" sz="2400" dirty="0" smtClean="0"/>
          </a:p>
          <a:p>
            <a:pPr marL="457200" lvl="0" indent="-4572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+mj-lt"/>
              <a:buAutoNum type="arabicPeriod"/>
            </a:pPr>
            <a:r>
              <a:rPr lang="cs-CZ" altLang="cs-CZ" sz="2400" b="1" dirty="0" smtClean="0"/>
              <a:t>LTV</a:t>
            </a:r>
            <a:r>
              <a:rPr lang="cs-CZ" altLang="cs-CZ" sz="2400" dirty="0" smtClean="0"/>
              <a:t> – </a:t>
            </a:r>
            <a:r>
              <a:rPr lang="cs-CZ" altLang="cs-CZ" sz="2400" b="1" dirty="0" err="1" smtClean="0"/>
              <a:t>loan</a:t>
            </a:r>
            <a:r>
              <a:rPr lang="cs-CZ" altLang="cs-CZ" sz="2400" b="1" dirty="0" smtClean="0"/>
              <a:t> to </a:t>
            </a:r>
            <a:r>
              <a:rPr lang="cs-CZ" altLang="cs-CZ" sz="2400" b="1" dirty="0" err="1" smtClean="0"/>
              <a:t>value</a:t>
            </a:r>
            <a:r>
              <a:rPr lang="cs-CZ" altLang="cs-CZ" sz="2400" dirty="0" smtClean="0"/>
              <a:t>; poměr výše zadlužení klienta související s </a:t>
            </a:r>
            <a:r>
              <a:rPr lang="cs-CZ" altLang="cs-CZ" sz="2400" dirty="0" err="1" smtClean="0"/>
              <a:t>retailovým</a:t>
            </a:r>
            <a:r>
              <a:rPr lang="cs-CZ" altLang="cs-CZ" sz="2400" dirty="0" smtClean="0"/>
              <a:t> úvěrem zajištěným rezidenční nemovitostí 					</a:t>
            </a:r>
          </a:p>
          <a:p>
            <a:pPr marL="457200" lvl="0" indent="-4572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+mj-lt"/>
              <a:buAutoNum type="arabicPeriod"/>
            </a:pPr>
            <a:r>
              <a:rPr lang="cs-CZ" altLang="cs-CZ" sz="2400" b="1" dirty="0" smtClean="0"/>
              <a:t>DTI</a:t>
            </a:r>
            <a:r>
              <a:rPr lang="cs-CZ" altLang="cs-CZ" sz="2400" dirty="0" smtClean="0"/>
              <a:t> – </a:t>
            </a:r>
            <a:r>
              <a:rPr lang="cs-CZ" altLang="cs-CZ" sz="2400" b="1" dirty="0" err="1" smtClean="0"/>
              <a:t>debt</a:t>
            </a:r>
            <a:r>
              <a:rPr lang="cs-CZ" altLang="cs-CZ" sz="2400" b="1" dirty="0" smtClean="0"/>
              <a:t> to </a:t>
            </a:r>
            <a:r>
              <a:rPr lang="cs-CZ" altLang="cs-CZ" sz="2400" b="1" dirty="0" err="1" smtClean="0"/>
              <a:t>income</a:t>
            </a:r>
            <a:r>
              <a:rPr lang="cs-CZ" altLang="cs-CZ" sz="2400" dirty="0" smtClean="0"/>
              <a:t>; poměr výše celkového zadlužení klienta a výše příjmů 						</a:t>
            </a:r>
          </a:p>
          <a:p>
            <a:pPr marL="457200" lvl="0" indent="-4572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+mj-lt"/>
              <a:buAutoNum type="arabicPeriod"/>
            </a:pPr>
            <a:r>
              <a:rPr lang="cs-CZ" altLang="cs-CZ" sz="2400" b="1" dirty="0" smtClean="0"/>
              <a:t>DSTI</a:t>
            </a:r>
            <a:r>
              <a:rPr lang="cs-CZ" altLang="cs-CZ" sz="2400" dirty="0" smtClean="0"/>
              <a:t> – </a:t>
            </a:r>
            <a:r>
              <a:rPr lang="cs-CZ" altLang="cs-CZ" sz="2400" b="1" dirty="0" err="1" smtClean="0"/>
              <a:t>debt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service</a:t>
            </a:r>
            <a:r>
              <a:rPr lang="cs-CZ" altLang="cs-CZ" sz="2400" b="1" dirty="0" smtClean="0"/>
              <a:t> to </a:t>
            </a:r>
            <a:r>
              <a:rPr lang="cs-CZ" altLang="cs-CZ" sz="2400" b="1" dirty="0" err="1" smtClean="0"/>
              <a:t>income</a:t>
            </a:r>
            <a:r>
              <a:rPr lang="cs-CZ" altLang="cs-CZ" sz="2400" dirty="0" smtClean="0"/>
              <a:t>;  poměr průměrných ročních výdajů vyplývajících z výše celkového zadlužení klienta 		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+mj-lt"/>
              <a:buAutoNum type="arabicPeriod"/>
              <a:tabLst/>
              <a:defRPr/>
            </a:pPr>
            <a:endParaRPr lang="cs-CZ" altLang="cs-CZ" sz="2400" dirty="0" smtClean="0"/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  <a:tabLst/>
              <a:defRPr/>
            </a:pPr>
            <a:r>
              <a:rPr lang="cs-CZ" altLang="cs-CZ" sz="2400" dirty="0" smtClean="0"/>
              <a:t>Forma úředního sdělení ČNB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+mj-lt"/>
              <a:buAutoNum type="arabicPeriod"/>
              <a:tabLst/>
              <a:defRPr/>
            </a:pPr>
            <a:endParaRPr lang="cs-CZ" altLang="cs-CZ" sz="2400" dirty="0" smtClean="0"/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+mj-lt"/>
              <a:buAutoNum type="arabicPeriod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+mj-lt"/>
              <a:buAutoNum type="arabicPeriod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10875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Veřejné bankovní právo – základní oblasti regulace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6791"/>
            <a:ext cx="10018713" cy="4216359"/>
          </a:xfrm>
        </p:spPr>
        <p:txBody>
          <a:bodyPr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Základní požadavky pro provozování bankovních služeb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altLang="cs-CZ" dirty="0" err="1" smtClean="0"/>
              <a:t>Obezřetnostní</a:t>
            </a:r>
            <a:r>
              <a:rPr lang="cs-CZ" altLang="cs-CZ" dirty="0" smtClean="0"/>
              <a:t> požadavky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altLang="cs-CZ" b="1" dirty="0" smtClean="0"/>
              <a:t>Pojištění vkladů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Úpadek a související financování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/>
          </a:p>
          <a:p>
            <a:pPr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65426120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Pojištění pohledávek z vkladů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cs-CZ" altLang="cs-CZ" dirty="0"/>
              <a:t>Co je to „pojištění vkladů“?</a:t>
            </a:r>
          </a:p>
          <a:p>
            <a:pPr>
              <a:defRPr/>
            </a:pPr>
            <a:r>
              <a:rPr lang="cs-CZ" altLang="cs-CZ" dirty="0"/>
              <a:t>Proč existuje tento institut? 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Do jaké výše jsou pojištěny vklady u bank?</a:t>
            </a:r>
          </a:p>
          <a:p>
            <a:pPr>
              <a:defRPr/>
            </a:pPr>
            <a:r>
              <a:rPr lang="cs-CZ" altLang="cs-CZ" dirty="0"/>
              <a:t>Na koho se pojištění vztahuje?</a:t>
            </a:r>
          </a:p>
          <a:p>
            <a:pPr>
              <a:defRPr/>
            </a:pPr>
            <a:r>
              <a:rPr lang="cs-CZ" altLang="cs-CZ" dirty="0"/>
              <a:t>Kdo „pojišťuje“?</a:t>
            </a:r>
            <a:endParaRPr lang="en-US" altLang="cs-CZ" dirty="0"/>
          </a:p>
          <a:p>
            <a:pPr lvl="1">
              <a:defRPr/>
            </a:pPr>
            <a:endParaRPr lang="cs-CZ" altLang="cs-CZ" sz="1800" dirty="0" smtClean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97705113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cs-CZ" dirty="0"/>
              <a:t>§ 41a – 41s zákona o bankách</a:t>
            </a:r>
          </a:p>
          <a:p>
            <a:pPr>
              <a:defRPr/>
            </a:pPr>
            <a:r>
              <a:rPr lang="cs-CZ" dirty="0"/>
              <a:t>směrnice 2014/49/EU o systémech pojištění vkladů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Fond pojištění vkladů je vnitřní jednotkou </a:t>
            </a:r>
            <a:r>
              <a:rPr lang="cs-CZ" b="1" dirty="0"/>
              <a:t>Garančního systému finančního trhu</a:t>
            </a:r>
          </a:p>
          <a:p>
            <a:pPr>
              <a:defRPr/>
            </a:pPr>
            <a:r>
              <a:rPr lang="cs-CZ" dirty="0"/>
              <a:t>FPV dříve existoval jako samostatný subjekt</a:t>
            </a:r>
          </a:p>
          <a:p>
            <a:pPr>
              <a:defRPr/>
            </a:pPr>
            <a:endParaRPr lang="cs-CZ" altLang="cs-CZ" sz="1800" dirty="0" smtClean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63151346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Obecně se vztahuje na běžné, spořící, resp. termínované účty FO a PO v ČR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Nevztahuje se na vklady jiných bank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Náhrada vkladů se poskytuje do 100 % jejich výše.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Maximální výše náhrady je ekvivalent částky 100 000 EUR na jednoho klienta v jedné bance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Náhrada se vyplácí v měně státu, v němž se nachází daný účet</a:t>
            </a:r>
            <a:endParaRPr lang="cs-CZ" altLang="cs-CZ" dirty="0" smtClean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49850342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1618136"/>
            <a:ext cx="9764248" cy="3110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9378949" y="6170613"/>
            <a:ext cx="2124075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 smtClean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lvl="1"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91339730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9378949" y="6170613"/>
            <a:ext cx="2124075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 smtClean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lvl="1"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</p:txBody>
      </p:sp>
      <p:pic>
        <p:nvPicPr>
          <p:cNvPr id="6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1" y="1318489"/>
            <a:ext cx="7676717" cy="544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25042193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46888"/>
            <a:ext cx="10018713" cy="1399032"/>
          </a:xfrm>
        </p:spPr>
        <p:txBody>
          <a:bodyPr/>
          <a:lstStyle/>
          <a:p>
            <a:pPr algn="l"/>
            <a:r>
              <a:rPr lang="cs-CZ" b="1" dirty="0" smtClean="0"/>
              <a:t>Bankovní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01368"/>
            <a:ext cx="10018713" cy="4364183"/>
          </a:xfrm>
        </p:spPr>
        <p:txBody>
          <a:bodyPr>
            <a:noAutofit/>
          </a:bodyPr>
          <a:lstStyle/>
          <a:p>
            <a:r>
              <a:rPr lang="cs-CZ" dirty="0" smtClean="0"/>
              <a:t>Část soukromoprávní</a:t>
            </a:r>
          </a:p>
          <a:p>
            <a:pPr lvl="1"/>
            <a:r>
              <a:rPr lang="cs-CZ" sz="2400" dirty="0" smtClean="0"/>
              <a:t>Např. smlouvy o vedení účtu, úvěrové smlouvy (občanské, resp. obchodní právo)</a:t>
            </a:r>
          </a:p>
          <a:p>
            <a:endParaRPr lang="cs-CZ" dirty="0" smtClean="0"/>
          </a:p>
          <a:p>
            <a:r>
              <a:rPr lang="cs-CZ" dirty="0" smtClean="0"/>
              <a:t>Část veřejnoprávní</a:t>
            </a:r>
          </a:p>
          <a:p>
            <a:pPr lvl="1"/>
            <a:r>
              <a:rPr lang="cs-CZ" sz="2400" dirty="0" smtClean="0"/>
              <a:t>Např. trestná činnost spojená s bankami (např. úvěrové podvody, </a:t>
            </a:r>
            <a:r>
              <a:rPr lang="cs-CZ" sz="2400" dirty="0" err="1" smtClean="0"/>
              <a:t>tr</a:t>
            </a:r>
            <a:r>
              <a:rPr lang="cs-CZ" sz="2400" dirty="0" smtClean="0"/>
              <a:t>. č. vystavení nepravdivého potvrzení, atd.)</a:t>
            </a:r>
          </a:p>
          <a:p>
            <a:pPr lvl="1"/>
            <a:r>
              <a:rPr lang="cs-CZ" sz="2400" u="sng" dirty="0" smtClean="0"/>
              <a:t>Regulace podmínek pro provozování bankovních služeb (finanční právo)</a:t>
            </a:r>
          </a:p>
          <a:p>
            <a:pPr lvl="1"/>
            <a:r>
              <a:rPr lang="cs-CZ" sz="2400" u="sng" dirty="0" smtClean="0"/>
              <a:t>Dohled nad bankovním sektorem (finanční právo)</a:t>
            </a:r>
          </a:p>
          <a:p>
            <a:pPr lvl="1"/>
            <a:r>
              <a:rPr lang="cs-CZ" sz="2400" u="sng" dirty="0" smtClean="0"/>
              <a:t>Problematika měny (</a:t>
            </a:r>
            <a:r>
              <a:rPr lang="cs-CZ" sz="2400" u="sng" dirty="0" err="1" smtClean="0"/>
              <a:t>subodvětví</a:t>
            </a:r>
            <a:r>
              <a:rPr lang="cs-CZ" sz="2400" u="sng" dirty="0" smtClean="0"/>
              <a:t> finančního práva  – měnové právo)</a:t>
            </a:r>
            <a:endParaRPr lang="cs-CZ" sz="24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Veřejné bankovní právo – základní oblasti regulace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6791"/>
            <a:ext cx="10018713" cy="4216359"/>
          </a:xfrm>
        </p:spPr>
        <p:txBody>
          <a:bodyPr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Základní požadavky pro provozování bankovních služeb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altLang="cs-CZ" dirty="0" err="1" smtClean="0"/>
              <a:t>Obezřetnostní</a:t>
            </a:r>
            <a:r>
              <a:rPr lang="cs-CZ" altLang="cs-CZ" dirty="0" smtClean="0"/>
              <a:t> požadavky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Pojištění vkladů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altLang="cs-CZ" b="1" dirty="0" smtClean="0"/>
              <a:t>Úpadek a související financování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/>
          </a:p>
          <a:p>
            <a:pPr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65426120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4776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Úpadek bank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36520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/>
              <a:t>zvláštní režim v rámci insolvenčního zákona</a:t>
            </a:r>
          </a:p>
          <a:p>
            <a:pPr>
              <a:defRPr/>
            </a:pPr>
            <a:r>
              <a:rPr lang="cs-CZ" dirty="0"/>
              <a:t>odebrání licence ČNB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zák. č. 182/2006 Sb., insolvenční zákon § 367 – 388</a:t>
            </a:r>
          </a:p>
          <a:p>
            <a:pPr>
              <a:defRPr/>
            </a:pPr>
            <a:r>
              <a:rPr lang="cs-CZ" dirty="0"/>
              <a:t>směrnice 2001/24/ES, o reorganizaci a likvidaci úvěrových institucí</a:t>
            </a:r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30260706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Řešení „krizí“ 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36520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V rámci Garančního systému je zřízen </a:t>
            </a:r>
            <a:r>
              <a:rPr lang="cs-CZ" altLang="cs-CZ" b="1" dirty="0"/>
              <a:t>fond pro řešení krize (FŘK)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Slouží k shromažďování finančních prostředků, které mohou být použity v případě ohrožení stability některé z finančních institucí, tak aby nebylo nutné ukončit její existenci a zahájit výplatu náhrad vkladů jejím klientům.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Prostředky tohoto fondu neslouží k přímým výplatám náhrad vkladů</a:t>
            </a: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33554570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Řešení „krizí“ 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36520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 smtClean="0"/>
              <a:t>Výši příspěvků </a:t>
            </a:r>
            <a:r>
              <a:rPr lang="cs-CZ" dirty="0"/>
              <a:t>určuje </a:t>
            </a:r>
            <a:r>
              <a:rPr lang="cs-CZ" dirty="0" smtClean="0"/>
              <a:t>ČNB</a:t>
            </a:r>
            <a:endParaRPr lang="cs-CZ" dirty="0"/>
          </a:p>
          <a:p>
            <a:pPr>
              <a:defRPr/>
            </a:pPr>
            <a:r>
              <a:rPr lang="cs-CZ" dirty="0"/>
              <a:t>Cílový objem majetku v příspěvkovém fondu má představovat 1 % z celkového objemu krytých pohledávek z vkladů, a to do 31. 12. 2024</a:t>
            </a:r>
          </a:p>
          <a:p>
            <a:pPr>
              <a:defRPr/>
            </a:pPr>
            <a:r>
              <a:rPr lang="cs-CZ" dirty="0"/>
              <a:t>Příspěvek pro rok 2016 stanovila ČNB ve výši 2 959 mil. Kč. Fond má do 31.12. 2024 nashromáždit částku ve výši přibližně 25 miliard Kč</a:t>
            </a:r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62680992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Dohled nad bankami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2368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dirty="0" smtClean="0"/>
              <a:t>Provádí ČNB</a:t>
            </a:r>
          </a:p>
          <a:p>
            <a:pPr>
              <a:defRPr/>
            </a:pPr>
            <a:r>
              <a:rPr lang="cs-CZ" altLang="cs-CZ" dirty="0" smtClean="0"/>
              <a:t>Metody </a:t>
            </a:r>
            <a:r>
              <a:rPr lang="cs-CZ" altLang="cs-CZ" dirty="0"/>
              <a:t>dohledu:</a:t>
            </a:r>
          </a:p>
          <a:p>
            <a:pPr lvl="1">
              <a:defRPr/>
            </a:pPr>
            <a:r>
              <a:rPr lang="cs-CZ" altLang="cs-CZ" dirty="0"/>
              <a:t>Dohlídky na místě</a:t>
            </a:r>
          </a:p>
          <a:p>
            <a:pPr lvl="1">
              <a:defRPr/>
            </a:pPr>
            <a:r>
              <a:rPr lang="cs-CZ" altLang="cs-CZ" dirty="0"/>
              <a:t>Dohled na dálku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 err="1"/>
              <a:t>Mikroobezřetnostní</a:t>
            </a:r>
            <a:r>
              <a:rPr lang="cs-CZ" altLang="cs-CZ" dirty="0"/>
              <a:t> dohled</a:t>
            </a:r>
          </a:p>
          <a:p>
            <a:pPr>
              <a:defRPr/>
            </a:pPr>
            <a:r>
              <a:rPr lang="cs-CZ" altLang="cs-CZ" dirty="0" err="1"/>
              <a:t>Makroobezřetnostní</a:t>
            </a:r>
            <a:r>
              <a:rPr lang="cs-CZ" altLang="cs-CZ" dirty="0"/>
              <a:t> </a:t>
            </a:r>
            <a:r>
              <a:rPr lang="cs-CZ" altLang="cs-CZ" dirty="0" smtClean="0"/>
              <a:t>dohled</a:t>
            </a:r>
          </a:p>
          <a:p>
            <a:pPr>
              <a:defRPr/>
            </a:pPr>
            <a:endParaRPr lang="cs-CZ" altLang="cs-CZ" dirty="0"/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57814488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Bankovní unie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2368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dirty="0"/>
              <a:t>reakce EU na finanční krizi a dluhovou krizi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eliminace „bludného kruhu“ mezi bankami a veřejnými financemi</a:t>
            </a:r>
          </a:p>
          <a:p>
            <a:pPr>
              <a:defRPr/>
            </a:pPr>
            <a:r>
              <a:rPr lang="cs-CZ" altLang="cs-CZ" dirty="0"/>
              <a:t>možnost přímé rekapitalizace</a:t>
            </a:r>
          </a:p>
          <a:p>
            <a:pPr>
              <a:defRPr/>
            </a:pPr>
            <a:r>
              <a:rPr lang="cs-CZ" altLang="cs-CZ" dirty="0"/>
              <a:t>zavedení „</a:t>
            </a:r>
            <a:r>
              <a:rPr lang="cs-CZ" altLang="cs-CZ" dirty="0" err="1"/>
              <a:t>bail</a:t>
            </a:r>
            <a:r>
              <a:rPr lang="cs-CZ" altLang="cs-CZ" dirty="0"/>
              <a:t>-in“ mechanismu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cíl: „posílení finanční stability“</a:t>
            </a:r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557" y="3397500"/>
            <a:ext cx="3666940" cy="3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247452861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Bankovní unie - pilíře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52393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dirty="0" smtClean="0"/>
              <a:t>směrnice</a:t>
            </a:r>
            <a:r>
              <a:rPr lang="cs-CZ" altLang="cs-CZ" dirty="0"/>
              <a:t>, nařízení</a:t>
            </a:r>
          </a:p>
          <a:p>
            <a:pPr>
              <a:defRPr/>
            </a:pPr>
            <a:r>
              <a:rPr lang="cs-CZ" altLang="cs-CZ" dirty="0"/>
              <a:t>akty Komise v přenesené pravomoci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„nultý pilíř“	(obezřetnostní požadavky</a:t>
            </a:r>
            <a:r>
              <a:rPr lang="cs-CZ" altLang="cs-CZ" dirty="0" smtClean="0"/>
              <a:t>) (inspirace v </a:t>
            </a:r>
            <a:r>
              <a:rPr lang="cs-CZ" altLang="cs-CZ" dirty="0" err="1" smtClean="0"/>
              <a:t>Basel</a:t>
            </a:r>
            <a:r>
              <a:rPr lang="cs-CZ" altLang="cs-CZ" dirty="0" smtClean="0"/>
              <a:t> III)</a:t>
            </a:r>
            <a:endParaRPr lang="cs-CZ" altLang="cs-CZ" dirty="0"/>
          </a:p>
          <a:p>
            <a:pPr>
              <a:defRPr/>
            </a:pPr>
            <a:r>
              <a:rPr lang="cs-CZ" altLang="cs-CZ" dirty="0"/>
              <a:t>první pilíř	</a:t>
            </a:r>
            <a:r>
              <a:rPr lang="cs-CZ" altLang="cs-CZ" dirty="0" smtClean="0"/>
              <a:t>(</a:t>
            </a:r>
            <a:r>
              <a:rPr lang="cs-CZ" altLang="cs-CZ" dirty="0"/>
              <a:t>jednotný dohled)</a:t>
            </a:r>
          </a:p>
          <a:p>
            <a:pPr>
              <a:defRPr/>
            </a:pPr>
            <a:r>
              <a:rPr lang="cs-CZ" altLang="cs-CZ" dirty="0"/>
              <a:t>druhý pilíř	(jednotné řešení problémů bank)</a:t>
            </a:r>
          </a:p>
          <a:p>
            <a:pPr>
              <a:defRPr/>
            </a:pPr>
            <a:r>
              <a:rPr lang="cs-CZ" altLang="cs-CZ" dirty="0"/>
              <a:t>třetí pilíř		(mechanismy financování a 	</a:t>
            </a:r>
            <a:r>
              <a:rPr lang="cs-CZ" altLang="cs-CZ" dirty="0" smtClean="0"/>
              <a:t>pojištění </a:t>
            </a:r>
            <a:r>
              <a:rPr lang="cs-CZ" altLang="cs-CZ" dirty="0"/>
              <a:t>vkladů</a:t>
            </a:r>
            <a:r>
              <a:rPr lang="cs-CZ" altLang="cs-CZ" dirty="0" smtClean="0"/>
              <a:t>)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 smtClean="0"/>
              <a:t>Postupné zavádění, částečná aplikace jen na eurozónu</a:t>
            </a:r>
            <a:endParaRPr lang="cs-CZ" altLang="cs-CZ" dirty="0"/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75434394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Evropský měnový fond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1159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 smtClean="0"/>
              <a:t>V součastné době </a:t>
            </a:r>
            <a:r>
              <a:rPr lang="cs-CZ" dirty="0" smtClean="0"/>
              <a:t>návrh nařízení o zřízení EMF</a:t>
            </a: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Má mít 2 základní funkce:</a:t>
            </a:r>
          </a:p>
          <a:p>
            <a:pPr lvl="1">
              <a:defRPr/>
            </a:pPr>
            <a:r>
              <a:rPr lang="cs-CZ" sz="2400" dirty="0" smtClean="0"/>
              <a:t>Společná pojistka jednotného systému řešení krizí</a:t>
            </a:r>
          </a:p>
          <a:p>
            <a:pPr lvl="1">
              <a:defRPr/>
            </a:pPr>
            <a:r>
              <a:rPr lang="cs-CZ" sz="2400" dirty="0" smtClean="0"/>
              <a:t> přesune Evropský stabilizační mechanismus do právního rámce EU</a:t>
            </a:r>
            <a:endParaRPr lang="cs-CZ" sz="2400" dirty="0"/>
          </a:p>
          <a:p>
            <a:pPr lvl="2">
              <a:defRPr/>
            </a:pPr>
            <a:endParaRPr lang="cs-CZ" altLang="cs-CZ" sz="24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62680992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=""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Bankovní systém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4611976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Obchodní banky</a:t>
            </a:r>
          </a:p>
          <a:p>
            <a:r>
              <a:rPr lang="cs-CZ" altLang="cs-CZ" dirty="0" smtClean="0"/>
              <a:t>Centrální banka</a:t>
            </a:r>
          </a:p>
          <a:p>
            <a:endParaRPr lang="cs-CZ" altLang="cs-CZ" dirty="0"/>
          </a:p>
          <a:p>
            <a:r>
              <a:rPr lang="cs-CZ" altLang="cs-CZ" dirty="0" smtClean="0"/>
              <a:t>Odlišné funkce, odlišné postavení</a:t>
            </a:r>
          </a:p>
          <a:p>
            <a:r>
              <a:rPr lang="cs-CZ" altLang="cs-CZ" dirty="0" smtClean="0"/>
              <a:t>Základní právní úprava:</a:t>
            </a:r>
          </a:p>
          <a:p>
            <a:pPr lvl="1"/>
            <a:r>
              <a:rPr lang="cs-CZ" altLang="cs-CZ" sz="2400" dirty="0" smtClean="0"/>
              <a:t>Zákon č. 21/1992 Sb., o bankách</a:t>
            </a:r>
          </a:p>
          <a:p>
            <a:pPr lvl="1"/>
            <a:r>
              <a:rPr lang="cs-CZ" altLang="cs-CZ" sz="2400" dirty="0" smtClean="0"/>
              <a:t>Zákon č. 6/1993 Sb., o české národní bance</a:t>
            </a:r>
          </a:p>
          <a:p>
            <a:pPr lvl="1"/>
            <a:endParaRPr lang="cs-CZ" altLang="cs-CZ" sz="2400" dirty="0"/>
          </a:p>
          <a:p>
            <a:pPr lvl="1"/>
            <a:r>
              <a:rPr lang="cs-CZ" altLang="cs-CZ" sz="2400" b="1" dirty="0" smtClean="0"/>
              <a:t>Regulace vychází z práva EU (nařízení, směrnice)</a:t>
            </a:r>
            <a:endParaRPr lang="cs-CZ" altLang="cs-CZ" sz="2400" b="1" dirty="0"/>
          </a:p>
        </p:txBody>
      </p:sp>
    </p:spTree>
    <p:extLst>
      <p:ext uri="{BB962C8B-B14F-4D97-AF65-F5344CB8AC3E}">
        <p14:creationId xmlns=""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Obchodní bankovnictví -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9656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dirty="0" smtClean="0"/>
              <a:t>Vývoj od raných bankovních služeb k modernímu bankovnímu systému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Základní pojmy:</a:t>
            </a:r>
            <a:endParaRPr lang="cs-CZ" altLang="cs-CZ" dirty="0"/>
          </a:p>
          <a:p>
            <a:r>
              <a:rPr lang="cs-CZ" altLang="cs-CZ" dirty="0" smtClean="0"/>
              <a:t>Depozitní služby</a:t>
            </a:r>
          </a:p>
          <a:p>
            <a:r>
              <a:rPr lang="cs-CZ" altLang="cs-CZ" dirty="0" smtClean="0"/>
              <a:t>Úvěrování</a:t>
            </a:r>
          </a:p>
          <a:p>
            <a:r>
              <a:rPr lang="cs-CZ" altLang="cs-CZ" dirty="0" smtClean="0"/>
              <a:t>Interní platební systémy, atd.</a:t>
            </a:r>
            <a:endParaRPr lang="cs-CZ" altLang="cs-CZ" dirty="0"/>
          </a:p>
          <a:p>
            <a:endParaRPr lang="cs-CZ" altLang="cs-CZ" dirty="0" smtClean="0"/>
          </a:p>
          <a:p>
            <a:r>
              <a:rPr lang="cs-CZ" altLang="cs-CZ" dirty="0" smtClean="0"/>
              <a:t>„tvorba“ depozitních, účetních peněz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34053375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Centrální bankovnictví -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4921209"/>
          </a:xfrm>
        </p:spPr>
        <p:txBody>
          <a:bodyPr anchor="t">
            <a:normAutofit/>
          </a:bodyPr>
          <a:lstStyle/>
          <a:p>
            <a:r>
              <a:rPr lang="cs-CZ" altLang="cs-CZ" dirty="0" smtClean="0"/>
              <a:t>V různých státech, různý počátek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Bankéři panovníka dostávají zvláštní oprávnění</a:t>
            </a:r>
          </a:p>
          <a:p>
            <a:r>
              <a:rPr lang="cs-CZ" altLang="cs-CZ" dirty="0" smtClean="0"/>
              <a:t>Správce povinných rezerv</a:t>
            </a:r>
          </a:p>
          <a:p>
            <a:r>
              <a:rPr lang="cs-CZ" altLang="cs-CZ" dirty="0" smtClean="0"/>
              <a:t>Poskytování vypořádacích služeb</a:t>
            </a:r>
          </a:p>
          <a:p>
            <a:endParaRPr lang="cs-CZ" altLang="cs-CZ" dirty="0"/>
          </a:p>
          <a:p>
            <a:r>
              <a:rPr lang="cs-CZ" altLang="cs-CZ" dirty="0" smtClean="0"/>
              <a:t>Dva základní pilíře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altLang="cs-CZ" sz="2400" dirty="0" smtClean="0"/>
              <a:t>Provádění měnové politiky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altLang="cs-CZ" sz="2400" dirty="0" smtClean="0"/>
              <a:t>Dohled nad obchodními bankami</a:t>
            </a:r>
          </a:p>
          <a:p>
            <a:pPr marL="0" indent="0"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83825643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Veřejné bankovní právo – základní oblasti regulace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6791"/>
            <a:ext cx="10018713" cy="4216359"/>
          </a:xfrm>
        </p:spPr>
        <p:txBody>
          <a:bodyPr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altLang="cs-CZ" b="1" dirty="0" smtClean="0"/>
              <a:t>Základní požadavky pro provozování bankovních služeb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altLang="cs-CZ" dirty="0" err="1" smtClean="0"/>
              <a:t>Obezřetnostní</a:t>
            </a:r>
            <a:r>
              <a:rPr lang="cs-CZ" altLang="cs-CZ" dirty="0" smtClean="0"/>
              <a:t> požadavky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Pojištění vkladů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Úpadek a související financování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/>
          </a:p>
          <a:p>
            <a:pPr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65426120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Základní požadavky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00225"/>
            <a:ext cx="10018713" cy="4791900"/>
          </a:xfrm>
        </p:spPr>
        <p:txBody>
          <a:bodyPr anchor="t">
            <a:normAutofit/>
          </a:bodyPr>
          <a:lstStyle/>
          <a:p>
            <a:pPr lvl="1">
              <a:defRPr/>
            </a:pPr>
            <a:r>
              <a:rPr lang="cs-CZ" altLang="cs-CZ" sz="2400" dirty="0" smtClean="0"/>
              <a:t>Licence od ČNB</a:t>
            </a:r>
          </a:p>
          <a:p>
            <a:pPr lvl="1">
              <a:defRPr/>
            </a:pPr>
            <a:r>
              <a:rPr lang="cs-CZ" altLang="cs-CZ" sz="2400" dirty="0" smtClean="0"/>
              <a:t>základní </a:t>
            </a:r>
            <a:r>
              <a:rPr lang="cs-CZ" altLang="cs-CZ" sz="2400" dirty="0"/>
              <a:t>kapitál min. 500 mil. </a:t>
            </a:r>
            <a:r>
              <a:rPr lang="cs-CZ" altLang="cs-CZ" sz="2400" dirty="0" smtClean="0"/>
              <a:t>Kč</a:t>
            </a:r>
          </a:p>
          <a:p>
            <a:pPr lvl="2">
              <a:defRPr/>
            </a:pPr>
            <a:r>
              <a:rPr lang="cs-CZ" altLang="cs-CZ" sz="2400" dirty="0" smtClean="0"/>
              <a:t>musí být tvořen peněžitými vklady</a:t>
            </a:r>
          </a:p>
          <a:p>
            <a:pPr lvl="2">
              <a:buNone/>
              <a:defRPr/>
            </a:pPr>
            <a:endParaRPr lang="cs-CZ" altLang="cs-CZ" sz="2400" dirty="0"/>
          </a:p>
          <a:p>
            <a:pPr lvl="1">
              <a:defRPr/>
            </a:pPr>
            <a:r>
              <a:rPr lang="cs-CZ" altLang="cs-CZ" sz="2400" dirty="0"/>
              <a:t>požadavky na </a:t>
            </a:r>
            <a:r>
              <a:rPr lang="cs-CZ" altLang="cs-CZ" sz="2400" dirty="0" smtClean="0"/>
              <a:t>odbornost</a:t>
            </a:r>
          </a:p>
          <a:p>
            <a:pPr lvl="1">
              <a:defRPr/>
            </a:pPr>
            <a:r>
              <a:rPr lang="cs-CZ" altLang="cs-CZ" sz="2400" dirty="0"/>
              <a:t>z</a:t>
            </a:r>
            <a:r>
              <a:rPr lang="cs-CZ" altLang="cs-CZ" sz="2400" dirty="0" smtClean="0"/>
              <a:t>řízení kontrolního systému</a:t>
            </a:r>
            <a:endParaRPr lang="cs-CZ" altLang="cs-CZ" sz="2400" dirty="0"/>
          </a:p>
          <a:p>
            <a:pPr lvl="1">
              <a:defRPr/>
            </a:pPr>
            <a:endParaRPr lang="cs-CZ" altLang="cs-CZ" sz="2400" dirty="0" smtClean="0"/>
          </a:p>
          <a:p>
            <a:pPr lvl="1">
              <a:defRPr/>
            </a:pPr>
            <a:r>
              <a:rPr lang="cs-CZ" altLang="cs-CZ" sz="2400" dirty="0" smtClean="0"/>
              <a:t>jednotná </a:t>
            </a:r>
            <a:r>
              <a:rPr lang="cs-CZ" altLang="cs-CZ" sz="2400" dirty="0"/>
              <a:t>licence v EU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5574017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Veřejné bankovní právo – základní oblasti regulace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6791"/>
            <a:ext cx="10018713" cy="4216359"/>
          </a:xfrm>
        </p:spPr>
        <p:txBody>
          <a:bodyPr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Základní požadavky pro provozování bankovních služeb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altLang="cs-CZ" b="1" dirty="0" err="1" smtClean="0"/>
              <a:t>Obezřetnostní</a:t>
            </a:r>
            <a:r>
              <a:rPr lang="cs-CZ" altLang="cs-CZ" b="1" dirty="0" smtClean="0"/>
              <a:t> požadavky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Pojištění vkladů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Úpadek a související financování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/>
          </a:p>
          <a:p>
            <a:pPr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65426120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 smtClean="0"/>
              <a:t>Obezřetnostní požadavky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2475" y="1381126"/>
            <a:ext cx="10236634" cy="4848224"/>
          </a:xfrm>
        </p:spPr>
        <p:txBody>
          <a:bodyPr anchor="t">
            <a:noAutofit/>
          </a:bodyPr>
          <a:lstStyle/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000" dirty="0" smtClean="0"/>
              <a:t>Požadavky kapitálové přiměřenosti</a:t>
            </a:r>
          </a:p>
          <a:p>
            <a:pPr lvl="3">
              <a:defRPr/>
            </a:pPr>
            <a:r>
              <a:rPr lang="cs-CZ" altLang="cs-CZ" sz="2000" i="1" dirty="0" smtClean="0"/>
              <a:t>„Kvalitní kapitál vůči riziku“									(8%)</a:t>
            </a:r>
          </a:p>
          <a:p>
            <a:pPr lvl="3">
              <a:defRPr/>
            </a:pPr>
            <a:endParaRPr lang="cs-CZ" altLang="cs-CZ" sz="2000" dirty="0" smtClean="0"/>
          </a:p>
          <a:p>
            <a:pPr lvl="2">
              <a:defRPr/>
            </a:pPr>
            <a:endParaRPr lang="cs-CZ" altLang="cs-CZ" sz="2000" dirty="0"/>
          </a:p>
          <a:p>
            <a:endParaRPr lang="cs-CZ" alt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9110875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48</TotalTime>
  <Words>799</Words>
  <Application>Microsoft Office PowerPoint</Application>
  <PresentationFormat>Vlastní</PresentationFormat>
  <Paragraphs>220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Paralaxa</vt:lpstr>
      <vt:lpstr>Veřejné bankovní právo – český právní řád a právo EU </vt:lpstr>
      <vt:lpstr>Bankovní právo</vt:lpstr>
      <vt:lpstr>Bankovní systém v ČR</vt:lpstr>
      <vt:lpstr>Obchodní bankovnictví - obecně</vt:lpstr>
      <vt:lpstr>Centrální bankovnictví - obecně</vt:lpstr>
      <vt:lpstr>Veřejné bankovní právo – základní oblasti regulace</vt:lpstr>
      <vt:lpstr>Základní požadavky</vt:lpstr>
      <vt:lpstr>Veřejné bankovní právo – základní oblasti regulace</vt:lpstr>
      <vt:lpstr>Obezřetnostní požadavky</vt:lpstr>
      <vt:lpstr>Obezřetnostní požadavky</vt:lpstr>
      <vt:lpstr>Obezřetnostní požadavky</vt:lpstr>
      <vt:lpstr>Obezřetnostní požadavky</vt:lpstr>
      <vt:lpstr>Související požadavky</vt:lpstr>
      <vt:lpstr>Veřejné bankovní právo – základní oblasti regulace</vt:lpstr>
      <vt:lpstr>Pojištění pohledávek z vkladů</vt:lpstr>
      <vt:lpstr>Pojištění pohledávek z vkladů II</vt:lpstr>
      <vt:lpstr>Pojištění pohledávek z vkladů III</vt:lpstr>
      <vt:lpstr>Pojištění pohledávek z vkladů IV</vt:lpstr>
      <vt:lpstr>Pojištění pohledávek z vkladů V</vt:lpstr>
      <vt:lpstr>Veřejné bankovní právo – základní oblasti regulace</vt:lpstr>
      <vt:lpstr>Úpadek bank</vt:lpstr>
      <vt:lpstr>Řešení „krizí“ I</vt:lpstr>
      <vt:lpstr>Řešení „krizí“ II</vt:lpstr>
      <vt:lpstr>Dohled nad bankami</vt:lpstr>
      <vt:lpstr>Bankovní unie</vt:lpstr>
      <vt:lpstr>Bankovní unie - pilíře</vt:lpstr>
      <vt:lpstr>Evropský měnový fond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122</cp:revision>
  <cp:lastPrinted>2016-12-01T06:58:45Z</cp:lastPrinted>
  <dcterms:created xsi:type="dcterms:W3CDTF">2016-10-17T17:38:14Z</dcterms:created>
  <dcterms:modified xsi:type="dcterms:W3CDTF">2018-11-06T21:57:18Z</dcterms:modified>
</cp:coreProperties>
</file>