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6" r:id="rId3"/>
    <p:sldId id="268" r:id="rId4"/>
    <p:sldId id="269" r:id="rId5"/>
    <p:sldId id="267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4" r:id="rId18"/>
    <p:sldId id="285" r:id="rId19"/>
    <p:sldId id="286" r:id="rId20"/>
    <p:sldId id="287" r:id="rId21"/>
    <p:sldId id="288" r:id="rId22"/>
    <p:sldId id="281" r:id="rId23"/>
    <p:sldId id="283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>
        <p:scale>
          <a:sx n="100" d="100"/>
          <a:sy n="100" d="100"/>
        </p:scale>
        <p:origin x="2016" y="28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en-GB" altLang="cs-CZ" noProof="0" dirty="0" smtClean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err="1" smtClean="0"/>
              <a:t>Dpt</a:t>
            </a:r>
            <a:r>
              <a:rPr lang="cs-CZ" altLang="cs-CZ" dirty="0" smtClean="0"/>
              <a:t>. Of Financial Law and Economics, </a:t>
            </a:r>
            <a:r>
              <a:rPr lang="cs-CZ" altLang="cs-CZ" dirty="0" err="1" smtClean="0"/>
              <a:t>Faculty</a:t>
            </a:r>
            <a:r>
              <a:rPr lang="cs-CZ" altLang="cs-CZ" dirty="0" smtClean="0"/>
              <a:t> of Law, Masaryk University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Daň z hazardu a jiné daně v Evropě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		</a:t>
            </a:r>
            <a:r>
              <a:rPr lang="cs-CZ" altLang="cs-CZ" sz="2000" dirty="0" smtClean="0"/>
              <a:t>Michal Radvan</a:t>
            </a:r>
            <a:endParaRPr lang="en-US" alt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03" y="777196"/>
            <a:ext cx="8086635" cy="827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68829"/>
            <a:ext cx="8082321" cy="5163684"/>
          </a:xfrm>
        </p:spPr>
        <p:txBody>
          <a:bodyPr/>
          <a:lstStyle/>
          <a:p>
            <a:r>
              <a:rPr lang="cs-CZ" dirty="0" smtClean="0"/>
              <a:t>HU: </a:t>
            </a:r>
            <a:r>
              <a:rPr lang="cs-CZ" dirty="0" err="1" smtClean="0"/>
              <a:t>Chips</a:t>
            </a:r>
            <a:r>
              <a:rPr lang="cs-CZ" dirty="0" smtClean="0"/>
              <a:t> tax: </a:t>
            </a:r>
            <a:r>
              <a:rPr lang="cs-CZ" dirty="0" smtClean="0"/>
              <a:t>slané, sladké a vysoce kofeinové produkty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1606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Surový tabák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CZ: </a:t>
            </a:r>
            <a:r>
              <a:rPr lang="cs-CZ" dirty="0" smtClean="0"/>
              <a:t>sazba jako pro jiný tabák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384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Telekounikace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7817" y="1723799"/>
            <a:ext cx="8082321" cy="4796744"/>
          </a:xfrm>
        </p:spPr>
        <p:txBody>
          <a:bodyPr/>
          <a:lstStyle/>
          <a:p>
            <a:r>
              <a:rPr lang="cs-CZ" dirty="0" smtClean="0"/>
              <a:t>GR: </a:t>
            </a:r>
            <a:r>
              <a:rPr lang="cs-CZ" dirty="0" smtClean="0"/>
              <a:t>Daň na mobilní služby a daň na jednorázové karty na mobilní služby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Procento za měsíční paušál bez DPH: </a:t>
            </a:r>
            <a:r>
              <a:rPr lang="cs-CZ" dirty="0" smtClean="0"/>
              <a:t>12-20 %</a:t>
            </a:r>
          </a:p>
          <a:p>
            <a:pPr lvl="1"/>
            <a:r>
              <a:rPr lang="cs-CZ" dirty="0" smtClean="0"/>
              <a:t>Daň na karty </a:t>
            </a:r>
            <a:r>
              <a:rPr lang="en-US" dirty="0" smtClean="0"/>
              <a:t>12</a:t>
            </a:r>
            <a:r>
              <a:rPr lang="en-US" dirty="0"/>
              <a:t>% </a:t>
            </a:r>
            <a:r>
              <a:rPr lang="cs-CZ" dirty="0" smtClean="0"/>
              <a:t>z hodnoty bez DPH</a:t>
            </a:r>
            <a:r>
              <a:rPr lang="en-US" dirty="0" smtClean="0"/>
              <a:t>, </a:t>
            </a:r>
            <a:r>
              <a:rPr lang="cs-CZ" dirty="0" smtClean="0"/>
              <a:t>na nákup nové kart</a:t>
            </a:r>
            <a:r>
              <a:rPr lang="cs-CZ" dirty="0" smtClean="0"/>
              <a:t>y nebo dobití</a:t>
            </a:r>
            <a:endParaRPr lang="cs-CZ" dirty="0" smtClean="0"/>
          </a:p>
          <a:p>
            <a:r>
              <a:rPr lang="cs-CZ" dirty="0" smtClean="0"/>
              <a:t>HU: </a:t>
            </a:r>
            <a:r>
              <a:rPr lang="cs-CZ" dirty="0" smtClean="0"/>
              <a:t>daň na telekomunikační služby</a:t>
            </a:r>
            <a:endParaRPr lang="cs-CZ" dirty="0" smtClean="0"/>
          </a:p>
          <a:p>
            <a:pPr lvl="1"/>
            <a:r>
              <a:rPr lang="cs-CZ" dirty="0" smtClean="0"/>
              <a:t>Soukromé hovory a zprávy </a:t>
            </a:r>
            <a:r>
              <a:rPr lang="en-US" dirty="0" smtClean="0"/>
              <a:t>2 </a:t>
            </a:r>
            <a:r>
              <a:rPr lang="cs-CZ" dirty="0" smtClean="0"/>
              <a:t>HUF/sekunda, zpráva </a:t>
            </a:r>
            <a:endParaRPr lang="en-US" dirty="0"/>
          </a:p>
          <a:p>
            <a:pPr lvl="1"/>
            <a:r>
              <a:rPr lang="cs-CZ" dirty="0" smtClean="0"/>
              <a:t>Služební hovory a zprávy</a:t>
            </a:r>
            <a:r>
              <a:rPr lang="en-US" dirty="0" smtClean="0"/>
              <a:t> </a:t>
            </a:r>
            <a:r>
              <a:rPr lang="en-US" dirty="0" smtClean="0"/>
              <a:t>calls</a:t>
            </a:r>
            <a:r>
              <a:rPr lang="cs-CZ" dirty="0"/>
              <a:t> </a:t>
            </a:r>
            <a:r>
              <a:rPr lang="cs-CZ" dirty="0" smtClean="0"/>
              <a:t>3</a:t>
            </a:r>
            <a:r>
              <a:rPr lang="en-US" dirty="0" smtClean="0"/>
              <a:t> </a:t>
            </a:r>
            <a:r>
              <a:rPr lang="cs-CZ" dirty="0"/>
              <a:t>HUF/sekunda, zpráva </a:t>
            </a:r>
            <a:endParaRPr lang="cs-CZ" dirty="0" smtClean="0"/>
          </a:p>
          <a:p>
            <a:pPr lvl="1"/>
            <a:r>
              <a:rPr lang="cs-CZ" b="1" dirty="0" smtClean="0"/>
              <a:t>Daň na internet zrušena po masivních protestech!!!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339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Letecká daň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63486"/>
            <a:ext cx="8082321" cy="4615543"/>
          </a:xfrm>
        </p:spPr>
        <p:txBody>
          <a:bodyPr/>
          <a:lstStyle/>
          <a:p>
            <a:r>
              <a:rPr lang="cs-CZ" dirty="0" smtClean="0"/>
              <a:t>DE: </a:t>
            </a:r>
            <a:r>
              <a:rPr lang="cs-CZ" dirty="0" smtClean="0"/>
              <a:t>Letecká daň</a:t>
            </a:r>
            <a:endParaRPr lang="cs-CZ" dirty="0" smtClean="0"/>
          </a:p>
          <a:p>
            <a:pPr lvl="1"/>
            <a:r>
              <a:rPr lang="en-US" dirty="0" smtClean="0"/>
              <a:t>€ </a:t>
            </a:r>
            <a:r>
              <a:rPr lang="en-US" dirty="0"/>
              <a:t>7.50 </a:t>
            </a:r>
            <a:r>
              <a:rPr lang="cs-CZ" dirty="0" smtClean="0"/>
              <a:t>krátké tratě</a:t>
            </a:r>
            <a:r>
              <a:rPr lang="en-US" dirty="0" smtClean="0"/>
              <a:t>, </a:t>
            </a:r>
            <a:r>
              <a:rPr lang="en-US" dirty="0"/>
              <a:t>€ 23.43 </a:t>
            </a:r>
            <a:r>
              <a:rPr lang="cs-CZ" dirty="0" smtClean="0"/>
              <a:t>střední tratě a </a:t>
            </a:r>
            <a:r>
              <a:rPr lang="en-US" dirty="0" smtClean="0"/>
              <a:t>€ </a:t>
            </a:r>
            <a:r>
              <a:rPr lang="en-US" dirty="0"/>
              <a:t>42.18 </a:t>
            </a:r>
            <a:r>
              <a:rPr lang="cs-CZ" dirty="0" smtClean="0"/>
              <a:t>dlouhé tratě</a:t>
            </a:r>
            <a:endParaRPr lang="cs-CZ" dirty="0" smtClean="0"/>
          </a:p>
          <a:p>
            <a:r>
              <a:rPr lang="cs-CZ" dirty="0" smtClean="0"/>
              <a:t>FR: </a:t>
            </a:r>
            <a:r>
              <a:rPr lang="cs-CZ" dirty="0" smtClean="0"/>
              <a:t>Letecká pasažérská dávka</a:t>
            </a:r>
            <a:endParaRPr lang="cs-CZ" dirty="0" smtClean="0"/>
          </a:p>
          <a:p>
            <a:pPr lvl="1"/>
            <a:r>
              <a:rPr lang="en-US" dirty="0"/>
              <a:t>€ 4.24 </a:t>
            </a:r>
            <a:r>
              <a:rPr lang="cs-CZ" dirty="0" smtClean="0"/>
              <a:t>za osobu a let do Francie, EU, Evropského leteckého prostoru a Švýcarska, </a:t>
            </a:r>
            <a:r>
              <a:rPr lang="en-US" dirty="0" smtClean="0"/>
              <a:t>€ </a:t>
            </a:r>
            <a:r>
              <a:rPr lang="en-US" dirty="0"/>
              <a:t>7.62 </a:t>
            </a:r>
            <a:r>
              <a:rPr lang="cs-CZ" dirty="0" smtClean="0"/>
              <a:t>za osobu a let do jiné destinace, </a:t>
            </a:r>
            <a:r>
              <a:rPr lang="en-US" dirty="0" smtClean="0"/>
              <a:t>€ </a:t>
            </a:r>
            <a:r>
              <a:rPr lang="en-US" dirty="0"/>
              <a:t>1.27 </a:t>
            </a:r>
            <a:r>
              <a:rPr lang="cs-CZ" dirty="0" smtClean="0"/>
              <a:t>za tunu nákladu a pošty</a:t>
            </a:r>
            <a:endParaRPr lang="cs-CZ" dirty="0" smtClean="0"/>
          </a:p>
          <a:p>
            <a:r>
              <a:rPr lang="cs-CZ" dirty="0" smtClean="0"/>
              <a:t>FR: </a:t>
            </a:r>
            <a:r>
              <a:rPr lang="cs-CZ" dirty="0" smtClean="0"/>
              <a:t>Daň na veřejnou leteckou a námořní dopravu z a na Korsiku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0915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22767"/>
            <a:ext cx="8086635" cy="610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03514"/>
            <a:ext cx="8082321" cy="5228999"/>
          </a:xfrm>
        </p:spPr>
        <p:txBody>
          <a:bodyPr/>
          <a:lstStyle/>
          <a:p>
            <a:r>
              <a:rPr lang="cs-CZ" dirty="0" smtClean="0"/>
              <a:t>GB: </a:t>
            </a:r>
            <a:r>
              <a:rPr lang="cs-CZ" dirty="0"/>
              <a:t>Letecká pasažérská dávka</a:t>
            </a:r>
            <a:endParaRPr lang="cs-CZ" dirty="0" smtClean="0"/>
          </a:p>
          <a:p>
            <a:pPr lvl="1"/>
            <a:r>
              <a:rPr lang="cs-CZ" dirty="0" smtClean="0"/>
              <a:t>8 sazeb podle distance a třídy</a:t>
            </a:r>
            <a:endParaRPr lang="en-US" dirty="0"/>
          </a:p>
          <a:p>
            <a:pPr lvl="1"/>
            <a:r>
              <a:rPr lang="en-US" dirty="0" smtClean="0"/>
              <a:t>Band </a:t>
            </a:r>
            <a:r>
              <a:rPr lang="en-US" dirty="0"/>
              <a:t>A: GBP 13 – </a:t>
            </a:r>
            <a:r>
              <a:rPr lang="cs-CZ" dirty="0" smtClean="0"/>
              <a:t>lety z UK nebo do UK se vzdáleností do 2000 mil od Londýna</a:t>
            </a:r>
            <a:endParaRPr lang="en-US" dirty="0"/>
          </a:p>
          <a:p>
            <a:pPr lvl="1"/>
            <a:r>
              <a:rPr lang="en-US" dirty="0"/>
              <a:t>Band B: GBP 69 </a:t>
            </a:r>
            <a:r>
              <a:rPr lang="en-US" dirty="0" smtClean="0"/>
              <a:t>–</a:t>
            </a:r>
            <a:r>
              <a:rPr lang="cs-CZ" dirty="0" smtClean="0"/>
              <a:t> </a:t>
            </a:r>
            <a:r>
              <a:rPr lang="cs-CZ" dirty="0" smtClean="0"/>
              <a:t>2001-4000 mil</a:t>
            </a:r>
            <a:endParaRPr lang="en-US" dirty="0"/>
          </a:p>
          <a:p>
            <a:pPr lvl="1"/>
            <a:r>
              <a:rPr lang="en-US" dirty="0"/>
              <a:t>Band C: GBP 53 </a:t>
            </a:r>
            <a:r>
              <a:rPr lang="en-US" dirty="0" smtClean="0"/>
              <a:t>–</a:t>
            </a:r>
            <a:r>
              <a:rPr lang="cs-CZ" dirty="0" smtClean="0"/>
              <a:t> </a:t>
            </a:r>
            <a:r>
              <a:rPr lang="cs-CZ" dirty="0" smtClean="0"/>
              <a:t>4001-6000 mil</a:t>
            </a:r>
            <a:endParaRPr lang="cs-CZ" dirty="0" smtClean="0"/>
          </a:p>
          <a:p>
            <a:pPr lvl="1"/>
            <a:r>
              <a:rPr lang="en-US" dirty="0" smtClean="0"/>
              <a:t>Band </a:t>
            </a:r>
            <a:r>
              <a:rPr lang="en-US" dirty="0"/>
              <a:t>D: GBP 74 – </a:t>
            </a:r>
            <a:r>
              <a:rPr lang="cs-CZ" dirty="0" smtClean="0"/>
              <a:t>6001 a více mil</a:t>
            </a:r>
            <a:endParaRPr lang="en-US" dirty="0"/>
          </a:p>
          <a:p>
            <a:pPr lvl="1"/>
            <a:r>
              <a:rPr lang="cs-CZ" dirty="0" smtClean="0"/>
              <a:t>Jiná než ekonomická třída dvojnásobek</a:t>
            </a:r>
            <a:endParaRPr lang="cs-CZ" dirty="0" smtClean="0"/>
          </a:p>
          <a:p>
            <a:pPr lvl="1"/>
            <a:r>
              <a:rPr lang="cs-CZ" dirty="0" smtClean="0"/>
              <a:t>Nižší sazby pro Severní Irsko</a:t>
            </a:r>
            <a:endParaRPr lang="cs-CZ" dirty="0" smtClean="0"/>
          </a:p>
          <a:p>
            <a:r>
              <a:rPr lang="cs-CZ" dirty="0" smtClean="0"/>
              <a:t>MT: </a:t>
            </a:r>
            <a:r>
              <a:rPr lang="cs-CZ" dirty="0" smtClean="0"/>
              <a:t>Letištní poplatek</a:t>
            </a:r>
            <a:r>
              <a:rPr lang="en-US" dirty="0" smtClean="0"/>
              <a:t> (</a:t>
            </a:r>
            <a:r>
              <a:rPr lang="cs-CZ" dirty="0" smtClean="0"/>
              <a:t>pasažérské služby</a:t>
            </a:r>
            <a:r>
              <a:rPr lang="en-US" dirty="0" smtClean="0"/>
              <a:t>) </a:t>
            </a:r>
            <a:endParaRPr lang="cs-CZ" dirty="0" smtClean="0"/>
          </a:p>
          <a:p>
            <a:pPr lvl="1"/>
            <a:r>
              <a:rPr lang="en-US" dirty="0"/>
              <a:t>EUR 23.29 </a:t>
            </a:r>
            <a:r>
              <a:rPr lang="cs-CZ" dirty="0" smtClean="0"/>
              <a:t>za osobu a let z Malty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5989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Zdanění bank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SI: </a:t>
            </a:r>
            <a:r>
              <a:rPr lang="cs-CZ" dirty="0" smtClean="0"/>
              <a:t>daň na finanční služby</a:t>
            </a:r>
            <a:endParaRPr lang="cs-CZ" dirty="0" smtClean="0"/>
          </a:p>
          <a:p>
            <a:r>
              <a:rPr lang="cs-CZ" dirty="0" smtClean="0"/>
              <a:t>GB: </a:t>
            </a:r>
            <a:r>
              <a:rPr lang="cs-CZ" dirty="0" smtClean="0"/>
              <a:t>bankovní dávka, daň na bankovní transakce</a:t>
            </a:r>
            <a:endParaRPr lang="cs-CZ" dirty="0" smtClean="0"/>
          </a:p>
          <a:p>
            <a:r>
              <a:rPr lang="cs-CZ" dirty="0" smtClean="0"/>
              <a:t>PL: </a:t>
            </a:r>
            <a:r>
              <a:rPr lang="cs-CZ" dirty="0" smtClean="0"/>
              <a:t>bankovní daň</a:t>
            </a:r>
            <a:endParaRPr lang="cs-CZ" dirty="0" smtClean="0"/>
          </a:p>
          <a:p>
            <a:r>
              <a:rPr lang="cs-CZ" dirty="0" smtClean="0"/>
              <a:t>FI: </a:t>
            </a:r>
            <a:r>
              <a:rPr lang="cs-CZ" dirty="0" smtClean="0"/>
              <a:t>dočasná bankovní daň</a:t>
            </a:r>
            <a:endParaRPr lang="cs-CZ" dirty="0" smtClean="0"/>
          </a:p>
          <a:p>
            <a:r>
              <a:rPr lang="cs-CZ" dirty="0" smtClean="0"/>
              <a:t>AT: </a:t>
            </a:r>
            <a:r>
              <a:rPr lang="cs-CZ" dirty="0"/>
              <a:t>L bankovní dávka</a:t>
            </a:r>
            <a:endParaRPr lang="cs-CZ" dirty="0" smtClean="0"/>
          </a:p>
          <a:p>
            <a:r>
              <a:rPr lang="cs-CZ" dirty="0" smtClean="0"/>
              <a:t>CY: </a:t>
            </a:r>
            <a:r>
              <a:rPr lang="cs-CZ" dirty="0" smtClean="0"/>
              <a:t>speciální daň na finanční instituce</a:t>
            </a:r>
            <a:endParaRPr lang="cs-CZ" dirty="0" smtClean="0"/>
          </a:p>
          <a:p>
            <a:r>
              <a:rPr lang="cs-CZ" dirty="0" smtClean="0"/>
              <a:t>HU: </a:t>
            </a:r>
            <a:r>
              <a:rPr lang="cs-CZ" dirty="0"/>
              <a:t>speciální daň na finanční instituce</a:t>
            </a:r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Daň na finanční transakce </a:t>
            </a:r>
            <a:r>
              <a:rPr lang="cs-CZ" b="1" dirty="0" smtClean="0"/>
              <a:t>– EU </a:t>
            </a:r>
            <a:r>
              <a:rPr lang="cs-CZ" b="1" dirty="0" smtClean="0"/>
              <a:t>návrh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1563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Zelené daně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Všude a na všechno</a:t>
            </a:r>
            <a:endParaRPr lang="cs-CZ" dirty="0"/>
          </a:p>
          <a:p>
            <a:r>
              <a:rPr lang="cs-CZ" dirty="0" smtClean="0"/>
              <a:t>Znečištění, odpad, CO2</a:t>
            </a:r>
            <a:r>
              <a:rPr lang="cs-CZ" dirty="0" smtClean="0"/>
              <a:t>, </a:t>
            </a:r>
            <a:r>
              <a:rPr lang="cs-CZ" dirty="0" smtClean="0"/>
              <a:t>obaly, atd.</a:t>
            </a:r>
            <a:endParaRPr lang="cs-CZ" dirty="0" smtClean="0"/>
          </a:p>
          <a:p>
            <a:r>
              <a:rPr lang="cs-CZ" dirty="0" smtClean="0"/>
              <a:t>Zelené důvody</a:t>
            </a:r>
            <a:endParaRPr lang="cs-CZ" dirty="0" smtClean="0"/>
          </a:p>
          <a:p>
            <a:r>
              <a:rPr lang="cs-CZ" dirty="0" smtClean="0"/>
              <a:t>Zdanění aut: roční, registrační, mýto, </a:t>
            </a:r>
            <a:r>
              <a:rPr lang="cs-CZ" dirty="0" err="1" smtClean="0"/>
              <a:t>vignette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6740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Daň z </a:t>
            </a:r>
            <a:r>
              <a:rPr lang="pl-PL" dirty="0"/>
              <a:t>hazardních her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187/2006 Sb.</a:t>
            </a:r>
          </a:p>
          <a:p>
            <a:r>
              <a:rPr lang="cs-CZ" dirty="0" smtClean="0"/>
              <a:t>Poplatník  </a:t>
            </a:r>
            <a:endParaRPr lang="cs-CZ" dirty="0"/>
          </a:p>
          <a:p>
            <a:pPr lvl="1"/>
            <a:r>
              <a:rPr lang="cs-CZ" dirty="0" smtClean="0"/>
              <a:t>držitel </a:t>
            </a:r>
            <a:r>
              <a:rPr lang="cs-CZ" dirty="0"/>
              <a:t>základního </a:t>
            </a:r>
            <a:r>
              <a:rPr lang="cs-CZ" dirty="0" smtClean="0"/>
              <a:t>povolení a ten</a:t>
            </a:r>
            <a:r>
              <a:rPr lang="cs-CZ" dirty="0"/>
              <a:t>, kdo provozuje hazardní hru, </a:t>
            </a:r>
            <a:r>
              <a:rPr lang="cs-CZ" dirty="0" smtClean="0"/>
              <a:t>ohlašovatel </a:t>
            </a:r>
            <a:r>
              <a:rPr lang="cs-CZ" dirty="0"/>
              <a:t>hazardní hry </a:t>
            </a:r>
            <a:r>
              <a:rPr lang="cs-CZ" dirty="0" smtClean="0"/>
              <a:t>a </a:t>
            </a:r>
            <a:r>
              <a:rPr lang="cs-CZ" dirty="0"/>
              <a:t>ten, kdo provozuje hazardní </a:t>
            </a:r>
            <a:r>
              <a:rPr lang="cs-CZ" dirty="0" smtClean="0"/>
              <a:t>hru (tj. i na černo)</a:t>
            </a:r>
          </a:p>
          <a:p>
            <a:r>
              <a:rPr lang="cs-CZ" dirty="0" smtClean="0"/>
              <a:t>Předmět zdanění</a:t>
            </a:r>
          </a:p>
          <a:p>
            <a:pPr lvl="1"/>
            <a:r>
              <a:rPr lang="cs-CZ" dirty="0" smtClean="0"/>
              <a:t>provozování </a:t>
            </a:r>
            <a:r>
              <a:rPr lang="cs-CZ" dirty="0"/>
              <a:t>hazardní hry na území České </a:t>
            </a:r>
            <a:r>
              <a:rPr lang="cs-CZ" dirty="0" smtClean="0"/>
              <a:t>republiky,</a:t>
            </a:r>
          </a:p>
          <a:p>
            <a:pPr lvl="1"/>
            <a:r>
              <a:rPr lang="cs-CZ" dirty="0" smtClean="0"/>
              <a:t>přijímání </a:t>
            </a:r>
            <a:r>
              <a:rPr lang="cs-CZ" dirty="0"/>
              <a:t>vkladů ze sdílené herní jistiny a poskytování výher do sdílené herní </a:t>
            </a:r>
            <a:r>
              <a:rPr lang="cs-CZ" dirty="0" smtClean="0"/>
              <a:t>jistiny</a:t>
            </a:r>
          </a:p>
          <a:p>
            <a:pPr lvl="1"/>
            <a:r>
              <a:rPr lang="cs-CZ" dirty="0" smtClean="0"/>
              <a:t>provozování hry přes internet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10200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71258"/>
            <a:ext cx="8082321" cy="5381942"/>
          </a:xfrm>
        </p:spPr>
        <p:txBody>
          <a:bodyPr/>
          <a:lstStyle/>
          <a:p>
            <a:r>
              <a:rPr lang="cs-CZ" dirty="0" smtClean="0"/>
              <a:t>Základem </a:t>
            </a:r>
            <a:r>
              <a:rPr lang="cs-CZ" dirty="0"/>
              <a:t>daně je součet dílčích základů daně, které tvoří částka, o kterou úhrn přijatých a nevrácených vkladů převyšuje úhrn vyplacených výher</a:t>
            </a:r>
          </a:p>
          <a:p>
            <a:pPr lvl="1"/>
            <a:r>
              <a:rPr lang="cs-CZ" dirty="0" smtClean="0"/>
              <a:t>z </a:t>
            </a:r>
            <a:r>
              <a:rPr lang="cs-CZ" dirty="0"/>
              <a:t>loterie v případě dílčí daně z loterií,</a:t>
            </a:r>
          </a:p>
          <a:p>
            <a:pPr lvl="1"/>
            <a:r>
              <a:rPr lang="cs-CZ" dirty="0" smtClean="0"/>
              <a:t>z </a:t>
            </a:r>
            <a:r>
              <a:rPr lang="cs-CZ" dirty="0"/>
              <a:t>kursové sázky v případě dílčí daně z kursových sázek,</a:t>
            </a:r>
          </a:p>
          <a:p>
            <a:pPr lvl="1"/>
            <a:r>
              <a:rPr lang="cs-CZ" dirty="0" smtClean="0"/>
              <a:t>z </a:t>
            </a:r>
            <a:r>
              <a:rPr lang="cs-CZ" dirty="0"/>
              <a:t>totalizátorové hry v případě dílčí daně z totalizátorových her,</a:t>
            </a:r>
          </a:p>
          <a:p>
            <a:pPr lvl="1"/>
            <a:r>
              <a:rPr lang="cs-CZ" dirty="0" smtClean="0"/>
              <a:t>z </a:t>
            </a:r>
            <a:r>
              <a:rPr lang="cs-CZ" dirty="0"/>
              <a:t>binga v případě dílčí daně z bing,</a:t>
            </a:r>
          </a:p>
          <a:p>
            <a:pPr lvl="1"/>
            <a:r>
              <a:rPr lang="cs-CZ" dirty="0" smtClean="0"/>
              <a:t>z </a:t>
            </a:r>
            <a:r>
              <a:rPr lang="cs-CZ" dirty="0"/>
              <a:t>technické hry v případě dílčí daně z technických her,</a:t>
            </a:r>
          </a:p>
          <a:p>
            <a:pPr lvl="1"/>
            <a:r>
              <a:rPr lang="cs-CZ" dirty="0" smtClean="0"/>
              <a:t>z </a:t>
            </a:r>
            <a:r>
              <a:rPr lang="cs-CZ" dirty="0"/>
              <a:t>živé hry v případě dílčí daně z živých her,</a:t>
            </a:r>
          </a:p>
          <a:p>
            <a:pPr lvl="1"/>
            <a:r>
              <a:rPr lang="cs-CZ" dirty="0" smtClean="0"/>
              <a:t>z </a:t>
            </a:r>
            <a:r>
              <a:rPr lang="cs-CZ" dirty="0"/>
              <a:t>tomboly v případě dílčí daně z tombol a</a:t>
            </a:r>
          </a:p>
          <a:p>
            <a:pPr lvl="1"/>
            <a:r>
              <a:rPr lang="cs-CZ" dirty="0" smtClean="0"/>
              <a:t>z </a:t>
            </a:r>
            <a:r>
              <a:rPr lang="cs-CZ" dirty="0"/>
              <a:t>turnaje malého rozsahu v případě dílčí daně z turnajů malého </a:t>
            </a:r>
            <a:r>
              <a:rPr lang="cs-CZ" dirty="0" smtClean="0"/>
              <a:t>rozsahu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99812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247775"/>
            <a:ext cx="8082321" cy="5086350"/>
          </a:xfrm>
        </p:spPr>
        <p:txBody>
          <a:bodyPr/>
          <a:lstStyle/>
          <a:p>
            <a:r>
              <a:rPr lang="cs-CZ" dirty="0"/>
              <a:t>Sazba </a:t>
            </a:r>
            <a:r>
              <a:rPr lang="cs-CZ" dirty="0" smtClean="0"/>
              <a:t>daně</a:t>
            </a:r>
            <a:endParaRPr lang="cs-CZ" dirty="0"/>
          </a:p>
          <a:p>
            <a:pPr lvl="1"/>
            <a:r>
              <a:rPr lang="cs-CZ" dirty="0" smtClean="0"/>
              <a:t>23 </a:t>
            </a:r>
            <a:r>
              <a:rPr lang="cs-CZ" dirty="0"/>
              <a:t>% pro dílčí základ daně z loterií,</a:t>
            </a:r>
          </a:p>
          <a:p>
            <a:pPr lvl="1"/>
            <a:r>
              <a:rPr lang="cs-CZ" dirty="0" smtClean="0"/>
              <a:t>23 </a:t>
            </a:r>
            <a:r>
              <a:rPr lang="cs-CZ" dirty="0"/>
              <a:t>% pro dílčí základ daně z kursových sázek,</a:t>
            </a:r>
          </a:p>
          <a:p>
            <a:pPr lvl="1"/>
            <a:r>
              <a:rPr lang="cs-CZ" dirty="0" smtClean="0"/>
              <a:t>23 </a:t>
            </a:r>
            <a:r>
              <a:rPr lang="cs-CZ" dirty="0"/>
              <a:t>% pro dílčí základ daně z totalizátorových her,</a:t>
            </a:r>
          </a:p>
          <a:p>
            <a:pPr lvl="1"/>
            <a:r>
              <a:rPr lang="cs-CZ" dirty="0" smtClean="0"/>
              <a:t>23 </a:t>
            </a:r>
            <a:r>
              <a:rPr lang="cs-CZ" dirty="0"/>
              <a:t>% pro dílčí základ daně z bing,</a:t>
            </a:r>
          </a:p>
          <a:p>
            <a:pPr lvl="1"/>
            <a:r>
              <a:rPr lang="cs-CZ" dirty="0" smtClean="0"/>
              <a:t>35 </a:t>
            </a:r>
            <a:r>
              <a:rPr lang="cs-CZ" dirty="0"/>
              <a:t>% pro dílčí základ daně z technických her,</a:t>
            </a:r>
          </a:p>
          <a:p>
            <a:pPr lvl="1"/>
            <a:r>
              <a:rPr lang="cs-CZ" dirty="0" smtClean="0"/>
              <a:t>23 </a:t>
            </a:r>
            <a:r>
              <a:rPr lang="cs-CZ" dirty="0"/>
              <a:t>% pro dílčí základ daně z živých her,</a:t>
            </a:r>
          </a:p>
          <a:p>
            <a:pPr lvl="1"/>
            <a:r>
              <a:rPr lang="cs-CZ" dirty="0" smtClean="0"/>
              <a:t>23 </a:t>
            </a:r>
            <a:r>
              <a:rPr lang="cs-CZ" dirty="0"/>
              <a:t>% pro dílčí základ daně z tombol a</a:t>
            </a:r>
          </a:p>
          <a:p>
            <a:pPr lvl="1"/>
            <a:r>
              <a:rPr lang="cs-CZ" dirty="0" smtClean="0"/>
              <a:t>23 </a:t>
            </a:r>
            <a:r>
              <a:rPr lang="cs-CZ" dirty="0"/>
              <a:t>% pro dílčí základ daně z turnajů malého </a:t>
            </a:r>
            <a:r>
              <a:rPr lang="cs-CZ" dirty="0" smtClean="0"/>
              <a:t>rozsahu</a:t>
            </a:r>
          </a:p>
          <a:p>
            <a:r>
              <a:rPr lang="cs-CZ" dirty="0"/>
              <a:t>Minimální dílčí daň z technických her činí </a:t>
            </a:r>
            <a:r>
              <a:rPr lang="cs-CZ" dirty="0" smtClean="0"/>
              <a:t>součin </a:t>
            </a:r>
            <a:r>
              <a:rPr lang="cs-CZ" dirty="0"/>
              <a:t>součtu herních pozic jednotlivých povolených koncových zařízení </a:t>
            </a:r>
            <a:r>
              <a:rPr lang="cs-CZ" dirty="0" smtClean="0"/>
              <a:t>a částky </a:t>
            </a:r>
            <a:r>
              <a:rPr lang="cs-CZ" dirty="0"/>
              <a:t>9 200 Kč.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11657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Káva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LV: </a:t>
            </a:r>
            <a:r>
              <a:rPr lang="cs-CZ" dirty="0" smtClean="0"/>
              <a:t>Spotřební daň na jiné zboží podrobené akcízům</a:t>
            </a:r>
            <a:endParaRPr lang="cs-CZ" dirty="0" smtClean="0"/>
          </a:p>
          <a:p>
            <a:pPr lvl="1"/>
            <a:r>
              <a:rPr lang="cs-CZ" dirty="0" smtClean="0"/>
              <a:t>Mletá a zrnková</a:t>
            </a:r>
            <a:r>
              <a:rPr lang="en-US" dirty="0" smtClean="0"/>
              <a:t>, </a:t>
            </a:r>
            <a:r>
              <a:rPr lang="cs-CZ" dirty="0" smtClean="0"/>
              <a:t>pražená a nepražená</a:t>
            </a:r>
            <a:r>
              <a:rPr lang="en-US" dirty="0" smtClean="0"/>
              <a:t>, </a:t>
            </a:r>
            <a:r>
              <a:rPr lang="cs-CZ" dirty="0" smtClean="0"/>
              <a:t>s kofeinem i bez; sazba</a:t>
            </a:r>
            <a:r>
              <a:rPr lang="en-US" dirty="0" smtClean="0"/>
              <a:t> (100 kilogram</a:t>
            </a:r>
            <a:r>
              <a:rPr lang="cs-CZ" dirty="0" smtClean="0"/>
              <a:t>ů</a:t>
            </a:r>
            <a:r>
              <a:rPr lang="en-US" dirty="0" smtClean="0"/>
              <a:t>)</a:t>
            </a:r>
            <a:r>
              <a:rPr lang="en-US" dirty="0"/>
              <a:t> EUR </a:t>
            </a:r>
            <a:r>
              <a:rPr lang="en-US" dirty="0" smtClean="0"/>
              <a:t>142.29</a:t>
            </a:r>
            <a:endParaRPr lang="cs-CZ" dirty="0" smtClean="0"/>
          </a:p>
          <a:p>
            <a:r>
              <a:rPr lang="cs-CZ" dirty="0" smtClean="0"/>
              <a:t>DK: </a:t>
            </a:r>
            <a:r>
              <a:rPr lang="cs-CZ" dirty="0" smtClean="0"/>
              <a:t>Spotřební daň na kávu, kávové extrakty a substituty kávy a na čaj a čajové extrakty</a:t>
            </a:r>
            <a:endParaRPr lang="cs-CZ" dirty="0" smtClean="0"/>
          </a:p>
          <a:p>
            <a:pPr lvl="1"/>
            <a:r>
              <a:rPr lang="cs-CZ" dirty="0" smtClean="0"/>
              <a:t>Surová káva</a:t>
            </a:r>
            <a:r>
              <a:rPr lang="en-US" dirty="0" smtClean="0"/>
              <a:t>:</a:t>
            </a:r>
            <a:r>
              <a:rPr lang="cs-CZ" dirty="0" smtClean="0"/>
              <a:t> </a:t>
            </a:r>
            <a:r>
              <a:rPr lang="en-US" dirty="0" smtClean="0"/>
              <a:t>DKK 6.39</a:t>
            </a:r>
            <a:r>
              <a:rPr lang="cs-CZ" dirty="0" smtClean="0"/>
              <a:t>, </a:t>
            </a:r>
            <a:r>
              <a:rPr lang="cs-CZ" dirty="0" smtClean="0"/>
              <a:t>pražená káva</a:t>
            </a:r>
            <a:r>
              <a:rPr lang="en-US" dirty="0" smtClean="0"/>
              <a:t>:</a:t>
            </a:r>
            <a:r>
              <a:rPr lang="cs-CZ" dirty="0" smtClean="0"/>
              <a:t> </a:t>
            </a:r>
            <a:r>
              <a:rPr lang="cs-CZ" dirty="0" smtClean="0"/>
              <a:t>D</a:t>
            </a:r>
            <a:r>
              <a:rPr lang="en-US" dirty="0" smtClean="0"/>
              <a:t>KK 7.67</a:t>
            </a:r>
            <a:r>
              <a:rPr lang="cs-CZ" dirty="0" smtClean="0"/>
              <a:t>, </a:t>
            </a:r>
            <a:r>
              <a:rPr lang="cs-CZ" dirty="0" smtClean="0"/>
              <a:t>kávové extrakty</a:t>
            </a:r>
            <a:r>
              <a:rPr lang="en-US" dirty="0" smtClean="0"/>
              <a:t>:</a:t>
            </a:r>
            <a:r>
              <a:rPr lang="cs-CZ" dirty="0" smtClean="0"/>
              <a:t> </a:t>
            </a:r>
            <a:r>
              <a:rPr lang="en-US" dirty="0" smtClean="0"/>
              <a:t>DKK 15.61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112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71258"/>
            <a:ext cx="8082321" cy="4961255"/>
          </a:xfrm>
        </p:spPr>
        <p:txBody>
          <a:bodyPr/>
          <a:lstStyle/>
          <a:p>
            <a:r>
              <a:rPr lang="cs-CZ" dirty="0"/>
              <a:t>Zdaňovacím obdobím </a:t>
            </a:r>
            <a:r>
              <a:rPr lang="cs-CZ" dirty="0" smtClean="0"/>
              <a:t>je </a:t>
            </a:r>
            <a:r>
              <a:rPr lang="cs-CZ" dirty="0"/>
              <a:t>kalendářní čtvrtletí.</a:t>
            </a:r>
          </a:p>
          <a:p>
            <a:r>
              <a:rPr lang="cs-CZ" dirty="0" smtClean="0"/>
              <a:t>Rozpočtové určení – technické hry</a:t>
            </a:r>
            <a:endParaRPr lang="cs-CZ" dirty="0"/>
          </a:p>
          <a:p>
            <a:pPr lvl="1"/>
            <a:r>
              <a:rPr lang="cs-CZ" dirty="0" smtClean="0"/>
              <a:t>35 </a:t>
            </a:r>
            <a:r>
              <a:rPr lang="cs-CZ" dirty="0"/>
              <a:t>% příjmem státního rozpočtu a</a:t>
            </a:r>
          </a:p>
          <a:p>
            <a:pPr lvl="1"/>
            <a:r>
              <a:rPr lang="cs-CZ" dirty="0" smtClean="0"/>
              <a:t>65 </a:t>
            </a:r>
            <a:r>
              <a:rPr lang="cs-CZ" dirty="0"/>
              <a:t>% příjmem rozpočtů obcí.</a:t>
            </a:r>
          </a:p>
          <a:p>
            <a:r>
              <a:rPr lang="cs-CZ" dirty="0"/>
              <a:t>Rozpočtové určení – </a:t>
            </a:r>
            <a:r>
              <a:rPr lang="cs-CZ" dirty="0" smtClean="0"/>
              <a:t>ostatní</a:t>
            </a:r>
            <a:endParaRPr lang="cs-CZ" dirty="0"/>
          </a:p>
          <a:p>
            <a:pPr lvl="1"/>
            <a:r>
              <a:rPr lang="cs-CZ" dirty="0" smtClean="0"/>
              <a:t>70 </a:t>
            </a:r>
            <a:r>
              <a:rPr lang="cs-CZ" dirty="0"/>
              <a:t>% příjmem státního rozpočtu a</a:t>
            </a:r>
          </a:p>
          <a:p>
            <a:pPr lvl="1"/>
            <a:r>
              <a:rPr lang="cs-CZ" dirty="0" smtClean="0"/>
              <a:t>30 </a:t>
            </a:r>
            <a:r>
              <a:rPr lang="cs-CZ" dirty="0"/>
              <a:t>% příjmem rozpočtů obcí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79169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71258"/>
            <a:ext cx="8082321" cy="4961255"/>
          </a:xfrm>
        </p:spPr>
        <p:txBody>
          <a:bodyPr/>
          <a:lstStyle/>
          <a:p>
            <a:r>
              <a:rPr lang="cs-CZ" dirty="0" smtClean="0"/>
              <a:t>Samovyměření: daň </a:t>
            </a:r>
            <a:r>
              <a:rPr lang="cs-CZ" dirty="0"/>
              <a:t>tvrzená poplatníkem v daňovém přiznání se považuje za vyměřenou dnem uplynutí lhůty pro podání daňového přiznání, a to ve výši v něm tvrzené.</a:t>
            </a:r>
          </a:p>
          <a:p>
            <a:r>
              <a:rPr lang="cs-CZ" dirty="0"/>
              <a:t> </a:t>
            </a:r>
            <a:r>
              <a:rPr lang="cs-CZ" dirty="0" smtClean="0"/>
              <a:t>V </a:t>
            </a:r>
            <a:r>
              <a:rPr lang="cs-CZ" dirty="0"/>
              <a:t>případě, že poplatník nepodá daňové přiznání v zákonem stanovené lhůtě, považuje se daň za tvrzenou ve výši 0 Kč; pokuta za opožděné tvrzení daně se neuplatní</a:t>
            </a:r>
            <a:r>
              <a:rPr lang="cs-CZ" dirty="0" smtClean="0"/>
              <a:t>.</a:t>
            </a:r>
          </a:p>
          <a:p>
            <a:r>
              <a:rPr lang="cs-CZ" dirty="0"/>
              <a:t>Zjistí-li správce daně na základě postupu k odstranění pochybností nebo na základě daňové kontroly, že poslední známá daň není ve správné výši, doměří daň ve výši rozdílu poslední známé daně a částky nově zjištěné.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6974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Závěry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Zpět do 20. let 20. století… </a:t>
            </a:r>
            <a:r>
              <a:rPr lang="cs-CZ" dirty="0" smtClean="0"/>
              <a:t>daně na cukr, sůl, kožešiny, žárovky, minerální oleje, sádlo, máslo, maso, víno, zbraně, hazard, atd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Většinou nepřímé daně (</a:t>
            </a:r>
            <a:r>
              <a:rPr lang="cs-CZ" dirty="0" smtClean="0"/>
              <a:t>akcízy)</a:t>
            </a:r>
            <a:endParaRPr lang="cs-CZ" dirty="0" smtClean="0"/>
          </a:p>
          <a:p>
            <a:r>
              <a:rPr lang="cs-CZ" dirty="0" smtClean="0"/>
              <a:t>Nesmí ovlivnit volný trh v EU</a:t>
            </a:r>
            <a:endParaRPr lang="cs-CZ" dirty="0" smtClean="0"/>
          </a:p>
          <a:p>
            <a:r>
              <a:rPr lang="cs-CZ" dirty="0" smtClean="0"/>
              <a:t>Jednohlasný souhlas pro přímé daně v EU</a:t>
            </a:r>
            <a:endParaRPr lang="cs-CZ" altLang="cs-CZ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62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err="1"/>
              <a:t>Thank</a:t>
            </a:r>
            <a:r>
              <a:rPr lang="cs-CZ" altLang="cs-CZ" dirty="0"/>
              <a:t> </a:t>
            </a:r>
            <a:r>
              <a:rPr lang="cs-CZ" altLang="cs-CZ" dirty="0" err="1"/>
              <a:t>you</a:t>
            </a:r>
            <a:r>
              <a:rPr lang="cs-CZ" altLang="cs-CZ" dirty="0"/>
              <a:t> for </a:t>
            </a:r>
            <a:r>
              <a:rPr lang="cs-CZ" altLang="cs-CZ" dirty="0" err="1"/>
              <a:t>your</a:t>
            </a:r>
            <a:r>
              <a:rPr lang="cs-CZ" altLang="cs-CZ" dirty="0"/>
              <a:t> </a:t>
            </a:r>
            <a:r>
              <a:rPr lang="cs-CZ" altLang="cs-CZ" dirty="0" err="1" smtClean="0"/>
              <a:t>attention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i="1" dirty="0" err="1" smtClean="0"/>
              <a:t>Dziekuję</a:t>
            </a:r>
            <a:r>
              <a:rPr lang="cs-CZ" altLang="cs-CZ" i="1" dirty="0" smtClean="0"/>
              <a:t> za </a:t>
            </a:r>
            <a:r>
              <a:rPr lang="cs-CZ" altLang="cs-CZ" i="1" dirty="0" err="1" smtClean="0"/>
              <a:t>uwag</a:t>
            </a:r>
            <a:r>
              <a:rPr lang="cs-CZ" altLang="cs-CZ" i="1" dirty="0" err="1"/>
              <a:t>ę</a:t>
            </a:r>
            <a:r>
              <a:rPr lang="cs-CZ" altLang="cs-CZ" dirty="0"/>
              <a:t/>
            </a:r>
            <a:br>
              <a:rPr lang="cs-CZ" altLang="cs-CZ" dirty="0"/>
            </a:b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0779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83771"/>
            <a:ext cx="8086635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36171"/>
            <a:ext cx="8082321" cy="5196342"/>
          </a:xfrm>
        </p:spPr>
        <p:txBody>
          <a:bodyPr/>
          <a:lstStyle/>
          <a:p>
            <a:r>
              <a:rPr lang="cs-CZ" dirty="0"/>
              <a:t>BE: </a:t>
            </a:r>
            <a:r>
              <a:rPr lang="cs-CZ" dirty="0" smtClean="0"/>
              <a:t>Spotřební daň na kávu</a:t>
            </a:r>
            <a:endParaRPr lang="cs-CZ" dirty="0"/>
          </a:p>
          <a:p>
            <a:pPr lvl="1"/>
            <a:r>
              <a:rPr lang="cs-CZ" dirty="0" smtClean="0"/>
              <a:t>Sazba za kg</a:t>
            </a:r>
            <a:r>
              <a:rPr lang="en-US" dirty="0" smtClean="0"/>
              <a:t>:                                                                       </a:t>
            </a:r>
            <a:endParaRPr lang="en-US" dirty="0"/>
          </a:p>
          <a:p>
            <a:pPr lvl="2"/>
            <a:r>
              <a:rPr lang="cs-CZ" dirty="0" smtClean="0"/>
              <a:t>Nepražená káva </a:t>
            </a:r>
            <a:r>
              <a:rPr lang="en-US" dirty="0" smtClean="0"/>
              <a:t>0.1988</a:t>
            </a:r>
            <a:r>
              <a:rPr lang="cs-CZ" dirty="0" smtClean="0"/>
              <a:t> </a:t>
            </a:r>
            <a:r>
              <a:rPr lang="cs-CZ" dirty="0" smtClean="0"/>
              <a:t>EUR</a:t>
            </a:r>
            <a:endParaRPr lang="en-US" dirty="0"/>
          </a:p>
          <a:p>
            <a:pPr marL="457200" lvl="1" indent="0">
              <a:buNone/>
            </a:pPr>
            <a:r>
              <a:rPr lang="cs-CZ" dirty="0" smtClean="0"/>
              <a:t>	</a:t>
            </a:r>
            <a:r>
              <a:rPr lang="cs-CZ" dirty="0" smtClean="0"/>
              <a:t>pražená káva </a:t>
            </a:r>
            <a:r>
              <a:rPr lang="en-US" dirty="0" smtClean="0"/>
              <a:t>0.2486</a:t>
            </a:r>
            <a:r>
              <a:rPr lang="cs-CZ" dirty="0" smtClean="0"/>
              <a:t> </a:t>
            </a:r>
            <a:r>
              <a:rPr lang="cs-CZ" dirty="0" smtClean="0"/>
              <a:t>EUR</a:t>
            </a:r>
            <a:endParaRPr lang="en-US" dirty="0"/>
          </a:p>
          <a:p>
            <a:pPr marL="457200" lvl="1" indent="0">
              <a:buNone/>
            </a:pPr>
            <a:r>
              <a:rPr lang="cs-CZ" dirty="0" smtClean="0"/>
              <a:t>	</a:t>
            </a:r>
            <a:r>
              <a:rPr lang="cs-CZ" dirty="0" smtClean="0"/>
              <a:t>kávové esence a koncentráty </a:t>
            </a:r>
            <a:r>
              <a:rPr lang="en-US" dirty="0" smtClean="0"/>
              <a:t>0.6960</a:t>
            </a:r>
            <a:r>
              <a:rPr lang="cs-CZ" dirty="0" smtClean="0"/>
              <a:t> </a:t>
            </a:r>
            <a:r>
              <a:rPr lang="cs-CZ" dirty="0" smtClean="0"/>
              <a:t>EUR</a:t>
            </a:r>
          </a:p>
          <a:p>
            <a:r>
              <a:rPr lang="cs-CZ" dirty="0" smtClean="0"/>
              <a:t>HR: </a:t>
            </a:r>
            <a:r>
              <a:rPr lang="cs-CZ" dirty="0" smtClean="0"/>
              <a:t>Speciální daň na kávu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033643"/>
              </p:ext>
            </p:extLst>
          </p:nvPr>
        </p:nvGraphicFramePr>
        <p:xfrm>
          <a:off x="520473" y="3515363"/>
          <a:ext cx="8081962" cy="2520520"/>
        </p:xfrm>
        <a:graphic>
          <a:graphicData uri="http://schemas.openxmlformats.org/drawingml/2006/table">
            <a:tbl>
              <a:tblPr/>
              <a:tblGrid>
                <a:gridCol w="3931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0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3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Druh kávy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Sazba v </a:t>
                      </a:r>
                      <a:r>
                        <a:rPr lang="en-US" b="1" dirty="0" smtClean="0"/>
                        <a:t>HRK </a:t>
                      </a:r>
                      <a:r>
                        <a:rPr lang="cs-CZ" b="1" dirty="0" smtClean="0"/>
                        <a:t>za kg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004">
                <a:tc>
                  <a:txBody>
                    <a:bodyPr/>
                    <a:lstStyle/>
                    <a:p>
                      <a:r>
                        <a:rPr lang="cs-CZ" dirty="0" smtClean="0"/>
                        <a:t>Nepražená káva</a:t>
                      </a:r>
                      <a:endParaRPr 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004">
                <a:tc>
                  <a:txBody>
                    <a:bodyPr/>
                    <a:lstStyle/>
                    <a:p>
                      <a:r>
                        <a:rPr lang="cs-CZ" dirty="0" smtClean="0"/>
                        <a:t>Pražená káva</a:t>
                      </a:r>
                      <a:endParaRPr 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004">
                <a:tc>
                  <a:txBody>
                    <a:bodyPr/>
                    <a:lstStyle/>
                    <a:p>
                      <a:r>
                        <a:rPr lang="cs-CZ" dirty="0" smtClean="0"/>
                        <a:t>Kávové </a:t>
                      </a:r>
                      <a:r>
                        <a:rPr lang="cs-CZ" dirty="0" err="1" smtClean="0"/>
                        <a:t>šupky</a:t>
                      </a:r>
                      <a:r>
                        <a:rPr lang="cs-CZ" dirty="0" smtClean="0"/>
                        <a:t> a kůže</a:t>
                      </a:r>
                      <a:endParaRPr 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008">
                <a:tc>
                  <a:txBody>
                    <a:bodyPr/>
                    <a:lstStyle/>
                    <a:p>
                      <a:r>
                        <a:rPr lang="cs-CZ" dirty="0" smtClean="0"/>
                        <a:t>Kávové extrakty, esence a koncentráty</a:t>
                      </a:r>
                      <a:endParaRPr 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152">
                <a:tc>
                  <a:txBody>
                    <a:bodyPr/>
                    <a:lstStyle/>
                    <a:p>
                      <a:r>
                        <a:rPr lang="cs-CZ" dirty="0" smtClean="0"/>
                        <a:t>Káva obsažená v koncovém</a:t>
                      </a:r>
                      <a:r>
                        <a:rPr lang="cs-CZ" baseline="0" dirty="0" smtClean="0"/>
                        <a:t> produktu</a:t>
                      </a:r>
                      <a:endParaRPr 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62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03" y="755425"/>
            <a:ext cx="8086635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1361" y="929142"/>
            <a:ext cx="8082321" cy="5395458"/>
          </a:xfrm>
        </p:spPr>
        <p:txBody>
          <a:bodyPr/>
          <a:lstStyle/>
          <a:p>
            <a:r>
              <a:rPr lang="cs-CZ" dirty="0" smtClean="0"/>
              <a:t>BG: </a:t>
            </a:r>
            <a:r>
              <a:rPr lang="cs-CZ" dirty="0" smtClean="0"/>
              <a:t>Akcíz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Káva a kávové extrakty</a:t>
            </a:r>
            <a:endParaRPr lang="cs-CZ" dirty="0" smtClean="0"/>
          </a:p>
          <a:p>
            <a:r>
              <a:rPr lang="cs-CZ" dirty="0" smtClean="0"/>
              <a:t>RO: </a:t>
            </a:r>
            <a:r>
              <a:rPr lang="cs-CZ" dirty="0" smtClean="0"/>
              <a:t>v EU neharmonizované akcízové produkty</a:t>
            </a:r>
            <a:endParaRPr lang="cs-CZ" dirty="0" smtClean="0"/>
          </a:p>
          <a:p>
            <a:pPr lvl="1"/>
            <a:r>
              <a:rPr lang="cs-CZ" dirty="0" smtClean="0"/>
              <a:t>Zelená káva 306</a:t>
            </a:r>
            <a:r>
              <a:rPr lang="cs-CZ" dirty="0" smtClean="0"/>
              <a:t>, </a:t>
            </a:r>
            <a:r>
              <a:rPr lang="cs-CZ" dirty="0" smtClean="0"/>
              <a:t>pražená káva 450</a:t>
            </a:r>
            <a:r>
              <a:rPr lang="cs-CZ" dirty="0" smtClean="0"/>
              <a:t>, </a:t>
            </a:r>
            <a:r>
              <a:rPr lang="cs-CZ" dirty="0" smtClean="0"/>
              <a:t>rozpustná káva 1800 EUR/tuna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451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Čaj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DK: </a:t>
            </a:r>
            <a:r>
              <a:rPr lang="cs-CZ" dirty="0"/>
              <a:t>Spotřební daň na kávu, kávové extrakty a substituty kávy a na čaj a čajové extrakty</a:t>
            </a:r>
            <a:endParaRPr lang="cs-CZ" dirty="0"/>
          </a:p>
          <a:p>
            <a:pPr lvl="1"/>
            <a:r>
              <a:rPr lang="cs-CZ" dirty="0" smtClean="0"/>
              <a:t>čaj</a:t>
            </a:r>
            <a:r>
              <a:rPr lang="en-US" dirty="0" smtClean="0"/>
              <a:t> </a:t>
            </a:r>
            <a:r>
              <a:rPr lang="en-US" dirty="0" smtClean="0"/>
              <a:t>DKK 7.33</a:t>
            </a:r>
            <a:endParaRPr lang="cs-CZ" dirty="0" smtClean="0"/>
          </a:p>
          <a:p>
            <a:pPr lvl="1"/>
            <a:r>
              <a:rPr lang="cs-CZ" dirty="0" smtClean="0"/>
              <a:t>Čajové extrakty a produkty z čajových extraktů </a:t>
            </a:r>
            <a:r>
              <a:rPr lang="en-US" dirty="0" smtClean="0"/>
              <a:t>DKK </a:t>
            </a:r>
            <a:r>
              <a:rPr lang="en-US" dirty="0" smtClean="0"/>
              <a:t>18.29</a:t>
            </a:r>
            <a:endParaRPr lang="en-US" dirty="0"/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0041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Nealkoholické nápoje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BE: </a:t>
            </a:r>
            <a:r>
              <a:rPr lang="cs-CZ" dirty="0" smtClean="0"/>
              <a:t>Spotřební daň na nealkoholické nápoje</a:t>
            </a:r>
            <a:endParaRPr lang="cs-CZ" dirty="0" smtClean="0"/>
          </a:p>
          <a:p>
            <a:pPr lvl="1"/>
            <a:r>
              <a:rPr lang="en-US" dirty="0" smtClean="0"/>
              <a:t>3.7284</a:t>
            </a:r>
            <a:r>
              <a:rPr lang="cs-CZ" dirty="0" smtClean="0"/>
              <a:t> EUR/hl: </a:t>
            </a:r>
            <a:r>
              <a:rPr lang="cs-CZ" dirty="0" smtClean="0"/>
              <a:t>voda obsahující přidaný cukr nebo jiná sladidla a ochucovadla, piva s méně něž </a:t>
            </a:r>
            <a:r>
              <a:rPr lang="en-US" dirty="0" smtClean="0"/>
              <a:t>0.5</a:t>
            </a:r>
            <a:r>
              <a:rPr lang="en-US" dirty="0"/>
              <a:t>% </a:t>
            </a:r>
            <a:r>
              <a:rPr lang="cs-CZ" dirty="0" smtClean="0"/>
              <a:t>alkoholu, vína a nápoje s obsahem alkoholu méně než 1</a:t>
            </a:r>
            <a:r>
              <a:rPr lang="en-US" dirty="0" smtClean="0"/>
              <a:t>.2%</a:t>
            </a:r>
            <a:endParaRPr lang="cs-CZ" dirty="0" smtClean="0"/>
          </a:p>
          <a:p>
            <a:r>
              <a:rPr lang="cs-CZ" dirty="0" smtClean="0"/>
              <a:t>LV: </a:t>
            </a:r>
            <a:r>
              <a:rPr lang="cs-CZ" dirty="0"/>
              <a:t>Spotřební daň na jiné zboží podrobené akcízům</a:t>
            </a:r>
            <a:endParaRPr lang="cs-CZ" dirty="0" smtClean="0"/>
          </a:p>
          <a:p>
            <a:pPr lvl="1"/>
            <a:r>
              <a:rPr lang="cs-CZ" dirty="0" smtClean="0"/>
              <a:t>7.40 EUR/hl: </a:t>
            </a:r>
            <a:r>
              <a:rPr lang="cs-CZ" dirty="0" smtClean="0"/>
              <a:t>vody a minerální vody s přidaným cukrem, jinými sladidly a ochucovadly a další nealkoholické nápoje, s výjimkou ovocných a zeleninových džusů a nektarů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9536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03" y="755425"/>
            <a:ext cx="8086635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36171"/>
            <a:ext cx="8082321" cy="5196342"/>
          </a:xfrm>
        </p:spPr>
        <p:txBody>
          <a:bodyPr/>
          <a:lstStyle/>
          <a:p>
            <a:r>
              <a:rPr lang="cs-CZ" dirty="0" smtClean="0"/>
              <a:t>HR: </a:t>
            </a:r>
            <a:r>
              <a:rPr lang="cs-CZ" dirty="0" smtClean="0"/>
              <a:t>Speciální daň na nealkoholické nápoje</a:t>
            </a:r>
            <a:endParaRPr lang="cs-CZ" dirty="0" smtClean="0"/>
          </a:p>
          <a:p>
            <a:pPr lvl="1"/>
            <a:r>
              <a:rPr lang="cs-CZ" dirty="0" smtClean="0"/>
              <a:t>40 HRK/hl: </a:t>
            </a:r>
            <a:r>
              <a:rPr lang="cs-CZ" dirty="0" smtClean="0"/>
              <a:t>vody vč. minerálních a perlivých vod s přidaným cukrem nebo jinými sladidly a dochucovadly</a:t>
            </a:r>
            <a:r>
              <a:rPr lang="en-US" dirty="0" smtClean="0"/>
              <a:t>, </a:t>
            </a:r>
            <a:r>
              <a:rPr lang="cs-CZ" dirty="0" smtClean="0"/>
              <a:t>s výjimkou ovocných džusů, nektarů a další nápoje s obsahem alkoholu menším než </a:t>
            </a:r>
            <a:r>
              <a:rPr lang="en-US" dirty="0" smtClean="0"/>
              <a:t>1.2 %</a:t>
            </a:r>
            <a:r>
              <a:rPr lang="cs-CZ" dirty="0" smtClean="0"/>
              <a:t>; </a:t>
            </a:r>
            <a:r>
              <a:rPr lang="cs-CZ" dirty="0" smtClean="0"/>
              <a:t>240 HRK/hl: </a:t>
            </a:r>
            <a:r>
              <a:rPr lang="cs-CZ" dirty="0" smtClean="0"/>
              <a:t>sirupy a koncentráty určené k přípravě nealkoholických nápojů; </a:t>
            </a:r>
            <a:r>
              <a:rPr lang="cs-CZ" dirty="0" smtClean="0"/>
              <a:t>400 HRK/100 kg </a:t>
            </a:r>
            <a:r>
              <a:rPr lang="cs-CZ" dirty="0" smtClean="0"/>
              <a:t>prášky a granule </a:t>
            </a:r>
            <a:r>
              <a:rPr lang="cs-CZ" dirty="0"/>
              <a:t>určené k přípravě nealkoholických nápojů</a:t>
            </a:r>
            <a:endParaRPr lang="cs-CZ" dirty="0" smtClean="0"/>
          </a:p>
          <a:p>
            <a:r>
              <a:rPr lang="cs-CZ" dirty="0" smtClean="0"/>
              <a:t>FR: </a:t>
            </a:r>
            <a:r>
              <a:rPr lang="cs-CZ" dirty="0" smtClean="0"/>
              <a:t>Speciální dávka na pivo a vybrané nealkoholické nápoje</a:t>
            </a:r>
            <a:endParaRPr lang="cs-CZ" dirty="0" smtClean="0"/>
          </a:p>
          <a:p>
            <a:pPr lvl="1"/>
            <a:r>
              <a:rPr lang="cs-CZ" dirty="0" smtClean="0"/>
              <a:t>0.54 EUR/hl: </a:t>
            </a:r>
            <a:r>
              <a:rPr lang="cs-CZ" dirty="0" smtClean="0"/>
              <a:t>pitná voda, tj. pramenitá a umělá minerální voda, stolní voda atd.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8072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03" y="733653"/>
            <a:ext cx="8086635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03514"/>
            <a:ext cx="8082321" cy="5228999"/>
          </a:xfrm>
        </p:spPr>
        <p:txBody>
          <a:bodyPr/>
          <a:lstStyle/>
          <a:p>
            <a:r>
              <a:rPr lang="cs-CZ" dirty="0" smtClean="0"/>
              <a:t>DK: </a:t>
            </a:r>
            <a:r>
              <a:rPr lang="cs-CZ" dirty="0" smtClean="0"/>
              <a:t>Spotřební daň na minerální vody apod.</a:t>
            </a:r>
            <a:endParaRPr lang="cs-CZ" dirty="0" smtClean="0"/>
          </a:p>
          <a:p>
            <a:pPr lvl="1"/>
            <a:r>
              <a:rPr lang="en-US" dirty="0"/>
              <a:t>DKK 1.64 </a:t>
            </a:r>
            <a:r>
              <a:rPr lang="cs-CZ" dirty="0" smtClean="0"/>
              <a:t>za litr produktů s obsahem cukru nad </a:t>
            </a:r>
            <a:r>
              <a:rPr lang="en-US" dirty="0" smtClean="0"/>
              <a:t>0.5g </a:t>
            </a:r>
            <a:r>
              <a:rPr lang="cs-CZ" dirty="0" smtClean="0"/>
              <a:t>na</a:t>
            </a:r>
            <a:r>
              <a:rPr lang="en-US" dirty="0" smtClean="0"/>
              <a:t> </a:t>
            </a:r>
            <a:r>
              <a:rPr lang="en-US" dirty="0"/>
              <a:t>100 </a:t>
            </a:r>
            <a:r>
              <a:rPr lang="en-US" dirty="0" err="1" smtClean="0"/>
              <a:t>mililitr</a:t>
            </a:r>
            <a:r>
              <a:rPr lang="cs-CZ" dirty="0" smtClean="0"/>
              <a:t>ů</a:t>
            </a:r>
            <a:r>
              <a:rPr lang="en-US" dirty="0" smtClean="0"/>
              <a:t> a </a:t>
            </a:r>
            <a:r>
              <a:rPr lang="en-US" dirty="0"/>
              <a:t>DKK 0.59 </a:t>
            </a:r>
            <a:r>
              <a:rPr lang="cs-CZ" dirty="0"/>
              <a:t>za litr produktů s obsahem </a:t>
            </a:r>
            <a:r>
              <a:rPr lang="cs-CZ" dirty="0" smtClean="0"/>
              <a:t>cukru pod</a:t>
            </a:r>
            <a:r>
              <a:rPr lang="en-US" dirty="0" smtClean="0"/>
              <a:t> </a:t>
            </a:r>
            <a:r>
              <a:rPr lang="en-US" dirty="0"/>
              <a:t>0.5g </a:t>
            </a:r>
            <a:r>
              <a:rPr lang="cs-CZ" dirty="0" smtClean="0"/>
              <a:t>na</a:t>
            </a:r>
            <a:r>
              <a:rPr lang="en-US" dirty="0" smtClean="0"/>
              <a:t> </a:t>
            </a:r>
            <a:r>
              <a:rPr lang="en-US" dirty="0"/>
              <a:t>100 </a:t>
            </a:r>
            <a:r>
              <a:rPr lang="en-US" dirty="0" err="1" smtClean="0"/>
              <a:t>mililitr</a:t>
            </a:r>
            <a:r>
              <a:rPr lang="cs-CZ" dirty="0" smtClean="0"/>
              <a:t>ů</a:t>
            </a:r>
            <a:r>
              <a:rPr lang="en-US" dirty="0" smtClean="0"/>
              <a:t>:</a:t>
            </a:r>
            <a:r>
              <a:rPr lang="cs-CZ" dirty="0" smtClean="0"/>
              <a:t> </a:t>
            </a:r>
            <a:r>
              <a:rPr lang="en-US" dirty="0" smtClean="0"/>
              <a:t>miner</a:t>
            </a:r>
            <a:r>
              <a:rPr lang="cs-CZ" dirty="0" err="1" smtClean="0"/>
              <a:t>ální</a:t>
            </a:r>
            <a:r>
              <a:rPr lang="cs-CZ" dirty="0" smtClean="0"/>
              <a:t> vody, limonády, ovocné a zeleninové džusy, ovocné nektary atd.</a:t>
            </a:r>
            <a:endParaRPr lang="cs-CZ" dirty="0" smtClean="0"/>
          </a:p>
          <a:p>
            <a:r>
              <a:rPr lang="cs-CZ" dirty="0"/>
              <a:t>FI: </a:t>
            </a:r>
            <a:r>
              <a:rPr lang="cs-CZ" dirty="0" smtClean="0"/>
              <a:t>Spotřební daň na sladkosti, zmrzlinu a nealkoholické nápoje</a:t>
            </a:r>
            <a:endParaRPr lang="cs-CZ" dirty="0"/>
          </a:p>
          <a:p>
            <a:pPr lvl="1"/>
            <a:r>
              <a:rPr lang="cs-CZ" dirty="0"/>
              <a:t>0.11-0.22 EUR / l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737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Sladkosti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73239"/>
            <a:ext cx="8082321" cy="4883830"/>
          </a:xfrm>
        </p:spPr>
        <p:txBody>
          <a:bodyPr/>
          <a:lstStyle/>
          <a:p>
            <a:r>
              <a:rPr lang="cs-CZ" dirty="0" smtClean="0"/>
              <a:t>FI: </a:t>
            </a:r>
            <a:r>
              <a:rPr lang="cs-CZ" dirty="0"/>
              <a:t>Spotřební daň na sladkosti, zmrzlinu a nealkoholické </a:t>
            </a:r>
            <a:r>
              <a:rPr lang="cs-CZ" dirty="0" smtClean="0"/>
              <a:t>nápoje</a:t>
            </a:r>
            <a:endParaRPr lang="cs-CZ" dirty="0" smtClean="0"/>
          </a:p>
          <a:p>
            <a:pPr lvl="1"/>
            <a:r>
              <a:rPr lang="cs-CZ" dirty="0" smtClean="0"/>
              <a:t>0.95 EUR/kg </a:t>
            </a:r>
            <a:r>
              <a:rPr lang="cs-CZ" dirty="0" smtClean="0"/>
              <a:t>zmrzliny a čokolády</a:t>
            </a:r>
            <a:endParaRPr lang="cs-CZ" dirty="0" smtClean="0"/>
          </a:p>
          <a:p>
            <a:r>
              <a:rPr lang="cs-CZ" dirty="0" smtClean="0"/>
              <a:t>DK: </a:t>
            </a:r>
            <a:r>
              <a:rPr lang="cs-CZ" dirty="0" smtClean="0"/>
              <a:t>Spotřební daň na čokolády a sladkosti</a:t>
            </a:r>
            <a:endParaRPr lang="cs-CZ" dirty="0" smtClean="0"/>
          </a:p>
          <a:p>
            <a:pPr lvl="1"/>
            <a:r>
              <a:rPr lang="en-US" dirty="0"/>
              <a:t>DKK 25.97 </a:t>
            </a:r>
            <a:r>
              <a:rPr lang="cs-CZ" dirty="0" smtClean="0"/>
              <a:t>za</a:t>
            </a:r>
            <a:r>
              <a:rPr lang="en-US" dirty="0" smtClean="0"/>
              <a:t> </a:t>
            </a:r>
            <a:r>
              <a:rPr lang="en-US" dirty="0"/>
              <a:t>kg </a:t>
            </a:r>
            <a:r>
              <a:rPr lang="cs-CZ" dirty="0" smtClean="0"/>
              <a:t>čokolády a sladkostí s obsahem cukru nad </a:t>
            </a:r>
            <a:r>
              <a:rPr lang="en-US" dirty="0" smtClean="0"/>
              <a:t>0.5g </a:t>
            </a:r>
            <a:r>
              <a:rPr lang="cs-CZ" dirty="0" smtClean="0"/>
              <a:t>na</a:t>
            </a:r>
            <a:r>
              <a:rPr lang="en-US" dirty="0" smtClean="0"/>
              <a:t> </a:t>
            </a:r>
            <a:r>
              <a:rPr lang="en-US" dirty="0"/>
              <a:t>100g and DKK 22.08 </a:t>
            </a:r>
            <a:r>
              <a:rPr lang="cs-CZ" dirty="0"/>
              <a:t>za</a:t>
            </a:r>
            <a:r>
              <a:rPr lang="en-US" dirty="0"/>
              <a:t> kg </a:t>
            </a:r>
            <a:r>
              <a:rPr lang="cs-CZ" dirty="0"/>
              <a:t>čokolády a sladkostí s obsahem cukru </a:t>
            </a:r>
            <a:r>
              <a:rPr lang="cs-CZ" dirty="0" smtClean="0"/>
              <a:t>pod</a:t>
            </a:r>
            <a:r>
              <a:rPr lang="en-US" dirty="0" smtClean="0"/>
              <a:t> </a:t>
            </a:r>
            <a:r>
              <a:rPr lang="en-US" dirty="0"/>
              <a:t>0.5g </a:t>
            </a:r>
            <a:r>
              <a:rPr lang="cs-CZ" dirty="0" smtClean="0"/>
              <a:t>na</a:t>
            </a:r>
            <a:r>
              <a:rPr lang="en-US" dirty="0" smtClean="0"/>
              <a:t> </a:t>
            </a:r>
            <a:r>
              <a:rPr lang="en-US" dirty="0" smtClean="0"/>
              <a:t>100g</a:t>
            </a:r>
            <a:endParaRPr lang="cs-CZ" dirty="0"/>
          </a:p>
          <a:p>
            <a:pPr lvl="1"/>
            <a:r>
              <a:rPr lang="cs-CZ" sz="2000" dirty="0" smtClean="0"/>
              <a:t>Čokolády a čokoládové produkty, lékořicové produkty, marcipán, sladkosti, šumivé produkty, žvýkačky, koláče a </a:t>
            </a:r>
            <a:r>
              <a:rPr lang="cs-CZ" sz="2000" dirty="0" err="1" smtClean="0"/>
              <a:t>jié</a:t>
            </a:r>
            <a:r>
              <a:rPr lang="cs-CZ" sz="2000" dirty="0" smtClean="0"/>
              <a:t> sladké pečivo s cukrem, kakaem a čokoládou apod.</a:t>
            </a:r>
            <a:endParaRPr lang="cs-CZ" sz="2000" dirty="0" smtClean="0"/>
          </a:p>
          <a:p>
            <a:pPr lvl="1"/>
            <a:r>
              <a:rPr lang="cs-CZ" dirty="0" err="1" smtClean="0"/>
              <a:t>Zvláští</a:t>
            </a:r>
            <a:r>
              <a:rPr lang="cs-CZ" dirty="0" smtClean="0"/>
              <a:t> daň na suroviny jako mandle, obilniny apod.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485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w_sablona_en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law_sablona_en</Template>
  <TotalTime>395</TotalTime>
  <Words>1611</Words>
  <Application>Microsoft Office PowerPoint</Application>
  <PresentationFormat>Předvádění na obrazovce (4:3)</PresentationFormat>
  <Paragraphs>183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law_sablona_en</vt:lpstr>
      <vt:lpstr>Daň z hazardu a jiné daně v Evropě    Michal Radvan</vt:lpstr>
      <vt:lpstr>Káva</vt:lpstr>
      <vt:lpstr>Prezentace aplikace PowerPoint</vt:lpstr>
      <vt:lpstr>Prezentace aplikace PowerPoint</vt:lpstr>
      <vt:lpstr>Čaj</vt:lpstr>
      <vt:lpstr>Nealkoholické nápoje</vt:lpstr>
      <vt:lpstr>Prezentace aplikace PowerPoint</vt:lpstr>
      <vt:lpstr>Prezentace aplikace PowerPoint</vt:lpstr>
      <vt:lpstr>Sladkosti</vt:lpstr>
      <vt:lpstr>Prezentace aplikace PowerPoint</vt:lpstr>
      <vt:lpstr>Surový tabák</vt:lpstr>
      <vt:lpstr>Telekounikace</vt:lpstr>
      <vt:lpstr>Letecká daň</vt:lpstr>
      <vt:lpstr>Prezentace aplikace PowerPoint</vt:lpstr>
      <vt:lpstr>Zdanění bank</vt:lpstr>
      <vt:lpstr>Zelené daně</vt:lpstr>
      <vt:lpstr>Daň z hazardních her</vt:lpstr>
      <vt:lpstr>Prezentace aplikace PowerPoint</vt:lpstr>
      <vt:lpstr>Prezentace aplikace PowerPoint</vt:lpstr>
      <vt:lpstr>Prezentace aplikace PowerPoint</vt:lpstr>
      <vt:lpstr>Prezentace aplikace PowerPoint</vt:lpstr>
      <vt:lpstr>Závěry </vt:lpstr>
      <vt:lpstr>Thank you for your attention  Dziekuję za uwagę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Extraordinary Taxes in Europe    Michal Radvan</dc:title>
  <dc:creator>12547</dc:creator>
  <cp:lastModifiedBy>Michal Radvan</cp:lastModifiedBy>
  <cp:revision>26</cp:revision>
  <cp:lastPrinted>1601-01-01T00:00:00Z</cp:lastPrinted>
  <dcterms:created xsi:type="dcterms:W3CDTF">2016-02-21T08:55:08Z</dcterms:created>
  <dcterms:modified xsi:type="dcterms:W3CDTF">2018-12-17T19:52:01Z</dcterms:modified>
</cp:coreProperties>
</file>