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83" r:id="rId4"/>
    <p:sldId id="294" r:id="rId5"/>
    <p:sldId id="284" r:id="rId6"/>
    <p:sldId id="285" r:id="rId7"/>
    <p:sldId id="288" r:id="rId8"/>
    <p:sldId id="289" r:id="rId9"/>
    <p:sldId id="301" r:id="rId10"/>
    <p:sldId id="302" r:id="rId11"/>
    <p:sldId id="286" r:id="rId12"/>
    <p:sldId id="300" r:id="rId13"/>
    <p:sldId id="297" r:id="rId14"/>
    <p:sldId id="296" r:id="rId15"/>
    <p:sldId id="295" r:id="rId16"/>
    <p:sldId id="266" r:id="rId17"/>
    <p:sldId id="298" r:id="rId18"/>
    <p:sldId id="299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521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072B18-68D6-4605-8FDE-2F1B522F5CF8}" type="datetimeFigureOut">
              <a:rPr lang="cs-CZ" smtClean="0"/>
              <a:t>22. 10. 2018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36B020-020B-4E2F-BE8A-BDDB029DD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698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238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6600" dirty="0" smtClean="0"/>
              <a:t>Města a městské právo </a:t>
            </a:r>
            <a:endParaRPr lang="cs-CZ" sz="6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Jakub </a:t>
            </a:r>
            <a:r>
              <a:rPr lang="cs-CZ" dirty="0"/>
              <a:t>R</a:t>
            </a:r>
            <a:r>
              <a:rPr lang="cs-CZ" dirty="0" smtClean="0"/>
              <a:t>azim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853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4854" y="322119"/>
            <a:ext cx="4582391" cy="1485900"/>
          </a:xfrm>
        </p:spPr>
        <p:txBody>
          <a:bodyPr>
            <a:normAutofit/>
          </a:bodyPr>
          <a:lstStyle/>
          <a:p>
            <a:r>
              <a:rPr lang="cs-CZ" dirty="0" smtClean="0"/>
              <a:t>Vykonávací řízení u měst. soudů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854" y="2192482"/>
            <a:ext cx="4977246" cy="446809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dirty="0" smtClean="0">
                <a:solidFill>
                  <a:schemeClr val="tx1"/>
                </a:solidFill>
              </a:rPr>
              <a:t>jednodušší a rychlejší exekuce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1" dirty="0" smtClean="0">
                <a:solidFill>
                  <a:srgbClr val="7030A0"/>
                </a:solidFill>
              </a:rPr>
              <a:t>zajištění majetku obstavením („přípověď“)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1" dirty="0" smtClean="0">
                <a:solidFill>
                  <a:srgbClr val="7030A0"/>
                </a:solidFill>
              </a:rPr>
              <a:t>trojí rozkaz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i="0" dirty="0">
                <a:sym typeface="Wingdings" panose="05000000000000000000" pitchFamily="2" charset="2"/>
              </a:rPr>
              <a:t>3 x výzva k dobrovolnému splnění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i="0" dirty="0" smtClean="0">
                <a:sym typeface="Wingdings" panose="05000000000000000000" pitchFamily="2" charset="2"/>
              </a:rPr>
              <a:t>počátek</a:t>
            </a:r>
            <a:r>
              <a:rPr lang="cs-CZ" sz="2400" i="0" dirty="0">
                <a:sym typeface="Wingdings" panose="05000000000000000000" pitchFamily="2" charset="2"/>
              </a:rPr>
              <a:t>: rozsudek v nalézacím řízení </a:t>
            </a:r>
            <a:r>
              <a:rPr lang="cs-CZ" sz="2400" i="0" dirty="0" smtClean="0">
                <a:sym typeface="Wingdings" panose="05000000000000000000" pitchFamily="2" charset="2"/>
              </a:rPr>
              <a:t> („první rozkaz“)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i="0" dirty="0" smtClean="0">
                <a:sym typeface="Wingdings" panose="05000000000000000000" pitchFamily="2" charset="2"/>
              </a:rPr>
              <a:t>postupné zkracování </a:t>
            </a:r>
            <a:r>
              <a:rPr lang="cs-CZ" sz="2400" i="0" dirty="0" err="1" smtClean="0">
                <a:sym typeface="Wingdings" panose="05000000000000000000" pitchFamily="2" charset="2"/>
              </a:rPr>
              <a:t>pariční</a:t>
            </a:r>
            <a:r>
              <a:rPr lang="cs-CZ" sz="2400" i="0" dirty="0" smtClean="0">
                <a:sym typeface="Wingdings" panose="05000000000000000000" pitchFamily="2" charset="2"/>
              </a:rPr>
              <a:t> lhůty</a:t>
            </a:r>
            <a:endParaRPr lang="cs-CZ" sz="2400" i="0" dirty="0">
              <a:sym typeface="Wingdings" panose="05000000000000000000" pitchFamily="2" charset="2"/>
            </a:endParaRPr>
          </a:p>
          <a:p>
            <a:pPr marL="530352" lvl="1" indent="0">
              <a:buNone/>
            </a:pPr>
            <a:endParaRPr lang="cs-CZ" sz="2400" i="0" dirty="0" smtClean="0">
              <a:sym typeface="Wingdings" panose="05000000000000000000" pitchFamily="2" charset="2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cs-CZ" sz="2400" i="0" dirty="0" smtClean="0">
              <a:sym typeface="Wingdings" panose="05000000000000000000" pitchFamily="2" charset="2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cs-CZ" sz="2400" i="0" dirty="0" smtClean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cs-CZ" sz="2400" i="0" dirty="0" smtClean="0">
              <a:solidFill>
                <a:schemeClr val="tx1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642264" y="862445"/>
            <a:ext cx="6099463" cy="5798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 smtClean="0">
                <a:solidFill>
                  <a:srgbClr val="7030A0"/>
                </a:solidFill>
              </a:rPr>
              <a:t>formy: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b="1" i="0" dirty="0" smtClean="0">
                <a:solidFill>
                  <a:srgbClr val="7030A0"/>
                </a:solidFill>
              </a:rPr>
              <a:t>nejprve: osobní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400" dirty="0" smtClean="0">
                <a:solidFill>
                  <a:schemeClr val="tx1"/>
                </a:solidFill>
              </a:rPr>
              <a:t>zatykač </a:t>
            </a:r>
            <a:r>
              <a:rPr lang="cs-CZ" sz="2400" dirty="0" smtClean="0">
                <a:sym typeface="Wingdings" panose="05000000000000000000" pitchFamily="2" charset="2"/>
              </a:rPr>
              <a:t> dlužnické vězení</a:t>
            </a:r>
            <a:endParaRPr lang="cs-CZ" sz="2400" i="0" dirty="0" smtClean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b="1" i="0" dirty="0" smtClean="0">
                <a:solidFill>
                  <a:srgbClr val="7030A0"/>
                </a:solidFill>
              </a:rPr>
              <a:t>poté: mobiliární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400" dirty="0" smtClean="0">
                <a:solidFill>
                  <a:schemeClr val="tx1"/>
                </a:solidFill>
              </a:rPr>
              <a:t>zvod </a:t>
            </a:r>
            <a:r>
              <a:rPr lang="cs-CZ" sz="2400" dirty="0" smtClean="0">
                <a:sym typeface="Wingdings" panose="05000000000000000000" pitchFamily="2" charset="2"/>
              </a:rPr>
              <a:t> uvedení v držbu dlužníkova majetku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400" i="0" dirty="0" smtClean="0">
                <a:solidFill>
                  <a:schemeClr val="tx1"/>
                </a:solidFill>
                <a:sym typeface="Wingdings" panose="05000000000000000000" pitchFamily="2" charset="2"/>
              </a:rPr>
              <a:t>prodej dluž. majetku věřitelem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400" dirty="0" smtClean="0">
                <a:solidFill>
                  <a:schemeClr val="tx1"/>
                </a:solidFill>
                <a:sym typeface="Wingdings" panose="05000000000000000000" pitchFamily="2" charset="2"/>
              </a:rPr>
              <a:t>přisouzení dluž. majetku do vlastnictví věřitele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400" i="0" dirty="0" smtClean="0">
                <a:solidFill>
                  <a:schemeClr val="tx1"/>
                </a:solidFill>
                <a:sym typeface="Wingdings" panose="05000000000000000000" pitchFamily="2" charset="2"/>
              </a:rPr>
              <a:t>prodej dluž. majetku ve veřejné dražbě (převzato z </a:t>
            </a:r>
            <a:r>
              <a:rPr lang="cs-CZ" sz="2400" dirty="0">
                <a:solidFill>
                  <a:schemeClr val="tx1"/>
                </a:solidFill>
                <a:sym typeface="Wingdings" panose="05000000000000000000" pitchFamily="2" charset="2"/>
              </a:rPr>
              <a:t>c</a:t>
            </a:r>
            <a:r>
              <a:rPr lang="cs-CZ" sz="2400" i="0" dirty="0" smtClean="0">
                <a:solidFill>
                  <a:schemeClr val="tx1"/>
                </a:solidFill>
                <a:sym typeface="Wingdings" panose="05000000000000000000" pitchFamily="2" charset="2"/>
              </a:rPr>
              <a:t>iziny v mladší době)</a:t>
            </a:r>
            <a:endParaRPr lang="cs-CZ" sz="2400" i="0" dirty="0" smtClean="0">
              <a:solidFill>
                <a:schemeClr val="tx1"/>
              </a:solidFill>
            </a:endParaRPr>
          </a:p>
          <a:p>
            <a:pPr lvl="2">
              <a:buFont typeface="Wingdings" panose="05000000000000000000" pitchFamily="2" charset="2"/>
              <a:buChar char="§"/>
            </a:pPr>
            <a:endParaRPr lang="cs-CZ" sz="2400" i="0" dirty="0" smtClean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cs-CZ" sz="2400" i="0" dirty="0" smtClean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cs-CZ" sz="2400" i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33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1991" y="322118"/>
            <a:ext cx="9601200" cy="716973"/>
          </a:xfrm>
        </p:spPr>
        <p:txBody>
          <a:bodyPr/>
          <a:lstStyle/>
          <a:p>
            <a:r>
              <a:rPr lang="cs-CZ" dirty="0" smtClean="0"/>
              <a:t>Apelační </a:t>
            </a:r>
            <a:r>
              <a:rPr lang="cs-CZ" dirty="0" smtClean="0"/>
              <a:t>soud (Adamová)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1045" y="1215737"/>
            <a:ext cx="10785764" cy="5527964"/>
          </a:xfrm>
        </p:spPr>
        <p:txBody>
          <a:bodyPr>
            <a:normAutofit fontScale="92500"/>
          </a:bodyPr>
          <a:lstStyle/>
          <a:p>
            <a:r>
              <a:rPr lang="cs-CZ" sz="2400" dirty="0" smtClean="0"/>
              <a:t>zřízen instrukcí Ferdinanda I. 1548 </a:t>
            </a:r>
            <a:r>
              <a:rPr lang="cs-CZ" sz="2400" dirty="0" smtClean="0">
                <a:sym typeface="Wingdings" panose="05000000000000000000" pitchFamily="2" charset="2"/>
              </a:rPr>
              <a:t> </a:t>
            </a:r>
            <a:r>
              <a:rPr lang="cs-CZ" sz="2400" b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král. soud</a:t>
            </a:r>
            <a:endParaRPr lang="cs-CZ" sz="2400" b="1" dirty="0" smtClean="0">
              <a:solidFill>
                <a:srgbClr val="7030A0"/>
              </a:solidFill>
            </a:endParaRPr>
          </a:p>
          <a:p>
            <a:r>
              <a:rPr lang="cs-CZ" sz="2400" b="1" dirty="0">
                <a:solidFill>
                  <a:srgbClr val="7030A0"/>
                </a:solidFill>
              </a:rPr>
              <a:t>odvolací soud pro král. </a:t>
            </a:r>
            <a:r>
              <a:rPr lang="cs-CZ" sz="2400" b="1" dirty="0" smtClean="0">
                <a:solidFill>
                  <a:srgbClr val="7030A0"/>
                </a:solidFill>
              </a:rPr>
              <a:t>města </a:t>
            </a:r>
            <a:r>
              <a:rPr lang="cs-CZ" sz="2400" dirty="0">
                <a:sym typeface="Wingdings" panose="05000000000000000000" pitchFamily="2" charset="2"/>
              </a:rPr>
              <a:t> </a:t>
            </a:r>
            <a:r>
              <a:rPr lang="cs-CZ" sz="2400" dirty="0" err="1" smtClean="0">
                <a:solidFill>
                  <a:schemeClr val="tx1"/>
                </a:solidFill>
              </a:rPr>
              <a:t>větš</a:t>
            </a:r>
            <a:r>
              <a:rPr lang="cs-CZ" sz="2400" dirty="0" smtClean="0">
                <a:solidFill>
                  <a:schemeClr val="tx1"/>
                </a:solidFill>
              </a:rPr>
              <a:t>. závažnější věci,</a:t>
            </a:r>
            <a:r>
              <a:rPr lang="cs-CZ" sz="2400" dirty="0" smtClean="0"/>
              <a:t> zákaz </a:t>
            </a:r>
            <a:r>
              <a:rPr lang="cs-CZ" sz="2400" dirty="0"/>
              <a:t>odvolání do </a:t>
            </a:r>
            <a:r>
              <a:rPr lang="cs-CZ" sz="2400" dirty="0" smtClean="0"/>
              <a:t>ciziny, soudní poplatek, podle nerealizovaného plánu měla jít odvolání od všech soudů</a:t>
            </a:r>
          </a:p>
          <a:p>
            <a:r>
              <a:rPr lang="cs-CZ" sz="2400" dirty="0" smtClean="0"/>
              <a:t>od 1651 připojena </a:t>
            </a:r>
            <a:r>
              <a:rPr lang="cs-CZ" sz="2400" dirty="0" err="1" smtClean="0"/>
              <a:t>zahr</a:t>
            </a:r>
            <a:r>
              <a:rPr lang="cs-CZ" sz="2400" dirty="0" smtClean="0"/>
              <a:t>. lenní agenda </a:t>
            </a:r>
          </a:p>
          <a:p>
            <a:r>
              <a:rPr lang="cs-CZ" sz="2400" dirty="0" smtClean="0"/>
              <a:t>rozhodnutí do 1 měsíce </a:t>
            </a:r>
          </a:p>
          <a:p>
            <a:r>
              <a:rPr lang="cs-CZ" sz="2400" dirty="0" smtClean="0">
                <a:sym typeface="Wingdings" panose="05000000000000000000" pitchFamily="2" charset="2"/>
              </a:rPr>
              <a:t>apelační </a:t>
            </a:r>
            <a:r>
              <a:rPr lang="cs-CZ" sz="2400" dirty="0" err="1" smtClean="0">
                <a:sym typeface="Wingdings" panose="05000000000000000000" pitchFamily="2" charset="2"/>
              </a:rPr>
              <a:t>sys</a:t>
            </a:r>
            <a:r>
              <a:rPr lang="cs-CZ" sz="2400" dirty="0" smtClean="0">
                <a:sym typeface="Wingdings" panose="05000000000000000000" pitchFamily="2" charset="2"/>
              </a:rPr>
              <a:t>.  zrušení, potvrzení, změna </a:t>
            </a:r>
            <a:r>
              <a:rPr lang="cs-CZ" sz="2400" dirty="0" err="1" smtClean="0">
                <a:sym typeface="Wingdings" panose="05000000000000000000" pitchFamily="2" charset="2"/>
              </a:rPr>
              <a:t>pův.rozhodnutí</a:t>
            </a:r>
            <a:endParaRPr lang="cs-CZ" sz="2400" dirty="0"/>
          </a:p>
          <a:p>
            <a:r>
              <a:rPr lang="cs-CZ" sz="2400" b="1" dirty="0" err="1" smtClean="0">
                <a:solidFill>
                  <a:srgbClr val="7030A0"/>
                </a:solidFill>
              </a:rPr>
              <a:t>všeobec</a:t>
            </a:r>
            <a:r>
              <a:rPr lang="cs-CZ" sz="2400" b="1" dirty="0" smtClean="0">
                <a:solidFill>
                  <a:srgbClr val="7030A0"/>
                </a:solidFill>
              </a:rPr>
              <a:t>.</a:t>
            </a:r>
            <a:r>
              <a:rPr lang="cs-CZ" sz="2400" dirty="0" smtClean="0"/>
              <a:t> 	</a:t>
            </a:r>
            <a:r>
              <a:rPr lang="cs-CZ" sz="2400" dirty="0" smtClean="0">
                <a:sym typeface="Wingdings" panose="05000000000000000000" pitchFamily="2" charset="2"/>
              </a:rPr>
              <a:t></a:t>
            </a:r>
            <a:r>
              <a:rPr lang="cs-CZ" sz="2400" dirty="0" smtClean="0"/>
              <a:t> ZKČ</a:t>
            </a:r>
          </a:p>
          <a:p>
            <a:pPr marL="0" indent="0">
              <a:buNone/>
            </a:pPr>
            <a:r>
              <a:rPr lang="cs-CZ" sz="2400" dirty="0" smtClean="0">
                <a:sym typeface="Wingdings" panose="05000000000000000000" pitchFamily="2" charset="2"/>
              </a:rPr>
              <a:t>		 civ. + trest.</a:t>
            </a:r>
          </a:p>
          <a:p>
            <a:pPr marL="0" indent="0">
              <a:buNone/>
            </a:pPr>
            <a:r>
              <a:rPr lang="cs-CZ" sz="2400" dirty="0">
                <a:sym typeface="Wingdings" panose="05000000000000000000" pitchFamily="2" charset="2"/>
              </a:rPr>
              <a:t>	</a:t>
            </a:r>
            <a:r>
              <a:rPr lang="cs-CZ" sz="2400" dirty="0">
                <a:sym typeface="Wingdings" panose="05000000000000000000" pitchFamily="2" charset="2"/>
              </a:rPr>
              <a:t>	</a:t>
            </a:r>
            <a:r>
              <a:rPr lang="cs-CZ" sz="2400" dirty="0" smtClean="0">
                <a:sym typeface="Wingdings" panose="05000000000000000000" pitchFamily="2" charset="2"/>
              </a:rPr>
              <a:t> měšťané, obyv. měst, měst. majetek</a:t>
            </a:r>
          </a:p>
          <a:p>
            <a:r>
              <a:rPr lang="cs-CZ" sz="2400" dirty="0" smtClean="0">
                <a:sym typeface="Wingdings" panose="05000000000000000000" pitchFamily="2" charset="2"/>
              </a:rPr>
              <a:t>doplňková trest. pravomoc nad poddanými</a:t>
            </a:r>
          </a:p>
          <a:p>
            <a:r>
              <a:rPr lang="cs-CZ" sz="2400" b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zásada 	 hmota: odvolací soud aplikuje stejné právo jako soud prvoinstanční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7030A0"/>
                </a:solidFill>
                <a:sym typeface="Wingdings" panose="05000000000000000000" pitchFamily="2" charset="2"/>
              </a:rPr>
              <a:t>	</a:t>
            </a:r>
            <a:r>
              <a:rPr lang="cs-CZ" sz="2400" dirty="0">
                <a:sym typeface="Wingdings" panose="05000000000000000000" pitchFamily="2" charset="2"/>
              </a:rPr>
              <a:t> </a:t>
            </a:r>
            <a:r>
              <a:rPr lang="cs-CZ" sz="2400" dirty="0" smtClean="0">
                <a:sym typeface="Wingdings" panose="05000000000000000000" pitchFamily="2" charset="2"/>
              </a:rPr>
              <a:t>	</a:t>
            </a:r>
            <a:r>
              <a:rPr lang="cs-CZ" sz="2400" b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 proces: ŘKP  písemnost</a:t>
            </a:r>
            <a:endParaRPr lang="cs-CZ" sz="2200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2762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1045" y="374073"/>
            <a:ext cx="10681855" cy="6369627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b="1" dirty="0" smtClean="0">
                <a:solidFill>
                  <a:srgbClr val="7030A0"/>
                </a:solidFill>
              </a:rPr>
              <a:t>byrokrat. organizace 	</a:t>
            </a:r>
            <a:r>
              <a:rPr lang="cs-CZ" sz="2400" dirty="0" smtClean="0">
                <a:sym typeface="Wingdings" panose="05000000000000000000" pitchFamily="2" charset="2"/>
              </a:rPr>
              <a:t> placení, králi odpovědní soud. radové</a:t>
            </a:r>
            <a:r>
              <a:rPr lang="cs-CZ" sz="2400" dirty="0" smtClean="0"/>
              <a:t> 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			</a:t>
            </a:r>
            <a:r>
              <a:rPr lang="cs-CZ" sz="2400" dirty="0" smtClean="0">
                <a:sym typeface="Wingdings" panose="05000000000000000000" pitchFamily="2" charset="2"/>
              </a:rPr>
              <a:t> nepřetržité zasedání, vázanost pobytu radů na </a:t>
            </a:r>
            <a:r>
              <a:rPr lang="cs-CZ" sz="2400" dirty="0" err="1" smtClean="0">
                <a:sym typeface="Wingdings" panose="05000000000000000000" pitchFamily="2" charset="2"/>
              </a:rPr>
              <a:t>Phu</a:t>
            </a:r>
            <a:endParaRPr lang="cs-CZ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1" dirty="0" smtClean="0">
                <a:solidFill>
                  <a:srgbClr val="7030A0"/>
                </a:solidFill>
              </a:rPr>
              <a:t>složení:</a:t>
            </a:r>
            <a:endParaRPr lang="cs-CZ" sz="2400" b="1" i="1" dirty="0" smtClean="0">
              <a:solidFill>
                <a:srgbClr val="7030A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i="0" dirty="0" smtClean="0">
                <a:solidFill>
                  <a:schemeClr val="tx1"/>
                </a:solidFill>
              </a:rPr>
              <a:t>prezident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i="0" dirty="0" smtClean="0">
                <a:solidFill>
                  <a:schemeClr val="tx1"/>
                </a:solidFill>
              </a:rPr>
              <a:t>radové: páni + rytíři + šlechta + </a:t>
            </a:r>
            <a:r>
              <a:rPr lang="cs-CZ" sz="2200" b="1" i="0" dirty="0" smtClean="0">
                <a:solidFill>
                  <a:srgbClr val="7030A0"/>
                </a:solidFill>
              </a:rPr>
              <a:t>doktoři práv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i="0" dirty="0" smtClean="0">
                <a:solidFill>
                  <a:schemeClr val="tx1"/>
                </a:solidFill>
              </a:rPr>
              <a:t>od 1628 povinná justiční zkouška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 smtClean="0">
                <a:solidFill>
                  <a:schemeClr val="tx1"/>
                </a:solidFill>
              </a:rPr>
              <a:t>jednací řeč: Č a 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b="1" i="0" dirty="0" smtClean="0">
                <a:solidFill>
                  <a:srgbClr val="7030A0"/>
                </a:solidFill>
              </a:rPr>
              <a:t>činnost: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 smtClean="0">
                <a:solidFill>
                  <a:srgbClr val="7030A0"/>
                </a:solidFill>
              </a:rPr>
              <a:t>rozhodování o odvolání:</a:t>
            </a:r>
            <a:r>
              <a:rPr lang="cs-CZ" sz="2200" i="0" dirty="0" smtClean="0">
                <a:solidFill>
                  <a:schemeClr val="tx1"/>
                </a:solidFill>
              </a:rPr>
              <a:t> hlasování v kolegiu </a:t>
            </a:r>
            <a:r>
              <a:rPr lang="cs-CZ" sz="2400" i="0" dirty="0">
                <a:sym typeface="Wingdings" panose="05000000000000000000" pitchFamily="2" charset="2"/>
              </a:rPr>
              <a:t> </a:t>
            </a:r>
            <a:r>
              <a:rPr lang="cs-CZ" sz="2400" i="0" dirty="0" smtClean="0">
                <a:sym typeface="Wingdings" panose="05000000000000000000" pitchFamily="2" charset="2"/>
              </a:rPr>
              <a:t>od nejstaršího k nejmladšímu, </a:t>
            </a:r>
            <a:r>
              <a:rPr lang="cs-CZ" sz="2200" i="0" dirty="0" smtClean="0">
                <a:solidFill>
                  <a:schemeClr val="tx1"/>
                </a:solidFill>
              </a:rPr>
              <a:t>prostá většina, prezident </a:t>
            </a:r>
            <a:r>
              <a:rPr lang="cs-CZ" sz="2200" i="0" dirty="0" err="1" smtClean="0">
                <a:solidFill>
                  <a:schemeClr val="tx1"/>
                </a:solidFill>
              </a:rPr>
              <a:t>dirimuje</a:t>
            </a:r>
            <a:r>
              <a:rPr lang="cs-CZ" sz="2200" i="0" dirty="0" smtClean="0">
                <a:solidFill>
                  <a:schemeClr val="tx1"/>
                </a:solidFill>
              </a:rPr>
              <a:t> </a:t>
            </a:r>
            <a:r>
              <a:rPr lang="cs-CZ" sz="2400" i="0" dirty="0" smtClean="0">
                <a:sym typeface="Wingdings" panose="05000000000000000000" pitchFamily="2" charset="2"/>
              </a:rPr>
              <a:t> </a:t>
            </a:r>
            <a:r>
              <a:rPr lang="cs-CZ" sz="2400" b="1" i="0" dirty="0" smtClean="0">
                <a:solidFill>
                  <a:srgbClr val="7030A0"/>
                </a:solidFill>
                <a:sym typeface="Wingdings" panose="05000000000000000000" pitchFamily="2" charset="2"/>
              </a:rPr>
              <a:t>unifikace měst. práva dle praž. vzoru</a:t>
            </a:r>
            <a:endParaRPr lang="cs-CZ" sz="2200" b="1" i="0" dirty="0" smtClean="0">
              <a:solidFill>
                <a:srgbClr val="7030A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rgbClr val="7030A0"/>
                </a:solidFill>
              </a:rPr>
              <a:t>rozhodování o </a:t>
            </a:r>
            <a:r>
              <a:rPr lang="cs-CZ" sz="2200" b="1" i="0" dirty="0" smtClean="0">
                <a:solidFill>
                  <a:srgbClr val="7030A0"/>
                </a:solidFill>
              </a:rPr>
              <a:t>rozkladu: </a:t>
            </a:r>
            <a:r>
              <a:rPr lang="cs-CZ" sz="2200" i="0" dirty="0" smtClean="0">
                <a:solidFill>
                  <a:schemeClr val="tx1"/>
                </a:solidFill>
              </a:rPr>
              <a:t>vysvětlení nejasností ve vlastním rozhodnutí</a:t>
            </a:r>
            <a:endParaRPr lang="cs-CZ" sz="2200" i="0" dirty="0" smtClean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 smtClean="0">
                <a:solidFill>
                  <a:srgbClr val="7030A0"/>
                </a:solidFill>
              </a:rPr>
              <a:t>poskytování naučení nižším soudům </a:t>
            </a:r>
            <a:endParaRPr lang="cs-CZ" sz="2400" i="0" dirty="0" smtClean="0">
              <a:sym typeface="Wingdings" panose="05000000000000000000" pitchFamily="2" charset="2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b="1" i="0" dirty="0" smtClean="0">
                <a:solidFill>
                  <a:srgbClr val="7030A0"/>
                </a:solidFill>
                <a:sym typeface="Wingdings" panose="05000000000000000000" pitchFamily="2" charset="2"/>
              </a:rPr>
              <a:t>slepé rozsudky </a:t>
            </a:r>
            <a:r>
              <a:rPr lang="cs-CZ" sz="2400" i="0" dirty="0" smtClean="0">
                <a:sym typeface="Wingdings" panose="05000000000000000000" pitchFamily="2" charset="2"/>
              </a:rPr>
              <a:t> pomoc nižším soudům ve zvlášť složitých případech  do 1575 anonymizované rozhodnutí v předložené věci jako vodítko</a:t>
            </a:r>
            <a:endParaRPr lang="cs-CZ" sz="2200" b="1" i="0" dirty="0" smtClean="0">
              <a:solidFill>
                <a:srgbClr val="7030A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b="1" dirty="0" err="1" smtClean="0">
                <a:solidFill>
                  <a:srgbClr val="7030A0"/>
                </a:solidFill>
              </a:rPr>
              <a:t>mimořád</a:t>
            </a:r>
            <a:r>
              <a:rPr lang="cs-CZ" sz="2200" b="1" dirty="0" smtClean="0">
                <a:solidFill>
                  <a:srgbClr val="7030A0"/>
                </a:solidFill>
              </a:rPr>
              <a:t>. opravný prostředek:</a:t>
            </a:r>
            <a:r>
              <a:rPr lang="cs-CZ" sz="2200" dirty="0" smtClean="0">
                <a:solidFill>
                  <a:schemeClr val="tx1"/>
                </a:solidFill>
              </a:rPr>
              <a:t> revize k panovníkovi před komorní soud, po 1627 před čes. dvorskou kancelář</a:t>
            </a:r>
            <a:endParaRPr lang="cs-CZ" sz="2200" i="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cs-CZ" sz="2200" i="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cs-CZ" sz="2200" i="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2265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24791"/>
          </a:xfrm>
        </p:spPr>
        <p:txBody>
          <a:bodyPr/>
          <a:lstStyle/>
          <a:p>
            <a:r>
              <a:rPr lang="cs-CZ" dirty="0" smtClean="0"/>
              <a:t>Městské právo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078182"/>
            <a:ext cx="9601200" cy="4665518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solidFill>
                  <a:srgbClr val="7030A0"/>
                </a:solidFill>
              </a:rPr>
              <a:t>obsah: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i="0" dirty="0" smtClean="0"/>
              <a:t>oprávnění a svobody navenek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i="0" dirty="0" smtClean="0"/>
              <a:t>právo platné uvnitř města, dle nějž se rozhoduje na měst. soudu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i="0" dirty="0" smtClean="0"/>
              <a:t>zřízení</a:t>
            </a:r>
          </a:p>
          <a:p>
            <a:r>
              <a:rPr lang="cs-CZ" sz="2400" b="1" dirty="0" smtClean="0">
                <a:solidFill>
                  <a:srgbClr val="7030A0"/>
                </a:solidFill>
              </a:rPr>
              <a:t>hlavní oblasti: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i="0" dirty="0"/>
              <a:t>j</a:t>
            </a:r>
            <a:r>
              <a:rPr lang="cs-CZ" sz="2400" i="0" dirty="0" smtClean="0"/>
              <a:t>ihoněmecké</a:t>
            </a:r>
            <a:endParaRPr lang="cs-CZ" sz="2400" i="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i="0" dirty="0"/>
              <a:t>s</a:t>
            </a:r>
            <a:r>
              <a:rPr lang="cs-CZ" sz="2400" i="0" dirty="0" smtClean="0"/>
              <a:t>everoněmecké (Magdeburg)</a:t>
            </a:r>
          </a:p>
          <a:p>
            <a:r>
              <a:rPr lang="cs-CZ" sz="2400" dirty="0" smtClean="0"/>
              <a:t> </a:t>
            </a:r>
            <a:r>
              <a:rPr lang="cs-CZ" sz="2400" b="1" dirty="0">
                <a:solidFill>
                  <a:srgbClr val="7030A0"/>
                </a:solidFill>
              </a:rPr>
              <a:t>fragmentární</a:t>
            </a:r>
            <a:r>
              <a:rPr lang="cs-CZ" sz="2400" dirty="0"/>
              <a:t> (materiální i procesní</a:t>
            </a:r>
            <a:r>
              <a:rPr lang="cs-CZ" sz="2400" dirty="0" smtClean="0"/>
              <a:t>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4492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24791"/>
          </a:xfrm>
        </p:spPr>
        <p:txBody>
          <a:bodyPr/>
          <a:lstStyle/>
          <a:p>
            <a:r>
              <a:rPr lang="cs-CZ" dirty="0" smtClean="0"/>
              <a:t>Vývoj městského práva (Štěpán)</a:t>
            </a:r>
            <a:endParaRPr lang="cs-CZ" dirty="0"/>
          </a:p>
        </p:txBody>
      </p:sp>
      <p:sp>
        <p:nvSpPr>
          <p:cNvPr id="3" name="Ovál 2"/>
          <p:cNvSpPr/>
          <p:nvPr/>
        </p:nvSpPr>
        <p:spPr>
          <a:xfrm>
            <a:off x="1480457" y="3211286"/>
            <a:ext cx="1426028" cy="859971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BMP</a:t>
            </a:r>
            <a:endParaRPr lang="cs-CZ" sz="2400" b="1" dirty="0"/>
          </a:p>
        </p:txBody>
      </p:sp>
      <p:sp>
        <p:nvSpPr>
          <p:cNvPr id="5" name="Ovál 4"/>
          <p:cNvSpPr/>
          <p:nvPr/>
        </p:nvSpPr>
        <p:spPr>
          <a:xfrm>
            <a:off x="1480457" y="4669477"/>
            <a:ext cx="1426028" cy="859971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J</a:t>
            </a:r>
            <a:r>
              <a:rPr lang="cs-CZ" sz="2400" b="1" dirty="0" smtClean="0"/>
              <a:t>MP</a:t>
            </a:r>
            <a:endParaRPr lang="cs-CZ" sz="2400" b="1" dirty="0"/>
          </a:p>
        </p:txBody>
      </p:sp>
      <p:cxnSp>
        <p:nvCxnSpPr>
          <p:cNvPr id="7" name="Přímá spojnice se šipkou 6"/>
          <p:cNvCxnSpPr/>
          <p:nvPr/>
        </p:nvCxnSpPr>
        <p:spPr>
          <a:xfrm flipV="1">
            <a:off x="1480457" y="6041571"/>
            <a:ext cx="10363200" cy="2177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1649540" y="6206133"/>
            <a:ext cx="1087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13. STOL.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4018944" y="6206133"/>
            <a:ext cx="11079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14. STOL.</a:t>
            </a:r>
            <a:endParaRPr lang="cs-CZ" dirty="0"/>
          </a:p>
        </p:txBody>
      </p:sp>
      <p:sp>
        <p:nvSpPr>
          <p:cNvPr id="10" name="Ovál 9"/>
          <p:cNvSpPr/>
          <p:nvPr/>
        </p:nvSpPr>
        <p:spPr>
          <a:xfrm>
            <a:off x="3755277" y="3717100"/>
            <a:ext cx="1635269" cy="1470066"/>
          </a:xfrm>
          <a:prstGeom prst="ellipse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B-JMP</a:t>
            </a:r>
            <a:endParaRPr lang="cs-CZ" sz="2400" b="1" dirty="0"/>
          </a:p>
        </p:txBody>
      </p:sp>
      <p:sp>
        <p:nvSpPr>
          <p:cNvPr id="11" name="Pravá složená závorka 10"/>
          <p:cNvSpPr/>
          <p:nvPr/>
        </p:nvSpPr>
        <p:spPr>
          <a:xfrm>
            <a:off x="6252975" y="2122714"/>
            <a:ext cx="1095603" cy="3733552"/>
          </a:xfrm>
          <a:prstGeom prst="rightBrace">
            <a:avLst>
              <a:gd name="adj1" fmla="val 135162"/>
              <a:gd name="adj2" fmla="val 4971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/>
          <p:cNvSpPr/>
          <p:nvPr/>
        </p:nvSpPr>
        <p:spPr>
          <a:xfrm>
            <a:off x="3831771" y="1999941"/>
            <a:ext cx="2296885" cy="859971"/>
          </a:xfrm>
          <a:prstGeom prst="ellipse">
            <a:avLst/>
          </a:prstGeom>
          <a:solidFill>
            <a:schemeClr val="accent6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err="1" smtClean="0"/>
              <a:t>StaroMP</a:t>
            </a:r>
            <a:endParaRPr lang="cs-CZ" sz="2400" b="1" dirty="0"/>
          </a:p>
        </p:txBody>
      </p:sp>
      <p:sp>
        <p:nvSpPr>
          <p:cNvPr id="13" name="Pravá složená závorka 12"/>
          <p:cNvSpPr/>
          <p:nvPr/>
        </p:nvSpPr>
        <p:spPr>
          <a:xfrm>
            <a:off x="3161093" y="3080409"/>
            <a:ext cx="446315" cy="2775857"/>
          </a:xfrm>
          <a:prstGeom prst="rightBrace">
            <a:avLst>
              <a:gd name="adj1" fmla="val 135162"/>
              <a:gd name="adj2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vál 13"/>
          <p:cNvSpPr/>
          <p:nvPr/>
        </p:nvSpPr>
        <p:spPr>
          <a:xfrm>
            <a:off x="7766280" y="3580905"/>
            <a:ext cx="1955193" cy="859971"/>
          </a:xfrm>
          <a:prstGeom prst="ellipse">
            <a:avLst/>
          </a:prstGeom>
          <a:solidFill>
            <a:srgbClr val="7030A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Koldín</a:t>
            </a:r>
            <a:endParaRPr lang="cs-CZ" sz="2400" b="1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8569175" y="6206133"/>
            <a:ext cx="1111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16. STOL.</a:t>
            </a:r>
            <a:endParaRPr lang="cs-CZ" dirty="0"/>
          </a:p>
        </p:txBody>
      </p:sp>
      <p:sp>
        <p:nvSpPr>
          <p:cNvPr id="16" name="Ovál 15"/>
          <p:cNvSpPr/>
          <p:nvPr/>
        </p:nvSpPr>
        <p:spPr>
          <a:xfrm>
            <a:off x="7940980" y="1906794"/>
            <a:ext cx="1605791" cy="859971"/>
          </a:xfrm>
          <a:prstGeom prst="ellipse">
            <a:avLst/>
          </a:prstGeom>
          <a:solidFill>
            <a:schemeClr val="tx1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ZZ</a:t>
            </a:r>
            <a:endParaRPr lang="cs-CZ" sz="2400" b="1" dirty="0"/>
          </a:p>
        </p:txBody>
      </p:sp>
      <p:cxnSp>
        <p:nvCxnSpPr>
          <p:cNvPr id="18" name="Přímá spojnice se šipkou 17"/>
          <p:cNvCxnSpPr>
            <a:stCxn id="16" idx="4"/>
            <a:endCxn id="14" idx="0"/>
          </p:cNvCxnSpPr>
          <p:nvPr/>
        </p:nvCxnSpPr>
        <p:spPr>
          <a:xfrm>
            <a:off x="8743876" y="2766765"/>
            <a:ext cx="1" cy="814140"/>
          </a:xfrm>
          <a:prstGeom prst="straightConnector1">
            <a:avLst/>
          </a:prstGeom>
          <a:ln w="25400">
            <a:solidFill>
              <a:srgbClr val="8C8D8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6408418" y="6206133"/>
            <a:ext cx="10999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15. STOL.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3127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24791"/>
          </a:xfrm>
        </p:spPr>
        <p:txBody>
          <a:bodyPr/>
          <a:lstStyle/>
          <a:p>
            <a:r>
              <a:rPr lang="cs-CZ" dirty="0" smtClean="0"/>
              <a:t>Městské knihy (Vojtíšek)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98171"/>
            <a:ext cx="10210800" cy="5045529"/>
          </a:xfrm>
        </p:spPr>
        <p:txBody>
          <a:bodyPr>
            <a:normAutofit lnSpcReduction="10000"/>
          </a:bodyPr>
          <a:lstStyle/>
          <a:p>
            <a:r>
              <a:rPr lang="cs-CZ" sz="2400" b="1" i="0" dirty="0" smtClean="0">
                <a:solidFill>
                  <a:srgbClr val="7030A0"/>
                </a:solidFill>
              </a:rPr>
              <a:t>vedené měst. úřady </a:t>
            </a:r>
            <a:r>
              <a:rPr lang="cs-CZ" sz="2400" i="0" dirty="0" smtClean="0"/>
              <a:t>(u nás od 13. stol.)</a:t>
            </a:r>
          </a:p>
          <a:p>
            <a:r>
              <a:rPr lang="cs-CZ" sz="2400" b="1" dirty="0" smtClean="0">
                <a:solidFill>
                  <a:srgbClr val="7030A0"/>
                </a:solidFill>
              </a:rPr>
              <a:t>k </a:t>
            </a:r>
            <a:r>
              <a:rPr lang="cs-CZ" sz="2400" b="1" dirty="0" err="1" smtClean="0">
                <a:solidFill>
                  <a:srgbClr val="7030A0"/>
                </a:solidFill>
              </a:rPr>
              <a:t>úřed</a:t>
            </a:r>
            <a:r>
              <a:rPr lang="cs-CZ" sz="2400" b="1" dirty="0" smtClean="0">
                <a:solidFill>
                  <a:srgbClr val="7030A0"/>
                </a:solidFill>
              </a:rPr>
              <a:t>. potřebám</a:t>
            </a:r>
          </a:p>
          <a:p>
            <a:r>
              <a:rPr lang="cs-CZ" sz="2400" b="1" dirty="0">
                <a:solidFill>
                  <a:srgbClr val="7030A0"/>
                </a:solidFill>
              </a:rPr>
              <a:t>k</a:t>
            </a:r>
            <a:r>
              <a:rPr lang="cs-CZ" sz="2400" b="1" i="0" dirty="0" smtClean="0">
                <a:solidFill>
                  <a:srgbClr val="7030A0"/>
                </a:solidFill>
              </a:rPr>
              <a:t> pojištění práv města a měšťanů </a:t>
            </a:r>
            <a:r>
              <a:rPr lang="cs-CZ" sz="2400" i="0" dirty="0" smtClean="0"/>
              <a:t>(nemovitosti)</a:t>
            </a:r>
          </a:p>
          <a:p>
            <a:r>
              <a:rPr lang="cs-CZ" sz="2400" dirty="0" smtClean="0"/>
              <a:t>v obecní truhle</a:t>
            </a:r>
            <a:endParaRPr lang="cs-CZ" sz="2400" dirty="0"/>
          </a:p>
          <a:p>
            <a:r>
              <a:rPr lang="cs-CZ" sz="2400" dirty="0" smtClean="0"/>
              <a:t>role osobnosti měst. písařů</a:t>
            </a:r>
          </a:p>
          <a:p>
            <a:r>
              <a:rPr lang="cs-CZ" sz="2400" dirty="0" smtClean="0"/>
              <a:t>„dualismus knihovnictví“: rychtářův měst. soud (soudní knihy) </a:t>
            </a:r>
            <a:r>
              <a:rPr lang="cs-CZ" sz="2400" dirty="0" smtClean="0">
                <a:sym typeface="Wingdings" panose="05000000000000000000" pitchFamily="2" charset="2"/>
              </a:rPr>
              <a:t></a:t>
            </a:r>
            <a:r>
              <a:rPr lang="cs-CZ" sz="2400" dirty="0" smtClean="0"/>
              <a:t> samosprávná měst. rada (radní knihy)</a:t>
            </a:r>
          </a:p>
          <a:p>
            <a:r>
              <a:rPr lang="cs-CZ" sz="2400" b="1" i="0" dirty="0" smtClean="0">
                <a:solidFill>
                  <a:srgbClr val="7030A0"/>
                </a:solidFill>
              </a:rPr>
              <a:t>typologie</a:t>
            </a:r>
          </a:p>
          <a:p>
            <a:pPr lvl="1"/>
            <a:r>
              <a:rPr lang="cs-CZ" sz="2400" i="0" dirty="0" smtClean="0"/>
              <a:t>záležitosti města: zákonodárství, finance, správa</a:t>
            </a:r>
          </a:p>
          <a:p>
            <a:pPr lvl="1"/>
            <a:r>
              <a:rPr lang="cs-CZ" sz="2400" i="0" dirty="0" smtClean="0"/>
              <a:t>záležitosti měšťanů: spor. a </a:t>
            </a:r>
            <a:r>
              <a:rPr lang="cs-CZ" sz="2400" i="0" dirty="0" err="1" smtClean="0"/>
              <a:t>nespor</a:t>
            </a:r>
            <a:r>
              <a:rPr lang="cs-CZ" sz="2400" i="0" dirty="0" smtClean="0"/>
              <a:t>. soudnictví (civ. a trest.)</a:t>
            </a:r>
          </a:p>
          <a:p>
            <a:r>
              <a:rPr lang="cs-CZ" sz="2400" dirty="0" smtClean="0"/>
              <a:t>právo nalézané + právo psané = „živé“ právo</a:t>
            </a:r>
            <a:endParaRPr lang="cs-CZ" sz="2400" i="0" dirty="0"/>
          </a:p>
        </p:txBody>
      </p:sp>
    </p:spTree>
    <p:extLst>
      <p:ext uri="{BB962C8B-B14F-4D97-AF65-F5344CB8AC3E}">
        <p14:creationId xmlns:p14="http://schemas.microsoft.com/office/powerpoint/2010/main" val="275968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685800"/>
            <a:ext cx="9601200" cy="614680"/>
          </a:xfrm>
        </p:spPr>
        <p:txBody>
          <a:bodyPr>
            <a:noAutofit/>
          </a:bodyPr>
          <a:lstStyle/>
          <a:p>
            <a:r>
              <a:rPr lang="cs-CZ" altLang="cs-CZ" dirty="0" smtClean="0">
                <a:solidFill>
                  <a:srgbClr val="80379B"/>
                </a:solidFill>
              </a:rPr>
              <a:t>BMK</a:t>
            </a:r>
            <a:endParaRPr lang="cs-CZ" altLang="cs-CZ" dirty="0">
              <a:solidFill>
                <a:srgbClr val="80379B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610590"/>
            <a:ext cx="10718800" cy="5247409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dirty="0" smtClean="0">
                <a:latin typeface="Verdana" panose="020B0604030504040204" pitchFamily="34" charset="0"/>
              </a:rPr>
              <a:t>záměr </a:t>
            </a:r>
            <a:r>
              <a:rPr lang="cs-CZ" altLang="cs-CZ" b="1" dirty="0">
                <a:solidFill>
                  <a:srgbClr val="7030A0"/>
                </a:solidFill>
                <a:latin typeface="Verdana" panose="020B0604030504040204" pitchFamily="34" charset="0"/>
              </a:rPr>
              <a:t>notáře Jana</a:t>
            </a:r>
            <a:r>
              <a:rPr lang="cs-CZ" altLang="cs-CZ" dirty="0">
                <a:latin typeface="Verdana" panose="020B0604030504040204" pitchFamily="34" charset="0"/>
              </a:rPr>
              <a:t>: v</a:t>
            </a:r>
            <a:r>
              <a:rPr lang="cs-CZ" altLang="cs-CZ" dirty="0">
                <a:latin typeface="Verdana" panose="020B0604030504040204" pitchFamily="34" charset="0"/>
                <a:cs typeface="Times New Roman" panose="02020603050405020304" pitchFamily="18" charset="0"/>
              </a:rPr>
              <a:t>ytvo</a:t>
            </a:r>
            <a:r>
              <a:rPr lang="cs-CZ" altLang="cs-CZ" dirty="0">
                <a:latin typeface="Verdana" panose="020B0604030504040204" pitchFamily="34" charset="0"/>
              </a:rPr>
              <a:t>ř</a:t>
            </a:r>
            <a:r>
              <a:rPr lang="cs-CZ" altLang="cs-CZ" dirty="0">
                <a:latin typeface="Verdana" panose="020B0604030504040204" pitchFamily="34" charset="0"/>
                <a:cs typeface="Times New Roman" panose="02020603050405020304" pitchFamily="18" charset="0"/>
              </a:rPr>
              <a:t>it pro domácí praxi</a:t>
            </a:r>
            <a:r>
              <a:rPr lang="cs-CZ" altLang="cs-CZ" dirty="0">
                <a:latin typeface="Verdana" panose="020B0604030504040204" pitchFamily="34" charset="0"/>
              </a:rPr>
              <a:t> </a:t>
            </a:r>
            <a:r>
              <a:rPr lang="cs-CZ" altLang="cs-CZ" dirty="0">
                <a:solidFill>
                  <a:srgbClr val="80379B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pom</a:t>
            </a:r>
            <a:r>
              <a:rPr lang="cs-CZ" altLang="cs-CZ" dirty="0">
                <a:solidFill>
                  <a:srgbClr val="80379B"/>
                </a:solidFill>
                <a:latin typeface="Verdana" panose="020B0604030504040204" pitchFamily="34" charset="0"/>
              </a:rPr>
              <a:t>ů</a:t>
            </a:r>
            <a:r>
              <a:rPr lang="cs-CZ" altLang="cs-CZ" dirty="0">
                <a:solidFill>
                  <a:srgbClr val="80379B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cku</a:t>
            </a:r>
            <a:r>
              <a:rPr lang="cs-CZ" altLang="cs-CZ" dirty="0">
                <a:latin typeface="Verdana" panose="020B0604030504040204" pitchFamily="34" charset="0"/>
                <a:cs typeface="Times New Roman" panose="02020603050405020304" pitchFamily="18" charset="0"/>
              </a:rPr>
              <a:t>, která by svým obsahem odpovídala princip</a:t>
            </a:r>
            <a:r>
              <a:rPr lang="cs-CZ" altLang="cs-CZ" dirty="0">
                <a:latin typeface="Verdana" panose="020B0604030504040204" pitchFamily="34" charset="0"/>
              </a:rPr>
              <a:t>ů</a:t>
            </a:r>
            <a:r>
              <a:rPr lang="cs-CZ" altLang="cs-CZ" dirty="0">
                <a:latin typeface="Verdana" panose="020B0604030504040204" pitchFamily="34" charset="0"/>
                <a:cs typeface="Times New Roman" panose="02020603050405020304" pitchFamily="18" charset="0"/>
              </a:rPr>
              <a:t>m nalézání práva a celý proces co nejvíce usnad</a:t>
            </a:r>
            <a:r>
              <a:rPr lang="cs-CZ" altLang="cs-CZ" dirty="0">
                <a:latin typeface="Verdana" panose="020B0604030504040204" pitchFamily="34" charset="0"/>
              </a:rPr>
              <a:t>ň</a:t>
            </a:r>
            <a:r>
              <a:rPr lang="cs-CZ" altLang="cs-CZ" dirty="0">
                <a:latin typeface="Verdana" panose="020B0604030504040204" pitchFamily="34" charset="0"/>
                <a:cs typeface="Times New Roman" panose="02020603050405020304" pitchFamily="18" charset="0"/>
              </a:rPr>
              <a:t>ovala</a:t>
            </a:r>
            <a:r>
              <a:rPr lang="cs-CZ" altLang="cs-CZ" dirty="0">
                <a:latin typeface="Verdana" panose="020B0604030504040204" pitchFamily="34" charset="0"/>
              </a:rPr>
              <a:t>  </a:t>
            </a:r>
          </a:p>
          <a:p>
            <a:pPr eaLnBrk="1" hangingPunct="1"/>
            <a:r>
              <a:rPr lang="cs-CZ" altLang="cs-CZ" dirty="0" smtClean="0">
                <a:latin typeface="Verdana" panose="020B0604030504040204" pitchFamily="34" charset="0"/>
                <a:cs typeface="Times New Roman" panose="02020603050405020304" pitchFamily="18" charset="0"/>
              </a:rPr>
              <a:t>základem</a:t>
            </a:r>
            <a:r>
              <a:rPr lang="cs-CZ" altLang="cs-CZ" dirty="0">
                <a:latin typeface="Verdana" panose="020B0604030504040204" pitchFamily="34" charset="0"/>
                <a:cs typeface="Times New Roman" panose="02020603050405020304" pitchFamily="18" charset="0"/>
              </a:rPr>
              <a:t> dnes </a:t>
            </a:r>
            <a:r>
              <a:rPr lang="cs-CZ" altLang="cs-CZ" dirty="0" smtClean="0">
                <a:latin typeface="Verdana" panose="020B0604030504040204" pitchFamily="34" charset="0"/>
                <a:cs typeface="Times New Roman" panose="02020603050405020304" pitchFamily="18" charset="0"/>
              </a:rPr>
              <a:t>nedochovaná </a:t>
            </a:r>
            <a:r>
              <a:rPr lang="cs-CZ" altLang="cs-CZ" dirty="0" smtClean="0">
                <a:solidFill>
                  <a:srgbClr val="80379B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kniha </a:t>
            </a:r>
            <a:r>
              <a:rPr lang="cs-CZ" altLang="cs-CZ" dirty="0">
                <a:solidFill>
                  <a:srgbClr val="80379B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sentencí</a:t>
            </a:r>
            <a:r>
              <a:rPr lang="cs-CZ" altLang="cs-CZ" dirty="0">
                <a:latin typeface="Verdana" panose="020B0604030504040204" pitchFamily="34" charset="0"/>
                <a:cs typeface="Times New Roman" panose="02020603050405020304" pitchFamily="18" charset="0"/>
              </a:rPr>
              <a:t>, z ní</a:t>
            </a:r>
            <a:r>
              <a:rPr lang="cs-CZ" altLang="cs-CZ" dirty="0">
                <a:latin typeface="Verdana" panose="020B0604030504040204" pitchFamily="34" charset="0"/>
              </a:rPr>
              <a:t>ž č</a:t>
            </a:r>
            <a:r>
              <a:rPr lang="cs-CZ" altLang="cs-CZ" dirty="0">
                <a:latin typeface="Verdana" panose="020B0604030504040204" pitchFamily="34" charset="0"/>
                <a:cs typeface="Times New Roman" panose="02020603050405020304" pitchFamily="18" charset="0"/>
              </a:rPr>
              <a:t>erpal a kterou doplnil o své komentá</a:t>
            </a:r>
            <a:r>
              <a:rPr lang="cs-CZ" altLang="cs-CZ" dirty="0">
                <a:latin typeface="Verdana" panose="020B0604030504040204" pitchFamily="34" charset="0"/>
              </a:rPr>
              <a:t>ř</a:t>
            </a:r>
            <a:r>
              <a:rPr lang="cs-CZ" altLang="cs-CZ" dirty="0">
                <a:latin typeface="Verdana" panose="020B0604030504040204" pitchFamily="34" charset="0"/>
                <a:cs typeface="Times New Roman" panose="02020603050405020304" pitchFamily="18" charset="0"/>
              </a:rPr>
              <a:t>e</a:t>
            </a:r>
            <a:r>
              <a:rPr lang="cs-CZ" altLang="cs-CZ" dirty="0">
                <a:latin typeface="Verdana" panose="020B0604030504040204" pitchFamily="34" charset="0"/>
              </a:rPr>
              <a:t> </a:t>
            </a:r>
          </a:p>
          <a:p>
            <a:pPr eaLnBrk="1" hangingPunct="1"/>
            <a:r>
              <a:rPr lang="cs-CZ" altLang="cs-CZ" dirty="0">
                <a:latin typeface="Verdana" panose="020B0604030504040204" pitchFamily="34" charset="0"/>
              </a:rPr>
              <a:t>materie seřazena abecedně, bez věcné souvislosti</a:t>
            </a:r>
          </a:p>
          <a:p>
            <a:pPr eaLnBrk="1" hangingPunct="1"/>
            <a:r>
              <a:rPr lang="cs-CZ" altLang="cs-CZ" dirty="0">
                <a:latin typeface="Verdana" panose="020B0604030504040204" pitchFamily="34" charset="0"/>
              </a:rPr>
              <a:t>vznik 1355-1357</a:t>
            </a:r>
          </a:p>
          <a:p>
            <a:pPr eaLnBrk="1" hangingPunct="1"/>
            <a:r>
              <a:rPr lang="cs-CZ" altLang="cs-CZ" dirty="0">
                <a:latin typeface="Verdana" panose="020B0604030504040204" pitchFamily="34" charset="0"/>
                <a:cs typeface="Times New Roman" panose="02020603050405020304" pitchFamily="18" charset="0"/>
              </a:rPr>
              <a:t>3 zdroje: </a:t>
            </a:r>
            <a:endParaRPr lang="cs-CZ" altLang="cs-CZ" dirty="0" smtClean="0"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cs-CZ" altLang="cs-CZ" dirty="0" smtClean="0">
                <a:solidFill>
                  <a:srgbClr val="80379B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právo </a:t>
            </a:r>
            <a:r>
              <a:rPr lang="cs-CZ" altLang="cs-CZ" dirty="0">
                <a:solidFill>
                  <a:srgbClr val="80379B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ud</a:t>
            </a:r>
            <a:r>
              <a:rPr lang="cs-CZ" altLang="cs-CZ" dirty="0">
                <a:solidFill>
                  <a:srgbClr val="80379B"/>
                </a:solidFill>
                <a:latin typeface="Verdana" panose="020B0604030504040204" pitchFamily="34" charset="0"/>
              </a:rPr>
              <a:t>ě</a:t>
            </a:r>
            <a:r>
              <a:rPr lang="cs-CZ" altLang="cs-CZ" dirty="0">
                <a:solidFill>
                  <a:srgbClr val="80379B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lené</a:t>
            </a:r>
            <a:r>
              <a:rPr lang="cs-CZ" altLang="cs-CZ" dirty="0">
                <a:latin typeface="Verdana" panose="020B0604030504040204" pitchFamily="34" charset="0"/>
                <a:cs typeface="Times New Roman" panose="02020603050405020304" pitchFamily="18" charset="0"/>
              </a:rPr>
              <a:t> – </a:t>
            </a:r>
            <a:r>
              <a:rPr lang="cs-CZ" altLang="cs-CZ" dirty="0" smtClean="0">
                <a:latin typeface="Verdana" panose="020B0604030504040204" pitchFamily="34" charset="0"/>
                <a:cs typeface="Times New Roman" panose="02020603050405020304" pitchFamily="18" charset="0"/>
              </a:rPr>
              <a:t>privilegia</a:t>
            </a:r>
          </a:p>
          <a:p>
            <a:pPr lvl="1"/>
            <a:r>
              <a:rPr lang="cs-CZ" altLang="cs-CZ" dirty="0" smtClean="0">
                <a:solidFill>
                  <a:srgbClr val="80379B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samostatn</a:t>
            </a:r>
            <a:r>
              <a:rPr lang="cs-CZ" altLang="cs-CZ" dirty="0" smtClean="0">
                <a:solidFill>
                  <a:srgbClr val="80379B"/>
                </a:solidFill>
                <a:latin typeface="Verdana" panose="020B0604030504040204" pitchFamily="34" charset="0"/>
              </a:rPr>
              <a:t>ě</a:t>
            </a:r>
            <a:r>
              <a:rPr lang="cs-CZ" altLang="cs-CZ" dirty="0" smtClean="0">
                <a:solidFill>
                  <a:srgbClr val="80379B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dirty="0">
                <a:solidFill>
                  <a:srgbClr val="80379B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tvo</a:t>
            </a:r>
            <a:r>
              <a:rPr lang="cs-CZ" altLang="cs-CZ" dirty="0">
                <a:solidFill>
                  <a:srgbClr val="80379B"/>
                </a:solidFill>
                <a:latin typeface="Verdana" panose="020B0604030504040204" pitchFamily="34" charset="0"/>
              </a:rPr>
              <a:t>ř</a:t>
            </a:r>
            <a:r>
              <a:rPr lang="cs-CZ" altLang="cs-CZ" dirty="0">
                <a:solidFill>
                  <a:srgbClr val="80379B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ené právo</a:t>
            </a:r>
            <a:r>
              <a:rPr lang="cs-CZ" altLang="cs-CZ" dirty="0">
                <a:latin typeface="Verdana" panose="020B0604030504040204" pitchFamily="34" charset="0"/>
                <a:cs typeface="Times New Roman" panose="02020603050405020304" pitchFamily="18" charset="0"/>
              </a:rPr>
              <a:t> – statuta, nálezy </a:t>
            </a:r>
            <a:endParaRPr lang="cs-CZ" altLang="cs-CZ" dirty="0" smtClean="0"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cs-CZ" altLang="cs-CZ" dirty="0" smtClean="0">
                <a:solidFill>
                  <a:srgbClr val="80379B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práva </a:t>
            </a:r>
            <a:r>
              <a:rPr lang="cs-CZ" altLang="cs-CZ" dirty="0">
                <a:solidFill>
                  <a:srgbClr val="80379B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cizí</a:t>
            </a:r>
            <a:r>
              <a:rPr lang="cs-CZ" altLang="cs-CZ" dirty="0">
                <a:latin typeface="Verdana" panose="020B0604030504040204" pitchFamily="34" charset="0"/>
                <a:cs typeface="Times New Roman" panose="02020603050405020304" pitchFamily="18" charset="0"/>
              </a:rPr>
              <a:t> – </a:t>
            </a:r>
            <a:r>
              <a:rPr lang="cs-CZ" altLang="cs-CZ" dirty="0">
                <a:latin typeface="Verdana" panose="020B0604030504040204" pitchFamily="34" charset="0"/>
              </a:rPr>
              <a:t>ř</a:t>
            </a:r>
            <a:r>
              <a:rPr lang="cs-CZ" altLang="cs-CZ" dirty="0">
                <a:latin typeface="Verdana" panose="020B0604030504040204" pitchFamily="34" charset="0"/>
                <a:cs typeface="Times New Roman" panose="02020603050405020304" pitchFamily="18" charset="0"/>
              </a:rPr>
              <a:t>ímské, kanonické</a:t>
            </a:r>
            <a:endParaRPr lang="cs-CZ" altLang="cs-CZ" dirty="0">
              <a:latin typeface="Verdana" panose="020B0604030504040204" pitchFamily="34" charset="0"/>
            </a:endParaRPr>
          </a:p>
          <a:p>
            <a:pPr eaLnBrk="1" hangingPunct="1"/>
            <a:r>
              <a:rPr lang="cs-CZ" altLang="cs-CZ" dirty="0">
                <a:latin typeface="Verdana" panose="020B0604030504040204" pitchFamily="34" charset="0"/>
                <a:cs typeface="Times New Roman" panose="02020603050405020304" pitchFamily="18" charset="0"/>
              </a:rPr>
              <a:t>p</a:t>
            </a:r>
            <a:r>
              <a:rPr lang="cs-CZ" altLang="cs-CZ" dirty="0">
                <a:latin typeface="Verdana" panose="020B0604030504040204" pitchFamily="34" charset="0"/>
              </a:rPr>
              <a:t>ř</a:t>
            </a:r>
            <a:r>
              <a:rPr lang="cs-CZ" altLang="cs-CZ" dirty="0">
                <a:latin typeface="Verdana" panose="020B0604030504040204" pitchFamily="34" charset="0"/>
                <a:cs typeface="Times New Roman" panose="02020603050405020304" pitchFamily="18" charset="0"/>
              </a:rPr>
              <a:t>ítomnost </a:t>
            </a:r>
            <a:r>
              <a:rPr lang="cs-CZ" altLang="cs-CZ" dirty="0">
                <a:latin typeface="Verdana" panose="020B0604030504040204" pitchFamily="34" charset="0"/>
              </a:rPr>
              <a:t>Ř</a:t>
            </a:r>
            <a:r>
              <a:rPr lang="cs-CZ" altLang="cs-CZ" dirty="0">
                <a:latin typeface="Verdana" panose="020B0604030504040204" pitchFamily="34" charset="0"/>
                <a:cs typeface="Times New Roman" panose="02020603050405020304" pitchFamily="18" charset="0"/>
              </a:rPr>
              <a:t>P v PK je zám</a:t>
            </a:r>
            <a:r>
              <a:rPr lang="cs-CZ" altLang="cs-CZ" dirty="0">
                <a:latin typeface="Verdana" panose="020B0604030504040204" pitchFamily="34" charset="0"/>
              </a:rPr>
              <a:t>ě</a:t>
            </a:r>
            <a:r>
              <a:rPr lang="cs-CZ" altLang="cs-CZ" dirty="0">
                <a:latin typeface="Verdana" panose="020B0604030504040204" pitchFamily="34" charset="0"/>
                <a:cs typeface="Times New Roman" panose="02020603050405020304" pitchFamily="18" charset="0"/>
              </a:rPr>
              <a:t>rným a promyšleným dílem</a:t>
            </a:r>
            <a:r>
              <a:rPr lang="cs-CZ" altLang="cs-CZ" dirty="0">
                <a:latin typeface="Verdana" panose="020B0604030504040204" pitchFamily="34" charset="0"/>
              </a:rPr>
              <a:t> x ŘP </a:t>
            </a:r>
            <a:r>
              <a:rPr lang="cs-CZ" altLang="cs-CZ" dirty="0">
                <a:latin typeface="Verdana" panose="020B0604030504040204" pitchFamily="34" charset="0"/>
                <a:cs typeface="Times New Roman" panose="02020603050405020304" pitchFamily="18" charset="0"/>
              </a:rPr>
              <a:t>nebylo prost</a:t>
            </a:r>
            <a:r>
              <a:rPr lang="cs-CZ" altLang="cs-CZ" dirty="0">
                <a:latin typeface="Verdana" panose="020B0604030504040204" pitchFamily="34" charset="0"/>
              </a:rPr>
              <a:t>ř</a:t>
            </a:r>
            <a:r>
              <a:rPr lang="cs-CZ" altLang="cs-CZ" dirty="0">
                <a:latin typeface="Verdana" panose="020B0604030504040204" pitchFamily="34" charset="0"/>
                <a:cs typeface="Times New Roman" panose="02020603050405020304" pitchFamily="18" charset="0"/>
              </a:rPr>
              <a:t>edkem k soustavnému dopl</a:t>
            </a:r>
            <a:r>
              <a:rPr lang="cs-CZ" altLang="cs-CZ" dirty="0">
                <a:latin typeface="Verdana" panose="020B0604030504040204" pitchFamily="34" charset="0"/>
              </a:rPr>
              <a:t>ň</a:t>
            </a:r>
            <a:r>
              <a:rPr lang="cs-CZ" altLang="cs-CZ" dirty="0">
                <a:latin typeface="Verdana" panose="020B0604030504040204" pitchFamily="34" charset="0"/>
                <a:cs typeface="Times New Roman" panose="02020603050405020304" pitchFamily="18" charset="0"/>
              </a:rPr>
              <a:t>ování knihy</a:t>
            </a:r>
            <a:r>
              <a:rPr lang="cs-CZ" altLang="cs-CZ" dirty="0">
                <a:latin typeface="Verdana" panose="020B0604030504040204" pitchFamily="34" charset="0"/>
              </a:rPr>
              <a:t>  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dirty="0">
              <a:latin typeface="Verdana" panose="020B0604030504040204" pitchFamily="34" charset="0"/>
            </a:endParaRPr>
          </a:p>
          <a:p>
            <a:endParaRPr lang="cs-CZ" altLang="cs-CZ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38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7030A0"/>
                </a:solidFill>
              </a:rPr>
              <a:t>Brikcí</a:t>
            </a:r>
            <a:r>
              <a:rPr lang="cs-CZ" dirty="0" smtClean="0">
                <a:solidFill>
                  <a:srgbClr val="7030A0"/>
                </a:solidFill>
              </a:rPr>
              <a:t> z </a:t>
            </a:r>
            <a:r>
              <a:rPr lang="cs-CZ" dirty="0" err="1" smtClean="0">
                <a:solidFill>
                  <a:srgbClr val="7030A0"/>
                </a:solidFill>
              </a:rPr>
              <a:t>Licka</a:t>
            </a:r>
            <a:r>
              <a:rPr lang="cs-CZ" dirty="0" smtClean="0">
                <a:solidFill>
                  <a:srgbClr val="7030A0"/>
                </a:solidFill>
              </a:rPr>
              <a:t> (*asi 1488, + 1543)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599" y="1766455"/>
            <a:ext cx="10406743" cy="4759036"/>
          </a:xfrm>
        </p:spPr>
        <p:txBody>
          <a:bodyPr>
            <a:normAutofit/>
          </a:bodyPr>
          <a:lstStyle/>
          <a:p>
            <a:r>
              <a:rPr lang="cs-CZ" sz="2200" dirty="0" smtClean="0"/>
              <a:t>z měšťan rodiny v Kouřimi</a:t>
            </a:r>
          </a:p>
          <a:p>
            <a:r>
              <a:rPr lang="cs-CZ" sz="2200" dirty="0"/>
              <a:t>studium na </a:t>
            </a:r>
            <a:r>
              <a:rPr lang="cs-CZ" sz="2200" b="1" dirty="0" smtClean="0">
                <a:solidFill>
                  <a:srgbClr val="7030A0"/>
                </a:solidFill>
              </a:rPr>
              <a:t>art</a:t>
            </a:r>
            <a:r>
              <a:rPr lang="cs-CZ" sz="2200" b="1" dirty="0">
                <a:solidFill>
                  <a:srgbClr val="7030A0"/>
                </a:solidFill>
              </a:rPr>
              <a:t>. fakultě UK </a:t>
            </a:r>
            <a:r>
              <a:rPr lang="cs-CZ" sz="2200" dirty="0"/>
              <a:t>(Bc., Mgr.)</a:t>
            </a:r>
          </a:p>
          <a:p>
            <a:r>
              <a:rPr lang="cs-CZ" sz="2200" b="1" dirty="0">
                <a:solidFill>
                  <a:srgbClr val="7030A0"/>
                </a:solidFill>
              </a:rPr>
              <a:t>„kariéra“</a:t>
            </a:r>
            <a:r>
              <a:rPr lang="cs-CZ" sz="2200" dirty="0"/>
              <a:t>: </a:t>
            </a:r>
            <a:r>
              <a:rPr lang="cs-CZ" sz="2200" dirty="0" smtClean="0">
                <a:sym typeface="Wingdings" panose="05000000000000000000" pitchFamily="2" charset="2"/>
              </a:rPr>
              <a:t>univ</a:t>
            </a:r>
            <a:r>
              <a:rPr lang="cs-CZ" sz="2200" dirty="0">
                <a:sym typeface="Wingdings" panose="05000000000000000000" pitchFamily="2" charset="2"/>
              </a:rPr>
              <a:t>. mistr </a:t>
            </a:r>
            <a:r>
              <a:rPr lang="cs-CZ" sz="2200" dirty="0" smtClean="0">
                <a:sym typeface="Wingdings" panose="05000000000000000000" pitchFamily="2" charset="2"/>
              </a:rPr>
              <a:t>a pokladník na </a:t>
            </a:r>
            <a:r>
              <a:rPr lang="cs-CZ" sz="2200" dirty="0">
                <a:sym typeface="Wingdings" panose="05000000000000000000" pitchFamily="2" charset="2"/>
              </a:rPr>
              <a:t>UK  písařství NMP  </a:t>
            </a:r>
            <a:r>
              <a:rPr lang="cs-CZ" sz="2200" dirty="0" smtClean="0">
                <a:sym typeface="Wingdings" panose="05000000000000000000" pitchFamily="2" charset="2"/>
              </a:rPr>
              <a:t>rada SMP</a:t>
            </a:r>
          </a:p>
          <a:p>
            <a:r>
              <a:rPr lang="cs-CZ" sz="2200" dirty="0">
                <a:sym typeface="Wingdings" panose="05000000000000000000" pitchFamily="2" charset="2"/>
              </a:rPr>
              <a:t>výhodné sňatky  mezi </a:t>
            </a:r>
            <a:r>
              <a:rPr lang="cs-CZ" sz="2200" dirty="0" smtClean="0">
                <a:sym typeface="Wingdings" panose="05000000000000000000" pitchFamily="2" charset="2"/>
              </a:rPr>
              <a:t>měšťany SMP, přátelství se vzdělanci (Hájek z Libočan)</a:t>
            </a:r>
          </a:p>
          <a:p>
            <a:r>
              <a:rPr lang="cs-CZ" sz="2200" b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1523 členem stav. komise pro redakci měst. zřízení</a:t>
            </a:r>
          </a:p>
          <a:p>
            <a:r>
              <a:rPr lang="cs-CZ" sz="2200" dirty="0" err="1" smtClean="0">
                <a:sym typeface="Wingdings" panose="05000000000000000000" pitchFamily="2" charset="2"/>
              </a:rPr>
              <a:t>nábož</a:t>
            </a:r>
            <a:r>
              <a:rPr lang="cs-CZ" sz="2200" dirty="0" smtClean="0">
                <a:sym typeface="Wingdings" panose="05000000000000000000" pitchFamily="2" charset="2"/>
              </a:rPr>
              <a:t>. spory na praž radnici  exil v Kutné Hoře </a:t>
            </a:r>
            <a:r>
              <a:rPr lang="cs-CZ" sz="2200" dirty="0">
                <a:sym typeface="Wingdings" panose="05000000000000000000" pitchFamily="2" charset="2"/>
              </a:rPr>
              <a:t> </a:t>
            </a:r>
            <a:r>
              <a:rPr lang="cs-CZ" sz="2200" dirty="0" smtClean="0">
                <a:sym typeface="Wingdings" panose="05000000000000000000" pitchFamily="2" charset="2"/>
              </a:rPr>
              <a:t>mezi měšťany KH, jako měst. písař začíná pracovat na soupisu měst. práva</a:t>
            </a:r>
            <a:endParaRPr lang="cs-CZ" sz="2200" dirty="0">
              <a:sym typeface="Wingdings" panose="05000000000000000000" pitchFamily="2" charset="2"/>
            </a:endParaRPr>
          </a:p>
          <a:p>
            <a:r>
              <a:rPr lang="cs-CZ" sz="2200" dirty="0" smtClean="0"/>
              <a:t>stoupenec Habsburků </a:t>
            </a:r>
            <a:r>
              <a:rPr lang="cs-CZ" sz="2200" dirty="0">
                <a:sym typeface="Wingdings" panose="05000000000000000000" pitchFamily="2" charset="2"/>
              </a:rPr>
              <a:t> </a:t>
            </a:r>
            <a:r>
              <a:rPr lang="cs-CZ" sz="2200" dirty="0" smtClean="0"/>
              <a:t>erb a predikát „z </a:t>
            </a:r>
            <a:r>
              <a:rPr lang="cs-CZ" sz="2200" dirty="0" err="1" smtClean="0"/>
              <a:t>Licka</a:t>
            </a:r>
            <a:r>
              <a:rPr lang="cs-CZ" sz="2200" dirty="0" smtClean="0"/>
              <a:t>“ (Kouřimsko = his. kraj Zličanů) </a:t>
            </a:r>
            <a:r>
              <a:rPr lang="cs-CZ" sz="2200" dirty="0" smtClean="0">
                <a:sym typeface="Wingdings" panose="05000000000000000000" pitchFamily="2" charset="2"/>
              </a:rPr>
              <a:t> návrat do SMP, písař komorního soudu</a:t>
            </a:r>
          </a:p>
          <a:p>
            <a:r>
              <a:rPr lang="cs-CZ" sz="2200" b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1531 </a:t>
            </a:r>
            <a:r>
              <a:rPr lang="cs-CZ" sz="2200" b="1" i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Práva městská </a:t>
            </a:r>
            <a:r>
              <a:rPr lang="cs-CZ" sz="2200" dirty="0" smtClean="0">
                <a:sym typeface="Wingdings" panose="05000000000000000000" pitchFamily="2" charset="2"/>
              </a:rPr>
              <a:t> </a:t>
            </a:r>
            <a:r>
              <a:rPr lang="cs-CZ" sz="2200" b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základ</a:t>
            </a:r>
            <a:r>
              <a:rPr lang="cs-CZ" sz="2200" dirty="0" smtClean="0">
                <a:sym typeface="Wingdings" panose="05000000000000000000" pitchFamily="2" charset="2"/>
              </a:rPr>
              <a:t> 2 lat. rkp. brněn. a jihlavských nálezů z archivu SMP a KH (</a:t>
            </a:r>
            <a:r>
              <a:rPr lang="cs-CZ" sz="2200" dirty="0" err="1" smtClean="0">
                <a:sym typeface="Wingdings" panose="05000000000000000000" pitchFamily="2" charset="2"/>
              </a:rPr>
              <a:t>Brikcí</a:t>
            </a:r>
            <a:r>
              <a:rPr lang="cs-CZ" sz="2200" dirty="0" smtClean="0">
                <a:sym typeface="Wingdings" panose="05000000000000000000" pitchFamily="2" charset="2"/>
              </a:rPr>
              <a:t> pokládal ze „pražské“ právo)  překlad do ČJ (písař Bartoš) a redakce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52128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Koldín (*1530, +1589)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599" y="1766455"/>
            <a:ext cx="10406743" cy="5091545"/>
          </a:xfrm>
        </p:spPr>
        <p:txBody>
          <a:bodyPr>
            <a:normAutofit/>
          </a:bodyPr>
          <a:lstStyle/>
          <a:p>
            <a:r>
              <a:rPr lang="cs-CZ" sz="2200" dirty="0" err="1" smtClean="0"/>
              <a:t>klatov</a:t>
            </a:r>
            <a:r>
              <a:rPr lang="cs-CZ" sz="2200" dirty="0" smtClean="0"/>
              <a:t>. měšťan. rodina</a:t>
            </a:r>
          </a:p>
          <a:p>
            <a:r>
              <a:rPr lang="cs-CZ" sz="2200" dirty="0" smtClean="0"/>
              <a:t>studium na </a:t>
            </a:r>
            <a:r>
              <a:rPr lang="cs-CZ" sz="2200" dirty="0" err="1" smtClean="0"/>
              <a:t>klatov</a:t>
            </a:r>
            <a:r>
              <a:rPr lang="cs-CZ" sz="2200" dirty="0" smtClean="0"/>
              <a:t>. měst. škole a pak na </a:t>
            </a:r>
            <a:r>
              <a:rPr lang="cs-CZ" sz="2200" b="1" dirty="0" smtClean="0">
                <a:solidFill>
                  <a:srgbClr val="7030A0"/>
                </a:solidFill>
              </a:rPr>
              <a:t>art. fakultě UK </a:t>
            </a:r>
            <a:r>
              <a:rPr lang="cs-CZ" sz="2200" dirty="0" smtClean="0"/>
              <a:t>(Bc., Mgr.)</a:t>
            </a:r>
          </a:p>
          <a:p>
            <a:r>
              <a:rPr lang="cs-CZ" sz="2200" b="1" dirty="0" smtClean="0">
                <a:solidFill>
                  <a:srgbClr val="7030A0"/>
                </a:solidFill>
              </a:rPr>
              <a:t>„kariéra“</a:t>
            </a:r>
            <a:r>
              <a:rPr lang="cs-CZ" sz="2200" dirty="0" smtClean="0"/>
              <a:t>: rektor a učitel klas. jazyků na měst. škole u Sv. Jindřicha </a:t>
            </a:r>
            <a:r>
              <a:rPr lang="cs-CZ" sz="2200" dirty="0" smtClean="0">
                <a:sym typeface="Wingdings" panose="05000000000000000000" pitchFamily="2" charset="2"/>
              </a:rPr>
              <a:t> univ. mistr na UK  písařství NMP  kancléřství, správa sirotčích peněz a rada SMP</a:t>
            </a:r>
          </a:p>
          <a:p>
            <a:r>
              <a:rPr lang="cs-CZ" sz="2200" dirty="0" smtClean="0">
                <a:sym typeface="Wingdings" panose="05000000000000000000" pitchFamily="2" charset="2"/>
              </a:rPr>
              <a:t>výhodné sňatky  mezi nejbohatšími měšťany, městské právo SMP</a:t>
            </a:r>
            <a:endParaRPr lang="cs-CZ" sz="2200" dirty="0" smtClean="0"/>
          </a:p>
          <a:p>
            <a:r>
              <a:rPr lang="cs-CZ" sz="2200" dirty="0" smtClean="0"/>
              <a:t>člen </a:t>
            </a:r>
            <a:r>
              <a:rPr lang="cs-CZ" sz="2200" dirty="0" err="1" smtClean="0"/>
              <a:t>human</a:t>
            </a:r>
            <a:r>
              <a:rPr lang="cs-CZ" sz="2200" dirty="0" smtClean="0"/>
              <a:t>. spol. </a:t>
            </a:r>
            <a:r>
              <a:rPr lang="cs-CZ" sz="2200" i="1" dirty="0" err="1" smtClean="0"/>
              <a:t>Sodalitas</a:t>
            </a:r>
            <a:r>
              <a:rPr lang="cs-CZ" sz="2200" i="1" dirty="0" smtClean="0"/>
              <a:t> </a:t>
            </a:r>
            <a:r>
              <a:rPr lang="cs-CZ" sz="2200" i="1" dirty="0" err="1" smtClean="0"/>
              <a:t>literaria</a:t>
            </a:r>
            <a:endParaRPr lang="cs-CZ" sz="2200" i="1" dirty="0" smtClean="0"/>
          </a:p>
          <a:p>
            <a:r>
              <a:rPr lang="cs-CZ" sz="2200" dirty="0" smtClean="0"/>
              <a:t>1557 erb a přídomek „z Koldína“</a:t>
            </a:r>
          </a:p>
          <a:p>
            <a:r>
              <a:rPr lang="cs-CZ" sz="2200" b="1" dirty="0" smtClean="0">
                <a:solidFill>
                  <a:srgbClr val="7030A0"/>
                </a:solidFill>
              </a:rPr>
              <a:t>50. léta 16. stol. v komisi pro soupis měst. práva</a:t>
            </a:r>
          </a:p>
          <a:p>
            <a:r>
              <a:rPr lang="cs-CZ" sz="2200" b="1" dirty="0" smtClean="0">
                <a:solidFill>
                  <a:srgbClr val="7030A0"/>
                </a:solidFill>
              </a:rPr>
              <a:t>tendence:</a:t>
            </a:r>
            <a:r>
              <a:rPr lang="cs-CZ" sz="2200" dirty="0" smtClean="0"/>
              <a:t> kodifikace, unifikace měst. </a:t>
            </a:r>
            <a:r>
              <a:rPr lang="cs-CZ" sz="2200" dirty="0" err="1" smtClean="0"/>
              <a:t>pr</a:t>
            </a:r>
            <a:r>
              <a:rPr lang="cs-CZ" sz="2200" dirty="0" smtClean="0"/>
              <a:t>., aproximace </a:t>
            </a:r>
            <a:r>
              <a:rPr lang="cs-CZ" sz="2200" dirty="0" err="1" smtClean="0"/>
              <a:t>pr</a:t>
            </a:r>
            <a:r>
              <a:rPr lang="cs-CZ" sz="2200" dirty="0" smtClean="0"/>
              <a:t>. měst. a zem.</a:t>
            </a:r>
          </a:p>
          <a:p>
            <a:r>
              <a:rPr lang="cs-CZ" sz="2200" b="1" dirty="0">
                <a:solidFill>
                  <a:srgbClr val="7030A0"/>
                </a:solidFill>
              </a:rPr>
              <a:t>1579 </a:t>
            </a:r>
            <a:r>
              <a:rPr lang="cs-CZ" sz="2200" b="1" i="1" dirty="0">
                <a:solidFill>
                  <a:srgbClr val="7030A0"/>
                </a:solidFill>
              </a:rPr>
              <a:t>Práva městská království </a:t>
            </a:r>
            <a:r>
              <a:rPr lang="cs-CZ" sz="2200" b="1" i="1" dirty="0" smtClean="0">
                <a:solidFill>
                  <a:srgbClr val="7030A0"/>
                </a:solidFill>
              </a:rPr>
              <a:t>českého </a:t>
            </a:r>
            <a:r>
              <a:rPr lang="cs-CZ" sz="2200" dirty="0" smtClean="0">
                <a:sym typeface="Wingdings" panose="05000000000000000000" pitchFamily="2" charset="2"/>
              </a:rPr>
              <a:t> </a:t>
            </a:r>
            <a:r>
              <a:rPr lang="cs-CZ" sz="2200" b="1" dirty="0">
                <a:solidFill>
                  <a:srgbClr val="7030A0"/>
                </a:solidFill>
                <a:sym typeface="Wingdings" panose="05000000000000000000" pitchFamily="2" charset="2"/>
              </a:rPr>
              <a:t>základ</a:t>
            </a:r>
            <a:r>
              <a:rPr lang="cs-CZ" sz="2200" dirty="0">
                <a:sym typeface="Wingdings" panose="05000000000000000000" pitchFamily="2" charset="2"/>
              </a:rPr>
              <a:t> </a:t>
            </a:r>
            <a:r>
              <a:rPr lang="cs-CZ" sz="2200" dirty="0" smtClean="0">
                <a:sym typeface="Wingdings" panose="05000000000000000000" pitchFamily="2" charset="2"/>
              </a:rPr>
              <a:t>soubor brněn. nálezů v archivu SMP (</a:t>
            </a:r>
            <a:r>
              <a:rPr lang="cs-CZ" sz="2200" i="1" dirty="0" err="1" smtClean="0">
                <a:sym typeface="Wingdings" panose="05000000000000000000" pitchFamily="2" charset="2"/>
              </a:rPr>
              <a:t>Manipulus</a:t>
            </a:r>
            <a:r>
              <a:rPr lang="cs-CZ" sz="2200" dirty="0" smtClean="0">
                <a:sym typeface="Wingdings" panose="05000000000000000000" pitchFamily="2" charset="2"/>
              </a:rPr>
              <a:t>), pražská </a:t>
            </a:r>
            <a:r>
              <a:rPr lang="cs-CZ" sz="2200" i="1" dirty="0" smtClean="0">
                <a:sym typeface="Wingdings" panose="05000000000000000000" pitchFamily="2" charset="2"/>
              </a:rPr>
              <a:t>Liber </a:t>
            </a:r>
            <a:r>
              <a:rPr lang="cs-CZ" sz="2200" i="1" dirty="0" err="1" smtClean="0">
                <a:sym typeface="Wingdings" panose="05000000000000000000" pitchFamily="2" charset="2"/>
              </a:rPr>
              <a:t>vetustissimus</a:t>
            </a:r>
            <a:r>
              <a:rPr lang="cs-CZ" sz="2200" dirty="0" smtClean="0">
                <a:sym typeface="Wingdings" panose="05000000000000000000" pitchFamily="2" charset="2"/>
              </a:rPr>
              <a:t> („Práva konšelská“), ZZ aj. </a:t>
            </a:r>
            <a:endParaRPr lang="cs-CZ" sz="2200" b="1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214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13. století</a:t>
            </a:r>
          </a:p>
          <a:p>
            <a:r>
              <a:rPr lang="cs-CZ" sz="2400" dirty="0" smtClean="0"/>
              <a:t>města a městská správa</a:t>
            </a:r>
          </a:p>
          <a:p>
            <a:r>
              <a:rPr lang="cs-CZ" sz="2400" dirty="0" smtClean="0"/>
              <a:t>městské soudnictví</a:t>
            </a:r>
          </a:p>
          <a:p>
            <a:r>
              <a:rPr lang="cs-CZ" sz="2400" dirty="0" smtClean="0"/>
              <a:t>městské právo</a:t>
            </a:r>
          </a:p>
          <a:p>
            <a:r>
              <a:rPr lang="cs-CZ" sz="2400" dirty="0" smtClean="0"/>
              <a:t>prameny</a:t>
            </a:r>
          </a:p>
        </p:txBody>
      </p:sp>
    </p:spTree>
    <p:extLst>
      <p:ext uri="{BB962C8B-B14F-4D97-AF65-F5344CB8AC3E}">
        <p14:creationId xmlns:p14="http://schemas.microsoft.com/office/powerpoint/2010/main" val="211883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„revoluční“ 13. století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599" y="1527464"/>
            <a:ext cx="10577945" cy="5122718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solidFill>
                  <a:srgbClr val="7030A0"/>
                </a:solidFill>
              </a:rPr>
              <a:t>„privatizace“</a:t>
            </a:r>
          </a:p>
          <a:p>
            <a:r>
              <a:rPr lang="cs-CZ" sz="2400" b="1" dirty="0" smtClean="0">
                <a:solidFill>
                  <a:srgbClr val="7030A0"/>
                </a:solidFill>
              </a:rPr>
              <a:t>kolonizace</a:t>
            </a:r>
          </a:p>
          <a:p>
            <a:r>
              <a:rPr lang="cs-CZ" sz="2400" b="1" dirty="0" smtClean="0">
                <a:solidFill>
                  <a:srgbClr val="7030A0"/>
                </a:solidFill>
              </a:rPr>
              <a:t>rozvoj obchodu a řemesel</a:t>
            </a:r>
          </a:p>
          <a:p>
            <a:r>
              <a:rPr lang="cs-CZ" sz="2400" b="1" dirty="0" smtClean="0">
                <a:solidFill>
                  <a:srgbClr val="7030A0"/>
                </a:solidFill>
              </a:rPr>
              <a:t>peníze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7160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Znaky města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599" y="1527464"/>
            <a:ext cx="10577945" cy="5122718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solidFill>
                  <a:srgbClr val="7030A0"/>
                </a:solidFill>
              </a:rPr>
              <a:t>institucionální pohled: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i="0" dirty="0" smtClean="0"/>
              <a:t>mír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i="0" dirty="0" smtClean="0"/>
              <a:t>svoboda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i="0" dirty="0" smtClean="0"/>
              <a:t>právo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i="0" dirty="0" smtClean="0"/>
              <a:t>zřízení</a:t>
            </a:r>
          </a:p>
          <a:p>
            <a:r>
              <a:rPr lang="cs-CZ" sz="2400" dirty="0" smtClean="0"/>
              <a:t>stavebně-his. pohled: areál, hradby</a:t>
            </a:r>
          </a:p>
          <a:p>
            <a:r>
              <a:rPr lang="cs-CZ" sz="2400" dirty="0" err="1" smtClean="0"/>
              <a:t>hosp</a:t>
            </a:r>
            <a:r>
              <a:rPr lang="cs-CZ" sz="2400" dirty="0" smtClean="0"/>
              <a:t>.-sociální pohled: oddělení výroby a obchodu a převaha nad </a:t>
            </a:r>
            <a:r>
              <a:rPr lang="cs-CZ" sz="2400" dirty="0" err="1" smtClean="0"/>
              <a:t>zeměděl</a:t>
            </a:r>
            <a:r>
              <a:rPr lang="cs-CZ" sz="2400" dirty="0" smtClean="0"/>
              <a:t>., spol. diferenciace </a:t>
            </a:r>
          </a:p>
          <a:p>
            <a:r>
              <a:rPr lang="cs-CZ" sz="2400" dirty="0" smtClean="0"/>
              <a:t>funkcionální pohled: polit.-</a:t>
            </a:r>
            <a:r>
              <a:rPr lang="cs-CZ" sz="2400" dirty="0" err="1"/>
              <a:t>a</a:t>
            </a:r>
            <a:r>
              <a:rPr lang="cs-CZ" sz="2400" dirty="0" err="1" smtClean="0"/>
              <a:t>dmnistrat</a:t>
            </a:r>
            <a:r>
              <a:rPr lang="cs-CZ" sz="2400" dirty="0" smtClean="0"/>
              <a:t>., voj., ideolog., </a:t>
            </a:r>
            <a:r>
              <a:rPr lang="cs-CZ" sz="2400" dirty="0" err="1" smtClean="0"/>
              <a:t>prod</a:t>
            </a:r>
            <a:r>
              <a:rPr lang="cs-CZ" sz="2400" dirty="0" smtClean="0"/>
              <a:t>., směnná a kult </a:t>
            </a:r>
            <a:r>
              <a:rPr lang="cs-CZ" sz="2400" dirty="0" err="1" smtClean="0"/>
              <a:t>fce</a:t>
            </a:r>
            <a:r>
              <a:rPr lang="cs-CZ" sz="2400" dirty="0" smtClean="0"/>
              <a:t>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5842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Založení města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4083627"/>
          </a:xfrm>
        </p:spPr>
        <p:txBody>
          <a:bodyPr>
            <a:normAutofit/>
          </a:bodyPr>
          <a:lstStyle/>
          <a:p>
            <a:r>
              <a:rPr lang="cs-CZ" sz="2400" dirty="0" smtClean="0"/>
              <a:t>možnosti: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i="0" dirty="0" smtClean="0"/>
              <a:t>v návaznosti na starší sídelní útvary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i="0" dirty="0"/>
              <a:t>n</a:t>
            </a:r>
            <a:r>
              <a:rPr lang="cs-CZ" sz="2400" i="0" dirty="0" smtClean="0"/>
              <a:t>a zeleném drnu</a:t>
            </a:r>
          </a:p>
          <a:p>
            <a:r>
              <a:rPr lang="cs-CZ" sz="2400" dirty="0" smtClean="0"/>
              <a:t>povolení - panovník</a:t>
            </a:r>
          </a:p>
          <a:p>
            <a:r>
              <a:rPr lang="cs-CZ" sz="2400" dirty="0" smtClean="0"/>
              <a:t>provedení - lokátoři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1695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měst (dle vrchnosti)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k</a:t>
            </a:r>
            <a:r>
              <a:rPr lang="cs-CZ" sz="2400" dirty="0" smtClean="0"/>
              <a:t>rálovská města (</a:t>
            </a:r>
            <a:r>
              <a:rPr lang="cs-CZ" sz="2400" i="0" dirty="0" smtClean="0"/>
              <a:t>horní, věnná ...)</a:t>
            </a:r>
          </a:p>
          <a:p>
            <a:r>
              <a:rPr lang="cs-CZ" sz="2400" dirty="0"/>
              <a:t>p</a:t>
            </a:r>
            <a:r>
              <a:rPr lang="cs-CZ" sz="2400" dirty="0" smtClean="0"/>
              <a:t>oddanská města</a:t>
            </a:r>
          </a:p>
          <a:p>
            <a:r>
              <a:rPr lang="cs-CZ" sz="2400" dirty="0" smtClean="0"/>
              <a:t>na pomezí: komorní města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3901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Městské obyvatelstvo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93718"/>
            <a:ext cx="9601200" cy="491490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soc. stratifikace 3/4vrství: patriciát, střední vrstva, chudina</a:t>
            </a:r>
          </a:p>
          <a:p>
            <a:r>
              <a:rPr lang="cs-CZ" sz="2400" dirty="0" err="1" smtClean="0"/>
              <a:t>pr</a:t>
            </a:r>
            <a:r>
              <a:rPr lang="cs-CZ" sz="2400" dirty="0" smtClean="0"/>
              <a:t>. stratifikace: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i="0" dirty="0" smtClean="0"/>
              <a:t>plnoprávní – „trpí s městem“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i="0" dirty="0" err="1" smtClean="0"/>
              <a:t>poloprávní</a:t>
            </a:r>
            <a:endParaRPr lang="cs-CZ" sz="2400" i="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i="0" dirty="0" smtClean="0"/>
              <a:t>bezprávní „lidé na okraji“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i="0" dirty="0" smtClean="0"/>
              <a:t>zvláštní postavení – „postranní práva“</a:t>
            </a:r>
          </a:p>
          <a:p>
            <a:pPr marL="0" indent="0"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9017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Městská správa a soudnictví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999" y="1496292"/>
            <a:ext cx="5424055" cy="504998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b="1" dirty="0" smtClean="0">
                <a:solidFill>
                  <a:srgbClr val="7030A0"/>
                </a:solidFill>
              </a:rPr>
              <a:t>vrchnostenský prvek: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i="0" dirty="0" smtClean="0"/>
              <a:t>podkomoří/</a:t>
            </a:r>
            <a:r>
              <a:rPr lang="cs-CZ" sz="2400" i="0" dirty="0" err="1" smtClean="0"/>
              <a:t>hofrychtéř</a:t>
            </a:r>
            <a:r>
              <a:rPr lang="cs-CZ" sz="2400" i="0" dirty="0" smtClean="0"/>
              <a:t> (soud.)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i="0" dirty="0" smtClean="0"/>
              <a:t>rychtář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i="0" dirty="0" smtClean="0"/>
              <a:t>zřízenci: biřic, kat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1" dirty="0" smtClean="0">
                <a:solidFill>
                  <a:srgbClr val="7030A0"/>
                </a:solidFill>
              </a:rPr>
              <a:t>samosprávný prvek: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i="0" dirty="0" smtClean="0"/>
              <a:t>městská rada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400" dirty="0" smtClean="0"/>
              <a:t>purkmistr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400" dirty="0" smtClean="0"/>
              <a:t>konšelé + kmeti (</a:t>
            </a:r>
            <a:r>
              <a:rPr lang="cs-CZ" sz="2400" dirty="0" err="1" smtClean="0"/>
              <a:t>magd</a:t>
            </a:r>
            <a:r>
              <a:rPr lang="cs-CZ" sz="2400" dirty="0" smtClean="0"/>
              <a:t>. </a:t>
            </a:r>
            <a:r>
              <a:rPr lang="cs-CZ" sz="2400" dirty="0" err="1" smtClean="0"/>
              <a:t>obl</a:t>
            </a:r>
            <a:r>
              <a:rPr lang="cs-CZ" sz="2400" dirty="0" smtClean="0"/>
              <a:t>. pro soud.)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i="0" dirty="0" smtClean="0"/>
              <a:t>obec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i="0" dirty="0" smtClean="0"/>
              <a:t>cechy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1" dirty="0" smtClean="0">
                <a:solidFill>
                  <a:srgbClr val="7030A0"/>
                </a:solidFill>
              </a:rPr>
              <a:t>kancelář: písař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013863" y="1496292"/>
            <a:ext cx="4613563" cy="50499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cs-CZ" sz="2400" b="1" dirty="0" smtClean="0">
                <a:solidFill>
                  <a:srgbClr val="7030A0"/>
                </a:solidFill>
              </a:rPr>
              <a:t>měst. soud: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i="0" dirty="0" smtClean="0"/>
              <a:t>rychtář + konšelé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1" dirty="0" smtClean="0">
                <a:solidFill>
                  <a:srgbClr val="7030A0"/>
                </a:solidFill>
              </a:rPr>
              <a:t>druhy soudů: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i="0" dirty="0" smtClean="0"/>
              <a:t>zahájené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i="0" dirty="0" smtClean="0"/>
              <a:t>posudky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i="0" dirty="0" smtClean="0"/>
              <a:t>mimořádné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i="0" dirty="0" err="1" smtClean="0"/>
              <a:t>podkomořský</a:t>
            </a:r>
            <a:endParaRPr lang="cs-CZ" sz="2400" i="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i="0" dirty="0" smtClean="0"/>
              <a:t>denní</a:t>
            </a:r>
          </a:p>
        </p:txBody>
      </p:sp>
    </p:spTree>
    <p:extLst>
      <p:ext uri="{BB962C8B-B14F-4D97-AF65-F5344CB8AC3E}">
        <p14:creationId xmlns:p14="http://schemas.microsoft.com/office/powerpoint/2010/main" val="3794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4854" y="322119"/>
            <a:ext cx="4582391" cy="1485900"/>
          </a:xfrm>
        </p:spPr>
        <p:txBody>
          <a:bodyPr/>
          <a:lstStyle/>
          <a:p>
            <a:r>
              <a:rPr lang="cs-CZ" dirty="0" smtClean="0"/>
              <a:t>Nalézací řízení u měst. soudů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854" y="1714501"/>
            <a:ext cx="4977246" cy="494607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dirty="0" smtClean="0">
                <a:solidFill>
                  <a:schemeClr val="tx1"/>
                </a:solidFill>
              </a:rPr>
              <a:t>formalismus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 smtClean="0">
                <a:solidFill>
                  <a:schemeClr val="tx1"/>
                </a:solidFill>
              </a:rPr>
              <a:t>zásadně bezplatnost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1" dirty="0" smtClean="0">
                <a:solidFill>
                  <a:srgbClr val="7030A0"/>
                </a:solidFill>
              </a:rPr>
              <a:t>do 1627/8 ústnost</a:t>
            </a:r>
            <a:r>
              <a:rPr lang="cs-CZ" sz="2400" dirty="0" smtClean="0">
                <a:solidFill>
                  <a:schemeClr val="tx1"/>
                </a:solidFill>
              </a:rPr>
              <a:t> x </a:t>
            </a:r>
            <a:r>
              <a:rPr lang="cs-CZ" sz="2400" dirty="0" err="1" smtClean="0">
                <a:solidFill>
                  <a:schemeClr val="tx1"/>
                </a:solidFill>
              </a:rPr>
              <a:t>litoměř</a:t>
            </a:r>
            <a:r>
              <a:rPr lang="cs-CZ" sz="2400" dirty="0" smtClean="0">
                <a:solidFill>
                  <a:schemeClr val="tx1"/>
                </a:solidFill>
              </a:rPr>
              <a:t>. </a:t>
            </a:r>
            <a:r>
              <a:rPr lang="cs-CZ" sz="2400" dirty="0" err="1" smtClean="0">
                <a:solidFill>
                  <a:schemeClr val="tx1"/>
                </a:solidFill>
              </a:rPr>
              <a:t>obl</a:t>
            </a:r>
            <a:r>
              <a:rPr lang="cs-CZ" sz="2400" dirty="0" smtClean="0">
                <a:solidFill>
                  <a:schemeClr val="tx1"/>
                </a:solidFill>
              </a:rPr>
              <a:t>. silné prvky </a:t>
            </a:r>
            <a:r>
              <a:rPr lang="cs-CZ" sz="2400" dirty="0" err="1" smtClean="0">
                <a:solidFill>
                  <a:schemeClr val="tx1"/>
                </a:solidFill>
              </a:rPr>
              <a:t>pís</a:t>
            </a:r>
            <a:r>
              <a:rPr lang="cs-CZ" sz="2400" dirty="0" smtClean="0">
                <a:solidFill>
                  <a:schemeClr val="tx1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 smtClean="0">
                <a:solidFill>
                  <a:schemeClr val="tx1"/>
                </a:solidFill>
              </a:rPr>
              <a:t>evidence v měst. knihách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1" dirty="0" smtClean="0">
                <a:solidFill>
                  <a:srgbClr val="7030A0"/>
                </a:solidFill>
              </a:rPr>
              <a:t>oprav. prostředky </a:t>
            </a:r>
            <a:r>
              <a:rPr lang="cs-CZ" sz="2400" b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 apelace</a:t>
            </a:r>
            <a:endParaRPr lang="cs-CZ" sz="2400" b="1" dirty="0" smtClean="0">
              <a:solidFill>
                <a:srgbClr val="7030A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1" dirty="0" smtClean="0">
                <a:solidFill>
                  <a:srgbClr val="7030A0"/>
                </a:solidFill>
              </a:rPr>
              <a:t>fáze:</a:t>
            </a:r>
          </a:p>
          <a:p>
            <a:pPr marL="0" indent="0">
              <a:buNone/>
            </a:pPr>
            <a:r>
              <a:rPr lang="cs-CZ" sz="2400" b="1" dirty="0" smtClean="0">
                <a:solidFill>
                  <a:srgbClr val="7030A0"/>
                </a:solidFill>
              </a:rPr>
              <a:t>1. předvolání žalovaného </a:t>
            </a:r>
            <a:endParaRPr lang="cs-CZ" sz="2400" b="1" dirty="0">
              <a:solidFill>
                <a:srgbClr val="7030A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i="0" dirty="0" smtClean="0">
                <a:sym typeface="Wingdings" panose="05000000000000000000" pitchFamily="2" charset="2"/>
              </a:rPr>
              <a:t>úst. obeslání zřízencem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i="0" dirty="0" smtClean="0">
                <a:sym typeface="Wingdings" panose="05000000000000000000" pitchFamily="2" charset="2"/>
              </a:rPr>
              <a:t>soud. citace  hrozba kontumace, předvedení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sz="2400" i="0" dirty="0" smtClean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cs-CZ" sz="2400" i="0" dirty="0" smtClean="0">
              <a:solidFill>
                <a:schemeClr val="tx1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185064" y="176645"/>
            <a:ext cx="6837218" cy="64839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1" dirty="0" smtClean="0">
                <a:solidFill>
                  <a:srgbClr val="7030A0"/>
                </a:solidFill>
              </a:rPr>
              <a:t>2. přelíčení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i="0" dirty="0" smtClean="0">
                <a:solidFill>
                  <a:schemeClr val="tx1"/>
                </a:solidFill>
              </a:rPr>
              <a:t>oficiální zahájení (dle formy)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i="0" dirty="0" smtClean="0">
                <a:solidFill>
                  <a:schemeClr val="tx1"/>
                </a:solidFill>
              </a:rPr>
              <a:t>rychtář </a:t>
            </a:r>
            <a:r>
              <a:rPr lang="cs-CZ" sz="2400" i="0" dirty="0">
                <a:sym typeface="Wingdings" panose="05000000000000000000" pitchFamily="2" charset="2"/>
              </a:rPr>
              <a:t> </a:t>
            </a:r>
            <a:r>
              <a:rPr lang="cs-CZ" sz="2400" i="0" dirty="0" smtClean="0">
                <a:solidFill>
                  <a:schemeClr val="tx1"/>
                </a:solidFill>
              </a:rPr>
              <a:t>zahájení jednání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i="0" dirty="0" smtClean="0">
                <a:solidFill>
                  <a:schemeClr val="tx1"/>
                </a:solidFill>
              </a:rPr>
              <a:t>sluha </a:t>
            </a:r>
            <a:r>
              <a:rPr lang="cs-CZ" sz="2400" i="0" dirty="0">
                <a:sym typeface="Wingdings" panose="05000000000000000000" pitchFamily="2" charset="2"/>
              </a:rPr>
              <a:t> </a:t>
            </a:r>
            <a:r>
              <a:rPr lang="cs-CZ" sz="2400" i="0" dirty="0" smtClean="0">
                <a:solidFill>
                  <a:schemeClr val="tx1"/>
                </a:solidFill>
              </a:rPr>
              <a:t>vyvolávání stran dle pořadu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i="0" dirty="0" smtClean="0">
                <a:solidFill>
                  <a:schemeClr val="tx1"/>
                </a:solidFill>
              </a:rPr>
              <a:t>vstup stran do „</a:t>
            </a:r>
            <a:r>
              <a:rPr lang="cs-CZ" sz="2400" i="0" dirty="0" err="1" smtClean="0">
                <a:solidFill>
                  <a:schemeClr val="tx1"/>
                </a:solidFill>
              </a:rPr>
              <a:t>šraňků</a:t>
            </a:r>
            <a:r>
              <a:rPr lang="cs-CZ" sz="2400" i="0" dirty="0" smtClean="0">
                <a:solidFill>
                  <a:schemeClr val="tx1"/>
                </a:solidFill>
              </a:rPr>
              <a:t>“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i="0" dirty="0" smtClean="0">
                <a:solidFill>
                  <a:schemeClr val="tx1"/>
                </a:solidFill>
              </a:rPr>
              <a:t>přednesy stran/řečníků </a:t>
            </a:r>
            <a:r>
              <a:rPr lang="cs-CZ" sz="2400" i="0" dirty="0">
                <a:sym typeface="Wingdings" panose="05000000000000000000" pitchFamily="2" charset="2"/>
              </a:rPr>
              <a:t></a:t>
            </a:r>
            <a:endParaRPr lang="cs-CZ" sz="2400" i="0" dirty="0" smtClean="0">
              <a:solidFill>
                <a:schemeClr val="tx1"/>
              </a:solidFill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200" b="1" i="0" dirty="0" smtClean="0">
                <a:solidFill>
                  <a:srgbClr val="7030A0"/>
                </a:solidFill>
              </a:rPr>
              <a:t>žaloba</a:t>
            </a:r>
            <a:r>
              <a:rPr lang="cs-CZ" sz="2200" i="0" dirty="0" smtClean="0">
                <a:solidFill>
                  <a:schemeClr val="tx1"/>
                </a:solidFill>
              </a:rPr>
              <a:t> (prostá x důrazná s </a:t>
            </a:r>
            <a:r>
              <a:rPr lang="cs-CZ" sz="2200" i="0" dirty="0" err="1" smtClean="0">
                <a:solidFill>
                  <a:schemeClr val="tx1"/>
                </a:solidFill>
              </a:rPr>
              <a:t>dk</a:t>
            </a:r>
            <a:r>
              <a:rPr lang="cs-CZ" sz="2200" i="0" dirty="0" smtClean="0">
                <a:solidFill>
                  <a:schemeClr val="tx1"/>
                </a:solidFill>
              </a:rPr>
              <a:t>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200" b="1" dirty="0" smtClean="0">
                <a:solidFill>
                  <a:srgbClr val="7030A0"/>
                </a:solidFill>
              </a:rPr>
              <a:t>odpověď (přísaha) </a:t>
            </a:r>
            <a:r>
              <a:rPr lang="cs-CZ" sz="2400" b="1" dirty="0" smtClean="0">
                <a:solidFill>
                  <a:srgbClr val="7030A0"/>
                </a:solidFill>
              </a:rPr>
              <a:t>žalovaného </a:t>
            </a:r>
            <a:r>
              <a:rPr lang="cs-CZ" sz="2400" b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 LC</a:t>
            </a:r>
            <a:endParaRPr lang="cs-CZ" sz="2400" b="1" dirty="0" smtClean="0">
              <a:solidFill>
                <a:srgbClr val="7030A0"/>
              </a:solidFill>
            </a:endParaRPr>
          </a:p>
          <a:p>
            <a:pPr lvl="3">
              <a:buFont typeface="Wingdings" panose="05000000000000000000" pitchFamily="2" charset="2"/>
              <a:buChar char="§"/>
            </a:pPr>
            <a:r>
              <a:rPr lang="cs-CZ" sz="2200" i="0" dirty="0" smtClean="0">
                <a:solidFill>
                  <a:schemeClr val="tx1"/>
                </a:solidFill>
              </a:rPr>
              <a:t>přiznání (úplné, část.)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cs-CZ" sz="2200" i="0" dirty="0" smtClean="0">
                <a:solidFill>
                  <a:schemeClr val="tx1"/>
                </a:solidFill>
              </a:rPr>
              <a:t>popření (bez anebo s </a:t>
            </a:r>
            <a:r>
              <a:rPr lang="cs-CZ" sz="2200" i="0" dirty="0" err="1" smtClean="0">
                <a:solidFill>
                  <a:schemeClr val="tx1"/>
                </a:solidFill>
              </a:rPr>
              <a:t>odův</a:t>
            </a:r>
            <a:r>
              <a:rPr lang="cs-CZ" sz="2200" i="0" dirty="0" smtClean="0">
                <a:solidFill>
                  <a:schemeClr val="tx1"/>
                </a:solidFill>
              </a:rPr>
              <a:t>.)</a:t>
            </a:r>
            <a:endParaRPr lang="cs-CZ" sz="2200" i="0" dirty="0">
              <a:solidFill>
                <a:schemeClr val="tx1"/>
              </a:solidFill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200" i="0" dirty="0" smtClean="0">
                <a:solidFill>
                  <a:schemeClr val="tx1"/>
                </a:solidFill>
              </a:rPr>
              <a:t>střídání stran v proslovech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200" dirty="0" smtClean="0">
                <a:solidFill>
                  <a:schemeClr val="tx1"/>
                </a:solidFill>
              </a:rPr>
              <a:t>žádost o odklad</a:t>
            </a:r>
            <a:endParaRPr lang="cs-CZ" sz="2200" i="0" dirty="0" smtClean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i="0" dirty="0" smtClean="0">
                <a:solidFill>
                  <a:schemeClr val="tx1"/>
                </a:solidFill>
              </a:rPr>
              <a:t>dokazování dle ortelu (kdo co dokazuje ?)</a:t>
            </a:r>
          </a:p>
          <a:p>
            <a:pPr marL="0" indent="0">
              <a:buNone/>
            </a:pPr>
            <a:r>
              <a:rPr lang="cs-CZ" sz="2400" b="1" dirty="0" smtClean="0">
                <a:solidFill>
                  <a:srgbClr val="7030A0"/>
                </a:solidFill>
              </a:rPr>
              <a:t>3. </a:t>
            </a:r>
            <a:r>
              <a:rPr lang="cs-CZ" sz="2400" b="1" i="0" dirty="0" smtClean="0">
                <a:solidFill>
                  <a:srgbClr val="7030A0"/>
                </a:solidFill>
              </a:rPr>
              <a:t>konečný ortel při </a:t>
            </a:r>
            <a:r>
              <a:rPr lang="cs-CZ" sz="2400" b="1" i="0" dirty="0" err="1" smtClean="0">
                <a:solidFill>
                  <a:srgbClr val="7030A0"/>
                </a:solidFill>
              </a:rPr>
              <a:t>posl</a:t>
            </a:r>
            <a:r>
              <a:rPr lang="cs-CZ" sz="2400" b="1" i="0" dirty="0" smtClean="0">
                <a:solidFill>
                  <a:srgbClr val="7030A0"/>
                </a:solidFill>
              </a:rPr>
              <a:t>. stání: </a:t>
            </a:r>
            <a:r>
              <a:rPr lang="cs-CZ" sz="2400" i="0" dirty="0" smtClean="0">
                <a:solidFill>
                  <a:schemeClr val="tx1"/>
                </a:solidFill>
              </a:rPr>
              <a:t>hodnocení </a:t>
            </a:r>
            <a:r>
              <a:rPr lang="cs-CZ" sz="2400" i="0" dirty="0" err="1" smtClean="0">
                <a:solidFill>
                  <a:schemeClr val="tx1"/>
                </a:solidFill>
              </a:rPr>
              <a:t>dk</a:t>
            </a:r>
            <a:r>
              <a:rPr lang="cs-CZ" sz="2400" i="0" dirty="0" smtClean="0">
                <a:solidFill>
                  <a:schemeClr val="tx1"/>
                </a:solidFill>
              </a:rPr>
              <a:t> a podle toho jednomyslný rozsudek, jinak vyš. instance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sz="2400" i="0" dirty="0" smtClean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cs-CZ" sz="2400" i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309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TM10001105[[fn=Oříznutí]]</Template>
  <TotalTime>4982</TotalTime>
  <Words>1003</Words>
  <Application>Microsoft Office PowerPoint</Application>
  <PresentationFormat>Širokoúhlá obrazovka</PresentationFormat>
  <Paragraphs>187</Paragraphs>
  <Slides>18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5" baseType="lpstr">
      <vt:lpstr>Arial</vt:lpstr>
      <vt:lpstr>Calibri</vt:lpstr>
      <vt:lpstr>Franklin Gothic Book</vt:lpstr>
      <vt:lpstr>Times New Roman</vt:lpstr>
      <vt:lpstr>Verdana</vt:lpstr>
      <vt:lpstr>Wingdings</vt:lpstr>
      <vt:lpstr>Crop</vt:lpstr>
      <vt:lpstr>Města a městské právo </vt:lpstr>
      <vt:lpstr>OBSAH:</vt:lpstr>
      <vt:lpstr>„revoluční“ 13. století</vt:lpstr>
      <vt:lpstr>Znaky města</vt:lpstr>
      <vt:lpstr>Založení města</vt:lpstr>
      <vt:lpstr>Druhy měst (dle vrchnosti)</vt:lpstr>
      <vt:lpstr>Městské obyvatelstvo</vt:lpstr>
      <vt:lpstr>Městská správa a soudnictví</vt:lpstr>
      <vt:lpstr>Nalézací řízení u měst. soudů</vt:lpstr>
      <vt:lpstr>Vykonávací řízení u měst. soudů</vt:lpstr>
      <vt:lpstr>Apelační soud (Adamová)</vt:lpstr>
      <vt:lpstr>Prezentace aplikace PowerPoint</vt:lpstr>
      <vt:lpstr>Městské právo</vt:lpstr>
      <vt:lpstr>Vývoj městského práva (Štěpán)</vt:lpstr>
      <vt:lpstr>Městské knihy (Vojtíšek)</vt:lpstr>
      <vt:lpstr>BMK</vt:lpstr>
      <vt:lpstr>Brikcí z Licka (*asi 1488, + 1543)</vt:lpstr>
      <vt:lpstr>Koldín (*1530, +1589)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StředovĚké právo A Medievistika</dc:title>
  <dc:creator>Jakub Razim</dc:creator>
  <cp:lastModifiedBy>Jakub Razim</cp:lastModifiedBy>
  <cp:revision>306</cp:revision>
  <dcterms:created xsi:type="dcterms:W3CDTF">2017-09-25T08:27:37Z</dcterms:created>
  <dcterms:modified xsi:type="dcterms:W3CDTF">2018-10-22T18:54:49Z</dcterms:modified>
</cp:coreProperties>
</file>