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1DD09E3-3A3B-4F8B-A0A1-1044C6170648}" type="datetimeFigureOut">
              <a:rPr lang="cs-CZ" smtClean="0"/>
              <a:t>18.11.2015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14012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1DD09E3-3A3B-4F8B-A0A1-1044C6170648}" type="datetimeFigureOut">
              <a:rPr lang="cs-CZ" smtClean="0"/>
              <a:t>18.11.2015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1732608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1DD09E3-3A3B-4F8B-A0A1-1044C6170648}" type="datetimeFigureOut">
              <a:rPr lang="cs-CZ" smtClean="0"/>
              <a:t>18.11.2015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2209174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1DD09E3-3A3B-4F8B-A0A1-1044C6170648}" type="datetimeFigureOut">
              <a:rPr lang="cs-CZ" smtClean="0"/>
              <a:t>18.11.2015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2044138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1DD09E3-3A3B-4F8B-A0A1-1044C6170648}" type="datetimeFigureOut">
              <a:rPr lang="cs-CZ" smtClean="0"/>
              <a:t>18.11.2015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800169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1DD09E3-3A3B-4F8B-A0A1-1044C6170648}" type="datetimeFigureOut">
              <a:rPr lang="cs-CZ" smtClean="0"/>
              <a:t>18.11.2015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863323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1DD09E3-3A3B-4F8B-A0A1-1044C6170648}" type="datetimeFigureOut">
              <a:rPr lang="cs-CZ" smtClean="0"/>
              <a:t>18.11.2015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3128904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1DD09E3-3A3B-4F8B-A0A1-1044C6170648}" type="datetimeFigureOut">
              <a:rPr lang="cs-CZ" smtClean="0"/>
              <a:t>18.11.2015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830588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1DD09E3-3A3B-4F8B-A0A1-1044C6170648}" type="datetimeFigureOut">
              <a:rPr lang="cs-CZ" smtClean="0"/>
              <a:t>18.11.2015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56512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1DD09E3-3A3B-4F8B-A0A1-1044C6170648}" type="datetimeFigureOut">
              <a:rPr lang="cs-CZ" smtClean="0"/>
              <a:t>18.11.2015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1816203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1DD09E3-3A3B-4F8B-A0A1-1044C6170648}" type="datetimeFigureOut">
              <a:rPr lang="cs-CZ" smtClean="0"/>
              <a:t>18.11.2015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E21B4C-10EE-4343-9EBC-9B47290044B0}" type="slidenum">
              <a:rPr lang="cs-CZ" smtClean="0"/>
              <a:t>‹#›</a:t>
            </a:fld>
            <a:endParaRPr lang="cs-CZ"/>
          </a:p>
        </p:txBody>
      </p:sp>
    </p:spTree>
    <p:extLst>
      <p:ext uri="{BB962C8B-B14F-4D97-AF65-F5344CB8AC3E}">
        <p14:creationId xmlns:p14="http://schemas.microsoft.com/office/powerpoint/2010/main" val="4077672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DD09E3-3A3B-4F8B-A0A1-1044C6170648}" type="datetimeFigureOut">
              <a:rPr lang="cs-CZ" smtClean="0"/>
              <a:t>18.11.2015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21B4C-10EE-4343-9EBC-9B47290044B0}" type="slidenum">
              <a:rPr lang="cs-CZ" smtClean="0"/>
              <a:t>‹#›</a:t>
            </a:fld>
            <a:endParaRPr lang="cs-CZ"/>
          </a:p>
        </p:txBody>
      </p:sp>
    </p:spTree>
    <p:extLst>
      <p:ext uri="{BB962C8B-B14F-4D97-AF65-F5344CB8AC3E}">
        <p14:creationId xmlns:p14="http://schemas.microsoft.com/office/powerpoint/2010/main" val="2336710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2" y="44625"/>
            <a:ext cx="8278688" cy="648071"/>
          </a:xfrm>
        </p:spPr>
        <p:txBody>
          <a:bodyPr>
            <a:normAutofit/>
          </a:bodyPr>
          <a:lstStyle/>
          <a:p>
            <a:r>
              <a:rPr lang="cs-CZ" sz="2800" b="1" dirty="0" smtClean="0">
                <a:latin typeface="Times New Roman" panose="02020603050405020304" pitchFamily="18" charset="0"/>
                <a:cs typeface="Times New Roman" panose="02020603050405020304" pitchFamily="18" charset="0"/>
              </a:rPr>
              <a:t>Orgány družstva</a:t>
            </a:r>
            <a:endParaRPr lang="cs-CZ" sz="2800" b="1"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a:xfrm>
            <a:off x="107504" y="764704"/>
            <a:ext cx="8928992" cy="5976664"/>
          </a:xfrm>
        </p:spPr>
        <p:txBody>
          <a:bodyPr>
            <a:normAutofit lnSpcReduction="10000"/>
          </a:bodyPr>
          <a:lstStyle/>
          <a:p>
            <a:pPr algn="l"/>
            <a:r>
              <a:rPr lang="cs-CZ" sz="1800" b="1" u="sng" dirty="0" smtClean="0">
                <a:solidFill>
                  <a:schemeClr val="tx1"/>
                </a:solidFill>
                <a:latin typeface="Times New Roman" panose="02020603050405020304" pitchFamily="18" charset="0"/>
                <a:cs typeface="Times New Roman" panose="02020603050405020304" pitchFamily="18" charset="0"/>
              </a:rPr>
              <a:t>Orgány družstva – obecně</a:t>
            </a:r>
          </a:p>
          <a:p>
            <a:pPr algn="l"/>
            <a:r>
              <a:rPr lang="cs-CZ" sz="1800" b="1" dirty="0" smtClean="0">
                <a:solidFill>
                  <a:schemeClr val="tx1"/>
                </a:solidFill>
                <a:latin typeface="Times New Roman" panose="02020603050405020304" pitchFamily="18" charset="0"/>
                <a:cs typeface="Times New Roman" panose="02020603050405020304" pitchFamily="18" charset="0"/>
              </a:rPr>
              <a:t>Zákon především upravuje právní režim (postavení a funkce) </a:t>
            </a:r>
            <a:r>
              <a:rPr lang="cs-CZ" sz="1800" b="1" u="sng" dirty="0" smtClean="0">
                <a:solidFill>
                  <a:schemeClr val="tx1"/>
                </a:solidFill>
                <a:latin typeface="Times New Roman" panose="02020603050405020304" pitchFamily="18" charset="0"/>
                <a:cs typeface="Times New Roman" panose="02020603050405020304" pitchFamily="18" charset="0"/>
              </a:rPr>
              <a:t>orgánů tzv. obligatorních</a:t>
            </a:r>
            <a:r>
              <a:rPr lang="cs-CZ" sz="1800" b="1" dirty="0" smtClean="0">
                <a:solidFill>
                  <a:schemeClr val="tx1"/>
                </a:solidFill>
                <a:latin typeface="Times New Roman" panose="02020603050405020304" pitchFamily="18" charset="0"/>
                <a:cs typeface="Times New Roman" panose="02020603050405020304" pitchFamily="18" charset="0"/>
              </a:rPr>
              <a:t>.</a:t>
            </a:r>
          </a:p>
          <a:p>
            <a:pPr algn="l"/>
            <a:r>
              <a:rPr lang="cs-CZ" sz="1800" b="1" dirty="0" smtClean="0">
                <a:solidFill>
                  <a:schemeClr val="tx1"/>
                </a:solidFill>
                <a:latin typeface="Times New Roman" panose="02020603050405020304" pitchFamily="18" charset="0"/>
                <a:cs typeface="Times New Roman" panose="02020603050405020304" pitchFamily="18" charset="0"/>
              </a:rPr>
              <a:t>Na straně druhé nevylučuje, aby si družstvo ve svých stanovách zakotvilo </a:t>
            </a:r>
            <a:r>
              <a:rPr lang="cs-CZ" sz="1800" b="1" u="sng" dirty="0" smtClean="0">
                <a:solidFill>
                  <a:schemeClr val="tx1"/>
                </a:solidFill>
                <a:latin typeface="Times New Roman" panose="02020603050405020304" pitchFamily="18" charset="0"/>
                <a:cs typeface="Times New Roman" panose="02020603050405020304" pitchFamily="18" charset="0"/>
              </a:rPr>
              <a:t>i orgány další </a:t>
            </a:r>
            <a:r>
              <a:rPr lang="cs-CZ" sz="1800" b="1" dirty="0" smtClean="0">
                <a:solidFill>
                  <a:schemeClr val="tx1"/>
                </a:solidFill>
                <a:latin typeface="Times New Roman" panose="02020603050405020304" pitchFamily="18" charset="0"/>
                <a:cs typeface="Times New Roman" panose="02020603050405020304" pitchFamily="18" charset="0"/>
              </a:rPr>
              <a:t>(fakultativní); zákon  v § 629 je označuje jako „jiné“. </a:t>
            </a: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r>
              <a:rPr lang="cs-CZ" sz="1800" b="1" dirty="0" smtClean="0">
                <a:solidFill>
                  <a:schemeClr val="tx1"/>
                </a:solidFill>
                <a:latin typeface="Times New Roman" panose="02020603050405020304" pitchFamily="18" charset="0"/>
                <a:cs typeface="Times New Roman" panose="02020603050405020304" pitchFamily="18" charset="0"/>
              </a:rPr>
              <a:t>S výjimkou předsedy, pokud je orgánem družstva, jsou všechny orgány družstva</a:t>
            </a:r>
          </a:p>
          <a:p>
            <a:pPr algn="l"/>
            <a:r>
              <a:rPr lang="cs-CZ" sz="1800" b="1" dirty="0">
                <a:solidFill>
                  <a:schemeClr val="tx1"/>
                </a:solidFill>
                <a:latin typeface="Times New Roman" panose="02020603050405020304" pitchFamily="18" charset="0"/>
                <a:cs typeface="Times New Roman" panose="02020603050405020304" pitchFamily="18" charset="0"/>
              </a:rPr>
              <a:t> </a:t>
            </a:r>
            <a:r>
              <a:rPr lang="cs-CZ" sz="1800" b="1" dirty="0" smtClean="0">
                <a:solidFill>
                  <a:schemeClr val="tx1"/>
                </a:solidFill>
                <a:latin typeface="Times New Roman" panose="02020603050405020304" pitchFamily="18" charset="0"/>
                <a:cs typeface="Times New Roman" panose="02020603050405020304" pitchFamily="18" charset="0"/>
              </a:rPr>
              <a:t>   - kolektivní povahy,</a:t>
            </a:r>
          </a:p>
          <a:p>
            <a:pPr algn="l"/>
            <a:r>
              <a:rPr lang="cs-CZ" sz="1800" b="1" dirty="0">
                <a:solidFill>
                  <a:schemeClr val="tx1"/>
                </a:solidFill>
                <a:latin typeface="Times New Roman" panose="02020603050405020304" pitchFamily="18" charset="0"/>
                <a:cs typeface="Times New Roman" panose="02020603050405020304" pitchFamily="18" charset="0"/>
              </a:rPr>
              <a:t> </a:t>
            </a:r>
            <a:r>
              <a:rPr lang="cs-CZ" sz="1800" b="1" dirty="0" smtClean="0">
                <a:solidFill>
                  <a:schemeClr val="tx1"/>
                </a:solidFill>
                <a:latin typeface="Times New Roman" panose="02020603050405020304" pitchFamily="18" charset="0"/>
                <a:cs typeface="Times New Roman" panose="02020603050405020304" pitchFamily="18" charset="0"/>
              </a:rPr>
              <a:t>   -  s výjimkou členské schůze jsou jejich členové  do nich voleni členskou schůzí (nebo</a:t>
            </a:r>
          </a:p>
          <a:p>
            <a:pPr algn="l"/>
            <a:r>
              <a:rPr lang="cs-CZ" sz="1800" b="1" dirty="0">
                <a:solidFill>
                  <a:schemeClr val="tx1"/>
                </a:solidFill>
                <a:latin typeface="Times New Roman" panose="02020603050405020304" pitchFamily="18" charset="0"/>
                <a:cs typeface="Times New Roman" panose="02020603050405020304" pitchFamily="18" charset="0"/>
              </a:rPr>
              <a:t> </a:t>
            </a:r>
            <a:r>
              <a:rPr lang="cs-CZ" sz="1800" b="1" dirty="0" smtClean="0">
                <a:solidFill>
                  <a:schemeClr val="tx1"/>
                </a:solidFill>
                <a:latin typeface="Times New Roman" panose="02020603050405020304" pitchFamily="18" charset="0"/>
                <a:cs typeface="Times New Roman" panose="02020603050405020304" pitchFamily="18" charset="0"/>
              </a:rPr>
              <a:t>      orgánem plnícím její funkce),</a:t>
            </a:r>
          </a:p>
          <a:p>
            <a:pPr algn="l"/>
            <a:r>
              <a:rPr lang="cs-CZ" sz="1800" b="1" dirty="0">
                <a:solidFill>
                  <a:schemeClr val="tx1"/>
                </a:solidFill>
                <a:latin typeface="Times New Roman" panose="02020603050405020304" pitchFamily="18" charset="0"/>
                <a:cs typeface="Times New Roman" panose="02020603050405020304" pitchFamily="18" charset="0"/>
              </a:rPr>
              <a:t> </a:t>
            </a:r>
            <a:r>
              <a:rPr lang="cs-CZ" sz="1800" b="1" dirty="0" smtClean="0">
                <a:solidFill>
                  <a:schemeClr val="tx1"/>
                </a:solidFill>
                <a:latin typeface="Times New Roman" panose="02020603050405020304" pitchFamily="18" charset="0"/>
                <a:cs typeface="Times New Roman" panose="02020603050405020304" pitchFamily="18" charset="0"/>
              </a:rPr>
              <a:t>   -  s výjimkou členské schůze je jejich funkční období časově omezeno. </a:t>
            </a: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r>
              <a:rPr lang="cs-CZ" sz="1800" b="1" dirty="0" smtClean="0">
                <a:solidFill>
                  <a:schemeClr val="tx1"/>
                </a:solidFill>
                <a:latin typeface="Times New Roman" panose="02020603050405020304" pitchFamily="18" charset="0"/>
                <a:cs typeface="Times New Roman" panose="02020603050405020304" pitchFamily="18" charset="0"/>
              </a:rPr>
              <a:t>Členem orgánu může být  jen člen družstva.  Toto důležité uvědomit si především v případě, kdy členem družstva je právnická osoba. Ona, a nikoli  osoba ji v orgánu zastupující, může zvolena do funkce člena voleného orgánu družstva. </a:t>
            </a:r>
          </a:p>
          <a:p>
            <a:pPr algn="l"/>
            <a:r>
              <a:rPr lang="cs-CZ" sz="1800" b="1" dirty="0" smtClean="0">
                <a:solidFill>
                  <a:schemeClr val="tx1"/>
                </a:solidFill>
                <a:latin typeface="Times New Roman" panose="02020603050405020304" pitchFamily="18" charset="0"/>
                <a:cs typeface="Times New Roman" panose="02020603050405020304" pitchFamily="18" charset="0"/>
              </a:rPr>
              <a:t>(Současný zákon neříká nic o tom, že členy kontrolní komise jsou i zástupci zaměstnanců družstva-nečlenů).</a:t>
            </a: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r>
              <a:rPr lang="cs-CZ" sz="1800" b="1" dirty="0" smtClean="0">
                <a:solidFill>
                  <a:schemeClr val="tx1"/>
                </a:solidFill>
                <a:latin typeface="Times New Roman" panose="02020603050405020304" pitchFamily="18" charset="0"/>
                <a:cs typeface="Times New Roman" panose="02020603050405020304" pitchFamily="18" charset="0"/>
              </a:rPr>
              <a:t>Člen voleného orgánu vykovává svou funkci osobně.  Každý člen orgánu má pouze jeden hlas. Výjimku může stanovit jen zákon.  K jiným ustanovením stanov, usnesení orgánů družstva nebo ujednáním smluv o této problematice se nepřihlíží. </a:t>
            </a: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endParaRPr lang="cs-CZ" sz="1800" b="1" dirty="0" smtClean="0">
              <a:solidFill>
                <a:schemeClr val="tx1"/>
              </a:solidFill>
              <a:latin typeface="Times New Roman" panose="02020603050405020304" pitchFamily="18" charset="0"/>
              <a:cs typeface="Times New Roman" panose="02020603050405020304" pitchFamily="18" charset="0"/>
            </a:endParaRP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endParaRPr lang="cs-CZ" sz="1800" b="1" dirty="0" smtClean="0">
              <a:solidFill>
                <a:schemeClr val="tx1"/>
              </a:solidFill>
              <a:latin typeface="Times New Roman" panose="02020603050405020304" pitchFamily="18" charset="0"/>
              <a:cs typeface="Times New Roman" panose="02020603050405020304" pitchFamily="18" charset="0"/>
            </a:endParaRPr>
          </a:p>
          <a:p>
            <a:pPr algn="l"/>
            <a:endParaRPr lang="cs-CZ" sz="1800" b="1" dirty="0" smtClean="0">
              <a:solidFill>
                <a:schemeClr val="tx1"/>
              </a:solidFill>
              <a:latin typeface="Times New Roman" panose="02020603050405020304" pitchFamily="18" charset="0"/>
              <a:cs typeface="Times New Roman" panose="02020603050405020304" pitchFamily="18" charset="0"/>
            </a:endParaRP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endParaRPr lang="cs-CZ" sz="1800" b="1" dirty="0" smtClean="0">
              <a:solidFill>
                <a:schemeClr val="tx1"/>
              </a:solidFill>
              <a:latin typeface="Times New Roman" panose="02020603050405020304" pitchFamily="18" charset="0"/>
              <a:cs typeface="Times New Roman" panose="02020603050405020304" pitchFamily="18" charset="0"/>
            </a:endParaRP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endParaRPr lang="cs-CZ" sz="18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6534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363272" cy="724942"/>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856984" cy="5832648"/>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Uvedené pravidlo neplatí, jestliže stanovy   vyžadují účast  členů majících  vyšší počet hlasů.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Kromě toho zákon v § 644 odst. 2 říká, že při posuzování  schopnosti  členské schůze se usnášet i při vlastním hlasování se nepřihlíží   k přítomnosti a hlasům členů, kteří nemohou  vykonávat hlasovací právo.  Tyto členy  vyjmenovává zákon v §§ 660 až 662.</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Jde o 4 skupiny osob (členů):</a:t>
            </a:r>
          </a:p>
          <a:p>
            <a:r>
              <a:rPr lang="cs-CZ" sz="1800" b="1" dirty="0">
                <a:latin typeface="Times New Roman" panose="02020603050405020304" pitchFamily="18" charset="0"/>
                <a:cs typeface="Times New Roman" panose="02020603050405020304" pitchFamily="18" charset="0"/>
              </a:rPr>
              <a:t>a</a:t>
            </a:r>
            <a:r>
              <a:rPr lang="cs-CZ" sz="1800" b="1" dirty="0" smtClean="0">
                <a:latin typeface="Times New Roman" panose="02020603050405020304" pitchFamily="18" charset="0"/>
                <a:cs typeface="Times New Roman" panose="02020603050405020304" pitchFamily="18" charset="0"/>
              </a:rPr>
              <a:t>)  Členové, kteří jsou v prodlení se splněním své vkladové povinnosti,</a:t>
            </a:r>
          </a:p>
          <a:p>
            <a:r>
              <a:rPr lang="cs-CZ" sz="1800" b="1" dirty="0">
                <a:latin typeface="Times New Roman" panose="02020603050405020304" pitchFamily="18" charset="0"/>
                <a:cs typeface="Times New Roman" panose="02020603050405020304" pitchFamily="18" charset="0"/>
              </a:rPr>
              <a:t>b</a:t>
            </a:r>
            <a:r>
              <a:rPr lang="cs-CZ" sz="1800" b="1" dirty="0" smtClean="0">
                <a:latin typeface="Times New Roman" panose="02020603050405020304" pitchFamily="18" charset="0"/>
                <a:cs typeface="Times New Roman" panose="02020603050405020304" pitchFamily="18" charset="0"/>
              </a:rPr>
              <a:t>)  členové, o jejichž námitkách proti rozhodnutí o vyloučení  má členská schůze</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rozhodovat,</a:t>
            </a:r>
          </a:p>
          <a:p>
            <a:r>
              <a:rPr lang="cs-CZ" sz="1800" b="1" dirty="0">
                <a:latin typeface="Times New Roman" panose="02020603050405020304" pitchFamily="18" charset="0"/>
                <a:cs typeface="Times New Roman" panose="02020603050405020304" pitchFamily="18" charset="0"/>
              </a:rPr>
              <a:t>c</a:t>
            </a:r>
            <a:r>
              <a:rPr lang="cs-CZ" sz="1800" b="1" dirty="0" smtClean="0">
                <a:latin typeface="Times New Roman" panose="02020603050405020304" pitchFamily="18" charset="0"/>
                <a:cs typeface="Times New Roman" panose="02020603050405020304" pitchFamily="18" charset="0"/>
              </a:rPr>
              <a:t>) členové, o jejichž odvolání z ,funkce člena orgánu družstva  má členská schůze</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rozhodovat,</a:t>
            </a:r>
          </a:p>
          <a:p>
            <a:r>
              <a:rPr lang="cs-CZ" sz="1800" b="1" dirty="0">
                <a:latin typeface="Times New Roman" panose="02020603050405020304" pitchFamily="18" charset="0"/>
                <a:cs typeface="Times New Roman" panose="02020603050405020304" pitchFamily="18" charset="0"/>
              </a:rPr>
              <a:t>d</a:t>
            </a:r>
            <a:r>
              <a:rPr lang="cs-CZ" sz="1800" b="1" dirty="0" smtClean="0">
                <a:latin typeface="Times New Roman" panose="02020603050405020304" pitchFamily="18" charset="0"/>
                <a:cs typeface="Times New Roman" panose="02020603050405020304" pitchFamily="18" charset="0"/>
              </a:rPr>
              <a:t>) členové, o jejichž žádosti o poskytnutí finanční asistence má členská schůze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rozhodovat. </a:t>
            </a:r>
          </a:p>
          <a:p>
            <a:r>
              <a:rPr lang="cs-CZ" sz="1800" b="1" dirty="0" smtClean="0">
                <a:latin typeface="Times New Roman" panose="02020603050405020304" pitchFamily="18" charset="0"/>
                <a:cs typeface="Times New Roman" panose="02020603050405020304" pitchFamily="18" charset="0"/>
              </a:rPr>
              <a:t>(Pochybnosti – zejména v případech b/ až d/).</a:t>
            </a:r>
          </a:p>
          <a:p>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 Právo hlasovat na členské schůzi mají jenom členové družstva – nikdo jiný.  </a:t>
            </a:r>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8325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579296"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928992" cy="6021288"/>
          </a:xfrm>
        </p:spPr>
        <p:txBody>
          <a:bodyPr>
            <a:normAutofit fontScale="62500" lnSpcReduction="20000"/>
          </a:bodyPr>
          <a:lstStyle/>
          <a:p>
            <a:r>
              <a:rPr lang="cs-CZ" sz="2900" b="1" u="sng" dirty="0" smtClean="0">
                <a:latin typeface="Times New Roman" panose="02020603050405020304" pitchFamily="18" charset="0"/>
                <a:cs typeface="Times New Roman" panose="02020603050405020304" pitchFamily="18" charset="0"/>
              </a:rPr>
              <a:t>Zvláštním způsobem rozhodování členské schůze</a:t>
            </a:r>
            <a:r>
              <a:rPr lang="cs-CZ" sz="2900" b="1" dirty="0" smtClean="0">
                <a:latin typeface="Times New Roman" panose="02020603050405020304" pitchFamily="18" charset="0"/>
                <a:cs typeface="Times New Roman" panose="02020603050405020304" pitchFamily="18" charset="0"/>
              </a:rPr>
              <a:t> nově zakotveným v ZOK je </a:t>
            </a:r>
            <a:r>
              <a:rPr lang="cs-CZ" sz="2900" b="1" i="1" dirty="0" smtClean="0">
                <a:latin typeface="Times New Roman" panose="02020603050405020304" pitchFamily="18" charset="0"/>
                <a:cs typeface="Times New Roman" panose="02020603050405020304" pitchFamily="18" charset="0"/>
              </a:rPr>
              <a:t>rozhodování  per </a:t>
            </a:r>
            <a:r>
              <a:rPr lang="cs-CZ" sz="2900" b="1" i="1" dirty="0" err="1" smtClean="0">
                <a:latin typeface="Times New Roman" panose="02020603050405020304" pitchFamily="18" charset="0"/>
                <a:cs typeface="Times New Roman" panose="02020603050405020304" pitchFamily="18" charset="0"/>
              </a:rPr>
              <a:t>rollam</a:t>
            </a:r>
            <a:r>
              <a:rPr lang="cs-CZ" sz="2900" b="1" i="1" dirty="0">
                <a:latin typeface="Times New Roman" panose="02020603050405020304" pitchFamily="18" charset="0"/>
                <a:cs typeface="Times New Roman" panose="02020603050405020304" pitchFamily="18" charset="0"/>
              </a:rPr>
              <a:t> </a:t>
            </a:r>
            <a:r>
              <a:rPr lang="cs-CZ" sz="2900" b="1" i="1" dirty="0" smtClean="0">
                <a:latin typeface="Times New Roman" panose="02020603050405020304" pitchFamily="18" charset="0"/>
                <a:cs typeface="Times New Roman" panose="02020603050405020304" pitchFamily="18" charset="0"/>
              </a:rPr>
              <a:t>(§ 652). </a:t>
            </a:r>
            <a:r>
              <a:rPr lang="cs-CZ" sz="2900" b="1" dirty="0" smtClean="0">
                <a:latin typeface="Times New Roman" panose="02020603050405020304" pitchFamily="18" charset="0"/>
                <a:cs typeface="Times New Roman" panose="02020603050405020304" pitchFamily="18" charset="0"/>
              </a:rPr>
              <a:t> Určeno především pro tzv. „malá družstva“</a:t>
            </a:r>
          </a:p>
          <a:p>
            <a:r>
              <a:rPr lang="cs-CZ" sz="2900" b="1" dirty="0" smtClean="0">
                <a:latin typeface="Times New Roman" panose="02020603050405020304" pitchFamily="18" charset="0"/>
                <a:cs typeface="Times New Roman" panose="02020603050405020304" pitchFamily="18" charset="0"/>
              </a:rPr>
              <a:t>Svolavatel členské schůze místo pozvánky posílá všem členům návrh  rozhodnutí.  </a:t>
            </a:r>
          </a:p>
          <a:p>
            <a:r>
              <a:rPr lang="cs-CZ" sz="2900" b="1" dirty="0" smtClean="0">
                <a:latin typeface="Times New Roman" panose="02020603050405020304" pitchFamily="18" charset="0"/>
                <a:cs typeface="Times New Roman" panose="02020603050405020304" pitchFamily="18" charset="0"/>
              </a:rPr>
              <a:t>Ten musí obsahovat </a:t>
            </a:r>
          </a:p>
          <a:p>
            <a:r>
              <a:rPr lang="cs-CZ" sz="2900" b="1" dirty="0" smtClean="0">
                <a:latin typeface="Times New Roman" panose="02020603050405020304" pitchFamily="18" charset="0"/>
                <a:cs typeface="Times New Roman" panose="02020603050405020304" pitchFamily="18" charset="0"/>
              </a:rPr>
              <a:t>– text navrhovaného usnesení a jeho odůvodnění,</a:t>
            </a:r>
          </a:p>
          <a:p>
            <a:r>
              <a:rPr lang="cs-CZ" sz="2900" b="1" dirty="0" smtClean="0">
                <a:latin typeface="Times New Roman" panose="02020603050405020304" pitchFamily="18" charset="0"/>
                <a:cs typeface="Times New Roman" panose="02020603050405020304" pitchFamily="18" charset="0"/>
              </a:rPr>
              <a:t>- lhůtu pro doručení vyjádření člena; stanoví ji stanovy družstva; pokud ji nestanoví,</a:t>
            </a:r>
          </a:p>
          <a:p>
            <a:r>
              <a:rPr lang="cs-CZ" sz="2900" b="1" dirty="0">
                <a:latin typeface="Times New Roman" panose="02020603050405020304" pitchFamily="18" charset="0"/>
                <a:cs typeface="Times New Roman" panose="02020603050405020304" pitchFamily="18" charset="0"/>
              </a:rPr>
              <a:t> </a:t>
            </a:r>
            <a:r>
              <a:rPr lang="cs-CZ" sz="2900" b="1" dirty="0" smtClean="0">
                <a:latin typeface="Times New Roman" panose="02020603050405020304" pitchFamily="18" charset="0"/>
                <a:cs typeface="Times New Roman" panose="02020603050405020304" pitchFamily="18" charset="0"/>
              </a:rPr>
              <a:t>  platí, že je 15 denní - začíná </a:t>
            </a:r>
            <a:r>
              <a:rPr lang="cs-CZ" sz="2900" b="1" dirty="0">
                <a:latin typeface="Times New Roman" panose="02020603050405020304" pitchFamily="18" charset="0"/>
                <a:cs typeface="Times New Roman" panose="02020603050405020304" pitchFamily="18" charset="0"/>
              </a:rPr>
              <a:t>b</a:t>
            </a:r>
            <a:r>
              <a:rPr lang="cs-CZ" sz="2900" b="1" dirty="0" smtClean="0">
                <a:latin typeface="Times New Roman" panose="02020603050405020304" pitchFamily="18" charset="0"/>
                <a:cs typeface="Times New Roman" panose="02020603050405020304" pitchFamily="18" charset="0"/>
              </a:rPr>
              <a:t>ěžet ode dne doručení, </a:t>
            </a:r>
          </a:p>
          <a:p>
            <a:r>
              <a:rPr lang="cs-CZ" sz="2900" b="1" dirty="0" smtClean="0">
                <a:latin typeface="Times New Roman" panose="02020603050405020304" pitchFamily="18" charset="0"/>
                <a:cs typeface="Times New Roman" panose="02020603050405020304" pitchFamily="18" charset="0"/>
              </a:rPr>
              <a:t>- podklady potřebné pro posouzení návrhu,</a:t>
            </a:r>
          </a:p>
          <a:p>
            <a:r>
              <a:rPr lang="cs-CZ" sz="2900" b="1" dirty="0" smtClean="0">
                <a:latin typeface="Times New Roman" panose="02020603050405020304" pitchFamily="18" charset="0"/>
                <a:cs typeface="Times New Roman" panose="02020603050405020304" pitchFamily="18" charset="0"/>
              </a:rPr>
              <a:t>- další údaje stanovené stanovami.</a:t>
            </a:r>
          </a:p>
          <a:p>
            <a:endParaRPr lang="cs-CZ" sz="2900" b="1" dirty="0" smtClean="0">
              <a:latin typeface="Times New Roman" panose="02020603050405020304" pitchFamily="18" charset="0"/>
              <a:cs typeface="Times New Roman" panose="02020603050405020304" pitchFamily="18" charset="0"/>
            </a:endParaRPr>
          </a:p>
          <a:p>
            <a:r>
              <a:rPr lang="cs-CZ" sz="2900" b="1" dirty="0" smtClean="0">
                <a:latin typeface="Times New Roman" panose="02020603050405020304" pitchFamily="18" charset="0"/>
                <a:cs typeface="Times New Roman" panose="02020603050405020304" pitchFamily="18" charset="0"/>
              </a:rPr>
              <a:t>Pokud ve stanovené lhůtě družstvo neobdrží  souhlas člena s návrhem,  platí, že s ním nesouhlasí. </a:t>
            </a:r>
          </a:p>
          <a:p>
            <a:endParaRPr lang="cs-CZ" sz="2900" b="1" dirty="0" smtClean="0">
              <a:latin typeface="Times New Roman" panose="02020603050405020304" pitchFamily="18" charset="0"/>
              <a:cs typeface="Times New Roman" panose="02020603050405020304" pitchFamily="18" charset="0"/>
            </a:endParaRPr>
          </a:p>
          <a:p>
            <a:r>
              <a:rPr lang="cs-CZ" sz="2900" b="1" dirty="0" smtClean="0">
                <a:latin typeface="Times New Roman" panose="02020603050405020304" pitchFamily="18" charset="0"/>
                <a:cs typeface="Times New Roman" panose="02020603050405020304" pitchFamily="18" charset="0"/>
              </a:rPr>
              <a:t>Pokud zákon stanoví, aby rozhodnutí členské schůze bylo osvědčeno veřejnou listinou, má vyjádření člena povahu veřejné listiny. Musí v ní být uvedeno i znění návrhu rozhodnutí členské schůze, kterého se vyjádření týká.</a:t>
            </a:r>
          </a:p>
          <a:p>
            <a:endParaRPr lang="cs-CZ" sz="2900" b="1" dirty="0">
              <a:latin typeface="Times New Roman" panose="02020603050405020304" pitchFamily="18" charset="0"/>
              <a:cs typeface="Times New Roman" panose="02020603050405020304" pitchFamily="18" charset="0"/>
            </a:endParaRPr>
          </a:p>
          <a:p>
            <a:r>
              <a:rPr lang="cs-CZ" sz="2900" b="1" dirty="0" smtClean="0">
                <a:latin typeface="Times New Roman" panose="02020603050405020304" pitchFamily="18" charset="0"/>
                <a:cs typeface="Times New Roman" panose="02020603050405020304" pitchFamily="18" charset="0"/>
              </a:rPr>
              <a:t>Výsledek hlasování = součet hlasů  – všech členů – pro, proti, zdrželo se. Výsledek oznámí družstvo členům  bez zbytečného odkladu. </a:t>
            </a: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2213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79512" y="764704"/>
            <a:ext cx="8784976" cy="5976664"/>
          </a:xfrm>
        </p:spPr>
        <p:txBody>
          <a:bodyPr>
            <a:normAutofit lnSpcReduction="10000"/>
          </a:bodyPr>
          <a:lstStyle/>
          <a:p>
            <a:r>
              <a:rPr lang="cs-CZ" sz="1800" b="1" u="sng" dirty="0" smtClean="0">
                <a:latin typeface="Times New Roman" panose="02020603050405020304" pitchFamily="18" charset="0"/>
                <a:cs typeface="Times New Roman" panose="02020603050405020304" pitchFamily="18" charset="0"/>
              </a:rPr>
              <a:t>Zápis o průběhu  členské schůze </a:t>
            </a:r>
            <a:r>
              <a:rPr lang="cs-CZ" sz="1800" b="1" dirty="0" smtClean="0">
                <a:latin typeface="Times New Roman" panose="02020603050405020304" pitchFamily="18" charset="0"/>
                <a:cs typeface="Times New Roman" panose="02020603050405020304" pitchFamily="18" charset="0"/>
              </a:rPr>
              <a:t>– je povinen zajistit svolavatel.</a:t>
            </a:r>
          </a:p>
          <a:p>
            <a:r>
              <a:rPr lang="cs-CZ" sz="1800" b="1" dirty="0" smtClean="0">
                <a:latin typeface="Times New Roman" panose="02020603050405020304" pitchFamily="18" charset="0"/>
                <a:cs typeface="Times New Roman" panose="02020603050405020304" pitchFamily="18" charset="0"/>
              </a:rPr>
              <a:t>A to do 15 dnů od jejího konání. </a:t>
            </a:r>
          </a:p>
          <a:p>
            <a:r>
              <a:rPr lang="cs-CZ" sz="1800" b="1" dirty="0" smtClean="0">
                <a:latin typeface="Times New Roman" panose="02020603050405020304" pitchFamily="18" charset="0"/>
                <a:cs typeface="Times New Roman" panose="02020603050405020304" pitchFamily="18" charset="0"/>
              </a:rPr>
              <a:t>Podepisuje jej – svolavatel, resp. ten, kdo za něj jedná.  Osoba zápis pořizující, jestliže je odlišná od svolavatele.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Člen má právo na vydání kopie zápisu. Stanoví-li tak stanovy, je povinen  uhradit družstvu náklady na její pořízení.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případě usnesení o změně stanov, o zrušení družstva s likvidací, o přeměně družstva a o schválení  převodu nebo zastavení závodu nebo  takové jeho části, která by znamenala podstatnou změnu jeho dosavadní struktury nebo podnikání nebo činnosti družstva, musí být usnesení  osvědčeno veřejnou listinou.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Neplatnost usnesení členské schůze (případně i jiných orgánů družstva) </a:t>
            </a:r>
          </a:p>
          <a:p>
            <a:pPr marL="0" indent="0">
              <a:buNone/>
            </a:pPr>
            <a:r>
              <a:rPr lang="cs-CZ" sz="1800" b="1" dirty="0" smtClean="0">
                <a:latin typeface="Times New Roman" panose="02020603050405020304" pitchFamily="18" charset="0"/>
                <a:cs typeface="Times New Roman" panose="02020603050405020304" pitchFamily="18" charset="0"/>
              </a:rPr>
              <a:t>      Domáhat se jí má právo každý člen družstva, tedy i členové  jeho volených orgánů i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likvidátor.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Předpoklad –  důvod -usnesení musí být v rozporu s právními předpisy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r>
              <a:rPr lang="cs-CZ" sz="1800" b="1" dirty="0" err="1" smtClean="0">
                <a:latin typeface="Times New Roman" panose="02020603050405020304" pitchFamily="18" charset="0"/>
                <a:cs typeface="Times New Roman" panose="02020603050405020304" pitchFamily="18" charset="0"/>
              </a:rPr>
              <a:t>ObZ</a:t>
            </a:r>
            <a:r>
              <a:rPr lang="cs-CZ" sz="1800" b="1" dirty="0" smtClean="0">
                <a:latin typeface="Times New Roman" panose="02020603050405020304" pitchFamily="18" charset="0"/>
                <a:cs typeface="Times New Roman" panose="02020603050405020304" pitchFamily="18" charset="0"/>
              </a:rPr>
              <a:t> - §§ 258 – 261) – širší okruh osob, které se jí mohou dovolávat</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(osoby mající na neplatnosti zájem hodný ochrany)  – v případě</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družstva je ZOK zužuje jen na likvidátora). </a:t>
            </a:r>
          </a:p>
        </p:txBody>
      </p:sp>
    </p:spTree>
    <p:extLst>
      <p:ext uri="{BB962C8B-B14F-4D97-AF65-F5344CB8AC3E}">
        <p14:creationId xmlns:p14="http://schemas.microsoft.com/office/powerpoint/2010/main" val="39597251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4624"/>
            <a:ext cx="8579296"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764704"/>
            <a:ext cx="9001000" cy="5976664"/>
          </a:xfrm>
        </p:spPr>
        <p:txBody>
          <a:bodyPr>
            <a:normAutofit/>
          </a:bodyPr>
          <a:lstStyle/>
          <a:p>
            <a:r>
              <a:rPr lang="cs-CZ" sz="1800" b="1" u="sng" dirty="0" smtClean="0">
                <a:latin typeface="Times New Roman" panose="02020603050405020304" pitchFamily="18" charset="0"/>
                <a:cs typeface="Times New Roman" panose="02020603050405020304" pitchFamily="18" charset="0"/>
              </a:rPr>
              <a:t>Lhůta pro uplatnění neplatnosti </a:t>
            </a:r>
            <a:r>
              <a:rPr lang="cs-CZ" sz="1800" b="1" dirty="0" smtClean="0">
                <a:latin typeface="Times New Roman" panose="02020603050405020304" pitchFamily="18" charset="0"/>
                <a:cs typeface="Times New Roman" panose="02020603050405020304" pitchFamily="18" charset="0"/>
              </a:rPr>
              <a:t>-  platí lhůta </a:t>
            </a:r>
            <a:r>
              <a:rPr lang="cs-CZ" sz="1800" b="1" dirty="0" err="1" smtClean="0">
                <a:latin typeface="Times New Roman" panose="02020603050405020304" pitchFamily="18" charset="0"/>
                <a:cs typeface="Times New Roman" panose="02020603050405020304" pitchFamily="18" charset="0"/>
              </a:rPr>
              <a:t>ObčZ</a:t>
            </a:r>
            <a:r>
              <a:rPr lang="cs-CZ" sz="1800" b="1" dirty="0" smtClean="0">
                <a:latin typeface="Times New Roman" panose="02020603050405020304" pitchFamily="18" charset="0"/>
                <a:cs typeface="Times New Roman" panose="02020603050405020304" pitchFamily="18" charset="0"/>
              </a:rPr>
              <a:t> stanovená pro spolky (ZOK ji nestanoví, resp. jen pro  případ, kdy bylo rozhodnuto mimo členskou schůzi).</a:t>
            </a:r>
          </a:p>
          <a:p>
            <a:r>
              <a:rPr lang="cs-CZ" sz="1800" b="1" dirty="0" smtClean="0">
                <a:latin typeface="Times New Roman" panose="02020603050405020304" pitchFamily="18" charset="0"/>
                <a:cs typeface="Times New Roman" panose="02020603050405020304" pitchFamily="18" charset="0"/>
              </a:rPr>
              <a:t>Subjektivní – 3 měsíce ode dne, kdy se člen dozvěděl nebo mohl dozvědět o přijetí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rozhodnutí</a:t>
            </a:r>
          </a:p>
          <a:p>
            <a:r>
              <a:rPr lang="cs-CZ" sz="1800" b="1" dirty="0" smtClean="0">
                <a:latin typeface="Times New Roman" panose="02020603050405020304" pitchFamily="18" charset="0"/>
                <a:cs typeface="Times New Roman" panose="02020603050405020304" pitchFamily="18" charset="0"/>
              </a:rPr>
              <a:t>Objektivní – 1 rok od konání členské schůze.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Pokud právo nebylo uplatněno v uvedených lhůtách, případně návrhu nebylo vyhověno nelze již platnost usnesení přezkoumávat (?! A co zákonnost a právo na odvolání proti rozhodnutí soudu 1. stupně).</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Možnost uplatnění neplatnosti usnesení jiných orgánů družstva než členské schůze ZOK omezuje jen na  případy, kdy tato rozhodnutí byla činěna v působnosti členské schůze. </a:t>
            </a: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167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a:bodyPr>
          <a:lstStyle/>
          <a:p>
            <a:r>
              <a:rPr lang="cs-CZ" sz="1800" b="1" dirty="0" smtClean="0">
                <a:latin typeface="Times New Roman" panose="02020603050405020304" pitchFamily="18" charset="0"/>
                <a:cs typeface="Times New Roman" panose="02020603050405020304" pitchFamily="18" charset="0"/>
              </a:rPr>
              <a:t>5</a:t>
            </a:r>
            <a:r>
              <a:rPr lang="cs-CZ" sz="1800" b="1" smtClean="0">
                <a:latin typeface="Times New Roman" panose="02020603050405020304" pitchFamily="18" charset="0"/>
                <a:cs typeface="Times New Roman" panose="02020603050405020304" pitchFamily="18" charset="0"/>
              </a:rPr>
              <a:t>. </a:t>
            </a:r>
            <a:r>
              <a:rPr lang="cs-CZ" sz="1800" b="1" u="sng" smtClean="0">
                <a:latin typeface="Times New Roman" panose="02020603050405020304" pitchFamily="18" charset="0"/>
                <a:cs typeface="Times New Roman" panose="02020603050405020304" pitchFamily="18" charset="0"/>
              </a:rPr>
              <a:t>Náhradní </a:t>
            </a:r>
            <a:r>
              <a:rPr lang="cs-CZ" sz="1800" b="1" u="sng" dirty="0" smtClean="0">
                <a:latin typeface="Times New Roman" panose="02020603050405020304" pitchFamily="18" charset="0"/>
                <a:cs typeface="Times New Roman" panose="02020603050405020304" pitchFamily="18" charset="0"/>
              </a:rPr>
              <a:t>členská schůze </a:t>
            </a:r>
          </a:p>
          <a:p>
            <a:r>
              <a:rPr lang="cs-CZ" sz="1800" b="1" dirty="0" smtClean="0">
                <a:latin typeface="Times New Roman" panose="02020603050405020304" pitchFamily="18" charset="0"/>
                <a:cs typeface="Times New Roman" panose="02020603050405020304" pitchFamily="18" charset="0"/>
              </a:rPr>
              <a:t>Ne vždy se svolaná členská schůze sejde v dostatečném počtu členů případně s dostatečným počtem hlasů, aby byla usnášeníschopná.</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Za předpokladu, že je svolání členské schůze i nadále potřebné, svolá svolavatel  „náhradní“ členskou schůzi. A to </a:t>
            </a:r>
          </a:p>
          <a:p>
            <a:r>
              <a:rPr lang="cs-CZ" sz="1800" b="1" i="1" dirty="0" smtClean="0">
                <a:latin typeface="Times New Roman" panose="02020603050405020304" pitchFamily="18" charset="0"/>
                <a:cs typeface="Times New Roman" panose="02020603050405020304" pitchFamily="18" charset="0"/>
              </a:rPr>
              <a:t>- bez zbytečného odkladu,</a:t>
            </a:r>
          </a:p>
          <a:p>
            <a:r>
              <a:rPr lang="cs-CZ" sz="1800" b="1" i="1" dirty="0" smtClean="0">
                <a:latin typeface="Times New Roman" panose="02020603050405020304" pitchFamily="18" charset="0"/>
                <a:cs typeface="Times New Roman" panose="02020603050405020304" pitchFamily="18" charset="0"/>
              </a:rPr>
              <a:t>- stejným způsobem,</a:t>
            </a:r>
          </a:p>
          <a:p>
            <a:r>
              <a:rPr lang="cs-CZ" sz="1800" b="1" i="1" dirty="0" smtClean="0">
                <a:latin typeface="Times New Roman" panose="02020603050405020304" pitchFamily="18" charset="0"/>
                <a:cs typeface="Times New Roman" panose="02020603050405020304" pitchFamily="18" charset="0"/>
              </a:rPr>
              <a:t>- samostatnou pozvánkou,</a:t>
            </a:r>
          </a:p>
          <a:p>
            <a:r>
              <a:rPr lang="cs-CZ" sz="1800" b="1" i="1" dirty="0" smtClean="0">
                <a:latin typeface="Times New Roman" panose="02020603050405020304" pitchFamily="18" charset="0"/>
                <a:cs typeface="Times New Roman" panose="02020603050405020304" pitchFamily="18" charset="0"/>
              </a:rPr>
              <a:t>- se stejným programem; zákon připouští i projednání jiných otázek v původním programu neuvedených, ale jen za předpokladu, že jsou přítomni a .souhlas vysloví všichni členové družstva !!! </a:t>
            </a:r>
          </a:p>
          <a:p>
            <a:endParaRPr lang="cs-CZ" sz="1800" b="1" i="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Náhradní členská schůze je usnášeníschopná bez ohledu na počet přítomných členů, ledaže by stanovy stanovily jinak. </a:t>
            </a:r>
          </a:p>
          <a:p>
            <a:r>
              <a:rPr lang="cs-CZ" sz="1800" b="1" dirty="0" smtClean="0">
                <a:latin typeface="Times New Roman" panose="02020603050405020304" pitchFamily="18" charset="0"/>
                <a:cs typeface="Times New Roman" panose="02020603050405020304" pitchFamily="18" charset="0"/>
              </a:rPr>
              <a:t>V předchozí právní úpravě na uvedenou schopnost náhradní členské schůze musel svolavatel členy v nové pozvánce upozornit.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385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9036496" cy="5976664"/>
          </a:xfrm>
        </p:spPr>
        <p:txBody>
          <a:bodyPr>
            <a:normAutofit/>
          </a:bodyPr>
          <a:lstStyle/>
          <a:p>
            <a:r>
              <a:rPr lang="cs-CZ" sz="1800" b="1" dirty="0" smtClean="0">
                <a:latin typeface="Times New Roman" panose="02020603050405020304" pitchFamily="18" charset="0"/>
                <a:cs typeface="Times New Roman" panose="02020603050405020304" pitchFamily="18" charset="0"/>
              </a:rPr>
              <a:t>6. </a:t>
            </a:r>
            <a:r>
              <a:rPr lang="cs-CZ" sz="1800" b="1" u="sng" dirty="0" smtClean="0">
                <a:latin typeface="Times New Roman" panose="02020603050405020304" pitchFamily="18" charset="0"/>
                <a:cs typeface="Times New Roman" panose="02020603050405020304" pitchFamily="18" charset="0"/>
              </a:rPr>
              <a:t>Dílčí členské schůze</a:t>
            </a:r>
            <a:endParaRPr lang="cs-CZ" sz="1800" b="1" u="sng"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Je řešením pro družstva, která nejsou schopna svolat všechny své členy , aby ve stejnou dobu a na stejném místě svolali jako členskou schůzi.</a:t>
            </a:r>
          </a:p>
          <a:p>
            <a:r>
              <a:rPr lang="cs-CZ" sz="1800" b="1" dirty="0" smtClean="0">
                <a:latin typeface="Times New Roman" panose="02020603050405020304" pitchFamily="18" charset="0"/>
                <a:cs typeface="Times New Roman" panose="02020603050405020304" pitchFamily="18" charset="0"/>
              </a:rPr>
              <a:t>Proto mu zákon umožňuje, stejně jako úprava předchozí,  svolat </a:t>
            </a:r>
            <a:r>
              <a:rPr lang="cs-CZ" sz="1800" b="1" dirty="0" err="1" smtClean="0">
                <a:latin typeface="Times New Roman" panose="02020603050405020304" pitchFamily="18" charset="0"/>
                <a:cs typeface="Times New Roman" panose="02020603050405020304" pitchFamily="18" charset="0"/>
              </a:rPr>
              <a:t>člensou</a:t>
            </a:r>
            <a:r>
              <a:rPr lang="cs-CZ" sz="1800" b="1" dirty="0" smtClean="0">
                <a:latin typeface="Times New Roman" panose="02020603050405020304" pitchFamily="18" charset="0"/>
                <a:cs typeface="Times New Roman" panose="02020603050405020304" pitchFamily="18" charset="0"/>
              </a:rPr>
              <a:t> </a:t>
            </a:r>
            <a:r>
              <a:rPr lang="cs-CZ" sz="1800" b="1" dirty="0" err="1" smtClean="0">
                <a:latin typeface="Times New Roman" panose="02020603050405020304" pitchFamily="18" charset="0"/>
                <a:cs typeface="Times New Roman" panose="02020603050405020304" pitchFamily="18" charset="0"/>
              </a:rPr>
              <a:t>schúzi</a:t>
            </a:r>
            <a:r>
              <a:rPr lang="cs-CZ" sz="1800" b="1" dirty="0" smtClean="0">
                <a:latin typeface="Times New Roman" panose="02020603050405020304" pitchFamily="18" charset="0"/>
                <a:cs typeface="Times New Roman" panose="02020603050405020304" pitchFamily="18" charset="0"/>
              </a:rPr>
              <a:t> po částech.</a:t>
            </a: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      Závisí zcela na stanovách družstva zda tuto možnost zakotví ve svých stanovách, případně zda některé záležitosti z jejich působnosti vyloučí.  Jestliže družstvo ve svých stanovách toto řešení připustí,  musí také určit</a:t>
            </a:r>
          </a:p>
          <a:p>
            <a:pPr>
              <a:buFontTx/>
              <a:buChar char="-"/>
            </a:pPr>
            <a:r>
              <a:rPr lang="cs-CZ" sz="1800" b="1" dirty="0" smtClean="0">
                <a:latin typeface="Times New Roman" panose="02020603050405020304" pitchFamily="18" charset="0"/>
                <a:cs typeface="Times New Roman" panose="02020603050405020304" pitchFamily="18" charset="0"/>
              </a:rPr>
              <a:t>pravidla, podle nichž budou členové rozděleni do jednotlivých členských dílčích schůzí,</a:t>
            </a:r>
          </a:p>
          <a:p>
            <a:pPr>
              <a:buFontTx/>
              <a:buChar char="-"/>
            </a:pPr>
            <a:r>
              <a:rPr lang="cs-CZ" sz="1800" b="1" dirty="0">
                <a:latin typeface="Times New Roman" panose="02020603050405020304" pitchFamily="18" charset="0"/>
                <a:cs typeface="Times New Roman" panose="02020603050405020304" pitchFamily="18" charset="0"/>
              </a:rPr>
              <a:t>o</a:t>
            </a:r>
            <a:r>
              <a:rPr lang="cs-CZ" sz="1800" b="1" dirty="0" smtClean="0">
                <a:latin typeface="Times New Roman" panose="02020603050405020304" pitchFamily="18" charset="0"/>
                <a:cs typeface="Times New Roman" panose="02020603050405020304" pitchFamily="18" charset="0"/>
              </a:rPr>
              <a:t>bdobí, v nichž  se  jednotlivé dílčí členské schůze se stejným programem musí konat. Mezi konáním první a poslední dílčí členské schůze nesmí uplynou víc než 40 dnů. </a:t>
            </a:r>
          </a:p>
          <a:p>
            <a:pPr>
              <a:buFontTx/>
              <a:buChar char="-"/>
            </a:pPr>
            <a:endParaRPr lang="cs-CZ" sz="1800" b="1" dirty="0">
              <a:latin typeface="Times New Roman" panose="02020603050405020304" pitchFamily="18" charset="0"/>
              <a:cs typeface="Times New Roman" panose="02020603050405020304" pitchFamily="18" charset="0"/>
            </a:endParaRPr>
          </a:p>
          <a:p>
            <a:pPr>
              <a:buFontTx/>
              <a:buChar char="-"/>
            </a:pPr>
            <a:r>
              <a:rPr lang="cs-CZ" sz="1800" b="1" dirty="0" smtClean="0">
                <a:latin typeface="Times New Roman" panose="02020603050405020304" pitchFamily="18" charset="0"/>
                <a:cs typeface="Times New Roman" panose="02020603050405020304" pitchFamily="18" charset="0"/>
              </a:rPr>
              <a:t>Program všech dílčích členských schůzí   musí být stejný. Doplňování  programu zákon nepřipouští.</a:t>
            </a:r>
          </a:p>
          <a:p>
            <a:pPr>
              <a:buFontTx/>
              <a:buChar char="-"/>
            </a:pPr>
            <a:endParaRPr lang="cs-CZ" sz="1800" b="1" dirty="0" smtClean="0">
              <a:latin typeface="Times New Roman" panose="02020603050405020304" pitchFamily="18" charset="0"/>
              <a:cs typeface="Times New Roman" panose="02020603050405020304" pitchFamily="18" charset="0"/>
            </a:endParaRPr>
          </a:p>
          <a:p>
            <a:pPr>
              <a:buFontTx/>
              <a:buChar char="-"/>
            </a:pPr>
            <a:r>
              <a:rPr lang="cs-CZ" sz="1800" b="1" u="sng" dirty="0" smtClean="0">
                <a:latin typeface="Times New Roman" panose="02020603050405020304" pitchFamily="18" charset="0"/>
                <a:cs typeface="Times New Roman" panose="02020603050405020304" pitchFamily="18" charset="0"/>
              </a:rPr>
              <a:t>Usnášeníschopnost členské schůze</a:t>
            </a:r>
            <a:r>
              <a:rPr lang="cs-CZ" sz="1800" b="1" dirty="0" smtClean="0">
                <a:latin typeface="Times New Roman" panose="02020603050405020304" pitchFamily="18" charset="0"/>
                <a:cs typeface="Times New Roman" panose="02020603050405020304" pitchFamily="18" charset="0"/>
              </a:rPr>
              <a:t>  je dána součtem všech hlasů pro a proti dílčích členských schůzí. </a:t>
            </a:r>
          </a:p>
          <a:p>
            <a:pPr>
              <a:buFontTx/>
              <a:buChar char="-"/>
            </a:pPr>
            <a:endParaRPr lang="cs-CZ" sz="1800" b="1" dirty="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a:buFontTx/>
              <a:buChar char="-"/>
            </a:pPr>
            <a:endParaRPr lang="cs-CZ" sz="1800" b="1" dirty="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a:buFontTx/>
              <a:buChar char="-"/>
            </a:pPr>
            <a:endParaRPr lang="cs-CZ" sz="1800" b="1" dirty="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a:buFontTx/>
              <a:buChar char="-"/>
            </a:pPr>
            <a:endParaRPr lang="cs-CZ" sz="1800" b="1" dirty="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a:buFontTx/>
              <a:buChar char="-"/>
            </a:pPr>
            <a:endParaRPr lang="cs-CZ" sz="1800" b="1" dirty="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979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445624"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Shromáždění delegátů</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856984" cy="5976664"/>
          </a:xfrm>
        </p:spPr>
        <p:txBody>
          <a:bodyPr>
            <a:normAutofit/>
          </a:bodyPr>
          <a:lstStyle/>
          <a:p>
            <a:r>
              <a:rPr lang="cs-CZ" sz="1800" b="1" u="sng" dirty="0" smtClean="0">
                <a:latin typeface="Times New Roman" panose="02020603050405020304" pitchFamily="18" charset="0"/>
                <a:cs typeface="Times New Roman" panose="02020603050405020304" pitchFamily="18" charset="0"/>
              </a:rPr>
              <a:t>1. Právní úprava – viz §§ 669 až 704</a:t>
            </a:r>
          </a:p>
          <a:p>
            <a:r>
              <a:rPr lang="cs-CZ" sz="1800" b="1" dirty="0" smtClean="0">
                <a:latin typeface="Times New Roman" panose="02020603050405020304" pitchFamily="18" charset="0"/>
                <a:cs typeface="Times New Roman" panose="02020603050405020304" pitchFamily="18" charset="0"/>
              </a:rPr>
              <a:t>Jde o volený orgán.  Družstvo jej zřizuje většinou z důvodu početnosti členské základny a nedostatkem míst, v nichž by se členská schůze s velkým počtem členů mohla konat. </a:t>
            </a:r>
          </a:p>
          <a:p>
            <a:r>
              <a:rPr lang="cs-CZ" sz="1800" b="1" dirty="0" smtClean="0">
                <a:latin typeface="Times New Roman" panose="02020603050405020304" pitchFamily="18" charset="0"/>
                <a:cs typeface="Times New Roman" panose="02020603050405020304" pitchFamily="18" charset="0"/>
              </a:rPr>
              <a:t>Její existence v družstvu je závislá na jejím zakotvení ve stanovách.  Její funkcí je nahradit v uvedených situacích členskou schůzi. </a:t>
            </a:r>
          </a:p>
          <a:p>
            <a:r>
              <a:rPr lang="cs-CZ" sz="1800" b="1" dirty="0" smtClean="0">
                <a:latin typeface="Times New Roman" panose="02020603050405020304" pitchFamily="18" charset="0"/>
                <a:cs typeface="Times New Roman" panose="02020603050405020304" pitchFamily="18" charset="0"/>
              </a:rPr>
              <a:t>Tato náhrada může být – </a:t>
            </a:r>
            <a:r>
              <a:rPr lang="cs-CZ" sz="1800" b="1" i="1" dirty="0" smtClean="0">
                <a:latin typeface="Times New Roman" panose="02020603050405020304" pitchFamily="18" charset="0"/>
                <a:cs typeface="Times New Roman" panose="02020603050405020304" pitchFamily="18" charset="0"/>
              </a:rPr>
              <a:t>úplná</a:t>
            </a:r>
            <a:r>
              <a:rPr lang="cs-CZ" sz="1800" b="1" dirty="0" smtClean="0">
                <a:latin typeface="Times New Roman" panose="02020603050405020304" pitchFamily="18" charset="0"/>
                <a:cs typeface="Times New Roman" panose="02020603050405020304" pitchFamily="18" charset="0"/>
              </a:rPr>
              <a:t>, tzn. že členská schůze se v družstvu vůbec nekoná 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veškerou její působnost přebírá shromáždění delegátů,</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a:t>
            </a:r>
            <a:r>
              <a:rPr lang="cs-CZ" sz="1800" b="1" i="1" dirty="0" smtClean="0">
                <a:latin typeface="Times New Roman" panose="02020603050405020304" pitchFamily="18" charset="0"/>
                <a:cs typeface="Times New Roman" panose="02020603050405020304" pitchFamily="18" charset="0"/>
              </a:rPr>
              <a:t>částečná, </a:t>
            </a:r>
            <a:r>
              <a:rPr lang="cs-CZ" sz="1800" b="1" dirty="0" smtClean="0">
                <a:latin typeface="Times New Roman" panose="02020603050405020304" pitchFamily="18" charset="0"/>
                <a:cs typeface="Times New Roman" panose="02020603050405020304" pitchFamily="18" charset="0"/>
              </a:rPr>
              <a:t>kdy shromáždění vykonává část působnosti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členské schůze, část (ty pro družstvo nedůležitější otázky) si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členská schůze ponechává – schází se pak zpravidla jednou</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za rok jako tzv. výroční členská schůze. </a:t>
            </a:r>
          </a:p>
          <a:p>
            <a:endParaRPr lang="cs-CZ" sz="1800" b="1" i="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Dalším krokem k zavedení shromáždění delegátů ve stanovách družstva je   stanovení  volebních obvodů a zařazení členů do nich – podle pravidel obsažených ve stanovách.  Jde o úkol představenstva. Člen nesmí být zařazen současně ve více volebních obvodů.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2. Vznik a zánik funkce delegáta</a:t>
            </a: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856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Shromáždění delegátů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lnSpcReduction="10000"/>
          </a:bodyPr>
          <a:lstStyle/>
          <a:p>
            <a:pPr marL="0" indent="0">
              <a:buNone/>
            </a:pPr>
            <a:r>
              <a:rPr lang="cs-CZ" sz="1800" b="1" dirty="0">
                <a:latin typeface="Times New Roman" panose="02020603050405020304" pitchFamily="18" charset="0"/>
                <a:cs typeface="Times New Roman" panose="02020603050405020304" pitchFamily="18" charset="0"/>
              </a:rPr>
              <a:t>D</a:t>
            </a:r>
            <a:r>
              <a:rPr lang="cs-CZ" sz="1800" b="1" dirty="0" smtClean="0">
                <a:latin typeface="Times New Roman" panose="02020603050405020304" pitchFamily="18" charset="0"/>
                <a:cs typeface="Times New Roman" panose="02020603050405020304" pitchFamily="18" charset="0"/>
              </a:rPr>
              <a:t>elegáta volí členové zařazení do volebního obvodu.  Každý člen má při volbě jeden hlas, pokud stanovy neurčí, že  má počet hlasů vyšší.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Právo volit delegáta má i člen, který  je v prodlení  se splněním své vkladové povinnosti (srovnání s pozicí téhož člena na členské schůzi).</a:t>
            </a: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Vedle delegáta může být zvolen i jeho náhradník.</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Funkční období stanoví stanovy. Je stejné jako u ostatních volených orgánů družstva. Zákon je omezuje na .dobu max. 5 let.   To platí i pro případ, kdy by stanovy jeho délku neurčily. </a:t>
            </a: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Funkce delegáta zaniká:</a:t>
            </a:r>
          </a:p>
          <a:p>
            <a:pPr marL="0" indent="0">
              <a:buNone/>
            </a:pPr>
            <a:r>
              <a:rPr lang="cs-CZ" sz="1800" b="1" dirty="0" smtClean="0">
                <a:latin typeface="Times New Roman" panose="02020603050405020304" pitchFamily="18" charset="0"/>
                <a:cs typeface="Times New Roman" panose="02020603050405020304" pitchFamily="18" charset="0"/>
              </a:rPr>
              <a:t> - uplynutím funkčního období,</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zvolením nového delegáta (?),</a:t>
            </a:r>
          </a:p>
          <a:p>
            <a:pPr marL="0" indent="0">
              <a:buNone/>
            </a:pPr>
            <a:r>
              <a:rPr lang="cs-CZ" sz="1800" b="1" dirty="0" smtClean="0">
                <a:latin typeface="Times New Roman" panose="02020603050405020304" pitchFamily="18" charset="0"/>
                <a:cs typeface="Times New Roman" panose="02020603050405020304" pitchFamily="18" charset="0"/>
              </a:rPr>
              <a:t> - odvoláním delegáta – kdykoli,</a:t>
            </a:r>
          </a:p>
          <a:p>
            <a:pPr marL="0" indent="0">
              <a:buNone/>
            </a:pPr>
            <a:r>
              <a:rPr lang="cs-CZ" sz="1800" b="1" dirty="0" smtClean="0">
                <a:latin typeface="Times New Roman" panose="02020603050405020304" pitchFamily="18" charset="0"/>
                <a:cs typeface="Times New Roman" panose="02020603050405020304" pitchFamily="18" charset="0"/>
              </a:rPr>
              <a:t> - odstoupením – musí mít písemnou formu; funkce zaniká doručením prohlášení  do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sídla družstva,</a:t>
            </a:r>
          </a:p>
          <a:p>
            <a:pPr marL="0" indent="0">
              <a:buNone/>
            </a:pPr>
            <a:r>
              <a:rPr lang="cs-CZ" sz="1800" b="1" dirty="0" smtClean="0">
                <a:latin typeface="Times New Roman" panose="02020603050405020304" pitchFamily="18" charset="0"/>
                <a:cs typeface="Times New Roman" panose="02020603050405020304" pitchFamily="18" charset="0"/>
              </a:rPr>
              <a:t>- zánikem volebního obvodu, za který byl delegát zvolen.</a:t>
            </a:r>
          </a:p>
          <a:p>
            <a:pPr marL="0" indent="0">
              <a:buNone/>
            </a:pPr>
            <a:endParaRPr lang="cs-CZ" sz="1800" b="1" dirty="0" smtClean="0">
              <a:latin typeface="Times New Roman" panose="02020603050405020304" pitchFamily="18" charset="0"/>
              <a:cs typeface="Times New Roman" panose="02020603050405020304" pitchFamily="18" charset="0"/>
            </a:endParaRPr>
          </a:p>
          <a:p>
            <a:pPr>
              <a:buFontTx/>
              <a:buChar char="-"/>
            </a:pPr>
            <a:endParaRPr lang="cs-CZ" sz="1800" b="1" dirty="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a:buFontTx/>
              <a:buChar char="-"/>
            </a:pPr>
            <a:endParaRPr lang="cs-CZ" sz="1800" b="1" dirty="0" smtClean="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668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648072"/>
          </a:xfrm>
        </p:spPr>
        <p:txBody>
          <a:bodyPr>
            <a:normAutofit/>
          </a:bodyPr>
          <a:lstStyle/>
          <a:p>
            <a:r>
              <a:rPr lang="cs-CZ" sz="2800" b="1" dirty="0">
                <a:latin typeface="Times New Roman" panose="02020603050405020304" pitchFamily="18" charset="0"/>
                <a:cs typeface="Times New Roman" panose="02020603050405020304" pitchFamily="18" charset="0"/>
              </a:rPr>
              <a:t>Shromáždění delegátů – </a:t>
            </a:r>
            <a:r>
              <a:rPr lang="cs-CZ" sz="2800" b="1" dirty="0" err="1">
                <a:latin typeface="Times New Roman" panose="02020603050405020304" pitchFamily="18" charset="0"/>
                <a:cs typeface="Times New Roman" panose="02020603050405020304" pitchFamily="18" charset="0"/>
              </a:rPr>
              <a:t>pokrač</a:t>
            </a:r>
            <a:r>
              <a:rPr lang="cs-CZ" sz="2800" b="1" dirty="0">
                <a:latin typeface="Times New Roman" panose="02020603050405020304" pitchFamily="18" charset="0"/>
                <a:cs typeface="Times New Roman" panose="02020603050405020304" pitchFamily="18" charset="0"/>
              </a:rPr>
              <a:t>.</a:t>
            </a:r>
            <a:endParaRPr lang="cs-CZ" sz="2800"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836712"/>
            <a:ext cx="8928992" cy="5832648"/>
          </a:xfrm>
        </p:spPr>
        <p:txBody>
          <a:bodyPr>
            <a:normAutofit fontScale="92500" lnSpcReduction="10000"/>
          </a:bodyPr>
          <a:lstStyle/>
          <a:p>
            <a:r>
              <a:rPr lang="cs-CZ" sz="1800" b="1" dirty="0" smtClean="0">
                <a:latin typeface="Times New Roman" panose="02020603050405020304" pitchFamily="18" charset="0"/>
                <a:cs typeface="Times New Roman" panose="02020603050405020304" pitchFamily="18" charset="0"/>
              </a:rPr>
              <a:t>Změna počtu členů zařazených do volebního obvodu nemá vliv na trvání mandátu stávajících delegátů, ani není důvodem konání nových voleb.</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Volby delegátů zajišťuje a organizuje představenstvo. </a:t>
            </a:r>
          </a:p>
          <a:p>
            <a:endParaRPr lang="cs-CZ" sz="1800" b="1" dirty="0">
              <a:latin typeface="Times New Roman" panose="02020603050405020304" pitchFamily="18" charset="0"/>
              <a:cs typeface="Times New Roman" panose="02020603050405020304" pitchFamily="18" charset="0"/>
            </a:endParaRPr>
          </a:p>
          <a:p>
            <a:pPr marL="0" indent="0">
              <a:buNone/>
            </a:pPr>
            <a:r>
              <a:rPr lang="cs-CZ" sz="1800" b="1" u="sng" dirty="0" smtClean="0">
                <a:latin typeface="Times New Roman" panose="02020603050405020304" pitchFamily="18" charset="0"/>
                <a:cs typeface="Times New Roman" panose="02020603050405020304" pitchFamily="18" charset="0"/>
              </a:rPr>
              <a:t>3. Seznam delegátů</a:t>
            </a:r>
          </a:p>
          <a:p>
            <a:pPr marL="0" indent="0">
              <a:buNone/>
            </a:pPr>
            <a:r>
              <a:rPr lang="cs-CZ" sz="1800" b="1" dirty="0" smtClean="0">
                <a:latin typeface="Times New Roman" panose="02020603050405020304" pitchFamily="18" charset="0"/>
                <a:cs typeface="Times New Roman" panose="02020603050405020304" pitchFamily="18" charset="0"/>
              </a:rPr>
              <a:t>Vést jej </a:t>
            </a:r>
            <a:r>
              <a:rPr lang="cs-CZ" sz="1800" b="1" u="sng" dirty="0" smtClean="0">
                <a:latin typeface="Times New Roman" panose="02020603050405020304" pitchFamily="18" charset="0"/>
                <a:cs typeface="Times New Roman" panose="02020603050405020304" pitchFamily="18" charset="0"/>
              </a:rPr>
              <a:t>je povinností dru</a:t>
            </a:r>
            <a:r>
              <a:rPr lang="cs-CZ" sz="1800" b="1" dirty="0" smtClean="0">
                <a:latin typeface="Times New Roman" panose="02020603050405020304" pitchFamily="18" charset="0"/>
                <a:cs typeface="Times New Roman" panose="02020603050405020304" pitchFamily="18" charset="0"/>
              </a:rPr>
              <a:t>žstva (§ 678).  Zapisuje se do něho </a:t>
            </a:r>
          </a:p>
          <a:p>
            <a:pPr>
              <a:buFontTx/>
              <a:buChar char="-"/>
            </a:pPr>
            <a:r>
              <a:rPr lang="cs-CZ" sz="1800" b="1" dirty="0" smtClean="0">
                <a:latin typeface="Times New Roman" panose="02020603050405020304" pitchFamily="18" charset="0"/>
                <a:cs typeface="Times New Roman" panose="02020603050405020304" pitchFamily="18" charset="0"/>
              </a:rPr>
              <a:t>jméno  a bydliště delegáta,</a:t>
            </a:r>
          </a:p>
          <a:p>
            <a:pPr>
              <a:buFontTx/>
              <a:buChar char="-"/>
            </a:pPr>
            <a:r>
              <a:rPr lang="cs-CZ" sz="1800" b="1" dirty="0">
                <a:latin typeface="Times New Roman" panose="02020603050405020304" pitchFamily="18" charset="0"/>
                <a:cs typeface="Times New Roman" panose="02020603050405020304" pitchFamily="18" charset="0"/>
              </a:rPr>
              <a:t>p</a:t>
            </a:r>
            <a:r>
              <a:rPr lang="cs-CZ" sz="1800" b="1" dirty="0" smtClean="0">
                <a:latin typeface="Times New Roman" panose="02020603050405020304" pitchFamily="18" charset="0"/>
                <a:cs typeface="Times New Roman" panose="02020603050405020304" pitchFamily="18" charset="0"/>
              </a:rPr>
              <a:t>řípadně jiné místo pro doručování,</a:t>
            </a:r>
          </a:p>
          <a:p>
            <a:pPr>
              <a:buFontTx/>
              <a:buChar char="-"/>
            </a:pPr>
            <a:r>
              <a:rPr lang="cs-CZ" sz="1800" b="1" dirty="0">
                <a:latin typeface="Times New Roman" panose="02020603050405020304" pitchFamily="18" charset="0"/>
                <a:cs typeface="Times New Roman" panose="02020603050405020304" pitchFamily="18" charset="0"/>
              </a:rPr>
              <a:t>d</a:t>
            </a:r>
            <a:r>
              <a:rPr lang="cs-CZ" sz="1800" b="1" dirty="0" smtClean="0">
                <a:latin typeface="Times New Roman" panose="02020603050405020304" pitchFamily="18" charset="0"/>
                <a:cs typeface="Times New Roman" panose="02020603050405020304" pitchFamily="18" charset="0"/>
              </a:rPr>
              <a:t>en vzniku a zániku funkce delegáta.</a:t>
            </a:r>
          </a:p>
          <a:p>
            <a:pPr>
              <a:buFontTx/>
              <a:buChar char="-"/>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u="sng" dirty="0" smtClean="0">
                <a:latin typeface="Times New Roman" panose="02020603050405020304" pitchFamily="18" charset="0"/>
                <a:cs typeface="Times New Roman" panose="02020603050405020304" pitchFamily="18" charset="0"/>
              </a:rPr>
              <a:t>Člen má právo </a:t>
            </a:r>
            <a:r>
              <a:rPr lang="cs-CZ" sz="1800" b="1" dirty="0" smtClean="0">
                <a:latin typeface="Times New Roman" panose="02020603050405020304" pitchFamily="18" charset="0"/>
                <a:cs typeface="Times New Roman" panose="02020603050405020304" pitchFamily="18" charset="0"/>
              </a:rPr>
              <a:t>– do seznamu nahlížet a pořizovat si z něj opisy a výpisy,</a:t>
            </a:r>
          </a:p>
          <a:p>
            <a:pPr marL="0" indent="0">
              <a:buNone/>
            </a:pPr>
            <a:r>
              <a:rPr lang="cs-CZ" sz="1800" b="1" dirty="0" smtClean="0">
                <a:latin typeface="Times New Roman" panose="02020603050405020304" pitchFamily="18" charset="0"/>
                <a:cs typeface="Times New Roman" panose="02020603050405020304" pitchFamily="18" charset="0"/>
              </a:rPr>
              <a:t>                           - písemně žádat, aby mu družstvo bez zbytečného odkladu vydalo opis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seznamu nebo jeho části (za úhradu nákladů),</a:t>
            </a:r>
          </a:p>
          <a:p>
            <a:pPr marL="0" indent="0">
              <a:buNone/>
            </a:pPr>
            <a:r>
              <a:rPr lang="cs-CZ" sz="1800" b="1" dirty="0" smtClean="0">
                <a:latin typeface="Times New Roman" panose="02020603050405020304" pitchFamily="18" charset="0"/>
                <a:cs typeface="Times New Roman" panose="02020603050405020304" pitchFamily="18" charset="0"/>
              </a:rPr>
              <a:t>Právo nahlížet má i delegát (je přece také členem družstva !?). Má právo požadovat od družstva  vydání potvrzení o své funkci. Žádá-li je víc jak jednou rožně, může je družstvo zpoplatnit.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Právo nahlédnou do seznamu (jeho příslušné části) má každý (nečlen), kdo osvědčí právní zájem nebo doloží písemný souhlas delegáta. Podpis delegáta pod souhlasem musí být úředně ověřen.</a:t>
            </a:r>
          </a:p>
        </p:txBody>
      </p:sp>
    </p:spTree>
    <p:extLst>
      <p:ext uri="{BB962C8B-B14F-4D97-AF65-F5344CB8AC3E}">
        <p14:creationId xmlns:p14="http://schemas.microsoft.com/office/powerpoint/2010/main" val="12955631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4624"/>
            <a:ext cx="8291264" cy="576064"/>
          </a:xfrm>
        </p:spPr>
        <p:txBody>
          <a:bodyPr/>
          <a:lstStyle/>
          <a:p>
            <a:r>
              <a:rPr lang="cs-CZ" sz="2800" b="1" dirty="0" smtClean="0">
                <a:latin typeface="Times New Roman" panose="02020603050405020304" pitchFamily="18" charset="0"/>
                <a:cs typeface="Times New Roman" panose="02020603050405020304" pitchFamily="18" charset="0"/>
              </a:rPr>
              <a:t>Shromáždění delegátů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92696"/>
            <a:ext cx="9001000" cy="6120680"/>
          </a:xfrm>
        </p:spPr>
        <p:txBody>
          <a:bodyPr>
            <a:normAutofit/>
          </a:bodyPr>
          <a:lstStyle/>
          <a:p>
            <a:r>
              <a:rPr lang="cs-CZ" sz="1800" b="1" dirty="0" smtClean="0">
                <a:latin typeface="Times New Roman" panose="02020603050405020304" pitchFamily="18" charset="0"/>
                <a:cs typeface="Times New Roman" panose="02020603050405020304" pitchFamily="18" charset="0"/>
              </a:rPr>
              <a:t>Údaje zapsané v seznamu může družstvo používat výhradně jen pro své potřeby ve vztahu k členům družstva. K jinému účelu jen se souhlasem delegáta, jehož se týkají.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Družstvo je povinno tyto údaje včetně jejich změn uchovávat po dobu 10 let od zániku funkce osoby, jíž se týkají.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4. Práva a povinnosti delegáta</a:t>
            </a:r>
          </a:p>
          <a:p>
            <a:pPr marL="0" indent="0">
              <a:buNone/>
            </a:pPr>
            <a:r>
              <a:rPr lang="cs-CZ" sz="1800" b="1" dirty="0" smtClean="0">
                <a:latin typeface="Times New Roman" panose="02020603050405020304" pitchFamily="18" charset="0"/>
                <a:cs typeface="Times New Roman" panose="02020603050405020304" pitchFamily="18" charset="0"/>
              </a:rPr>
              <a:t>´     Delegát je </a:t>
            </a:r>
            <a:r>
              <a:rPr lang="cs-CZ" sz="1800" b="1" u="sng" dirty="0" smtClean="0">
                <a:latin typeface="Times New Roman" panose="02020603050405020304" pitchFamily="18" charset="0"/>
                <a:cs typeface="Times New Roman" panose="02020603050405020304" pitchFamily="18" charset="0"/>
              </a:rPr>
              <a:t>povinen svou funkci vykonávat osobně</a:t>
            </a:r>
            <a:r>
              <a:rPr lang="cs-CZ" sz="1800" b="1" dirty="0" smtClean="0">
                <a:latin typeface="Times New Roman" panose="02020603050405020304" pitchFamily="18" charset="0"/>
                <a:cs typeface="Times New Roman" panose="02020603050405020304" pitchFamily="18" charset="0"/>
              </a:rPr>
              <a:t>.  Zákon mu výslovně </a:t>
            </a:r>
            <a:r>
              <a:rPr lang="cs-CZ" sz="1800" b="1" u="sng" dirty="0" smtClean="0">
                <a:latin typeface="Times New Roman" panose="02020603050405020304" pitchFamily="18" charset="0"/>
                <a:cs typeface="Times New Roman" panose="02020603050405020304" pitchFamily="18" charset="0"/>
              </a:rPr>
              <a:t>ukládá jednat vždy v souladu se zájmy členů zařazených do volebního obvodu, který zastupuje. </a:t>
            </a:r>
          </a:p>
          <a:p>
            <a:pPr marL="0" indent="0">
              <a:buNone/>
            </a:pPr>
            <a:r>
              <a:rPr lang="cs-CZ" sz="1800" b="1" dirty="0" smtClean="0">
                <a:latin typeface="Times New Roman" panose="02020603050405020304" pitchFamily="18" charset="0"/>
                <a:cs typeface="Times New Roman" panose="02020603050405020304" pitchFamily="18" charset="0"/>
              </a:rPr>
              <a:t>Proto musí členy volebního obvodu </a:t>
            </a:r>
            <a:r>
              <a:rPr lang="cs-CZ" sz="1800" b="1" u="sng" dirty="0" smtClean="0">
                <a:latin typeface="Times New Roman" panose="02020603050405020304" pitchFamily="18" charset="0"/>
                <a:cs typeface="Times New Roman" panose="02020603050405020304" pitchFamily="18" charset="0"/>
              </a:rPr>
              <a:t>informovat o svolání shromáždění a jeho programu a vyžádat si jejich pokyny pro hlasování. </a:t>
            </a:r>
            <a:r>
              <a:rPr lang="cs-CZ" sz="1800" b="1" dirty="0" smtClean="0">
                <a:latin typeface="Times New Roman" panose="02020603050405020304" pitchFamily="18" charset="0"/>
                <a:cs typeface="Times New Roman" panose="02020603050405020304" pitchFamily="18" charset="0"/>
              </a:rPr>
              <a:t> Musí jednat v souladu s většinovým názorem  svých voličů.  </a:t>
            </a:r>
          </a:p>
          <a:p>
            <a:pPr marL="0" indent="0">
              <a:buNone/>
            </a:pPr>
            <a:r>
              <a:rPr lang="cs-CZ" sz="1800" b="1" dirty="0" smtClean="0">
                <a:latin typeface="Times New Roman" panose="02020603050405020304" pitchFamily="18" charset="0"/>
                <a:cs typeface="Times New Roman" panose="02020603050405020304" pitchFamily="18" charset="0"/>
              </a:rPr>
              <a:t>Po skončení jednání shromáždění je </a:t>
            </a:r>
            <a:r>
              <a:rPr lang="cs-CZ" sz="1800" b="1" u="sng" dirty="0" smtClean="0">
                <a:latin typeface="Times New Roman" panose="02020603050405020304" pitchFamily="18" charset="0"/>
                <a:cs typeface="Times New Roman" panose="02020603050405020304" pitchFamily="18" charset="0"/>
              </a:rPr>
              <a:t>povinen informovat členy obvodu o jeho průběhu a o přijatých usneseních </a:t>
            </a:r>
            <a:r>
              <a:rPr lang="cs-CZ" sz="1800" b="1" dirty="0" smtClean="0">
                <a:latin typeface="Times New Roman" panose="02020603050405020304" pitchFamily="18" charset="0"/>
                <a:cs typeface="Times New Roman" panose="02020603050405020304" pitchFamily="18" charset="0"/>
              </a:rPr>
              <a:t>a poskytnout jim k nahlédnutí </a:t>
            </a:r>
            <a:r>
              <a:rPr lang="cs-CZ" sz="1800" b="1" u="sng" dirty="0" smtClean="0">
                <a:latin typeface="Times New Roman" panose="02020603050405020304" pitchFamily="18" charset="0"/>
                <a:cs typeface="Times New Roman" panose="02020603050405020304" pitchFamily="18" charset="0"/>
              </a:rPr>
              <a:t>veškeré související podklady a informace, které sám od svolavatele obdržel. </a:t>
            </a:r>
          </a:p>
          <a:p>
            <a:pPr marL="0" indent="0">
              <a:buNone/>
            </a:pPr>
            <a:endParaRPr lang="cs-CZ" sz="1800" b="1" u="sng" dirty="0">
              <a:latin typeface="Times New Roman" panose="02020603050405020304" pitchFamily="18" charset="0"/>
              <a:cs typeface="Times New Roman" panose="02020603050405020304" pitchFamily="18" charset="0"/>
            </a:endParaRPr>
          </a:p>
          <a:p>
            <a:pPr marL="0" indent="0">
              <a:buNone/>
            </a:pPr>
            <a:r>
              <a:rPr lang="cs-CZ" sz="1800" b="1" u="sng" dirty="0" smtClean="0">
                <a:latin typeface="Times New Roman" panose="02020603050405020304" pitchFamily="18" charset="0"/>
                <a:cs typeface="Times New Roman" panose="02020603050405020304" pitchFamily="18" charset="0"/>
              </a:rPr>
              <a:t>Prvořadou povinností je zúčastnit se jednání shromáždění a hlasovat.  </a:t>
            </a:r>
            <a:r>
              <a:rPr lang="cs-CZ" sz="1800" b="1" dirty="0" smtClean="0">
                <a:latin typeface="Times New Roman" panose="02020603050405020304" pitchFamily="18" charset="0"/>
                <a:cs typeface="Times New Roman" panose="02020603050405020304" pitchFamily="18" charset="0"/>
              </a:rPr>
              <a:t>Pokud se jednání zúčastnit nemůže, účastní se ho a hlasuje  jeho náhradník (pokud je zvolen).  O jednání jej informuje delegát, pokud ho neinformuje přímo svolavatel shromáždění.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2336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507288"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Orgány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928992" cy="5904656"/>
          </a:xfrm>
        </p:spPr>
        <p:txBody>
          <a:bodyPr>
            <a:normAutofit/>
          </a:bodyPr>
          <a:lstStyle/>
          <a:p>
            <a:r>
              <a:rPr lang="cs-CZ" sz="1800" b="1" u="sng" dirty="0" smtClean="0">
                <a:latin typeface="Times New Roman" panose="02020603050405020304" pitchFamily="18" charset="0"/>
                <a:cs typeface="Times New Roman" panose="02020603050405020304" pitchFamily="18" charset="0"/>
              </a:rPr>
              <a:t>Funkční období  </a:t>
            </a:r>
            <a:r>
              <a:rPr lang="cs-CZ" sz="1800" b="1" dirty="0" smtClean="0">
                <a:latin typeface="Times New Roman" panose="02020603050405020304" pitchFamily="18" charset="0"/>
                <a:cs typeface="Times New Roman" panose="02020603050405020304" pitchFamily="18" charset="0"/>
              </a:rPr>
              <a:t>volených orgánů zákon stanoví na 5 let a končí všem orgánům ve stejnou dobu.  To platí i pro delegáty.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O průběhu všech orgánů družstva </a:t>
            </a:r>
            <a:r>
              <a:rPr lang="cs-CZ" sz="1800" b="1" u="sng" dirty="0" smtClean="0">
                <a:latin typeface="Times New Roman" panose="02020603050405020304" pitchFamily="18" charset="0"/>
                <a:cs typeface="Times New Roman" panose="02020603050405020304" pitchFamily="18" charset="0"/>
              </a:rPr>
              <a:t>se povinně pořizuje  zápis</a:t>
            </a:r>
            <a:r>
              <a:rPr lang="cs-CZ" sz="1800" b="1" dirty="0" smtClean="0">
                <a:latin typeface="Times New Roman" panose="02020603050405020304" pitchFamily="18" charset="0"/>
                <a:cs typeface="Times New Roman" panose="02020603050405020304" pitchFamily="18" charset="0"/>
              </a:rPr>
              <a:t>. Pořizuje jej svolavatel schůze. </a:t>
            </a:r>
          </a:p>
          <a:p>
            <a:r>
              <a:rPr lang="cs-CZ" sz="1800" b="1" dirty="0" smtClean="0">
                <a:latin typeface="Times New Roman" panose="02020603050405020304" pitchFamily="18" charset="0"/>
                <a:cs typeface="Times New Roman" panose="02020603050405020304" pitchFamily="18" charset="0"/>
              </a:rPr>
              <a:t>Povinný obsah zápisu tvoří:</a:t>
            </a:r>
          </a:p>
          <a:p>
            <a:r>
              <a:rPr lang="cs-CZ" sz="1800" b="1" dirty="0" smtClean="0">
                <a:latin typeface="Times New Roman" panose="02020603050405020304" pitchFamily="18" charset="0"/>
                <a:cs typeface="Times New Roman" panose="02020603050405020304" pitchFamily="18" charset="0"/>
              </a:rPr>
              <a:t>- údaje o datu, místu konání jednání a jeho programu,</a:t>
            </a:r>
          </a:p>
          <a:p>
            <a:r>
              <a:rPr lang="cs-CZ" sz="1800" b="1" dirty="0" smtClean="0">
                <a:latin typeface="Times New Roman" panose="02020603050405020304" pitchFamily="18" charset="0"/>
                <a:cs typeface="Times New Roman" panose="02020603050405020304" pitchFamily="18" charset="0"/>
              </a:rPr>
              <a:t>- přijatá usnesení,</a:t>
            </a:r>
          </a:p>
          <a:p>
            <a:r>
              <a:rPr lang="cs-CZ" sz="1800" b="1" dirty="0" smtClean="0">
                <a:latin typeface="Times New Roman" panose="02020603050405020304" pitchFamily="18" charset="0"/>
                <a:cs typeface="Times New Roman" panose="02020603050405020304" pitchFamily="18" charset="0"/>
              </a:rPr>
              <a:t>- výsledky hlasování a námitky členů.</a:t>
            </a:r>
          </a:p>
          <a:p>
            <a:r>
              <a:rPr lang="cs-CZ" sz="1800" b="1" dirty="0" smtClean="0">
                <a:latin typeface="Times New Roman" panose="02020603050405020304" pitchFamily="18" charset="0"/>
                <a:cs typeface="Times New Roman" panose="02020603050405020304" pitchFamily="18" charset="0"/>
              </a:rPr>
              <a:t>Přílohou  je pak seznam  členů  s uvedením těch, kteří nebyli přítomni. Dále pozvánka na jednání, případně další podklady, které byly předloženy k projednávaným záležitostem</a:t>
            </a:r>
            <a:r>
              <a:rPr lang="cs-CZ" sz="1800" b="1" dirty="0">
                <a:latin typeface="Times New Roman" panose="02020603050405020304" pitchFamily="18" charset="0"/>
                <a:cs typeface="Times New Roman" panose="02020603050405020304" pitchFamily="18" charset="0"/>
              </a:rPr>
              <a:t>.</a:t>
            </a:r>
          </a:p>
          <a:p>
            <a:r>
              <a:rPr lang="cs-CZ" sz="1800" b="1" dirty="0" smtClean="0">
                <a:latin typeface="Times New Roman" panose="02020603050405020304" pitchFamily="18" charset="0"/>
                <a:cs typeface="Times New Roman" panose="02020603050405020304" pitchFamily="18" charset="0"/>
              </a:rPr>
              <a:t>Současná právní úprava postrádá ustanovení o formě hlasování.  A to v situaci, kdy na straně druhé zápis vždy musí obsahovat i námitky členů včetně těch, které se týkal předmětu hlasování.  A nejen to, </a:t>
            </a:r>
            <a:r>
              <a:rPr lang="cs-CZ" sz="1800" b="1" dirty="0" err="1" smtClean="0">
                <a:latin typeface="Times New Roman" panose="02020603050405020304" pitchFamily="18" charset="0"/>
                <a:cs typeface="Times New Roman" panose="02020603050405020304" pitchFamily="18" charset="0"/>
              </a:rPr>
              <a:t>členová</a:t>
            </a:r>
            <a:r>
              <a:rPr lang="cs-CZ" sz="1800" b="1" dirty="0" smtClean="0">
                <a:latin typeface="Times New Roman" panose="02020603050405020304" pitchFamily="18" charset="0"/>
                <a:cs typeface="Times New Roman" panose="02020603050405020304" pitchFamily="18" charset="0"/>
              </a:rPr>
              <a:t> orgánů družstva přece také odpovídají za újmy, které svými rozhodnutími družstvu způsobí – viz  výše např.  v souvislosti o práva člena družstva.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95289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579296"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Shromáždění delegátů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92696"/>
            <a:ext cx="8928992" cy="6048672"/>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5. Svolávání shromáždění delegátů</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Pravidla pro svolávání členské schůze zde platí obdobně.  Svolává představenstvo ve lhůtách stanovených stanovami, pokud nejde o svolání mimořádného shromáždění. </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Zákon speciálně ve vztahu ke shromáždění delegátů se problematikou jeho svolávání zabývá až  v určitých mimořádných situacích – kdy je </a:t>
            </a:r>
            <a:r>
              <a:rPr lang="cs-CZ" sz="1800" b="1" u="sng" dirty="0" smtClean="0">
                <a:latin typeface="Times New Roman" panose="02020603050405020304" pitchFamily="18" charset="0"/>
                <a:cs typeface="Times New Roman" panose="02020603050405020304" pitchFamily="18" charset="0"/>
              </a:rPr>
              <a:t>svoláváno na základě žádosti kontrolní komise nebo 10 % zvolených delegátů (</a:t>
            </a:r>
            <a:r>
              <a:rPr lang="cs-CZ" sz="1800" b="1" dirty="0" smtClean="0">
                <a:latin typeface="Times New Roman" panose="02020603050405020304" pitchFamily="18" charset="0"/>
                <a:cs typeface="Times New Roman" panose="02020603050405020304" pitchFamily="18" charset="0"/>
              </a:rPr>
              <a:t>685 odst. 1).</a:t>
            </a:r>
          </a:p>
          <a:p>
            <a:r>
              <a:rPr lang="cs-CZ" sz="1800" b="1" dirty="0" smtClean="0">
                <a:latin typeface="Times New Roman" panose="02020603050405020304" pitchFamily="18" charset="0"/>
                <a:cs typeface="Times New Roman" panose="02020603050405020304" pitchFamily="18" charset="0"/>
              </a:rPr>
              <a:t>Na žádost shora uvedených subjektů nebo v důležitém zájmu družstva může  shromáždění svolat  nejméně jedna třetina členů představenstva, ale také likvidátor nebo kontrolní komise, jestliže tak neučinilo bez zbytečného odkladu představenstvo. </a:t>
            </a:r>
          </a:p>
          <a:p>
            <a:endParaRPr lang="cs-CZ" sz="1800" b="1" u="sng"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Jestliže  je v této situaci  představenstvo nesvolá do 30 dnů po doručení žádosti, </a:t>
            </a:r>
            <a:r>
              <a:rPr lang="cs-CZ" sz="1800" b="1" u="sng" dirty="0" smtClean="0">
                <a:latin typeface="Times New Roman" panose="02020603050405020304" pitchFamily="18" charset="0"/>
                <a:cs typeface="Times New Roman" panose="02020603050405020304" pitchFamily="18" charset="0"/>
              </a:rPr>
              <a:t>musí je svolat osoby, které  o jeho svolání požádaly. </a:t>
            </a:r>
          </a:p>
          <a:p>
            <a:endParaRPr lang="cs-CZ" sz="1800" b="1" u="sng"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Pozvánka na jednání musí být písemná a posílá se všem delegátům – na adresu uvedenou v jejich seznamu. Kromě toho musí být zveřejněna i na  informační desce družstva.  Stanovy mohou určit i jiný způsob  jejího  zveřejnění.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Právo účasti na jednání mají i osoby, které nejsou delegáty ani jejich náhradníky. Jsou to členové představenstva a kontrolní komise, likvidátor a osoby, o nichž to stanoví jiný právní předpis nebo stanovy družstva. </a:t>
            </a: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21436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Shromáždění delegátů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92696"/>
            <a:ext cx="8928992" cy="6048672"/>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Zákon stanoví minimální obsah pozvánky </a:t>
            </a:r>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forma a sídlo družstva,</a:t>
            </a:r>
          </a:p>
          <a:p>
            <a:r>
              <a:rPr lang="cs-CZ" sz="1800" b="1" dirty="0" smtClean="0">
                <a:latin typeface="Times New Roman" panose="02020603050405020304" pitchFamily="18" charset="0"/>
                <a:cs typeface="Times New Roman" panose="02020603050405020304" pitchFamily="18" charset="0"/>
              </a:rPr>
              <a:t>- místo a doba zahájení jednání,</a:t>
            </a:r>
          </a:p>
          <a:p>
            <a:r>
              <a:rPr lang="cs-CZ" sz="1800" b="1" dirty="0" smtClean="0">
                <a:latin typeface="Times New Roman" panose="02020603050405020304" pitchFamily="18" charset="0"/>
                <a:cs typeface="Times New Roman" panose="02020603050405020304" pitchFamily="18" charset="0"/>
              </a:rPr>
              <a:t>- zda jde o shromáždění delegátů nebo náhradní shromáždění,</a:t>
            </a:r>
          </a:p>
          <a:p>
            <a:r>
              <a:rPr lang="cs-CZ" sz="1800" b="1" dirty="0" smtClean="0">
                <a:latin typeface="Times New Roman" panose="02020603050405020304" pitchFamily="18" charset="0"/>
                <a:cs typeface="Times New Roman" panose="02020603050405020304" pitchFamily="18" charset="0"/>
              </a:rPr>
              <a:t>- program jednání.</a:t>
            </a:r>
          </a:p>
          <a:p>
            <a:r>
              <a:rPr lang="cs-CZ" sz="1800" b="1" dirty="0" smtClean="0">
                <a:latin typeface="Times New Roman" panose="02020603050405020304" pitchFamily="18" charset="0"/>
                <a:cs typeface="Times New Roman" panose="02020603050405020304" pitchFamily="18" charset="0"/>
              </a:rPr>
              <a:t>K pozvánce musí být přiloženy všechny podklady k jednotlivým bodům programu. </a:t>
            </a:r>
          </a:p>
          <a:p>
            <a:r>
              <a:rPr lang="cs-CZ" sz="1800" b="1" dirty="0" smtClean="0">
                <a:latin typeface="Times New Roman" panose="02020603050405020304" pitchFamily="18" charset="0"/>
                <a:cs typeface="Times New Roman" panose="02020603050405020304" pitchFamily="18" charset="0"/>
              </a:rPr>
              <a:t>Je-li na programu změna stanov nebo přijetí usnesení, jehož důsledkem je změna stanov, musí jako příloha pozvánky být připojen  i návrh těchto změn. Připojena musí být i informace o možnosti se seznámit se všemi podklady.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Doplnění programu shromáždění – je sice možné, ale tato možnost je omezena pouze na  subjekty  oprávněné shromáždění svolávat.   Do programu je zařadí představenstvo.</a:t>
            </a:r>
          </a:p>
          <a:p>
            <a:r>
              <a:rPr lang="cs-CZ" sz="1800" b="1" dirty="0" smtClean="0">
                <a:latin typeface="Times New Roman" panose="02020603050405020304" pitchFamily="18" charset="0"/>
                <a:cs typeface="Times New Roman" panose="02020603050405020304" pitchFamily="18" charset="0"/>
              </a:rPr>
              <a:t>Jestliže však žádost o doplnění  byla doručena až po odeslání pozvánky, postupuje se jako v případě členské schůze.  Tzn., představenstvo o doplnění programu informuje delegáty přítomné na svolaném shromáždění s tím, že  navrhovaný bor se bude projednávat na samostatném následně svolaném shromáždění.  Je to důsledek toho, že zákon měnit program po odeslání pozvánek výslovně zakazuje. </a:t>
            </a:r>
          </a:p>
          <a:p>
            <a:r>
              <a:rPr lang="cs-CZ" sz="1800" b="1" dirty="0" smtClean="0">
                <a:latin typeface="Times New Roman" panose="02020603050405020304" pitchFamily="18" charset="0"/>
                <a:cs typeface="Times New Roman" panose="02020603050405020304" pitchFamily="18" charset="0"/>
              </a:rPr>
              <a:t>Představenstvo je pak povinno následně shromáždění k dodatečně navrženému bodu svolat. </a:t>
            </a: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2731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579296"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Shromáždění delegátů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79512" y="836712"/>
            <a:ext cx="8856984" cy="5904656"/>
          </a:xfrm>
        </p:spPr>
        <p:txBody>
          <a:bodyPr>
            <a:normAutofit fontScale="92500" lnSpcReduction="10000"/>
          </a:bodyPr>
          <a:lstStyle/>
          <a:p>
            <a:r>
              <a:rPr lang="cs-CZ" sz="1800" b="1" dirty="0" smtClean="0">
                <a:latin typeface="Times New Roman" panose="02020603050405020304" pitchFamily="18" charset="0"/>
                <a:cs typeface="Times New Roman" panose="02020603050405020304" pitchFamily="18" charset="0"/>
              </a:rPr>
              <a:t>6</a:t>
            </a:r>
            <a:r>
              <a:rPr lang="cs-CZ" sz="1800" b="1" u="sng" dirty="0" smtClean="0">
                <a:latin typeface="Times New Roman" panose="02020603050405020304" pitchFamily="18" charset="0"/>
                <a:cs typeface="Times New Roman" panose="02020603050405020304" pitchFamily="18" charset="0"/>
              </a:rPr>
              <a:t>. Jednání a rozhodování shromáždění delegátů</a:t>
            </a:r>
          </a:p>
          <a:p>
            <a:r>
              <a:rPr lang="cs-CZ" sz="1800" b="1" dirty="0" smtClean="0">
                <a:latin typeface="Times New Roman" panose="02020603050405020304" pitchFamily="18" charset="0"/>
                <a:cs typeface="Times New Roman" panose="02020603050405020304" pitchFamily="18" charset="0"/>
              </a:rPr>
              <a:t>Základní předpoklad – usnášeníschopnost =</a:t>
            </a: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je-li přítomna nadpoloviční většina</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delegátů majících dohromady nejméně nadpoloviční většinu</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hlasů – pokud  zákon nebo stanovy neurčují požadavky vyšší.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Vyšší požadavky v případě, že se jedná o záležitosti uvedené v §  650 odst. 2  stejné jako u členské schůze </a:t>
            </a:r>
          </a:p>
          <a:p>
            <a:r>
              <a:rPr lang="cs-CZ" sz="1800" b="1" dirty="0" smtClean="0">
                <a:latin typeface="Times New Roman" panose="02020603050405020304" pitchFamily="18" charset="0"/>
                <a:cs typeface="Times New Roman" panose="02020603050405020304" pitchFamily="18" charset="0"/>
              </a:rPr>
              <a:t>- přítomni delegáti zastupující alespoň 2/3 členů družstva a</a:t>
            </a:r>
          </a:p>
          <a:p>
            <a:r>
              <a:rPr lang="cs-CZ" sz="1800" b="1" dirty="0" smtClean="0">
                <a:latin typeface="Times New Roman" panose="02020603050405020304" pitchFamily="18" charset="0"/>
                <a:cs typeface="Times New Roman" panose="02020603050405020304" pitchFamily="18" charset="0"/>
              </a:rPr>
              <a:t>- pro usnesení hlasovali delegáti zastupující  alespoň 2/3 na shromáždění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zastoupených členů.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Každý delegát  má tolik hlasů, kolik hlasů při projednávání dané záležitosti mají </a:t>
            </a:r>
            <a:r>
              <a:rPr lang="cs-CZ" sz="1800" b="1" u="sng" dirty="0" err="1" smtClean="0">
                <a:latin typeface="Times New Roman" panose="02020603050405020304" pitchFamily="18" charset="0"/>
                <a:cs typeface="Times New Roman" panose="02020603050405020304" pitchFamily="18" charset="0"/>
              </a:rPr>
              <a:t>člernopvé</a:t>
            </a:r>
            <a:r>
              <a:rPr lang="cs-CZ" sz="1800" b="1" u="sng" dirty="0" smtClean="0">
                <a:latin typeface="Times New Roman" panose="02020603050405020304" pitchFamily="18" charset="0"/>
                <a:cs typeface="Times New Roman" panose="02020603050405020304" pitchFamily="18" charset="0"/>
              </a:rPr>
              <a:t> zařazení do volebního obvodu, ve kterém je delegát zvolen.  </a:t>
            </a:r>
            <a:r>
              <a:rPr lang="cs-CZ" sz="1800" b="1" dirty="0" smtClean="0">
                <a:latin typeface="Times New Roman" panose="02020603050405020304" pitchFamily="18" charset="0"/>
                <a:cs typeface="Times New Roman" panose="02020603050405020304" pitchFamily="18" charset="0"/>
              </a:rPr>
              <a:t>To platí, pokud stanovy  družstva nestanoví jinak.  Za rozhodný se považuje počet členů  zařazených do volebního obvodu k sedmému dni předcházejícímu  dni konání shromáždění delegátů.  Pokud by se později  počet členů  obvodu změnil, nepřihlíží se k této změně.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Právo účastnit se jednání shromáždění delegátů (a příp. jejich náhradníků) mají i další  osoby – členové představenstva, členové kontrolní komise, likvidátor a osoby, </a:t>
            </a:r>
          </a:p>
          <a:p>
            <a:r>
              <a:rPr lang="cs-CZ" sz="1800" b="1" dirty="0" smtClean="0">
                <a:latin typeface="Times New Roman" panose="02020603050405020304" pitchFamily="18" charset="0"/>
                <a:cs typeface="Times New Roman" panose="02020603050405020304" pitchFamily="18" charset="0"/>
              </a:rPr>
              <a:t>Kterým toto právo vyplývá ze zvláštního zákona nebo stanov družstva.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069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576064"/>
          </a:xfrm>
        </p:spPr>
        <p:txBody>
          <a:bodyPr>
            <a:normAutofit/>
          </a:bodyPr>
          <a:lstStyle/>
          <a:p>
            <a:r>
              <a:rPr lang="cs-CZ" sz="2800" b="1" dirty="0">
                <a:latin typeface="Times New Roman" panose="02020603050405020304" pitchFamily="18" charset="0"/>
                <a:cs typeface="Times New Roman" panose="02020603050405020304" pitchFamily="18" charset="0"/>
              </a:rPr>
              <a:t>Shromáždění delegátů – </a:t>
            </a:r>
            <a:r>
              <a:rPr lang="cs-CZ" sz="2800" b="1" dirty="0" err="1">
                <a:latin typeface="Times New Roman" panose="02020603050405020304" pitchFamily="18" charset="0"/>
                <a:cs typeface="Times New Roman" panose="02020603050405020304" pitchFamily="18" charset="0"/>
              </a:rPr>
              <a:t>pokrač</a:t>
            </a:r>
            <a:r>
              <a:rPr lang="cs-CZ" sz="2800" b="1" dirty="0">
                <a:latin typeface="Times New Roman" panose="02020603050405020304" pitchFamily="18" charset="0"/>
                <a:cs typeface="Times New Roman" panose="02020603050405020304" pitchFamily="18" charset="0"/>
              </a:rPr>
              <a:t>. </a:t>
            </a:r>
            <a:endParaRPr lang="cs-CZ" sz="2800"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92696"/>
            <a:ext cx="8856984" cy="6048672"/>
          </a:xfrm>
        </p:spPr>
        <p:txBody>
          <a:bodyPr>
            <a:normAutofit/>
          </a:bodyPr>
          <a:lstStyle/>
          <a:p>
            <a:r>
              <a:rPr lang="cs-CZ" sz="1800" b="1" dirty="0" smtClean="0">
                <a:latin typeface="Times New Roman" panose="02020603050405020304" pitchFamily="18" charset="0"/>
                <a:cs typeface="Times New Roman" panose="02020603050405020304" pitchFamily="18" charset="0"/>
              </a:rPr>
              <a:t>Tyto osoby však nemají právo na shromáždění hlasovat !</a:t>
            </a:r>
          </a:p>
          <a:p>
            <a:r>
              <a:rPr lang="cs-CZ" sz="1800" b="1" dirty="0" smtClean="0">
                <a:latin typeface="Times New Roman" panose="02020603050405020304" pitchFamily="18" charset="0"/>
                <a:cs typeface="Times New Roman" panose="02020603050405020304" pitchFamily="18" charset="0"/>
              </a:rPr>
              <a:t>Požádají-li o .slovo, je jim uděleno před hlasováním.</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O průběhu jednání shromáždění je svolavatel povinen pořídit </a:t>
            </a:r>
            <a:r>
              <a:rPr lang="cs-CZ" sz="1800" b="1" u="sng" dirty="0" smtClean="0">
                <a:latin typeface="Times New Roman" panose="02020603050405020304" pitchFamily="18" charset="0"/>
                <a:cs typeface="Times New Roman" panose="02020603050405020304" pitchFamily="18" charset="0"/>
              </a:rPr>
              <a:t>zápi</a:t>
            </a:r>
            <a:r>
              <a:rPr lang="cs-CZ" sz="1800" b="1" dirty="0" smtClean="0">
                <a:latin typeface="Times New Roman" panose="02020603050405020304" pitchFamily="18" charset="0"/>
                <a:cs typeface="Times New Roman" panose="02020603050405020304" pitchFamily="18" charset="0"/>
              </a:rPr>
              <a:t>s. O něm platí obdobně ustanovení o zápisu členské schůze.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Každý člen   má právo  na vydání kopie zápisu včetn</a:t>
            </a:r>
            <a:r>
              <a:rPr lang="cs-CZ" sz="1800" b="1" dirty="0">
                <a:latin typeface="Times New Roman" panose="02020603050405020304" pitchFamily="18" charset="0"/>
                <a:cs typeface="Times New Roman" panose="02020603050405020304" pitchFamily="18" charset="0"/>
              </a:rPr>
              <a:t>ě</a:t>
            </a:r>
            <a:r>
              <a:rPr lang="cs-CZ" sz="1800" b="1" dirty="0" smtClean="0">
                <a:latin typeface="Times New Roman" panose="02020603050405020304" pitchFamily="18" charset="0"/>
                <a:cs typeface="Times New Roman" panose="02020603050405020304" pitchFamily="18" charset="0"/>
              </a:rPr>
              <a:t> všech příloha podkladů poskytnutých samotným delegátům.  Stanovy mohou určit povinnost člena  uhradit družstvu s tím spojené náklady.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Družstvo je povinno </a:t>
            </a:r>
            <a:r>
              <a:rPr lang="cs-CZ" sz="1800" b="1" u="sng" dirty="0" smtClean="0">
                <a:latin typeface="Times New Roman" panose="02020603050405020304" pitchFamily="18" charset="0"/>
                <a:cs typeface="Times New Roman" panose="02020603050405020304" pitchFamily="18" charset="0"/>
              </a:rPr>
              <a:t>výsledky jednání a všechny přijatá usnesení  v úplném znění a bez zbytečného odkladu uveřejnit</a:t>
            </a:r>
            <a:r>
              <a:rPr lang="cs-CZ" sz="1800" b="1" dirty="0" smtClean="0">
                <a:latin typeface="Times New Roman" panose="02020603050405020304" pitchFamily="18" charset="0"/>
                <a:cs typeface="Times New Roman" panose="02020603050405020304" pitchFamily="18" charset="0"/>
              </a:rPr>
              <a:t> vyvěšením nejméně po dobu 60 dnů od konání shromáždění na informační desce družstva.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7. </a:t>
            </a:r>
            <a:r>
              <a:rPr lang="cs-CZ" sz="1800" b="1" u="sng" dirty="0" smtClean="0">
                <a:latin typeface="Times New Roman" panose="02020603050405020304" pitchFamily="18" charset="0"/>
                <a:cs typeface="Times New Roman" panose="02020603050405020304" pitchFamily="18" charset="0"/>
              </a:rPr>
              <a:t>Náhradní shromáždění delegátů</a:t>
            </a:r>
          </a:p>
          <a:p>
            <a:pPr marL="0" indent="0">
              <a:buNone/>
            </a:pPr>
            <a:r>
              <a:rPr lang="cs-CZ" sz="1800" b="1" dirty="0" smtClean="0">
                <a:latin typeface="Times New Roman" panose="02020603050405020304" pitchFamily="18" charset="0"/>
                <a:cs typeface="Times New Roman" panose="02020603050405020304" pitchFamily="18" charset="0"/>
              </a:rPr>
              <a:t>      Podobné řešení jako v případě členské schůze, jestliže se v danou .dobu nesejde  dostatečný počet delegátů, příp. náhradníků, aby  bylo usnášeníschopné.  Je-li i nadále třeba, aby se shromáždění konalo,  svolavatel je svolá znovu, tentokrát s označením „náhradní“. Samostatnou pozvánkou a stejným způsobem jako původní.  </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28383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576064"/>
          </a:xfrm>
        </p:spPr>
        <p:txBody>
          <a:bodyPr>
            <a:normAutofit/>
          </a:bodyPr>
          <a:lstStyle/>
          <a:p>
            <a:r>
              <a:rPr lang="cs-CZ" sz="2800" b="1" dirty="0">
                <a:latin typeface="Times New Roman" panose="02020603050405020304" pitchFamily="18" charset="0"/>
                <a:cs typeface="Times New Roman" panose="02020603050405020304" pitchFamily="18" charset="0"/>
              </a:rPr>
              <a:t>Shromáždění delegátů – </a:t>
            </a:r>
            <a:r>
              <a:rPr lang="cs-CZ" sz="2800" b="1" dirty="0" err="1">
                <a:latin typeface="Times New Roman" panose="02020603050405020304" pitchFamily="18" charset="0"/>
                <a:cs typeface="Times New Roman" panose="02020603050405020304" pitchFamily="18" charset="0"/>
              </a:rPr>
              <a:t>pokrač</a:t>
            </a:r>
            <a:r>
              <a:rPr lang="cs-CZ" sz="2800" b="1" dirty="0">
                <a:latin typeface="Times New Roman" panose="02020603050405020304" pitchFamily="18" charset="0"/>
                <a:cs typeface="Times New Roman" panose="02020603050405020304" pitchFamily="18" charset="0"/>
              </a:rPr>
              <a:t>. </a:t>
            </a:r>
            <a:endParaRPr lang="cs-CZ" sz="2800"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79512" y="692696"/>
            <a:ext cx="8856984" cy="6120680"/>
          </a:xfrm>
        </p:spPr>
        <p:txBody>
          <a:bodyPr>
            <a:normAutofit/>
          </a:bodyPr>
          <a:lstStyle/>
          <a:p>
            <a:r>
              <a:rPr lang="cs-CZ" sz="1800" b="1" dirty="0" smtClean="0">
                <a:latin typeface="Times New Roman" panose="02020603050405020304" pitchFamily="18" charset="0"/>
                <a:cs typeface="Times New Roman" panose="02020603050405020304" pitchFamily="18" charset="0"/>
              </a:rPr>
              <a:t>Náhradní shromáždění </a:t>
            </a:r>
            <a:r>
              <a:rPr lang="cs-CZ" sz="1800" b="1" u="sng" dirty="0" smtClean="0">
                <a:latin typeface="Times New Roman" panose="02020603050405020304" pitchFamily="18" charset="0"/>
                <a:cs typeface="Times New Roman" panose="02020603050405020304" pitchFamily="18" charset="0"/>
              </a:rPr>
              <a:t>je usnášeníschopné</a:t>
            </a:r>
            <a:r>
              <a:rPr lang="cs-CZ" sz="1800" b="1" dirty="0" smtClean="0">
                <a:latin typeface="Times New Roman" panose="02020603050405020304" pitchFamily="18" charset="0"/>
                <a:cs typeface="Times New Roman" panose="02020603050405020304" pitchFamily="18" charset="0"/>
              </a:rPr>
              <a:t>, je-li přítomno alespoň 10 %  všech zvolených delegát§, nejméně však delegátů  pět.  </a:t>
            </a:r>
          </a:p>
          <a:p>
            <a:endParaRPr lang="cs-CZ" sz="1800" b="1"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Neplatnost usnesení shromáždění delegátů</a:t>
            </a:r>
          </a:p>
          <a:p>
            <a:r>
              <a:rPr lang="cs-CZ" sz="1800" b="1" dirty="0" smtClean="0">
                <a:latin typeface="Times New Roman" panose="02020603050405020304" pitchFamily="18" charset="0"/>
                <a:cs typeface="Times New Roman" panose="02020603050405020304" pitchFamily="18" charset="0"/>
              </a:rPr>
              <a:t>Domáhat se neplatnosti usnesení  shromáždění může stejný okruh subjektů jako  v případě  členské schůze  - kterýkoli člen družstva, člen představenstva, kontrolní komise  a likvidátor  - důvod -  rozpor usnesení s právní předpisem nebo stanovami, ale i s dobrými mravy.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Nebyla-li neplatnost uplatněna v zákonem stanovených lhůtách nebo nebylo-li žalobě vyhověno, nelze  ji již přezkoumávat – pokud jiný právní předpis nestanoví jinak.</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Oproti  úpravě neplatnosti usnesení členské schůze zde zákon rozšiřuje výčet důvodů. Jsou to</a:t>
            </a:r>
          </a:p>
          <a:p>
            <a:r>
              <a:rPr lang="cs-CZ" sz="1800" b="1" dirty="0" smtClean="0">
                <a:latin typeface="Times New Roman" panose="02020603050405020304" pitchFamily="18" charset="0"/>
                <a:cs typeface="Times New Roman" panose="02020603050405020304" pitchFamily="18" charset="0"/>
              </a:rPr>
              <a:t>-  zařazení členů do volebních obvodů v rozporu se zákonem nebo stanovami,</a:t>
            </a:r>
          </a:p>
          <a:p>
            <a:r>
              <a:rPr lang="cs-CZ" sz="1800" b="1" dirty="0" smtClean="0">
                <a:latin typeface="Times New Roman" panose="02020603050405020304" pitchFamily="18" charset="0"/>
                <a:cs typeface="Times New Roman" panose="02020603050405020304" pitchFamily="18" charset="0"/>
              </a:rPr>
              <a:t>- v jednom nebo více volebních obvodech není ke dni konání shromáždění  zvolen</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delegát ani jeho náhradník,</a:t>
            </a:r>
          </a:p>
          <a:p>
            <a:r>
              <a:rPr lang="cs-CZ" sz="1800" b="1" dirty="0" smtClean="0">
                <a:latin typeface="Times New Roman" panose="02020603050405020304" pitchFamily="18" charset="0"/>
                <a:cs typeface="Times New Roman" panose="02020603050405020304" pitchFamily="18" charset="0"/>
              </a:rPr>
              <a:t>- náhradník delegáta se nemohl zúčastnit proto, že ho o jednání neinformoval </a:t>
            </a:r>
          </a:p>
          <a:p>
            <a:r>
              <a:rPr lang="cs-CZ" sz="1800" b="1">
                <a:latin typeface="Times New Roman" panose="02020603050405020304" pitchFamily="18" charset="0"/>
                <a:cs typeface="Times New Roman" panose="02020603050405020304" pitchFamily="18" charset="0"/>
              </a:rPr>
              <a:t> </a:t>
            </a:r>
            <a:r>
              <a:rPr lang="cs-CZ" sz="1800" b="1" smtClean="0">
                <a:latin typeface="Times New Roman" panose="02020603050405020304" pitchFamily="18" charset="0"/>
                <a:cs typeface="Times New Roman" panose="02020603050405020304" pitchFamily="18" charset="0"/>
              </a:rPr>
              <a:t> delegát,</a:t>
            </a:r>
          </a:p>
          <a:p>
            <a:endParaRPr lang="cs-CZ" sz="1800" b="1" dirty="0" smtClean="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5015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74638"/>
            <a:ext cx="8363272" cy="706090"/>
          </a:xfrm>
        </p:spPr>
        <p:txBody>
          <a:bodyPr>
            <a:normAutofit/>
          </a:bodyPr>
          <a:lstStyle/>
          <a:p>
            <a:r>
              <a:rPr lang="cs-CZ" sz="2800" b="1" dirty="0">
                <a:latin typeface="Times New Roman" panose="02020603050405020304" pitchFamily="18" charset="0"/>
                <a:cs typeface="Times New Roman" panose="02020603050405020304" pitchFamily="18" charset="0"/>
              </a:rPr>
              <a:t>Shromáždění delegátů – </a:t>
            </a:r>
            <a:r>
              <a:rPr lang="cs-CZ" sz="2800" b="1" dirty="0" err="1">
                <a:latin typeface="Times New Roman" panose="02020603050405020304" pitchFamily="18" charset="0"/>
                <a:cs typeface="Times New Roman" panose="02020603050405020304" pitchFamily="18" charset="0"/>
              </a:rPr>
              <a:t>pokrač</a:t>
            </a:r>
            <a:r>
              <a:rPr lang="cs-CZ" sz="2800" b="1" dirty="0">
                <a:latin typeface="Times New Roman" panose="02020603050405020304" pitchFamily="18" charset="0"/>
                <a:cs typeface="Times New Roman" panose="02020603050405020304" pitchFamily="18" charset="0"/>
              </a:rPr>
              <a:t>. </a:t>
            </a:r>
            <a:endParaRPr lang="cs-CZ" sz="2800"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980728"/>
            <a:ext cx="9001000" cy="5760640"/>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 delegát jednal v rozporu s usnesením členů </a:t>
            </a:r>
            <a:r>
              <a:rPr lang="cs-CZ" sz="1800" b="1" dirty="0" err="1" smtClean="0">
                <a:latin typeface="Times New Roman" panose="02020603050405020304" pitchFamily="18" charset="0"/>
                <a:cs typeface="Times New Roman" panose="02020603050405020304" pitchFamily="18" charset="0"/>
              </a:rPr>
              <a:t>žařazených</a:t>
            </a:r>
            <a:r>
              <a:rPr lang="cs-CZ" sz="1800" b="1" dirty="0" smtClean="0">
                <a:latin typeface="Times New Roman" panose="02020603050405020304" pitchFamily="18" charset="0"/>
                <a:cs typeface="Times New Roman" panose="02020603050405020304" pitchFamily="18" charset="0"/>
              </a:rPr>
              <a:t> do volebního obvodu, za který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byl zvolen.</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B.  </a:t>
            </a:r>
            <a:r>
              <a:rPr lang="cs-CZ" sz="1800" b="1" u="sng" dirty="0" smtClean="0">
                <a:latin typeface="Times New Roman" panose="02020603050405020304" pitchFamily="18" charset="0"/>
                <a:cs typeface="Times New Roman" panose="02020603050405020304" pitchFamily="18" charset="0"/>
              </a:rPr>
              <a:t>Představenstvo družstva</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Jeho členy volí členská schůze. </a:t>
            </a:r>
            <a:r>
              <a:rPr lang="cs-CZ" sz="1800" b="1" u="sng" dirty="0" smtClean="0">
                <a:latin typeface="Times New Roman" panose="02020603050405020304" pitchFamily="18" charset="0"/>
                <a:cs typeface="Times New Roman" panose="02020603050405020304" pitchFamily="18" charset="0"/>
              </a:rPr>
              <a:t>Je statutárním orgánem družstva</a:t>
            </a:r>
            <a:r>
              <a:rPr lang="cs-CZ" sz="1800" b="1" dirty="0" smtClean="0">
                <a:latin typeface="Times New Roman" panose="02020603050405020304" pitchFamily="18" charset="0"/>
                <a:cs typeface="Times New Roman" panose="02020603050405020304" pitchFamily="18" charset="0"/>
              </a:rPr>
              <a:t>. Zákon zdůrazňuje, že mu přísluší  obchodní vedení družstva (!?).</a:t>
            </a:r>
          </a:p>
          <a:p>
            <a:r>
              <a:rPr lang="cs-CZ" sz="1800" b="1" dirty="0" smtClean="0">
                <a:latin typeface="Times New Roman" panose="02020603050405020304" pitchFamily="18" charset="0"/>
                <a:cs typeface="Times New Roman" panose="02020603050405020304" pitchFamily="18" charset="0"/>
              </a:rPr>
              <a:t>Plní usnesení členské schůze – </a:t>
            </a:r>
            <a:r>
              <a:rPr lang="cs-CZ" sz="1800" b="1" i="1" dirty="0" smtClean="0">
                <a:latin typeface="Times New Roman" panose="02020603050405020304" pitchFamily="18" charset="0"/>
                <a:cs typeface="Times New Roman" panose="02020603050405020304" pitchFamily="18" charset="0"/>
              </a:rPr>
              <a:t>pokud nejsou v rozporu s právními předpisy!</a:t>
            </a:r>
          </a:p>
          <a:p>
            <a:r>
              <a:rPr lang="cs-CZ" sz="1800" b="1" dirty="0" smtClean="0">
                <a:latin typeface="Times New Roman" panose="02020603050405020304" pitchFamily="18" charset="0"/>
                <a:cs typeface="Times New Roman" panose="02020603050405020304" pitchFamily="18" charset="0"/>
              </a:rPr>
              <a:t>Zajišťuje řádné vedení účetnictví, předkládá členské schůzi účetní závěrku a případně i návrh na rozdělení zisku nebo na úhradu </a:t>
            </a:r>
            <a:r>
              <a:rPr lang="cs-CZ" sz="1800" b="1" dirty="0">
                <a:latin typeface="Times New Roman" panose="02020603050405020304" pitchFamily="18" charset="0"/>
                <a:cs typeface="Times New Roman" panose="02020603050405020304" pitchFamily="18" charset="0"/>
              </a:rPr>
              <a:t>z</a:t>
            </a:r>
            <a:r>
              <a:rPr lang="cs-CZ" sz="1800" b="1" dirty="0" smtClean="0">
                <a:latin typeface="Times New Roman" panose="02020603050405020304" pitchFamily="18" charset="0"/>
                <a:cs typeface="Times New Roman" panose="02020603050405020304" pitchFamily="18" charset="0"/>
              </a:rPr>
              <a:t>tráty.</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Počet členů představenstva – podle zákona 3 (rozumí se minimálně), pokud stanovy nestanoví počet vyšší.</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čele představenstva – </a:t>
            </a:r>
            <a:r>
              <a:rPr lang="cs-CZ" sz="1800" b="1" u="sng" dirty="0" smtClean="0">
                <a:latin typeface="Times New Roman" panose="02020603050405020304" pitchFamily="18" charset="0"/>
                <a:cs typeface="Times New Roman" panose="02020603050405020304" pitchFamily="18" charset="0"/>
              </a:rPr>
              <a:t>předseda</a:t>
            </a:r>
            <a:r>
              <a:rPr lang="cs-CZ" sz="1800" b="1" dirty="0" smtClean="0">
                <a:latin typeface="Times New Roman" panose="02020603050405020304" pitchFamily="18" charset="0"/>
                <a:cs typeface="Times New Roman" panose="02020603050405020304" pitchFamily="18" charset="0"/>
              </a:rPr>
              <a:t> – volí jej představenstvo, pokud stanovy jeho ,volbu nesvěří členské schůzi. </a:t>
            </a:r>
          </a:p>
          <a:p>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Při hlasování představenstvo rozhoduje většinou hlasů všech členů – </a:t>
            </a:r>
            <a:r>
              <a:rPr lang="cs-CZ" sz="1800" b="1" dirty="0" smtClean="0">
                <a:latin typeface="Times New Roman" panose="02020603050405020304" pitchFamily="18" charset="0"/>
                <a:cs typeface="Times New Roman" panose="02020603050405020304" pitchFamily="18" charset="0"/>
              </a:rPr>
              <a:t>proto  by počet členů měl být lichý. (Ve skutečnosti nemusí být vždy všichni přítomni, a pak může být i počet sudý).</a:t>
            </a:r>
          </a:p>
          <a:p>
            <a:endParaRPr lang="cs-CZ" sz="1800" b="1" u="sng"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354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60648"/>
            <a:ext cx="8435280" cy="548680"/>
          </a:xfrm>
        </p:spPr>
        <p:txBody>
          <a:bodyPr>
            <a:noAutofit/>
          </a:bodyPr>
          <a:lstStyle/>
          <a:p>
            <a:r>
              <a:rPr lang="cs-CZ" b="1" dirty="0" smtClean="0">
                <a:latin typeface="Times New Roman" panose="02020603050405020304" pitchFamily="18" charset="0"/>
                <a:cs typeface="Times New Roman" panose="02020603050405020304" pitchFamily="18" charset="0"/>
              </a:rPr>
              <a:t> </a:t>
            </a:r>
            <a:br>
              <a:rPr lang="cs-CZ" b="1" dirty="0" smtClean="0">
                <a:latin typeface="Times New Roman" panose="02020603050405020304" pitchFamily="18" charset="0"/>
                <a:cs typeface="Times New Roman" panose="02020603050405020304" pitchFamily="18" charset="0"/>
              </a:rPr>
            </a:br>
            <a:r>
              <a:rPr lang="cs-CZ" sz="2800" b="1" dirty="0" smtClean="0">
                <a:latin typeface="Times New Roman" panose="02020603050405020304" pitchFamily="18" charset="0"/>
                <a:cs typeface="Times New Roman" panose="02020603050405020304" pitchFamily="18" charset="0"/>
              </a:rPr>
              <a:t>Představenstvo družstva-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r>
              <a:rPr lang="cs-CZ" sz="2800" b="1" dirty="0">
                <a:latin typeface="Times New Roman" panose="02020603050405020304" pitchFamily="18" charset="0"/>
                <a:cs typeface="Times New Roman" panose="02020603050405020304" pitchFamily="18" charset="0"/>
              </a:rPr>
              <a:t/>
            </a:r>
            <a:br>
              <a:rPr lang="cs-CZ" sz="2800" b="1" dirty="0">
                <a:latin typeface="Times New Roman" panose="02020603050405020304" pitchFamily="18" charset="0"/>
                <a:cs typeface="Times New Roman" panose="02020603050405020304" pitchFamily="18" charset="0"/>
              </a:rPr>
            </a:br>
            <a:endParaRPr lang="cs-CZ" sz="2800"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79512" y="980728"/>
            <a:ext cx="8856984" cy="5688632"/>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Členství v představenstvu zaniká </a:t>
            </a:r>
          </a:p>
          <a:p>
            <a:r>
              <a:rPr lang="cs-CZ" sz="1800" b="1" dirty="0" smtClean="0">
                <a:latin typeface="Times New Roman" panose="02020603050405020304" pitchFamily="18" charset="0"/>
                <a:cs typeface="Times New Roman" panose="02020603050405020304" pitchFamily="18" charset="0"/>
              </a:rPr>
              <a:t>- uplynutím funkčního období,</a:t>
            </a:r>
          </a:p>
          <a:p>
            <a:r>
              <a:rPr lang="cs-CZ" sz="1800" b="1" dirty="0" smtClean="0">
                <a:latin typeface="Times New Roman" panose="02020603050405020304" pitchFamily="18" charset="0"/>
                <a:cs typeface="Times New Roman" panose="02020603050405020304" pitchFamily="18" charset="0"/>
              </a:rPr>
              <a:t>- odvolání člena orgánem, který jej za člena zvolil,</a:t>
            </a:r>
          </a:p>
          <a:p>
            <a:r>
              <a:rPr lang="cs-CZ" sz="1800" b="1" dirty="0" smtClean="0">
                <a:latin typeface="Times New Roman" panose="02020603050405020304" pitchFamily="18" charset="0"/>
                <a:cs typeface="Times New Roman" panose="02020603050405020304" pitchFamily="18" charset="0"/>
              </a:rPr>
              <a:t>- odstoupením z funkce; pokud stanovy neurčí jinak, jeho funkce skončí uplynutím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jednoho měsíce od doručení oznámení o odstoupení, pokud orgán, který ho zvolil</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na žádost odstupujícího nechválí jiný okamžik zániku jeho funkce,</a:t>
            </a:r>
          </a:p>
          <a:p>
            <a:r>
              <a:rPr lang="cs-CZ" sz="1800" b="1" dirty="0" smtClean="0">
                <a:latin typeface="Times New Roman" panose="02020603050405020304" pitchFamily="18" charset="0"/>
                <a:cs typeface="Times New Roman" panose="02020603050405020304" pitchFamily="18" charset="0"/>
              </a:rPr>
              <a:t>- zánikem členství v družstvu.</a:t>
            </a:r>
          </a:p>
          <a:p>
            <a:r>
              <a:rPr lang="cs-CZ" sz="1800" b="1" dirty="0" smtClean="0">
                <a:latin typeface="Times New Roman" panose="02020603050405020304" pitchFamily="18" charset="0"/>
                <a:cs typeface="Times New Roman" panose="02020603050405020304" pitchFamily="18" charset="0"/>
              </a:rPr>
              <a:t>- Nejasná je § 712 odst. 1 – v němž zákon říká, že „funkce v představenstvo zaniká</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také volbou nového člena představenstva, ledaže z rozhodnutí členské schůze plyne</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něco jiného“.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případě skončení funkce člena představenstva – zvolí nejbližší členská schůze  nového člena.  </a:t>
            </a:r>
          </a:p>
          <a:p>
            <a:r>
              <a:rPr lang="cs-CZ" sz="1800" b="1" dirty="0" smtClean="0">
                <a:latin typeface="Times New Roman" panose="02020603050405020304" pitchFamily="18" charset="0"/>
                <a:cs typeface="Times New Roman" panose="02020603050405020304" pitchFamily="18" charset="0"/>
              </a:rPr>
              <a:t>Pokud by představenstvo nebylo  schopno pro nedostatek členů plnit své funkce, </a:t>
            </a:r>
          </a:p>
          <a:p>
            <a:r>
              <a:rPr lang="cs-CZ" sz="1800" b="1" dirty="0" smtClean="0">
                <a:latin typeface="Times New Roman" panose="02020603050405020304" pitchFamily="18" charset="0"/>
                <a:cs typeface="Times New Roman" panose="02020603050405020304" pitchFamily="18" charset="0"/>
              </a:rPr>
              <a:t>Jmenuje chybějící členy na návrh osoby, která na tom má právní zájem, soud. A to na dobu do řádného zvolení nového člena. </a:t>
            </a:r>
          </a:p>
          <a:p>
            <a:r>
              <a:rPr lang="cs-CZ" sz="1800" b="1" dirty="0" smtClean="0">
                <a:latin typeface="Times New Roman" panose="02020603050405020304" pitchFamily="18" charset="0"/>
                <a:cs typeface="Times New Roman" panose="02020603050405020304" pitchFamily="18" charset="0"/>
              </a:rPr>
              <a:t>Jinak by soud mohl i bez návrhu družstvo zrušit. Je proto na družstvu, aby co nejdřív svolalo členskou schůzi (shromáždění delegátů).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81475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352928" cy="652214"/>
          </a:xfrm>
        </p:spPr>
        <p:txBody>
          <a:bodyPr>
            <a:normAutofit/>
          </a:bodyPr>
          <a:lstStyle/>
          <a:p>
            <a:r>
              <a:rPr lang="cs-CZ" sz="2800" b="1" dirty="0" smtClean="0">
                <a:latin typeface="Times New Roman" panose="02020603050405020304" pitchFamily="18" charset="0"/>
                <a:cs typeface="Times New Roman" panose="02020603050405020304" pitchFamily="18" charset="0"/>
              </a:rPr>
              <a:t>Představenstvo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856984" cy="5904656"/>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Situaci, která by hrozila poklesem  počtu členů představenstva pod polovinu (ztráta usnášeníschopnosti) může družstvo čelit  ve svých stanovách – ustanovením opravňujícím představenstvo jmenovat náhradní členy na dobu do příští členské schůze.  </a:t>
            </a:r>
          </a:p>
          <a:p>
            <a:r>
              <a:rPr lang="cs-CZ" sz="1800" b="1" dirty="0" smtClean="0">
                <a:latin typeface="Times New Roman" panose="02020603050405020304" pitchFamily="18" charset="0"/>
                <a:cs typeface="Times New Roman" panose="02020603050405020304" pitchFamily="18" charset="0"/>
              </a:rPr>
              <a:t>Ještě lepší je, jestliže stanovy počítají s možností volit náhradníky členů představenstva již při volbě jeho členů.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Zákaz střetu zájmů pro členy představenstva</a:t>
            </a:r>
          </a:p>
          <a:p>
            <a:r>
              <a:rPr lang="cs-CZ" sz="1800" b="1" dirty="0" smtClean="0">
                <a:latin typeface="Times New Roman" panose="02020603050405020304" pitchFamily="18" charset="0"/>
                <a:cs typeface="Times New Roman" panose="02020603050405020304" pitchFamily="18" charset="0"/>
              </a:rPr>
              <a:t>Členové představenstva nesmí  podnikat v předmětu činnosti družstva, a to nejen sami, ale ani ve prospěch jiných osob ani zprostředkovávat obchody družstva pro jiného.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Dále nesmí byt  členy statutárního orgánu jiné právnické osoby se shodným předmětem činnosti nebo osoby  v obdobném postavení, ledaže se jedná o koncern, společenství vlastníků jednotek nebo družstva, jehož členy jsou pouze jiná družstva.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Člen představenstva nesmí být současně členem kontrolní komise svého družstva nebo jinou osobou oprávněnou podle zápisu v obch. Rejstříku jednat za družstvo. </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Stanovy mohou omezení člena představenstva dále rozšířit. Člen je povinen družstvo informovat, že se do některé z uvedených situací dostal. </a:t>
            </a: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41822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648072"/>
          </a:xfrm>
        </p:spPr>
        <p:txBody>
          <a:bodyPr>
            <a:normAutofit/>
          </a:bodyPr>
          <a:lstStyle/>
          <a:p>
            <a:r>
              <a:rPr lang="cs-CZ" sz="2800" b="1" dirty="0">
                <a:latin typeface="Times New Roman" panose="02020603050405020304" pitchFamily="18" charset="0"/>
                <a:cs typeface="Times New Roman" panose="02020603050405020304" pitchFamily="18" charset="0"/>
              </a:rPr>
              <a:t>Představenstvo družstva – </a:t>
            </a:r>
            <a:r>
              <a:rPr lang="cs-CZ" sz="2800" b="1" dirty="0" err="1">
                <a:latin typeface="Times New Roman" panose="02020603050405020304" pitchFamily="18" charset="0"/>
                <a:cs typeface="Times New Roman" panose="02020603050405020304" pitchFamily="18" charset="0"/>
              </a:rPr>
              <a:t>pokrač</a:t>
            </a:r>
            <a:r>
              <a:rPr lang="cs-CZ" sz="2800" b="1" dirty="0">
                <a:latin typeface="Times New Roman" panose="02020603050405020304" pitchFamily="18" charset="0"/>
                <a:cs typeface="Times New Roman" panose="02020603050405020304" pitchFamily="18" charset="0"/>
              </a:rPr>
              <a:t>.</a:t>
            </a:r>
            <a:endParaRPr lang="cs-CZ" sz="2800"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764704"/>
            <a:ext cx="9001000" cy="5976664"/>
          </a:xfrm>
        </p:spPr>
        <p:txBody>
          <a:bodyPr>
            <a:normAutofit/>
          </a:bodyPr>
          <a:lstStyle/>
          <a:p>
            <a:r>
              <a:rPr lang="cs-CZ" sz="1800" b="1" dirty="0" smtClean="0">
                <a:latin typeface="Times New Roman" panose="02020603050405020304" pitchFamily="18" charset="0"/>
                <a:cs typeface="Times New Roman" panose="02020603050405020304" pitchFamily="18" charset="0"/>
              </a:rPr>
              <a:t>Jestliže ale byli zakladatelé při zakládání družstva anebo členská schůze v okamžiku volby člena do představenstva členem informováni o uvedených okolnostech na straně</a:t>
            </a:r>
          </a:p>
          <a:p>
            <a:r>
              <a:rPr lang="cs-CZ" sz="1800" b="1" dirty="0" smtClean="0">
                <a:latin typeface="Times New Roman" panose="02020603050405020304" pitchFamily="18" charset="0"/>
                <a:cs typeface="Times New Roman" panose="02020603050405020304" pitchFamily="18" charset="0"/>
              </a:rPr>
              <a:t>voleného nebo taková situace nastala až v průběhu výkonu funkce a člen na ni sám upozornil, má se zato, že tento člen tuto činnost zakázanou nemá, jestliže některý ze zakladatelů nebo členská schůze nevyslovili s takovou činností nesouhlas do 1 měsíce ode dne, kdy byl na takovou okolnost upozorněn.</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I o průběhu jednání představenstva musí být  vyhotoven jeho zápis.  Musí obsahovat i  přijatá usnesení včetně uvedení členů, kteří hlasovali proti návrhům nebo se hlasování zdrželi. Pokud by některý uveden nebyl, má se zato, že hlasoval proti návrhům. </a:t>
            </a:r>
          </a:p>
          <a:p>
            <a:r>
              <a:rPr lang="cs-CZ" sz="1800" b="1" dirty="0" smtClean="0">
                <a:latin typeface="Times New Roman" panose="02020603050405020304" pitchFamily="18" charset="0"/>
                <a:cs typeface="Times New Roman" panose="02020603050405020304" pitchFamily="18" charset="0"/>
              </a:rPr>
              <a:t>Každý člen představenstva má nárok na vydání kopie.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C. Kontrolní komise</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 volena členskou schůzí, pokud jiný právní předpis nestanoví, že některé její členy</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volí zaměstnanci družstva ze svých řad.   Jinak to mohou být jen členové družstva.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Působnost </a:t>
            </a:r>
            <a:r>
              <a:rPr lang="cs-CZ" sz="1800" b="1" dirty="0" smtClean="0">
                <a:latin typeface="Times New Roman" panose="02020603050405020304" pitchFamily="18" charset="0"/>
                <a:cs typeface="Times New Roman" panose="02020603050405020304" pitchFamily="18" charset="0"/>
              </a:rPr>
              <a:t>– je nejvyšším kontrolním a stížnostním orgánem družstva.</a:t>
            </a:r>
          </a:p>
          <a:p>
            <a:pPr marL="0" indent="0">
              <a:buNone/>
            </a:pPr>
            <a:r>
              <a:rPr lang="cs-CZ" sz="1800" b="1" dirty="0" smtClean="0">
                <a:latin typeface="Times New Roman" panose="02020603050405020304" pitchFamily="18" charset="0"/>
                <a:cs typeface="Times New Roman" panose="02020603050405020304" pitchFamily="18" charset="0"/>
              </a:rPr>
              <a:t>      Kontroluje veškerou činnost družstva včetně jeho orgánů a vyřizuje stížnosti  členů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družstva.  </a:t>
            </a:r>
          </a:p>
          <a:p>
            <a:pPr marL="0" indent="0">
              <a:buNone/>
            </a:pP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00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399784" cy="603448"/>
          </a:xfrm>
        </p:spPr>
        <p:txBody>
          <a:bodyPr>
            <a:normAutofit/>
          </a:bodyPr>
          <a:lstStyle/>
          <a:p>
            <a:r>
              <a:rPr lang="cs-CZ" sz="2800" b="1" dirty="0" smtClean="0">
                <a:latin typeface="Times New Roman" panose="02020603050405020304" pitchFamily="18" charset="0"/>
                <a:cs typeface="Times New Roman" panose="02020603050405020304" pitchFamily="18" charset="0"/>
              </a:rPr>
              <a:t>Kontrolní komise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0" y="881336"/>
            <a:ext cx="9036496" cy="5860032"/>
          </a:xfrm>
        </p:spPr>
        <p:txBody>
          <a:bodyPr>
            <a:normAutofit fontScale="92500" lnSpcReduction="20000"/>
          </a:bodyPr>
          <a:lstStyle/>
          <a:p>
            <a:pPr marL="0" indent="0">
              <a:buNone/>
            </a:pPr>
            <a:r>
              <a:rPr lang="cs-CZ" sz="1800" b="1" dirty="0" smtClean="0">
                <a:latin typeface="Times New Roman" panose="02020603050405020304" pitchFamily="18" charset="0"/>
                <a:cs typeface="Times New Roman" panose="02020603050405020304" pitchFamily="18" charset="0"/>
              </a:rPr>
              <a:t>Při výkonu své funkce je komise (i její členové) zcela nezávislá na ostatních orgánech družstva.</a:t>
            </a: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Komise je tříčlenná, pokud stanovy neurčují počet jejích členů vyšší.  Ze svého středu si volí předsedu a jednoho nebo více místopředsedů, pokud stanovy nestanoví, že i je volí členská schůze přímo.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Při hlasování  komise se rozhoduje většinou hlasů všech jejích členů, pokud stanovy nevyžadují  počet hlasů vyšší.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Zákaz  konkurence – podobně jako v případě členů představenstva (odkaz na  příslušné ustanovení). Výslovně zákon zakazuje současnou účast v představenstvu družstva a výkon funkce osoby zapsané v obchodním rejstříku  jako osoby oprávněné jednat za družstvo (např. prokurista).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Ukončení  výkonu funkce v komisi. – stejné způsoby jako u členů představenstva, včetně ukončení zvolením nového člena komise. </a:t>
            </a:r>
          </a:p>
          <a:p>
            <a:pPr marL="0" indent="0">
              <a:buNone/>
            </a:pPr>
            <a:r>
              <a:rPr lang="cs-CZ" sz="1800" b="1" dirty="0" smtClean="0">
                <a:latin typeface="Times New Roman" panose="02020603050405020304" pitchFamily="18" charset="0"/>
                <a:cs typeface="Times New Roman" panose="02020603050405020304" pitchFamily="18" charset="0"/>
              </a:rPr>
              <a:t>Nejbližší členská schůze  pak zvolí nového člena. </a:t>
            </a: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I v případě kontrolní komise mohou stanovy obsahovat ustanovení o tom, že jestliže počet jejích členů  klesne pod polovinu,  může komise jmenovat náhradní své členy, a to  na dobu do nejbližší členské schůze.  Situaci může řešit i volba náhradníků. </a:t>
            </a:r>
          </a:p>
          <a:p>
            <a:pPr marL="0" indent="0">
              <a:buNone/>
            </a:pPr>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0045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Orgány družstva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6048672"/>
          </a:xfrm>
        </p:spPr>
        <p:txBody>
          <a:bodyPr>
            <a:normAutofit lnSpcReduction="10000"/>
          </a:bodyPr>
          <a:lstStyle/>
          <a:p>
            <a:r>
              <a:rPr lang="cs-CZ" sz="1800" b="1" u="sng" dirty="0" smtClean="0">
                <a:latin typeface="Times New Roman" panose="02020603050405020304" pitchFamily="18" charset="0"/>
                <a:cs typeface="Times New Roman" panose="02020603050405020304" pitchFamily="18" charset="0"/>
              </a:rPr>
              <a:t>A. Členská schůze</a:t>
            </a:r>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1. Obecně</a:t>
            </a:r>
          </a:p>
          <a:p>
            <a:r>
              <a:rPr lang="cs-CZ" sz="1800" b="1" dirty="0" smtClean="0">
                <a:latin typeface="Times New Roman" panose="02020603050405020304" pitchFamily="18" charset="0"/>
                <a:cs typeface="Times New Roman" panose="02020603050405020304" pitchFamily="18" charset="0"/>
              </a:rPr>
              <a:t>Je nejvyšším orgánem družstva.</a:t>
            </a:r>
          </a:p>
          <a:p>
            <a:r>
              <a:rPr lang="cs-CZ" sz="1800" b="1" dirty="0" smtClean="0">
                <a:latin typeface="Times New Roman" panose="02020603050405020304" pitchFamily="18" charset="0"/>
                <a:cs typeface="Times New Roman" panose="02020603050405020304" pitchFamily="18" charset="0"/>
              </a:rPr>
              <a:t>Je to shromáždění členů družstva svolaných ke .společnému jednání právě jako členská schůze (tzn., že musí být svoláno „řádně“ – způsobem stanoveným  zákonem) </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ní se v družstvu realizuje „princip přímé demokracie.“ V ní každý člen realizuje jedno ze svých základních práv – právo účasti na správě a řízení družstva, a to v záležitostech pro družstvo nejvýznamnějších.</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Zastoupení na členské schůzi je ze </a:t>
            </a:r>
            <a:r>
              <a:rPr lang="cs-CZ" sz="1800" b="1" dirty="0">
                <a:latin typeface="Times New Roman" panose="02020603050405020304" pitchFamily="18" charset="0"/>
                <a:cs typeface="Times New Roman" panose="02020603050405020304" pitchFamily="18" charset="0"/>
              </a:rPr>
              <a:t>z</a:t>
            </a:r>
            <a:r>
              <a:rPr lang="cs-CZ" sz="1800" b="1" dirty="0" smtClean="0">
                <a:latin typeface="Times New Roman" panose="02020603050405020304" pitchFamily="18" charset="0"/>
                <a:cs typeface="Times New Roman" panose="02020603050405020304" pitchFamily="18" charset="0"/>
              </a:rPr>
              <a:t>ákona možné, a to na základě písemné plné moci,</a:t>
            </a:r>
          </a:p>
          <a:p>
            <a:pPr marL="0" indent="0">
              <a:buNone/>
            </a:pPr>
            <a:r>
              <a:rPr lang="cs-CZ" sz="1800" b="1" dirty="0" smtClean="0">
                <a:latin typeface="Times New Roman" panose="02020603050405020304" pitchFamily="18" charset="0"/>
                <a:cs typeface="Times New Roman" panose="02020603050405020304" pitchFamily="18" charset="0"/>
              </a:rPr>
              <a:t>       ale i zákonným zástupcem.</a:t>
            </a:r>
          </a:p>
          <a:p>
            <a:r>
              <a:rPr lang="cs-CZ" sz="1800" b="1" dirty="0" smtClean="0">
                <a:latin typeface="Times New Roman" panose="02020603050405020304" pitchFamily="18" charset="0"/>
                <a:cs typeface="Times New Roman" panose="02020603050405020304" pitchFamily="18" charset="0"/>
              </a:rPr>
              <a:t>Současně zákon zakazuje zastupování  na jedné členské schůzi více jak  jedné třetiny všech členů.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Účastnit se jednání členské schůze mohou i další osoby-nečlenové družstva. Zákon jmenovitě uvádí likvidátora.  Tyto osoby však nemají hlasovací právo.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2. </a:t>
            </a:r>
            <a:r>
              <a:rPr lang="cs-CZ" sz="1800" b="1" u="sng" dirty="0" smtClean="0">
                <a:latin typeface="Times New Roman" panose="02020603050405020304" pitchFamily="18" charset="0"/>
                <a:cs typeface="Times New Roman" panose="02020603050405020304" pitchFamily="18" charset="0"/>
              </a:rPr>
              <a:t>Svolávání členské schůze</a:t>
            </a:r>
          </a:p>
          <a:p>
            <a:r>
              <a:rPr lang="cs-CZ" sz="1800" b="1" dirty="0">
                <a:latin typeface="Times New Roman" panose="02020603050405020304" pitchFamily="18" charset="0"/>
                <a:cs typeface="Times New Roman" panose="02020603050405020304" pitchFamily="18" charset="0"/>
              </a:rPr>
              <a:t>a</a:t>
            </a:r>
            <a:r>
              <a:rPr lang="cs-CZ" sz="1800" b="1" dirty="0" smtClean="0">
                <a:latin typeface="Times New Roman" panose="02020603050405020304" pitchFamily="18" charset="0"/>
                <a:cs typeface="Times New Roman" panose="02020603050405020304" pitchFamily="18" charset="0"/>
              </a:rPr>
              <a:t>) Proces svolání začíná zveřejněním  pozvánky </a:t>
            </a:r>
            <a:r>
              <a:rPr lang="cs-CZ" sz="1800" b="1" dirty="0">
                <a:latin typeface="Times New Roman" panose="02020603050405020304" pitchFamily="18" charset="0"/>
                <a:cs typeface="Times New Roman" panose="02020603050405020304" pitchFamily="18" charset="0"/>
              </a:rPr>
              <a:t>n</a:t>
            </a:r>
            <a:r>
              <a:rPr lang="cs-CZ" sz="1800" b="1" dirty="0" smtClean="0">
                <a:latin typeface="Times New Roman" panose="02020603050405020304" pitchFamily="18" charset="0"/>
                <a:cs typeface="Times New Roman" panose="02020603050405020304" pitchFamily="18" charset="0"/>
              </a:rPr>
              <a:t>a internetových stránkách družstva.</a:t>
            </a:r>
            <a:r>
              <a:rPr lang="cs-CZ" sz="1800" b="1" u="sng" dirty="0" smtClean="0">
                <a:latin typeface="Times New Roman" panose="02020603050405020304" pitchFamily="18" charset="0"/>
                <a:cs typeface="Times New Roman" panose="02020603050405020304" pitchFamily="18" charset="0"/>
              </a:rPr>
              <a:t> </a:t>
            </a:r>
            <a:endParaRPr lang="cs-CZ" sz="1800" b="1" u="sng"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68266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Kontrolní komise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692696"/>
            <a:ext cx="9001000" cy="6048672"/>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Písemné stanovisko kontrolní komise je nezbytné </a:t>
            </a:r>
          </a:p>
          <a:p>
            <a:r>
              <a:rPr lang="cs-CZ" sz="1800" b="1" dirty="0" smtClean="0">
                <a:latin typeface="Times New Roman" panose="02020603050405020304" pitchFamily="18" charset="0"/>
                <a:cs typeface="Times New Roman" panose="02020603050405020304" pitchFamily="18" charset="0"/>
              </a:rPr>
              <a:t>- ke každé účetní závěrce,</a:t>
            </a:r>
          </a:p>
          <a:p>
            <a:r>
              <a:rPr lang="cs-CZ" sz="1800" b="1" dirty="0" smtClean="0">
                <a:latin typeface="Times New Roman" panose="02020603050405020304" pitchFamily="18" charset="0"/>
                <a:cs typeface="Times New Roman" panose="02020603050405020304" pitchFamily="18" charset="0"/>
              </a:rPr>
              <a:t>- k návrhu na rozdělení zisku nebo k úhradě ztráty družstva,</a:t>
            </a:r>
          </a:p>
          <a:p>
            <a:r>
              <a:rPr lang="cs-CZ" sz="1800" b="1" dirty="0" smtClean="0">
                <a:latin typeface="Times New Roman" panose="02020603050405020304" pitchFamily="18" charset="0"/>
                <a:cs typeface="Times New Roman" panose="02020603050405020304" pitchFamily="18" charset="0"/>
              </a:rPr>
              <a:t>- k návrhu na rozhodnutí o uhrazovací povinnosti členů.</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Orgány družstva jsou povinny bez zbytečného odkladu  kontrolní komisi oznamovat  všechny skutečnosti, které mohou mít závažné důsledky v hospodaření nebo postavení družstva nebo jeho členů (§ 717).</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Pověřený člen komise má právo být přítomen na jednání představenstva nebo kteréhokoli jiného orgánu družstva zřízeného stanovami. Pokud výslovně touto účastní není pověřen žádný člen komise,  má toto právo ze zákona předseda komise.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Představenstvo je povinno o každém svém jednání komisi  předem informovat.</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případě potřeby kontrolní komise určí svého člena k zastupování družstva před soudem nebo jiným orgánem proti členovi družstva (§ 719 – navazuje na § 585).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O jednání komise včetně jejích rozhodnutí se pořizuje zápis – podepisuje jej předsedající a zapisovatel.  Přílohu mu tvoří seznam přítomných.  Jmenovitě se v zápise uvádí členové, kteří hlasovali  proti jednotlivým usnesením nebo se zdrželi.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08520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4624"/>
            <a:ext cx="8373616" cy="504056"/>
          </a:xfrm>
        </p:spPr>
        <p:txBody>
          <a:bodyPr>
            <a:normAutofit fontScale="90000"/>
          </a:bodyPr>
          <a:lstStyle/>
          <a:p>
            <a:r>
              <a:rPr lang="cs-CZ" sz="2800" b="1" dirty="0" smtClean="0">
                <a:latin typeface="Times New Roman" panose="02020603050405020304" pitchFamily="18" charset="0"/>
                <a:cs typeface="Times New Roman" panose="02020603050405020304" pitchFamily="18" charset="0"/>
              </a:rPr>
              <a:t>Kontrolní komise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548680"/>
            <a:ext cx="9036496" cy="6192688"/>
          </a:xfrm>
        </p:spPr>
        <p:txBody>
          <a:bodyPr>
            <a:noAutofit/>
          </a:bodyPr>
          <a:lstStyle/>
          <a:p>
            <a:r>
              <a:rPr lang="cs-CZ" sz="1800" b="1" dirty="0" smtClean="0">
                <a:latin typeface="Times New Roman" panose="02020603050405020304" pitchFamily="18" charset="0"/>
                <a:cs typeface="Times New Roman" panose="02020603050405020304" pitchFamily="18" charset="0"/>
              </a:rPr>
              <a:t>Pokud někteří členové v zápise uvedeni nebyli,  má se zato, že hlasovali proti usnesení. </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Každý člen komise má právo na vydání kopie zápisu.</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Výsledky své kontrolní činnosti</a:t>
            </a:r>
          </a:p>
          <a:p>
            <a:r>
              <a:rPr lang="cs-CZ" sz="1800" b="1" dirty="0" smtClean="0">
                <a:latin typeface="Times New Roman" panose="02020603050405020304" pitchFamily="18" charset="0"/>
                <a:cs typeface="Times New Roman" panose="02020603050405020304" pitchFamily="18" charset="0"/>
              </a:rPr>
              <a:t>-  komise v podobě písemné zprávy předává představenstvu,</a:t>
            </a:r>
          </a:p>
          <a:p>
            <a:r>
              <a:rPr lang="cs-CZ" sz="1800" b="1" dirty="0" smtClean="0">
                <a:latin typeface="Times New Roman" panose="02020603050405020304" pitchFamily="18" charset="0"/>
                <a:cs typeface="Times New Roman" panose="02020603050405020304" pitchFamily="18" charset="0"/>
              </a:rPr>
              <a:t>-  následně dohlíží na sjednání nápravy (odstranění zjištěných nedostatků),</a:t>
            </a:r>
          </a:p>
          <a:p>
            <a:r>
              <a:rPr lang="cs-CZ" sz="1800" b="1" dirty="0" smtClean="0">
                <a:latin typeface="Times New Roman" panose="02020603050405020304" pitchFamily="18" charset="0"/>
                <a:cs typeface="Times New Roman" panose="02020603050405020304" pitchFamily="18" charset="0"/>
              </a:rPr>
              <a:t>- pokud představenstvo bez zbytečných odkladů nápravu nesjedná, může kontrolní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komise uplatnit své právo podle § 640 zákona.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 </a:t>
            </a:r>
            <a:r>
              <a:rPr lang="cs-CZ" sz="1800" b="1" u="sng" dirty="0" smtClean="0">
                <a:latin typeface="Times New Roman" panose="02020603050405020304" pitchFamily="18" charset="0"/>
                <a:cs typeface="Times New Roman" panose="02020603050405020304" pitchFamily="18" charset="0"/>
              </a:rPr>
              <a:t>Orgány malého družstva</a:t>
            </a:r>
          </a:p>
          <a:p>
            <a:r>
              <a:rPr lang="cs-CZ" sz="1800" b="1" dirty="0" smtClean="0">
                <a:latin typeface="Times New Roman" panose="02020603050405020304" pitchFamily="18" charset="0"/>
                <a:cs typeface="Times New Roman" panose="02020603050405020304" pitchFamily="18" charset="0"/>
              </a:rPr>
              <a:t>Jde o tradiční označení družstev  s méně než 50 členy. </a:t>
            </a:r>
          </a:p>
          <a:p>
            <a:r>
              <a:rPr lang="cs-CZ" sz="1800" b="1" dirty="0" smtClean="0">
                <a:latin typeface="Times New Roman" panose="02020603050405020304" pitchFamily="18" charset="0"/>
                <a:cs typeface="Times New Roman" panose="02020603050405020304" pitchFamily="18" charset="0"/>
              </a:rPr>
              <a:t>Zákon proto netrvá na všech klasických orgánech družstva – jmenovitě na představenstvu a kontrolní komisi.  Redukci však musí družstvo provést ve svých stanovách.</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Pokud některý z nich neustanoví, pak jejich působnost přebírá </a:t>
            </a:r>
          </a:p>
          <a:p>
            <a:r>
              <a:rPr lang="cs-CZ" sz="1800" b="1" dirty="0" smtClean="0">
                <a:latin typeface="Times New Roman" panose="02020603050405020304" pitchFamily="18" charset="0"/>
                <a:cs typeface="Times New Roman" panose="02020603050405020304" pitchFamily="18" charset="0"/>
              </a:rPr>
              <a:t>- namísto představenstva – předseda družstva (v tom případě je orgánem  statutárním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družstva),</a:t>
            </a: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 </a:t>
            </a:r>
          </a:p>
          <a:p>
            <a:endParaRPr lang="cs-CZ" sz="1800" b="1" dirty="0">
              <a:latin typeface="Times New Roman" panose="02020603050405020304" pitchFamily="18" charset="0"/>
              <a:cs typeface="Times New Roman" panose="02020603050405020304" pitchFamily="18" charset="0"/>
            </a:endParaRPr>
          </a:p>
          <a:p>
            <a:endParaRPr lang="cs-CZ" sz="1800" u="sng"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9743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Malé družstvo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856984" cy="5904656"/>
          </a:xfrm>
        </p:spPr>
        <p:txBody>
          <a:bodyPr>
            <a:normAutofit/>
          </a:bodyPr>
          <a:lstStyle/>
          <a:p>
            <a:r>
              <a:rPr lang="cs-CZ" sz="1800" b="1" dirty="0">
                <a:latin typeface="Times New Roman" panose="02020603050405020304" pitchFamily="18" charset="0"/>
                <a:cs typeface="Times New Roman" panose="02020603050405020304" pitchFamily="18" charset="0"/>
              </a:rPr>
              <a:t>- namísto  kontrolní komise – členská schůze (pokud  stanoví nestanová jinak ?).</a:t>
            </a:r>
          </a:p>
          <a:p>
            <a:endParaRPr lang="cs-CZ" sz="1800" b="1" dirty="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Pokud v průběhu času v „malém družstvu“ dojde  ke výšení počtu jeho členů   nad 50,  je družstvo povinno do 3 měsíců  ode dne, kde se tak stalo,  změnit stanovy a  zvolit představenstvo a kontrolní komisi</a:t>
            </a:r>
            <a:r>
              <a:rPr lang="cs-CZ" sz="1800" b="1" dirty="0" smtClean="0">
                <a:latin typeface="Times New Roman" panose="02020603050405020304" pitchFamily="18" charset="0"/>
                <a:cs typeface="Times New Roman" panose="02020603050405020304" pitchFamily="18" charset="0"/>
              </a:rPr>
              <a:t>.</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Pokud by tak družstvo neučinilo, mohl by soud družstvo zrušit a nařídit jeho likvidaci.  To by </a:t>
            </a:r>
            <a:r>
              <a:rPr lang="cs-CZ" sz="1800" b="1" dirty="0">
                <a:latin typeface="Times New Roman" panose="02020603050405020304" pitchFamily="18" charset="0"/>
                <a:cs typeface="Times New Roman" panose="02020603050405020304" pitchFamily="18" charset="0"/>
              </a:rPr>
              <a:t>n</a:t>
            </a:r>
            <a:r>
              <a:rPr lang="cs-CZ" sz="1800" b="1" dirty="0" smtClean="0">
                <a:latin typeface="Times New Roman" panose="02020603050405020304" pitchFamily="18" charset="0"/>
                <a:cs typeface="Times New Roman" panose="02020603050405020304" pitchFamily="18" charset="0"/>
              </a:rPr>
              <a:t>eplatilo, pokud by počet členů ještě před uplynutím uvedené lhůty  opět klesl pod 50.</a:t>
            </a:r>
          </a:p>
          <a:p>
            <a:endParaRPr lang="cs-CZ" sz="1800" b="1">
              <a:latin typeface="Times New Roman" panose="02020603050405020304" pitchFamily="18" charset="0"/>
              <a:cs typeface="Times New Roman" panose="02020603050405020304" pitchFamily="18" charset="0"/>
            </a:endParaRPr>
          </a:p>
          <a:p>
            <a:r>
              <a:rPr lang="cs-CZ" sz="1800" b="1" smtClean="0">
                <a:latin typeface="Times New Roman" panose="02020603050405020304" pitchFamily="18" charset="0"/>
                <a:cs typeface="Times New Roman" panose="02020603050405020304" pitchFamily="18" charset="0"/>
              </a:rPr>
              <a:t>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8973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507288"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Orgány družstva-člen.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a:bodyPr>
          <a:lstStyle/>
          <a:p>
            <a:r>
              <a:rPr lang="cs-CZ" sz="1800" b="1" dirty="0">
                <a:latin typeface="Times New Roman" panose="02020603050405020304" pitchFamily="18" charset="0"/>
                <a:cs typeface="Times New Roman" panose="02020603050405020304" pitchFamily="18" charset="0"/>
              </a:rPr>
              <a:t>b</a:t>
            </a:r>
            <a:r>
              <a:rPr lang="cs-CZ" sz="1800" b="1" dirty="0" smtClean="0">
                <a:latin typeface="Times New Roman" panose="02020603050405020304" pitchFamily="18" charset="0"/>
                <a:cs typeface="Times New Roman" panose="02020603050405020304" pitchFamily="18" charset="0"/>
              </a:rPr>
              <a:t>) Současně družstvo zasílá pozvánku svým členům na adresu jimi uvedenou v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Seznamu</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Pozvánka je doručena jejím uveřejněním (!?) Ne každý má počítač, ne každý má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internet.</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Ke zveřejnění pozvánky musí dojít do 15 dnů před konáním členské schůze.  Po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celou tuto dobu musí být  pozvánka na internetových stránkách družstva.</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Pozvánka musí obsahovat (minimálně):</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firmu a sídlo družstva,</a:t>
            </a:r>
          </a:p>
          <a:p>
            <a:r>
              <a:rPr lang="cs-CZ" sz="1800" b="1" dirty="0" smtClean="0">
                <a:latin typeface="Times New Roman" panose="02020603050405020304" pitchFamily="18" charset="0"/>
                <a:cs typeface="Times New Roman" panose="02020603050405020304" pitchFamily="18" charset="0"/>
              </a:rPr>
              <a:t>       - místo a dobu zahájení členské schůze; obojí musí být stanoveno tak, aby co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nejméně omezovalo  možnost člena se členské schůze zúčastnit,</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označení, zda se jedná o členskou schůzi nebo členskou schůzi náhradní,</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program členské schůze,</a:t>
            </a:r>
          </a:p>
          <a:p>
            <a:r>
              <a:rPr lang="cs-CZ" sz="1800" b="1" dirty="0" smtClean="0">
                <a:latin typeface="Times New Roman" panose="02020603050405020304" pitchFamily="18" charset="0"/>
                <a:cs typeface="Times New Roman" panose="02020603050405020304" pitchFamily="18" charset="0"/>
              </a:rPr>
              <a:t>       - místo, kde se člen může seznámit s podklady k jednotlivým bodům programu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členské schůze, pokud nejsou přiloženy k pozvánce.</a:t>
            </a:r>
          </a:p>
          <a:p>
            <a:r>
              <a:rPr lang="cs-CZ" sz="1800" b="1" dirty="0" smtClean="0">
                <a:latin typeface="Times New Roman" panose="02020603050405020304" pitchFamily="18" charset="0"/>
                <a:cs typeface="Times New Roman" panose="02020603050405020304" pitchFamily="18" charset="0"/>
              </a:rPr>
              <a:t>      Pokud by na  schůzi mělo dojít ke změně stanov nebo k přijetí usnesení, jehož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důsledkem by byla změna stanov, musí pozvánka vždy jako přílohu obsahovat 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návrh těchto změn nebo návrh usnesení.</a:t>
            </a:r>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70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a:latin typeface="Times New Roman" panose="02020603050405020304" pitchFamily="18" charset="0"/>
                <a:cs typeface="Times New Roman" panose="02020603050405020304" pitchFamily="18" charset="0"/>
              </a:rPr>
              <a:t>.</a:t>
            </a:r>
          </a:p>
        </p:txBody>
      </p:sp>
      <p:sp>
        <p:nvSpPr>
          <p:cNvPr id="3" name="Zástupný symbol pro obsah 2"/>
          <p:cNvSpPr>
            <a:spLocks noGrp="1"/>
          </p:cNvSpPr>
          <p:nvPr>
            <p:ph idx="1"/>
          </p:nvPr>
        </p:nvSpPr>
        <p:spPr>
          <a:xfrm>
            <a:off x="107504" y="692696"/>
            <a:ext cx="8928992" cy="6048672"/>
          </a:xfrm>
        </p:spPr>
        <p:txBody>
          <a:bodyPr>
            <a:normAutofit fontScale="92500" lnSpcReduction="10000"/>
          </a:bodyPr>
          <a:lstStyle/>
          <a:p>
            <a:r>
              <a:rPr lang="cs-CZ" sz="1800" b="1" u="sng" dirty="0" smtClean="0">
                <a:latin typeface="Times New Roman" panose="02020603050405020304" pitchFamily="18" charset="0"/>
                <a:cs typeface="Times New Roman" panose="02020603050405020304" pitchFamily="18" charset="0"/>
              </a:rPr>
              <a:t>Svolavatel – </a:t>
            </a:r>
            <a:r>
              <a:rPr lang="cs-CZ" sz="1800" b="1" dirty="0" smtClean="0">
                <a:latin typeface="Times New Roman" panose="02020603050405020304" pitchFamily="18" charset="0"/>
                <a:cs typeface="Times New Roman" panose="02020603050405020304" pitchFamily="18" charset="0"/>
              </a:rPr>
              <a:t>subjekt oprávněný  zákonem ke svolání členské schůze. </a:t>
            </a:r>
          </a:p>
          <a:p>
            <a:r>
              <a:rPr lang="cs-CZ" sz="1800" b="1" dirty="0" smtClean="0">
                <a:latin typeface="Times New Roman" panose="02020603050405020304" pitchFamily="18" charset="0"/>
                <a:cs typeface="Times New Roman" panose="02020603050405020304" pitchFamily="18" charset="0"/>
              </a:rPr>
              <a:t>Je jím především </a:t>
            </a:r>
            <a:r>
              <a:rPr lang="cs-CZ" sz="1800" b="1" u="sng" dirty="0" smtClean="0">
                <a:latin typeface="Times New Roman" panose="02020603050405020304" pitchFamily="18" charset="0"/>
                <a:cs typeface="Times New Roman" panose="02020603050405020304" pitchFamily="18" charset="0"/>
              </a:rPr>
              <a:t>představenstvo </a:t>
            </a:r>
            <a:r>
              <a:rPr lang="cs-CZ" sz="1800" b="1" u="sng" dirty="0">
                <a:latin typeface="Times New Roman" panose="02020603050405020304" pitchFamily="18" charset="0"/>
                <a:cs typeface="Times New Roman" panose="02020603050405020304" pitchFamily="18" charset="0"/>
              </a:rPr>
              <a:t>d</a:t>
            </a:r>
            <a:r>
              <a:rPr lang="cs-CZ" sz="1800" b="1" u="sng" dirty="0" smtClean="0">
                <a:latin typeface="Times New Roman" panose="02020603050405020304" pitchFamily="18" charset="0"/>
                <a:cs typeface="Times New Roman" panose="02020603050405020304" pitchFamily="18" charset="0"/>
              </a:rPr>
              <a:t>ružstva.</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To také připravuje její program.</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Svolává  ji v termínech určených ve stanovách družstva, nejméně 1 krát za každé</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účetní období.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Výroční členská schůze </a:t>
            </a:r>
            <a:r>
              <a:rPr lang="cs-CZ" sz="1800" b="1" dirty="0" smtClean="0">
                <a:latin typeface="Times New Roman" panose="02020603050405020304" pitchFamily="18" charset="0"/>
                <a:cs typeface="Times New Roman" panose="02020603050405020304" pitchFamily="18" charset="0"/>
              </a:rPr>
              <a:t>– ta, která schvaluje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zprávu  o činnosti družstva a všech jeho orgánů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účetní závěrku za uplynulé účetní období.</a:t>
            </a:r>
          </a:p>
          <a:p>
            <a:r>
              <a:rPr lang="cs-CZ" sz="1800" b="1" dirty="0" smtClean="0">
                <a:latin typeface="Times New Roman" panose="02020603050405020304" pitchFamily="18" charset="0"/>
                <a:cs typeface="Times New Roman" panose="02020603050405020304" pitchFamily="18" charset="0"/>
              </a:rPr>
              <a:t>Koná se </a:t>
            </a:r>
            <a:r>
              <a:rPr lang="cs-CZ" sz="1800" b="1" u="sng" dirty="0" smtClean="0">
                <a:latin typeface="Times New Roman" panose="02020603050405020304" pitchFamily="18" charset="0"/>
                <a:cs typeface="Times New Roman" panose="02020603050405020304" pitchFamily="18" charset="0"/>
              </a:rPr>
              <a:t>nejpozději do 6 měsíců </a:t>
            </a:r>
            <a:r>
              <a:rPr lang="cs-CZ" sz="1800" b="1" dirty="0" smtClean="0">
                <a:latin typeface="Times New Roman" panose="02020603050405020304" pitchFamily="18" charset="0"/>
                <a:cs typeface="Times New Roman" panose="02020603050405020304" pitchFamily="18" charset="0"/>
              </a:rPr>
              <a:t>po skončení účetního období, za který je řádná účetní závěrka sestavena.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Představenstvo je povinno členskou schůzi svolat </a:t>
            </a:r>
            <a:r>
              <a:rPr lang="cs-CZ" sz="1800" b="1" dirty="0" smtClean="0">
                <a:latin typeface="Times New Roman" panose="02020603050405020304" pitchFamily="18" charset="0"/>
                <a:cs typeface="Times New Roman" panose="02020603050405020304" pitchFamily="18" charset="0"/>
              </a:rPr>
              <a:t>– v případě, kdy o její svolání požádá  - kontrolní komise nebo</a:t>
            </a:r>
          </a:p>
          <a:p>
            <a:r>
              <a:rPr lang="cs-CZ" sz="1800" b="1" dirty="0" smtClean="0">
                <a:latin typeface="Times New Roman" panose="02020603050405020304" pitchFamily="18" charset="0"/>
                <a:cs typeface="Times New Roman" panose="02020603050405020304" pitchFamily="18" charset="0"/>
              </a:rPr>
              <a:t> - alespoň 10 % členů družstva s nejméně jednou pětinou hlasů, pokud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stanovy nestanoví nižší počet oprávněných členů  nebo potřebných hlasů</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nebo obou. (Smyslem je chránit menšinu).  (§ 639 odst. 3).</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Požádá-li z důležitého důvodu kontrolní komise nebo výše uvedený počet členů a představenstvo ji bez zbytečného odkladu nesvolá, může členskou schůzi svolat  </a:t>
            </a:r>
          </a:p>
          <a:p>
            <a:r>
              <a:rPr lang="cs-CZ" sz="1800" b="1" u="sng" dirty="0">
                <a:latin typeface="Times New Roman" panose="02020603050405020304" pitchFamily="18" charset="0"/>
                <a:cs typeface="Times New Roman" panose="02020603050405020304" pitchFamily="18" charset="0"/>
              </a:rPr>
              <a:t>i</a:t>
            </a:r>
            <a:r>
              <a:rPr lang="cs-CZ" sz="1800" b="1" u="sng" dirty="0" smtClean="0">
                <a:latin typeface="Times New Roman" panose="02020603050405020304" pitchFamily="18" charset="0"/>
                <a:cs typeface="Times New Roman" panose="02020603050405020304" pitchFamily="18" charset="0"/>
              </a:rPr>
              <a:t> jeden nebo jen někteří členové představenstva, nebo likvidátor, nebo kontrolní komise.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9485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9036496" cy="5976664"/>
          </a:xfrm>
        </p:spPr>
        <p:txBody>
          <a:bodyPr>
            <a:normAutofit fontScale="92500" lnSpcReduction="20000"/>
          </a:bodyPr>
          <a:lstStyle/>
          <a:p>
            <a:r>
              <a:rPr lang="cs-CZ" sz="1800" b="1" dirty="0" smtClean="0">
                <a:latin typeface="Times New Roman" panose="02020603050405020304" pitchFamily="18" charset="0"/>
                <a:cs typeface="Times New Roman" panose="02020603050405020304" pitchFamily="18" charset="0"/>
              </a:rPr>
              <a:t>Nebude-li členská schůze  na žádost kontrolní komise nebo členů družstva (viz výše) svolána představenstvem  tak, aby se konala  do 30 dnů po doručení  žádosti o její svolání, </a:t>
            </a:r>
            <a:r>
              <a:rPr lang="cs-CZ" sz="1800" b="1" u="sng" dirty="0" smtClean="0">
                <a:latin typeface="Times New Roman" panose="02020603050405020304" pitchFamily="18" charset="0"/>
                <a:cs typeface="Times New Roman" panose="02020603050405020304" pitchFamily="18" charset="0"/>
              </a:rPr>
              <a:t>musí být svolána osobami nebo orgánem  uvedenými výše.</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Jestliže tak tyto osoby nebo orgán neučiní do 10 dnů poté, co uplynula lhůta pro svolání členské schůze představenstvem, může členskou schůzi  svolat a všechny úkony s tím spojené činit  </a:t>
            </a:r>
            <a:r>
              <a:rPr lang="cs-CZ" sz="1800" b="1" u="sng" dirty="0" smtClean="0">
                <a:latin typeface="Times New Roman" panose="02020603050405020304" pitchFamily="18" charset="0"/>
                <a:cs typeface="Times New Roman" panose="02020603050405020304" pitchFamily="18" charset="0"/>
              </a:rPr>
              <a:t>osoba k tomu písemně zmocněná všemi členy, kteří o svolání schůze požádali </a:t>
            </a:r>
            <a:r>
              <a:rPr lang="cs-CZ" sz="1800" b="1" dirty="0" smtClean="0">
                <a:latin typeface="Times New Roman" panose="02020603050405020304" pitchFamily="18" charset="0"/>
                <a:cs typeface="Times New Roman" panose="02020603050405020304" pitchFamily="18" charset="0"/>
              </a:rPr>
              <a:t>(§§ 639 – 641).</a:t>
            </a:r>
          </a:p>
          <a:p>
            <a:r>
              <a:rPr lang="cs-CZ" sz="1800" b="1" dirty="0" smtClean="0">
                <a:latin typeface="Times New Roman" panose="02020603050405020304" pitchFamily="18" charset="0"/>
                <a:cs typeface="Times New Roman" panose="02020603050405020304" pitchFamily="18" charset="0"/>
              </a:rPr>
              <a:t> </a:t>
            </a:r>
          </a:p>
          <a:p>
            <a:r>
              <a:rPr lang="cs-CZ" sz="1800" b="1" dirty="0" smtClean="0">
                <a:latin typeface="Times New Roman" panose="02020603050405020304" pitchFamily="18" charset="0"/>
                <a:cs typeface="Times New Roman" panose="02020603050405020304" pitchFamily="18" charset="0"/>
              </a:rPr>
              <a:t>Jestliže členská schůze svolaná na žádost kontrolní komise nebo členů družstva podle § 639 odst. 3 není usnášeníschopná, svolá ten, kdo členskou schůzi svolal, náhradní členskou schůzi;  to neplatí, jestliže kontrolní komise nebo uvedené osoby vzaly svou žádost zpět. (§ 642).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c</a:t>
            </a:r>
            <a:r>
              <a:rPr lang="cs-CZ" sz="1800" b="1" u="sng" dirty="0" smtClean="0">
                <a:latin typeface="Times New Roman" panose="02020603050405020304" pitchFamily="18" charset="0"/>
                <a:cs typeface="Times New Roman" panose="02020603050405020304" pitchFamily="18" charset="0"/>
              </a:rPr>
              <a:t>) Doplnění programu členské schůze </a:t>
            </a:r>
          </a:p>
          <a:p>
            <a:r>
              <a:rPr lang="cs-CZ" sz="1800" b="1" u="sng" dirty="0" smtClean="0">
                <a:latin typeface="Times New Roman" panose="02020603050405020304" pitchFamily="18" charset="0"/>
                <a:cs typeface="Times New Roman" panose="02020603050405020304" pitchFamily="18" charset="0"/>
              </a:rPr>
              <a:t>- na žádost členů oprávněných  požadovat svolání členské schůze </a:t>
            </a:r>
          </a:p>
          <a:p>
            <a:r>
              <a:rPr lang="cs-CZ" sz="1800" b="1" dirty="0" smtClean="0">
                <a:latin typeface="Times New Roman" panose="02020603050405020304" pitchFamily="18" charset="0"/>
                <a:cs typeface="Times New Roman" panose="02020603050405020304" pitchFamily="18" charset="0"/>
              </a:rPr>
              <a:t>   - představenstvo zařadí jimi určenou záležitost do programu za předpokladu, že</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žádost je doručena před odesláním pozvánky;</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je-li doručena až poté - informuje o tom představenstvo svolanou členskou schůzi,</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musí svolat další členskou schůzi k dodatečným návrhům,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ledaže by byla  dodatečně navrhovaná záležitost projednána na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právě konané členské schůzi, ale za účasti a se souhlasem všech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členů družstva (§ 643 odst. 1 a 2).</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762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20688"/>
            <a:ext cx="9001000" cy="6120680"/>
          </a:xfrm>
        </p:spPr>
        <p:txBody>
          <a:bodyPr>
            <a:normAutofit fontScale="92500" lnSpcReduction="10000"/>
          </a:bodyPr>
          <a:lstStyle/>
          <a:p>
            <a:r>
              <a:rPr lang="cs-CZ" sz="1800" b="1" dirty="0">
                <a:latin typeface="Times New Roman" panose="02020603050405020304" pitchFamily="18" charset="0"/>
                <a:cs typeface="Times New Roman" panose="02020603050405020304" pitchFamily="18" charset="0"/>
              </a:rPr>
              <a:t>d</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Usnášeníschopnost členské schůze</a:t>
            </a:r>
            <a:endParaRPr lang="cs-CZ" sz="1800" b="1" u="sng"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Základní předpoklad – je-li přítomna většina všech členů družstva majících většinu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všech hlasů; </a:t>
            </a:r>
          </a:p>
          <a:p>
            <a:r>
              <a:rPr lang="cs-CZ" sz="1800" b="1" i="1" dirty="0" smtClean="0">
                <a:latin typeface="Times New Roman" panose="02020603050405020304" pitchFamily="18" charset="0"/>
                <a:cs typeface="Times New Roman" panose="02020603050405020304" pitchFamily="18" charset="0"/>
              </a:rPr>
              <a:t>Zákon nebo stanovy mohou  určit jinak !</a:t>
            </a:r>
          </a:p>
          <a:p>
            <a:endParaRPr lang="cs-CZ" sz="1800" b="1" i="1" dirty="0">
              <a:latin typeface="Times New Roman" panose="02020603050405020304" pitchFamily="18" charset="0"/>
              <a:cs typeface="Times New Roman" panose="02020603050405020304" pitchFamily="18" charset="0"/>
            </a:endParaRPr>
          </a:p>
          <a:p>
            <a:r>
              <a:rPr lang="cs-CZ" sz="1800" b="1" i="1" dirty="0" smtClean="0">
                <a:latin typeface="Times New Roman" panose="02020603050405020304" pitchFamily="18" charset="0"/>
                <a:cs typeface="Times New Roman" panose="02020603050405020304" pitchFamily="18" charset="0"/>
              </a:rPr>
              <a:t>Při posuzování schopnosti členské schůze se usnášet se nepřihlíží k členům </a:t>
            </a:r>
            <a:r>
              <a:rPr lang="cs-CZ" sz="2000" b="1" i="1" dirty="0" smtClean="0">
                <a:latin typeface="Times New Roman" panose="02020603050405020304" pitchFamily="18" charset="0"/>
                <a:cs typeface="Times New Roman" panose="02020603050405020304" pitchFamily="18" charset="0"/>
              </a:rPr>
              <a:t>(jejich přítomnosti i hlasům), které své hlasovací právo nemohou vykonávat – kviz § 660 až 662.</a:t>
            </a:r>
          </a:p>
          <a:p>
            <a:endParaRPr lang="cs-CZ" sz="2000" b="1" i="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K přijetí usnesení je třeba většiny hlasů přítomných členů, pokud zákon nebo stanovy nevyžadují počet vyšší. </a:t>
            </a:r>
          </a:p>
          <a:p>
            <a:endParaRPr lang="cs-CZ" sz="1800" b="1" u="sng"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V případě záležitostí uvedených v §  650 odst. 3 –</a:t>
            </a:r>
            <a:r>
              <a:rPr lang="cs-CZ" sz="1800" b="1" dirty="0" smtClean="0">
                <a:latin typeface="Times New Roman" panose="02020603050405020304" pitchFamily="18" charset="0"/>
                <a:cs typeface="Times New Roman" panose="02020603050405020304" pitchFamily="18" charset="0"/>
              </a:rPr>
              <a:t> je členská schůze usnášeníschopná za předpokladu, že jsou přítomny alespoň 2 třetiny všech členů a pro usnesení hlasovaly alespoň 2 třetiny přítomných členů.  Jde o hlasování o</a:t>
            </a:r>
          </a:p>
          <a:p>
            <a:r>
              <a:rPr lang="cs-CZ" sz="1800" b="1" dirty="0" smtClean="0">
                <a:latin typeface="Times New Roman" panose="02020603050405020304" pitchFamily="18" charset="0"/>
                <a:cs typeface="Times New Roman" panose="02020603050405020304" pitchFamily="18" charset="0"/>
              </a:rPr>
              <a:t>- schválení poskytnutí finanční asistence,</a:t>
            </a:r>
          </a:p>
          <a:p>
            <a:r>
              <a:rPr lang="cs-CZ" sz="1800" b="1" dirty="0" smtClean="0">
                <a:latin typeface="Times New Roman" panose="02020603050405020304" pitchFamily="18" charset="0"/>
                <a:cs typeface="Times New Roman" panose="02020603050405020304" pitchFamily="18" charset="0"/>
              </a:rPr>
              <a:t>- uhrazovací povinnosti,</a:t>
            </a:r>
          </a:p>
          <a:p>
            <a:r>
              <a:rPr lang="cs-CZ" sz="1800" b="1" dirty="0" smtClean="0">
                <a:latin typeface="Times New Roman" panose="02020603050405020304" pitchFamily="18" charset="0"/>
                <a:cs typeface="Times New Roman" panose="02020603050405020304" pitchFamily="18" charset="0"/>
              </a:rPr>
              <a:t>- zrušení družstva s likvidací,</a:t>
            </a:r>
          </a:p>
          <a:p>
            <a:r>
              <a:rPr lang="cs-CZ" sz="1800" b="1" dirty="0" smtClean="0">
                <a:latin typeface="Times New Roman" panose="02020603050405020304" pitchFamily="18" charset="0"/>
                <a:cs typeface="Times New Roman" panose="02020603050405020304" pitchFamily="18" charset="0"/>
              </a:rPr>
              <a:t>- přeměně družstva,</a:t>
            </a:r>
          </a:p>
          <a:p>
            <a:r>
              <a:rPr lang="cs-CZ" sz="1800" b="1" dirty="0" smtClean="0">
                <a:latin typeface="Times New Roman" panose="02020603050405020304" pitchFamily="18" charset="0"/>
                <a:cs typeface="Times New Roman" panose="02020603050405020304" pitchFamily="18" charset="0"/>
              </a:rPr>
              <a:t>- vydání dluhopisů.</a:t>
            </a:r>
          </a:p>
          <a:p>
            <a:r>
              <a:rPr lang="cs-CZ" sz="1800" b="1" dirty="0" smtClean="0">
                <a:latin typeface="Times New Roman" panose="02020603050405020304" pitchFamily="18" charset="0"/>
                <a:cs typeface="Times New Roman" panose="02020603050405020304" pitchFamily="18" charset="0"/>
              </a:rPr>
              <a:t>Navíc při hlasování o těchto otázkách má každý člen pouze 1 hlas. Stanovy však mohou určit jinak.  </a:t>
            </a:r>
            <a:endParaRPr lang="cs-CZ" sz="1800" b="1" u="sng"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8828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620688"/>
            <a:ext cx="9001000" cy="6120680"/>
          </a:xfrm>
        </p:spPr>
        <p:txBody>
          <a:bodyPr>
            <a:normAutofit/>
          </a:bodyPr>
          <a:lstStyle/>
          <a:p>
            <a:r>
              <a:rPr lang="cs-CZ" sz="1800" b="1" dirty="0">
                <a:latin typeface="Times New Roman" panose="02020603050405020304" pitchFamily="18" charset="0"/>
                <a:cs typeface="Times New Roman" panose="02020603050405020304" pitchFamily="18" charset="0"/>
              </a:rPr>
              <a:t>3</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Působnost členské schůze</a:t>
            </a:r>
            <a:r>
              <a:rPr lang="cs-CZ" sz="1800" b="1" dirty="0" smtClean="0">
                <a:latin typeface="Times New Roman" panose="02020603050405020304" pitchFamily="18" charset="0"/>
                <a:cs typeface="Times New Roman" panose="02020603050405020304" pitchFamily="18" charset="0"/>
              </a:rPr>
              <a:t> – úzce souvisí s jejím postavením nejvyššího orgánu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družstva – rozhoduje proto o otázkách pro družstvo 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jeho členy nejvýznamnějších.</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roli hraje také frekvence jejího konání.</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Vymezuje ji  především sám zákon (§  656), ale i  v některých ustanoveních dalších.</a:t>
            </a:r>
          </a:p>
          <a:p>
            <a:r>
              <a:rPr lang="cs-CZ" sz="1800" b="1" i="1" dirty="0" smtClean="0">
                <a:latin typeface="Times New Roman" panose="02020603050405020304" pitchFamily="18" charset="0"/>
                <a:cs typeface="Times New Roman" panose="02020603050405020304" pitchFamily="18" charset="0"/>
              </a:rPr>
              <a:t>      Výčet otázek zákonem přidělených členské schůzi je </a:t>
            </a:r>
            <a:r>
              <a:rPr lang="cs-CZ" sz="1800" b="1" i="1" dirty="0" err="1" smtClean="0">
                <a:latin typeface="Times New Roman" panose="02020603050405020304" pitchFamily="18" charset="0"/>
                <a:cs typeface="Times New Roman" panose="02020603050405020304" pitchFamily="18" charset="0"/>
              </a:rPr>
              <a:t>příkladmý</a:t>
            </a:r>
            <a:r>
              <a:rPr lang="cs-CZ" sz="1800" b="1" i="1" dirty="0" smtClean="0">
                <a:latin typeface="Times New Roman" panose="02020603050405020304" pitchFamily="18" charset="0"/>
                <a:cs typeface="Times New Roman" panose="02020603050405020304" pitchFamily="18" charset="0"/>
              </a:rPr>
              <a:t>, ale jen v tom smyslu, že si může vyhladit rozhodování i v otázkách dalších, ale jen pokud   je zákon (nikoli jen stanovy) nesvěřuje do působnosti představenstva nebo kontrolní komise. </a:t>
            </a:r>
          </a:p>
          <a:p>
            <a:endParaRPr lang="cs-CZ" sz="1800" b="1" i="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Podle cit. ustanovení do kompetence čl. schůze náleží:</a:t>
            </a:r>
          </a:p>
          <a:p>
            <a:r>
              <a:rPr lang="cs-CZ" sz="1800" b="1" dirty="0" smtClean="0">
                <a:latin typeface="Times New Roman" panose="02020603050405020304" pitchFamily="18" charset="0"/>
                <a:cs typeface="Times New Roman" panose="02020603050405020304" pitchFamily="18" charset="0"/>
              </a:rPr>
              <a:t>- přijímat a měnit stanovy družstva; zákon dodává, „pokud je  nezmění jiná právní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skutečnost“  - např. zákon nebo rozhodnutí soudu o neplatnosti určitého ustanovení,</a:t>
            </a:r>
          </a:p>
          <a:p>
            <a:r>
              <a:rPr lang="cs-CZ" sz="1800" b="1" dirty="0" smtClean="0">
                <a:latin typeface="Times New Roman" panose="02020603050405020304" pitchFamily="18" charset="0"/>
                <a:cs typeface="Times New Roman" panose="02020603050405020304" pitchFamily="18" charset="0"/>
              </a:rPr>
              <a:t>- volba  a odvolávání  členů  a náhradníků  orgánů družstva,</a:t>
            </a:r>
          </a:p>
          <a:p>
            <a:r>
              <a:rPr lang="cs-CZ" sz="1800" b="1" dirty="0" smtClean="0">
                <a:latin typeface="Times New Roman" panose="02020603050405020304" pitchFamily="18" charset="0"/>
                <a:cs typeface="Times New Roman" panose="02020603050405020304" pitchFamily="18" charset="0"/>
              </a:rPr>
              <a:t>- určuje odměny členů představenstva, kontrolní komise a členů těch dalších orgánů,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jejichž členy volí,</a:t>
            </a:r>
          </a:p>
          <a:p>
            <a:r>
              <a:rPr lang="cs-CZ" sz="1800" b="1" dirty="0" smtClean="0">
                <a:latin typeface="Times New Roman" panose="02020603050405020304" pitchFamily="18" charset="0"/>
                <a:cs typeface="Times New Roman" panose="02020603050405020304" pitchFamily="18" charset="0"/>
              </a:rPr>
              <a:t>- schvaluje smlouvy o výkonu funkce, pokud byly uzavřeny; jde o smlouvy podle § 59 ZOK – odkazuje na přiměřenou aplikaci </a:t>
            </a:r>
            <a:r>
              <a:rPr lang="cs-CZ" sz="1800" b="1" dirty="0" err="1" smtClean="0">
                <a:latin typeface="Times New Roman" panose="02020603050405020304" pitchFamily="18" charset="0"/>
                <a:cs typeface="Times New Roman" panose="02020603050405020304" pitchFamily="18" charset="0"/>
              </a:rPr>
              <a:t>ust</a:t>
            </a:r>
            <a:r>
              <a:rPr lang="cs-CZ" sz="1800" b="1" dirty="0" smtClean="0">
                <a:latin typeface="Times New Roman" panose="02020603050405020304" pitchFamily="18" charset="0"/>
                <a:cs typeface="Times New Roman" panose="02020603050405020304" pitchFamily="18" charset="0"/>
              </a:rPr>
              <a:t>. § 2430 až 2444 </a:t>
            </a:r>
            <a:r>
              <a:rPr lang="cs-CZ" sz="1800" b="1" dirty="0" err="1" smtClean="0">
                <a:latin typeface="Times New Roman" panose="02020603050405020304" pitchFamily="18" charset="0"/>
                <a:cs typeface="Times New Roman" panose="02020603050405020304" pitchFamily="18" charset="0"/>
              </a:rPr>
              <a:t>ObčZ</a:t>
            </a:r>
            <a:r>
              <a:rPr lang="cs-CZ" sz="1800" b="1" dirty="0" smtClean="0">
                <a:latin typeface="Times New Roman" panose="02020603050405020304" pitchFamily="18" charset="0"/>
                <a:cs typeface="Times New Roman" panose="02020603050405020304" pitchFamily="18" charset="0"/>
              </a:rPr>
              <a:t> o příkazu, pokud ze zákona nebo ze smlouvy o výkonu funkce neplyne něco jiného. </a:t>
            </a:r>
          </a:p>
          <a:p>
            <a:endParaRPr lang="cs-CZ" sz="1800" b="1" dirty="0" smtClean="0">
              <a:latin typeface="Times New Roman" panose="02020603050405020304" pitchFamily="18" charset="0"/>
              <a:cs typeface="Times New Roman" panose="02020603050405020304" pitchFamily="18" charset="0"/>
            </a:endParaRPr>
          </a:p>
          <a:p>
            <a:endParaRPr lang="cs-CZ" sz="1800" b="1" i="1" dirty="0" smtClean="0">
              <a:latin typeface="Times New Roman" panose="02020603050405020304" pitchFamily="18" charset="0"/>
              <a:cs typeface="Times New Roman" panose="02020603050405020304" pitchFamily="18" charset="0"/>
            </a:endParaRPr>
          </a:p>
          <a:p>
            <a:endParaRPr lang="cs-CZ" sz="1800" dirty="0">
              <a:latin typeface="Times New Roman" panose="02020603050405020304" pitchFamily="18" charset="0"/>
              <a:cs typeface="Times New Roman" panose="02020603050405020304" pitchFamily="18" charset="0"/>
            </a:endParaRPr>
          </a:p>
          <a:p>
            <a:endParaRPr lang="cs-CZ" sz="1800" b="1"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9315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4624"/>
            <a:ext cx="8579296"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Členská schůze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79512" y="692696"/>
            <a:ext cx="8712968" cy="5904656"/>
          </a:xfrm>
        </p:spPr>
        <p:txBody>
          <a:bodyPr>
            <a:normAutofit fontScale="85000" lnSpcReduction="20000"/>
          </a:bodyPr>
          <a:lstStyle/>
          <a:p>
            <a:r>
              <a:rPr lang="cs-CZ" sz="1800" b="1" dirty="0" smtClean="0">
                <a:latin typeface="Times New Roman" panose="02020603050405020304" pitchFamily="18" charset="0"/>
                <a:cs typeface="Times New Roman" panose="02020603050405020304" pitchFamily="18" charset="0"/>
              </a:rPr>
              <a:t>  - Schvaluje smlouvy o finanční asistenci</a:t>
            </a:r>
          </a:p>
          <a:p>
            <a:r>
              <a:rPr lang="cs-CZ" sz="1800" b="1" dirty="0" smtClean="0">
                <a:latin typeface="Times New Roman" panose="02020603050405020304" pitchFamily="18" charset="0"/>
                <a:cs typeface="Times New Roman" panose="02020603050405020304" pitchFamily="18" charset="0"/>
              </a:rPr>
              <a:t>  -  Rozhoduje o námitkách proti rozhodnutí o vyloučení člena, případně o samotném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vyloučení,</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Schvaluje  jednání učiněná  za družstvo jeho zakladateli v době přípravy a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jednání ustavující schůze až do jeho vzniku zápisem do OR,</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Rozhoduje o rozdělení zisku nebo úhradě ztráty, o uhrazovací povinnosti, po</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použití rezervního fondu a o vydání dluhopisů,</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Schvaluje převod nebo zastavení  (zřízení zástavního práva) závodu nebo jeho</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části představující  podstatnou změnu  jeho dosavadní struktury nebo předmětu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podnikání nebo činnosti družstva,</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O přeměně družstva,</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O zrušení družstva s jeho následnou likvidací, volí a odvolává likvidátora,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rozhoduje o jeho odměně a schvaluje jeho zprávu   a návrh na  naložení s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likvidačním zůstatkem,</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O dalších záležitostech svěřených jí stanovami družstva – viz výše.</a:t>
            </a: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4) </a:t>
            </a:r>
            <a:r>
              <a:rPr lang="cs-CZ" sz="1800" b="1" u="sng" dirty="0" smtClean="0">
                <a:latin typeface="Times New Roman" panose="02020603050405020304" pitchFamily="18" charset="0"/>
                <a:cs typeface="Times New Roman" panose="02020603050405020304" pitchFamily="18" charset="0"/>
              </a:rPr>
              <a:t>Jednání a rozhodování členské schůze </a:t>
            </a:r>
          </a:p>
          <a:p>
            <a:pPr marL="0" indent="0">
              <a:buNone/>
            </a:pPr>
            <a:endParaRPr lang="cs-CZ" sz="1800" b="1" u="sng"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     Aby se řádně svolaná členská schůze mohla platně usnášet, musí být usnášeníschopná – viz výše.</a:t>
            </a: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Musí být splněna současně dvě kritéria – přítomna většina všech členů,</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přítomní členové disponují  většinou hlasů</a:t>
            </a: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     Snadno splněno v družstvu s principem „jeden člen – jeden hlas“.</a:t>
            </a: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58087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3080</TotalTime>
  <Words>5643</Words>
  <Application>Microsoft Office PowerPoint</Application>
  <PresentationFormat>Předvádění na obrazovce (4:3)</PresentationFormat>
  <Paragraphs>536</Paragraphs>
  <Slides>32</Slides>
  <Notes>0</Notes>
  <HiddenSlides>0</HiddenSlides>
  <MMClips>0</MMClips>
  <ScaleCrop>false</ScaleCrop>
  <HeadingPairs>
    <vt:vector size="4" baseType="variant">
      <vt:variant>
        <vt:lpstr>Motiv</vt:lpstr>
      </vt:variant>
      <vt:variant>
        <vt:i4>1</vt:i4>
      </vt:variant>
      <vt:variant>
        <vt:lpstr>Nadpisy snímků</vt:lpstr>
      </vt:variant>
      <vt:variant>
        <vt:i4>32</vt:i4>
      </vt:variant>
    </vt:vector>
  </HeadingPairs>
  <TitlesOfParts>
    <vt:vector size="33" baseType="lpstr">
      <vt:lpstr>Motiv systému Office</vt:lpstr>
      <vt:lpstr>Orgány družstva</vt:lpstr>
      <vt:lpstr>Orgány družstva – pokrač. </vt:lpstr>
      <vt:lpstr>Orgány družstva </vt:lpstr>
      <vt:lpstr>Orgány družstva-člen. schůze – pokrač.</vt:lpstr>
      <vt:lpstr>Členská schůze – pokrač.</vt:lpstr>
      <vt:lpstr>Členská schůze – pokrač.</vt:lpstr>
      <vt:lpstr>Členská schůze – pokrač.</vt:lpstr>
      <vt:lpstr>Členská schůze – pokrač. </vt:lpstr>
      <vt:lpstr>Členská schůze – pokrač.</vt:lpstr>
      <vt:lpstr>Členská schůze – pokrač. </vt:lpstr>
      <vt:lpstr>Členská schůze – pokrač-</vt:lpstr>
      <vt:lpstr>Členská schůze – pokrač. </vt:lpstr>
      <vt:lpstr>Členská schůze – pokrač. </vt:lpstr>
      <vt:lpstr>Členská schůze – pokrač.</vt:lpstr>
      <vt:lpstr>Členská schůze – pokrač. </vt:lpstr>
      <vt:lpstr>Shromáždění delegátů</vt:lpstr>
      <vt:lpstr>Shromáždění delegátů – pokrač.</vt:lpstr>
      <vt:lpstr>Shromáždění delegátů – pokrač.</vt:lpstr>
      <vt:lpstr>Shromáždění delegátů – pokrač.</vt:lpstr>
      <vt:lpstr>Shromáždění delegátů – pokrač. </vt:lpstr>
      <vt:lpstr>Shromáždění delegátů – pokrač.</vt:lpstr>
      <vt:lpstr>Shromáždění delegátů – pokrač. </vt:lpstr>
      <vt:lpstr>Shromáždění delegátů – pokrač. </vt:lpstr>
      <vt:lpstr>Shromáždění delegátů – pokrač. </vt:lpstr>
      <vt:lpstr>Shromáždění delegátů – pokrač. </vt:lpstr>
      <vt:lpstr>  Představenstvo družstva- pokrač. </vt:lpstr>
      <vt:lpstr>Představenstvo družstva – pokrač.</vt:lpstr>
      <vt:lpstr>Představenstvo družstva – pokrač.</vt:lpstr>
      <vt:lpstr>Kontrolní komise – pokrač.</vt:lpstr>
      <vt:lpstr>Kontrolní komise – pokrač. </vt:lpstr>
      <vt:lpstr>Kontrolní komise – pokrač. </vt:lpstr>
      <vt:lpstr>Malé družstvo – pokrač. </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Orgány družstva</dc:title>
  <dc:creator>762</dc:creator>
  <cp:lastModifiedBy>762</cp:lastModifiedBy>
  <cp:revision>130</cp:revision>
  <cp:lastPrinted>2015-11-03T13:28:43Z</cp:lastPrinted>
  <dcterms:created xsi:type="dcterms:W3CDTF">2015-10-17T18:09:39Z</dcterms:created>
  <dcterms:modified xsi:type="dcterms:W3CDTF">2015-11-18T14:53:54Z</dcterms:modified>
</cp:coreProperties>
</file>