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6" r:id="rId3"/>
    <p:sldId id="257" r:id="rId4"/>
    <p:sldId id="291" r:id="rId5"/>
    <p:sldId id="314" r:id="rId6"/>
    <p:sldId id="259" r:id="rId7"/>
    <p:sldId id="264" r:id="rId8"/>
    <p:sldId id="294" r:id="rId9"/>
    <p:sldId id="296" r:id="rId10"/>
    <p:sldId id="297" r:id="rId11"/>
    <p:sldId id="265" r:id="rId12"/>
    <p:sldId id="299" r:id="rId13"/>
    <p:sldId id="266" r:id="rId14"/>
    <p:sldId id="267" r:id="rId15"/>
    <p:sldId id="270" r:id="rId16"/>
    <p:sldId id="271" r:id="rId17"/>
    <p:sldId id="272" r:id="rId18"/>
    <p:sldId id="268" r:id="rId19"/>
    <p:sldId id="287" r:id="rId20"/>
    <p:sldId id="284" r:id="rId21"/>
    <p:sldId id="301" r:id="rId22"/>
    <p:sldId id="300" r:id="rId23"/>
    <p:sldId id="261" r:id="rId24"/>
    <p:sldId id="262" r:id="rId25"/>
    <p:sldId id="290" r:id="rId26"/>
    <p:sldId id="274" r:id="rId27"/>
    <p:sldId id="313" r:id="rId28"/>
    <p:sldId id="312" r:id="rId29"/>
    <p:sldId id="311" r:id="rId30"/>
    <p:sldId id="288" r:id="rId31"/>
    <p:sldId id="289" r:id="rId32"/>
    <p:sldId id="275" r:id="rId33"/>
    <p:sldId id="276" r:id="rId34"/>
    <p:sldId id="277" r:id="rId35"/>
    <p:sldId id="279" r:id="rId36"/>
    <p:sldId id="281" r:id="rId37"/>
    <p:sldId id="283" r:id="rId38"/>
    <p:sldId id="282" r:id="rId39"/>
    <p:sldId id="302" r:id="rId40"/>
    <p:sldId id="307" r:id="rId41"/>
    <p:sldId id="308" r:id="rId42"/>
    <p:sldId id="309" r:id="rId43"/>
    <p:sldId id="310" r:id="rId44"/>
    <p:sldId id="305" r:id="rId45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94590" autoAdjust="0"/>
  </p:normalViewPr>
  <p:slideViewPr>
    <p:cSldViewPr>
      <p:cViewPr varScale="1">
        <p:scale>
          <a:sx n="67" d="100"/>
          <a:sy n="67" d="100"/>
        </p:scale>
        <p:origin x="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6E80F-691C-4FA0-952F-FA7A9F8A5D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4249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49BF87-AE2A-4F5D-85B5-20547B6DD2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80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086526-FD5E-4E5B-A787-EDA93D0EE9E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1AB1-85ED-47E2-932B-22489614A6B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D356-9EC2-446A-9B53-1709386C264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67C76-D731-4A7C-ABD6-084C1343166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BBBBC0-B1C6-4E9E-AD77-690F8EC4362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EE7F-294A-4888-8B26-D179F8E482B6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7CC8-386D-4A62-93D0-D6AC3F30711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A24D5A-DCF5-4AAE-9826-7F42B22A3FE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B80A-A496-42EB-99ED-80E18D7EDF1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9539B0-A0AF-4AFF-900C-0B2DFBF1CE25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BE9568-C742-4964-878B-C741E5A9CD8A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4F269F-E5E8-4B45-81E6-C441EF9485F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app/SZR/EZ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?subject=Rok%202017&amp;body=http://eagri.cz/public/web/mze/farmar/EZP/statistiky/rok-2017.html" TargetMode="External"/><Relationship Id="rId2" Type="http://schemas.openxmlformats.org/officeDocument/2006/relationships/hyperlink" Target="http://eagri.cz/public/web/mze/farmar/EZP/statistiky/rok-201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agri.cz/public/web/mze/farmar/LPI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zemedelstvi/ekologicke-zemedelstvi/aktualni-temata/nove-narizeni-pro-ekologickou-produkci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zemedelstvi/ekologicke-zemedelstvi/dokumenty-statistiky-formulare/rocenky/" TargetMode="External"/><Relationship Id="rId2" Type="http://schemas.openxmlformats.org/officeDocument/2006/relationships/hyperlink" Target="-formulare/akcni-plan/akcni-plan-cr-pro-rozvoj-ekologickeho-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app/eagriapp/EKO/Prehled/Default.aspx?stamp=15446243550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agri.cz/public/app/eagriapp/EKO/Prehled/StatistikaPocetEP.aspx?stamp=1513165720126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agri.cz/public/app/eagriapp/EKO/Prehled/StatistikaPlocha.aspx?stamp=154462116617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agri.cz/public/app/eagriapp/EKO/Prehled/StatistikaKraj.aspx?stamp=154462107864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agri.cz/public/app/eagriapp/EKO/Prehled/StatistikaPocetPodleCa.aspx?stamp=1544621206942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772400" cy="165735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Times New Roman" panose="02020603050405020304" pitchFamily="18" charset="0"/>
              </a:rPr>
              <a:t>PODNIKÁNÍ  </a:t>
            </a:r>
            <a:br>
              <a:rPr lang="cs-CZ" altLang="cs-CZ" b="1" dirty="0" smtClean="0">
                <a:latin typeface="Times New Roman" panose="02020603050405020304" pitchFamily="18" charset="0"/>
              </a:rPr>
            </a:br>
            <a:r>
              <a:rPr lang="cs-CZ" altLang="cs-CZ" sz="3200" b="1" dirty="0" smtClean="0">
                <a:latin typeface="Times New Roman" panose="02020603050405020304" pitchFamily="18" charset="0"/>
              </a:rPr>
              <a:t>V  ZEMĚDĚLSTVÍ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08275"/>
            <a:ext cx="6400800" cy="309721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000" dirty="0" err="1" smtClean="0">
                <a:latin typeface="Times New Roman" pitchFamily="18" charset="0"/>
              </a:rPr>
              <a:t>neživnostenské</a:t>
            </a:r>
            <a:r>
              <a:rPr lang="cs-CZ" altLang="cs-CZ" sz="2000" dirty="0" smtClean="0">
                <a:latin typeface="Times New Roman" pitchFamily="18" charset="0"/>
              </a:rPr>
              <a:t> podnikání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altLang="cs-CZ" sz="2000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altLang="cs-CZ" sz="2000" i="1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000" i="1" dirty="0" smtClean="0">
                <a:latin typeface="Times New Roman" pitchFamily="18" charset="0"/>
              </a:rPr>
              <a:t>Ivana Průchová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i="1" dirty="0" smtClean="0">
                <a:latin typeface="Times New Roman" pitchFamily="18" charset="0"/>
              </a:rPr>
              <a:t>Právnická fakulta MU Brno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i="1" dirty="0" smtClean="0">
                <a:latin typeface="Times New Roman" pitchFamily="18" charset="0"/>
              </a:rPr>
              <a:t>prosinec  2018</a:t>
            </a:r>
          </a:p>
        </p:txBody>
      </p:sp>
      <p:sp>
        <p:nvSpPr>
          <p:cNvPr id="13315" name="Rectangle 2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D0FD36-C2E0-452C-8381-21767305A4F8}" type="slidenum">
              <a:rPr lang="cs-CZ" altLang="cs-CZ">
                <a:solidFill>
                  <a:schemeClr val="accent1"/>
                </a:solidFill>
              </a:rPr>
              <a:pPr/>
              <a:t>1</a:t>
            </a:fld>
            <a:endParaRPr lang="cs-CZ" altLang="cs-CZ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7B9899"/>
                </a:solidFill>
              </a:rPr>
              <a:t>OZ:  svéprávnost a vztah k podnikání</a:t>
            </a:r>
          </a:p>
        </p:txBody>
      </p:sp>
      <p:sp>
        <p:nvSpPr>
          <p:cNvPr id="2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b="1" dirty="0" smtClean="0"/>
              <a:t>Svéprávnost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800" b="1" dirty="0" smtClean="0"/>
              <a:t>Zletilost </a:t>
            </a:r>
            <a:r>
              <a:rPr lang="cs-CZ" altLang="cs-CZ" sz="1800" dirty="0" smtClean="0"/>
              <a:t>(§ 30 OZ)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dirty="0" smtClean="0"/>
              <a:t>dovršení 18. roku věku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dirty="0" smtClean="0"/>
              <a:t>před nabytím zletilosti</a:t>
            </a:r>
          </a:p>
          <a:p>
            <a:pPr marL="1124712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/>
              <a:t>přiznání svéprávnosti</a:t>
            </a:r>
          </a:p>
          <a:p>
            <a:pPr marL="1124712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/>
              <a:t>uzavření manželství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800" b="1" dirty="0" smtClean="0"/>
              <a:t>Nezletilý, který nenabyl plné svéprávnosti </a:t>
            </a:r>
            <a:r>
              <a:rPr lang="cs-CZ" altLang="cs-CZ" sz="1800" dirty="0" smtClean="0"/>
              <a:t>(§ 31 a násl.)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dirty="0" smtClean="0"/>
              <a:t>Způsobilost k právnímu  jednání přiměřenému  rozumové a volní vyspělosti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b="1" dirty="0" smtClean="0"/>
              <a:t>Souhlas zákonného zástupce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dirty="0" smtClean="0"/>
              <a:t>Souhlas k samostatnému provozování obchodního závodu nebo k jiné obdobné výdělečné činnosti</a:t>
            </a:r>
          </a:p>
          <a:p>
            <a:pPr marL="1124712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/>
              <a:t> k platnosti je třeba </a:t>
            </a:r>
            <a:r>
              <a:rPr lang="cs-CZ" altLang="cs-CZ" b="1" dirty="0" smtClean="0"/>
              <a:t>přivolení soudu</a:t>
            </a:r>
            <a:r>
              <a:rPr lang="cs-CZ" altLang="cs-CZ" dirty="0" smtClean="0"/>
              <a:t>, který nahrazuje podmínku věku stanovenou jiným právním předpisem</a:t>
            </a:r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4C0054-7AE7-40B4-B402-6A74EF85EE61}" type="slidenum">
              <a:rPr lang="cs-CZ" altLang="cs-CZ">
                <a:solidFill>
                  <a:srgbClr val="FEFEFE"/>
                </a:solidFill>
              </a:rPr>
              <a:pPr/>
              <a:t>10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E15A00"/>
                </a:solidFill>
                <a:latin typeface="Times New Roman" pitchFamily="18" charset="0"/>
              </a:rPr>
              <a:t>Předmět podnikání v zemědělství</a:t>
            </a:r>
            <a:r>
              <a:rPr lang="cs-CZ" altLang="cs-CZ" sz="2400" b="1" dirty="0" smtClean="0">
                <a:solidFill>
                  <a:srgbClr val="E15A00"/>
                </a:solidFill>
              </a:rPr>
              <a:t/>
            </a:r>
            <a:br>
              <a:rPr lang="cs-CZ" altLang="cs-CZ" sz="2400" b="1" dirty="0" smtClean="0">
                <a:solidFill>
                  <a:srgbClr val="E15A00"/>
                </a:solidFill>
              </a:rPr>
            </a:br>
            <a:r>
              <a:rPr lang="cs-CZ" altLang="cs-CZ" sz="2400" b="1" dirty="0" smtClean="0">
                <a:solidFill>
                  <a:srgbClr val="E15A00"/>
                </a:solidFill>
              </a:rPr>
              <a:t>(</a:t>
            </a:r>
            <a:r>
              <a:rPr lang="cs-CZ" altLang="cs-CZ" sz="2400" b="1" i="1" dirty="0" smtClean="0">
                <a:solidFill>
                  <a:srgbClr val="E15A00"/>
                </a:solidFill>
                <a:latin typeface="Times New Roman" pitchFamily="18" charset="0"/>
              </a:rPr>
              <a:t>zemědělská výroba) - § 2e odst. 3 </a:t>
            </a:r>
            <a:r>
              <a:rPr lang="cs-CZ" altLang="cs-CZ" sz="2400" b="1" i="1" dirty="0" err="1" smtClean="0">
                <a:solidFill>
                  <a:srgbClr val="E15A00"/>
                </a:solidFill>
                <a:latin typeface="Times New Roman" pitchFamily="18" charset="0"/>
              </a:rPr>
              <a:t>ZoZem</a:t>
            </a:r>
            <a:r>
              <a:rPr lang="cs-CZ" altLang="cs-CZ" sz="2400" b="1" i="1" dirty="0" smtClean="0">
                <a:solidFill>
                  <a:srgbClr val="E15A00"/>
                </a:solidFill>
                <a:latin typeface="Times New Roman" pitchFamily="18" charset="0"/>
              </a:rPr>
              <a:t> - 1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 smtClean="0"/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rostlinná výroba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včetně </a:t>
            </a:r>
            <a:endParaRPr lang="cs-CZ" altLang="cs-CZ" sz="6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chmelařství, </a:t>
            </a:r>
            <a:endParaRPr lang="cs-CZ" altLang="cs-CZ" sz="6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ovocnářství,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 vinohradnictví,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 vinařství,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pěstování zeleniny, hub, okrasných rostlin, léčivých a aromatických </a:t>
            </a:r>
            <a:r>
              <a:rPr lang="cs-CZ" altLang="cs-CZ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rostlin,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altLang="cs-CZ" sz="6400" u="sng" dirty="0" smtClean="0">
                <a:latin typeface="Times New Roman" panose="02020603050405020304" pitchFamily="18" charset="0"/>
              </a:rPr>
              <a:t>s výjimkou pěstování konopí pro léčebné použití a vědecké účely</a:t>
            </a:r>
            <a:r>
              <a:rPr lang="cs-CZ" altLang="cs-CZ" sz="6400" dirty="0" smtClean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rostlin pro technické užití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6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 na pozemcích vlastních, pronajatých nebo užívaných na základě jiného právního důvodu, popřípadě provozovaná bez pozemků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6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6400" b="1" i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živočišná výroba</a:t>
            </a:r>
            <a:r>
              <a:rPr lang="cs-CZ" altLang="cs-CZ" sz="6400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6400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r>
              <a:rPr lang="cs-CZ" altLang="cs-CZ" sz="6400" u="sng" dirty="0" smtClean="0">
                <a:latin typeface="Times New Roman" panose="02020603050405020304" pitchFamily="18" charset="0"/>
              </a:rPr>
              <a:t>– </a:t>
            </a:r>
            <a:r>
              <a:rPr lang="cs-CZ" altLang="cs-CZ" sz="6400" dirty="0" smtClean="0">
                <a:latin typeface="Times New Roman" panose="02020603050405020304" pitchFamily="18" charset="0"/>
              </a:rPr>
              <a:t>chov hospodářských a jiných zvířat či živočichů za účelem</a:t>
            </a:r>
            <a:endParaRPr lang="cs-CZ" altLang="cs-CZ" sz="6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získání a výroby živočišných produktů, </a:t>
            </a:r>
            <a:endParaRPr lang="cs-CZ" altLang="cs-CZ" sz="6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chov hospodářských zvířat k tahu 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chov sportovních a dostihových koní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		</a:t>
            </a:r>
            <a:r>
              <a:rPr lang="cs-CZ" altLang="cs-CZ" sz="6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	</a:t>
            </a:r>
            <a:endParaRPr lang="cs-CZ" altLang="cs-CZ" sz="6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DCB2B7-FF29-489A-9D3A-E0FF755D7729}" type="slidenum">
              <a:rPr lang="cs-CZ" altLang="cs-CZ">
                <a:solidFill>
                  <a:srgbClr val="FEFEFE"/>
                </a:solidFill>
              </a:rPr>
              <a:pPr/>
              <a:t>11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200" b="1" dirty="0">
                <a:solidFill>
                  <a:srgbClr val="E15A00"/>
                </a:solidFill>
                <a:latin typeface="Times New Roman" pitchFamily="18" charset="0"/>
              </a:rPr>
              <a:t>Předmět podnikání v zemědělství</a:t>
            </a:r>
            <a:r>
              <a:rPr lang="cs-CZ" altLang="cs-CZ" sz="3200" b="1" dirty="0">
                <a:solidFill>
                  <a:srgbClr val="E15A00"/>
                </a:solidFill>
              </a:rPr>
              <a:t/>
            </a:r>
            <a:br>
              <a:rPr lang="cs-CZ" altLang="cs-CZ" sz="3200" b="1" dirty="0">
                <a:solidFill>
                  <a:srgbClr val="E15A00"/>
                </a:solidFill>
              </a:rPr>
            </a:br>
            <a:r>
              <a:rPr lang="cs-CZ" altLang="cs-CZ" sz="3200" b="1" dirty="0">
                <a:solidFill>
                  <a:srgbClr val="E15A00"/>
                </a:solidFill>
              </a:rPr>
              <a:t>(</a:t>
            </a:r>
            <a:r>
              <a:rPr lang="cs-CZ" altLang="cs-CZ" sz="3200" b="1" i="1" dirty="0">
                <a:solidFill>
                  <a:srgbClr val="E15A00"/>
                </a:solidFill>
                <a:latin typeface="Times New Roman" pitchFamily="18" charset="0"/>
              </a:rPr>
              <a:t>zemědělská výroba) - § 2e odst. 3 </a:t>
            </a:r>
            <a:r>
              <a:rPr lang="cs-CZ" altLang="cs-CZ" sz="3200" b="1" i="1" dirty="0" err="1" smtClean="0">
                <a:solidFill>
                  <a:srgbClr val="E15A00"/>
                </a:solidFill>
                <a:latin typeface="Times New Roman" pitchFamily="18" charset="0"/>
              </a:rPr>
              <a:t>ZoZem</a:t>
            </a:r>
            <a:r>
              <a:rPr lang="cs-CZ" altLang="cs-CZ" sz="3200" b="1" i="1" dirty="0" smtClean="0">
                <a:solidFill>
                  <a:srgbClr val="E15A00"/>
                </a:solidFill>
                <a:latin typeface="Times New Roman" pitchFamily="18" charset="0"/>
              </a:rPr>
              <a:t> -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produkce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chovných plemenných </a:t>
            </a: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zvířat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výroba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osiv, sadby, školkařských výpěstků a genetického materiálu   </a:t>
            </a: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rostlin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úprava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, zpracování a prodej </a:t>
            </a:r>
            <a:r>
              <a:rPr lang="cs-CZ" altLang="cs-CZ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vlastní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produkce zemědělské výroby</a:t>
            </a:r>
            <a:r>
              <a:rPr lang="cs-CZ" altLang="cs-CZ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, pokud je konečným produktem zemědělský produkt uvedený v příloze I Smlouvy o fungování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EU </a:t>
            </a:r>
            <a:endParaRPr lang="cs-CZ" altLang="cs-CZ" b="1" i="1" u="sng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chov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ryb, vodních živočichů a pěstování rostlin na vodní ploše </a:t>
            </a:r>
            <a:r>
              <a:rPr lang="cs-CZ" altLang="cs-CZ" b="1" i="1" u="sng" dirty="0">
                <a:latin typeface="Times New Roman" panose="02020603050405020304" pitchFamily="18" charset="0"/>
              </a:rPr>
              <a:t>na pozemcích vlastních, pronajatých nebo užívaných na základě jiného právního </a:t>
            </a:r>
            <a:r>
              <a:rPr lang="cs-CZ" altLang="cs-CZ" b="1" i="1" u="sng" dirty="0" smtClean="0">
                <a:latin typeface="Times New Roman" panose="02020603050405020304" pitchFamily="18" charset="0"/>
              </a:rPr>
              <a:t>důvodu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hospodaření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v </a:t>
            </a: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lese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hospodaření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s vodou pro zemědělské a lesnické účely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>
                <a:latin typeface="Times New Roman" panose="02020603050405020304" pitchFamily="18" charset="0"/>
              </a:rPr>
              <a:t>	Zemědělský podnikatel je oprávněn </a:t>
            </a:r>
            <a:r>
              <a:rPr lang="cs-CZ" altLang="cs-CZ" u="sng" dirty="0">
                <a:latin typeface="Times New Roman" panose="02020603050405020304" pitchFamily="18" charset="0"/>
              </a:rPr>
              <a:t>rovněž </a:t>
            </a:r>
            <a:r>
              <a:rPr lang="cs-CZ" altLang="cs-CZ" dirty="0">
                <a:latin typeface="Times New Roman" panose="02020603050405020304" pitchFamily="18" charset="0"/>
              </a:rPr>
              <a:t>poskytovat </a:t>
            </a:r>
            <a:r>
              <a:rPr lang="cs-CZ" altLang="cs-CZ" b="1" dirty="0">
                <a:latin typeface="Times New Roman" panose="02020603050405020304" pitchFamily="18" charset="0"/>
              </a:rPr>
              <a:t>práce, výkony nebo služby, které </a:t>
            </a:r>
            <a:r>
              <a:rPr lang="cs-CZ" altLang="cs-CZ" b="1" u="sng" dirty="0">
                <a:latin typeface="Times New Roman" panose="02020603050405020304" pitchFamily="18" charset="0"/>
              </a:rPr>
              <a:t>souvisejí výhradně se zemědělskou výrobou a při kterých se využijí prostředky nebo zařízení sloužící zemědělskému podnikateli k zemědělské výrobě.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rgbClr val="E15A00"/>
                </a:solidFill>
                <a:latin typeface="Times New Roman" panose="02020603050405020304" pitchFamily="18" charset="0"/>
              </a:rPr>
              <a:t>Činnosti </a:t>
            </a:r>
            <a:r>
              <a:rPr lang="cs-CZ" altLang="cs-CZ" sz="2800" b="1" u="sng" dirty="0" smtClean="0">
                <a:solidFill>
                  <a:srgbClr val="E15A00"/>
                </a:solidFill>
                <a:latin typeface="Times New Roman" panose="02020603050405020304" pitchFamily="18" charset="0"/>
              </a:rPr>
              <a:t>nepodřazené</a:t>
            </a:r>
            <a:r>
              <a:rPr lang="cs-CZ" altLang="cs-CZ" sz="2800" dirty="0" smtClean="0">
                <a:solidFill>
                  <a:srgbClr val="E15A00"/>
                </a:solidFill>
                <a:latin typeface="Times New Roman" panose="02020603050405020304" pitchFamily="18" charset="0"/>
              </a:rPr>
              <a:t> režimu podnikání v zemědělství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18487" cy="4611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12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 smtClean="0">
                <a:latin typeface="Times New Roman" panose="02020603050405020304" pitchFamily="18" charset="0"/>
              </a:rPr>
              <a:t>Živnostenský zákon: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provozování drobné  pěstitelské a chovatelské činnosti, vč. prodeje nezpracovaných rostlinných a živočišných výrobků z této činnosti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(FO) 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není ani živností</a:t>
            </a:r>
            <a:r>
              <a:rPr lang="cs-CZ" altLang="cs-CZ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poskytování služeb</a:t>
            </a:r>
            <a:r>
              <a:rPr lang="cs-CZ" altLang="cs-CZ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pro</a:t>
            </a:r>
            <a:r>
              <a:rPr lang="cs-CZ" alt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zemědělství, zahradnictví, hospodaření v lesích a pro myslivost 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volné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živnosti)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chov domácích zvířat a poskytování souvisejících služeb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 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volné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 živnosti)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výroba hnojiv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volná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živnost)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výroba krmiv, krmných směsí, doplňkových látek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volná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živnost)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pěstitelské pálení (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volná živnost)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řeznictví, uzenářství, mlynářství, mlékárenství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, apod. 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řemeslné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 živnosti)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činnost v ochraně rostlin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– diagnostická, zkušební, poradenská, ošetřování rostlin 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vázané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 živnosti)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drezúra zvířat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(vázaná živnost)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výroba kvasného a konzumního lihu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(koncesovaná živnost)</a:t>
            </a:r>
          </a:p>
        </p:txBody>
      </p:sp>
      <p:sp>
        <p:nvSpPr>
          <p:cNvPr id="2253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12B128-4E84-4CC8-90CE-0CAA86AD4B29}" type="slidenum">
              <a:rPr lang="cs-CZ" altLang="cs-CZ">
                <a:solidFill>
                  <a:srgbClr val="FEFEFE"/>
                </a:solidFill>
              </a:rPr>
              <a:pPr/>
              <a:t>13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E15A00"/>
                </a:solidFill>
              </a:rPr>
              <a:t>Evidence zemědělského podnikatele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FO a PO, která hodlá zemědělsky podnikat je povinna </a:t>
            </a:r>
            <a:r>
              <a:rPr lang="cs-CZ" altLang="cs-CZ" b="1" dirty="0" smtClean="0"/>
              <a:t>se </a:t>
            </a:r>
            <a:r>
              <a:rPr lang="cs-CZ" altLang="cs-CZ" b="1" i="1" u="sng" dirty="0" smtClean="0"/>
              <a:t>zaevidovat</a:t>
            </a:r>
          </a:p>
          <a:p>
            <a:pPr lvl="1" eaLnBrk="1" hangingPunct="1"/>
            <a:r>
              <a:rPr lang="cs-CZ" altLang="cs-CZ" b="1" i="1" u="sng" dirty="0" smtClean="0">
                <a:solidFill>
                  <a:srgbClr val="C00000"/>
                </a:solidFill>
              </a:rPr>
              <a:t>tj. evidenční princip</a:t>
            </a:r>
          </a:p>
          <a:p>
            <a:pPr lvl="1" eaLnBrk="1" hangingPunct="1"/>
            <a:endParaRPr lang="cs-CZ" altLang="cs-CZ" b="1" i="1" u="sng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dirty="0" smtClean="0"/>
              <a:t>ZP zaeviduje místně příslušný OÚ obce s RP</a:t>
            </a:r>
          </a:p>
          <a:p>
            <a:pPr eaLnBrk="1" hangingPunct="1"/>
            <a:r>
              <a:rPr lang="cs-CZ" altLang="cs-CZ" dirty="0" smtClean="0"/>
              <a:t>žadatel</a:t>
            </a:r>
          </a:p>
          <a:p>
            <a:pPr lvl="1" eaLnBrk="1" hangingPunct="1"/>
            <a:r>
              <a:rPr lang="cs-CZ" altLang="cs-CZ" dirty="0" smtClean="0"/>
              <a:t>splňuje podmínky pro vznik oprávnění (viz výše)</a:t>
            </a:r>
          </a:p>
          <a:p>
            <a:pPr lvl="1" eaLnBrk="1" hangingPunct="1"/>
            <a:endParaRPr lang="cs-CZ" altLang="cs-CZ" dirty="0" smtClean="0"/>
          </a:p>
        </p:txBody>
      </p:sp>
      <p:sp>
        <p:nvSpPr>
          <p:cNvPr id="2355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D5540C-152A-460F-BACF-A3F18C65F55D}" type="slidenum">
              <a:rPr lang="cs-CZ" altLang="cs-CZ">
                <a:solidFill>
                  <a:srgbClr val="FEFEFE"/>
                </a:solidFill>
              </a:rPr>
              <a:pPr/>
              <a:t>14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758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Ad evidence zemědělského podnikatele</a:t>
            </a:r>
            <a:br>
              <a:rPr lang="cs-CZ" sz="3200" dirty="0" smtClean="0"/>
            </a:br>
            <a:endParaRPr lang="cs-CZ" sz="3200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241425"/>
            <a:ext cx="843597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Příslušný </a:t>
            </a:r>
            <a:r>
              <a:rPr lang="cs-CZ" altLang="cs-CZ" sz="1600" b="1" u="sng" dirty="0" smtClean="0"/>
              <a:t>OÚ obce s RP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 dirty="0" smtClean="0"/>
              <a:t>ten, v jehož územní působnosti se </a:t>
            </a:r>
            <a:r>
              <a:rPr lang="cs-CZ" altLang="cs-CZ" sz="1600" u="sng" dirty="0" smtClean="0">
                <a:solidFill>
                  <a:srgbClr val="C00000"/>
                </a:solidFill>
              </a:rPr>
              <a:t>nachází místo podnikání nebo sídlo</a:t>
            </a:r>
            <a:r>
              <a:rPr lang="cs-CZ" altLang="cs-CZ" sz="1600" u="sng" dirty="0" smtClean="0"/>
              <a:t> </a:t>
            </a:r>
            <a:r>
              <a:rPr lang="cs-CZ" altLang="cs-CZ" sz="1600" dirty="0" smtClean="0"/>
              <a:t>zemědělského podnikatele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místo podnikání – místo, odkud zemědělský podnikatel řídí svoji podnikatelskou činnost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1" dirty="0" smtClean="0"/>
              <a:t>Náležitosti žádosti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 dirty="0" smtClean="0">
                <a:solidFill>
                  <a:srgbClr val="C00000"/>
                </a:solidFill>
              </a:rPr>
              <a:t>FO: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Údaje o FO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Specifika pro zahraniční FO 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b="1" u="sng" dirty="0" smtClean="0">
                <a:solidFill>
                  <a:srgbClr val="0070C0"/>
                </a:solidFill>
              </a:rPr>
              <a:t>zaměření </a:t>
            </a:r>
            <a:r>
              <a:rPr lang="cs-CZ" altLang="cs-CZ" sz="1600" dirty="0" smtClean="0">
                <a:solidFill>
                  <a:srgbClr val="0070C0"/>
                </a:solidFill>
              </a:rPr>
              <a:t>zemědělské výroby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identifikační číslo, bylo-li přiděleno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b="1" dirty="0" smtClean="0">
                <a:solidFill>
                  <a:srgbClr val="0070C0"/>
                </a:solidFill>
              </a:rPr>
              <a:t>předpokládané datum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zahájení </a:t>
            </a:r>
            <a:r>
              <a:rPr lang="cs-CZ" altLang="cs-CZ" sz="1600" dirty="0" smtClean="0">
                <a:solidFill>
                  <a:srgbClr val="0070C0"/>
                </a:solidFill>
              </a:rPr>
              <a:t>provozování zemědělské výroby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b="1" dirty="0" smtClean="0">
                <a:solidFill>
                  <a:srgbClr val="0070C0"/>
                </a:solidFill>
              </a:rPr>
              <a:t>datum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ukončení </a:t>
            </a:r>
            <a:r>
              <a:rPr lang="cs-CZ" altLang="cs-CZ" sz="1600" b="1" dirty="0" smtClean="0">
                <a:solidFill>
                  <a:srgbClr val="0070C0"/>
                </a:solidFill>
              </a:rPr>
              <a:t>provozování </a:t>
            </a:r>
            <a:r>
              <a:rPr lang="cs-CZ" altLang="cs-CZ" sz="1600" dirty="0" smtClean="0">
                <a:solidFill>
                  <a:srgbClr val="0070C0"/>
                </a:solidFill>
              </a:rPr>
              <a:t>zemědělské výroby, pokud zamýšlí provozovat zemědělskou výrobu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na dobu určitou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>
                <a:solidFill>
                  <a:srgbClr val="0070C0"/>
                </a:solidFill>
              </a:rPr>
              <a:t>údaj o tom,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zda</a:t>
            </a:r>
            <a:r>
              <a:rPr lang="cs-CZ" altLang="cs-CZ" sz="1600" dirty="0" smtClean="0">
                <a:solidFill>
                  <a:srgbClr val="0070C0"/>
                </a:solidFill>
              </a:rPr>
              <a:t> při provozování zemědělské výroby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bude zaměstnávat zaměstnance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1600" dirty="0" smtClean="0"/>
          </a:p>
          <a:p>
            <a:pPr lvl="2" eaLnBrk="1" hangingPunct="1">
              <a:lnSpc>
                <a:spcPct val="90000"/>
              </a:lnSpc>
            </a:pPr>
            <a:endParaRPr lang="cs-CZ" altLang="cs-CZ" sz="1600" dirty="0" smtClean="0"/>
          </a:p>
        </p:txBody>
      </p:sp>
      <p:sp>
        <p:nvSpPr>
          <p:cNvPr id="2457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91B85A-94D7-45C3-8EF9-DD03DE861A2D}" type="slidenum">
              <a:rPr lang="cs-CZ" altLang="cs-CZ">
                <a:solidFill>
                  <a:srgbClr val="FEFEFE"/>
                </a:solidFill>
              </a:rPr>
              <a:pPr/>
              <a:t>15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Ad evidence zemědělského podnikatele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341438"/>
            <a:ext cx="8218488" cy="4899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Náležitosti žádosti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PO: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Údaje o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u zahraniční právnické osoby, která za účelem podnikání zřizuje na území ČR organizační složku, její umístění v ČR a údaje týkající se vedoucího organizační složky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další údaje shodné s povinnými údaji 	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b="1" u="sng" dirty="0" smtClean="0">
                <a:solidFill>
                  <a:srgbClr val="0070C0"/>
                </a:solidFill>
              </a:rPr>
              <a:t>zaměření</a:t>
            </a:r>
            <a:r>
              <a:rPr lang="cs-CZ" altLang="cs-CZ" b="1" dirty="0" smtClean="0">
                <a:solidFill>
                  <a:srgbClr val="0070C0"/>
                </a:solidFill>
              </a:rPr>
              <a:t> </a:t>
            </a:r>
            <a:r>
              <a:rPr lang="cs-CZ" altLang="cs-CZ" dirty="0" smtClean="0">
                <a:solidFill>
                  <a:srgbClr val="0070C0"/>
                </a:solidFill>
              </a:rPr>
              <a:t>zemědělské výroby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dirty="0" smtClean="0">
              <a:solidFill>
                <a:srgbClr val="0070C0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 smtClean="0"/>
              <a:t>identifikační číslo, bylo-li přiděleno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dirty="0" smtClean="0"/>
          </a:p>
          <a:p>
            <a:pPr lvl="3" eaLnBrk="1" hangingPunct="1">
              <a:lnSpc>
                <a:spcPct val="80000"/>
              </a:lnSpc>
            </a:pPr>
            <a:r>
              <a:rPr lang="cs-CZ" altLang="cs-CZ" b="1" dirty="0" smtClean="0">
                <a:solidFill>
                  <a:srgbClr val="0070C0"/>
                </a:solidFill>
              </a:rPr>
              <a:t>předpokládané datum </a:t>
            </a:r>
            <a:r>
              <a:rPr lang="cs-CZ" altLang="cs-CZ" b="1" u="sng" dirty="0" smtClean="0">
                <a:solidFill>
                  <a:srgbClr val="0070C0"/>
                </a:solidFill>
              </a:rPr>
              <a:t>zahájení</a:t>
            </a:r>
            <a:r>
              <a:rPr lang="cs-CZ" altLang="cs-CZ" b="1" dirty="0" smtClean="0">
                <a:solidFill>
                  <a:srgbClr val="0070C0"/>
                </a:solidFill>
              </a:rPr>
              <a:t> </a:t>
            </a:r>
            <a:r>
              <a:rPr lang="cs-CZ" altLang="cs-CZ" dirty="0" smtClean="0">
                <a:solidFill>
                  <a:srgbClr val="0070C0"/>
                </a:solidFill>
              </a:rPr>
              <a:t>zemědělské výroby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dirty="0" smtClean="0">
              <a:solidFill>
                <a:srgbClr val="0070C0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 smtClean="0">
                <a:solidFill>
                  <a:srgbClr val="0070C0"/>
                </a:solidFill>
              </a:rPr>
              <a:t>datum </a:t>
            </a:r>
            <a:r>
              <a:rPr lang="cs-CZ" altLang="cs-CZ" b="1" u="sng" dirty="0" smtClean="0">
                <a:solidFill>
                  <a:srgbClr val="0070C0"/>
                </a:solidFill>
              </a:rPr>
              <a:t>ukončení </a:t>
            </a:r>
            <a:r>
              <a:rPr lang="cs-CZ" altLang="cs-CZ" b="1" dirty="0" smtClean="0">
                <a:solidFill>
                  <a:srgbClr val="0070C0"/>
                </a:solidFill>
              </a:rPr>
              <a:t>provozování </a:t>
            </a:r>
            <a:r>
              <a:rPr lang="cs-CZ" altLang="cs-CZ" dirty="0" smtClean="0">
                <a:solidFill>
                  <a:srgbClr val="0070C0"/>
                </a:solidFill>
              </a:rPr>
              <a:t>zemědělské výroby, pokud zamýšlí provozovat zemědělskou výrobu </a:t>
            </a:r>
            <a:r>
              <a:rPr lang="cs-CZ" altLang="cs-CZ" b="1" u="sng" dirty="0" smtClean="0">
                <a:solidFill>
                  <a:srgbClr val="0070C0"/>
                </a:solidFill>
              </a:rPr>
              <a:t>na dobu určitou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b="1" dirty="0" smtClean="0">
              <a:solidFill>
                <a:srgbClr val="0070C0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 smtClean="0">
                <a:solidFill>
                  <a:srgbClr val="0070C0"/>
                </a:solidFill>
              </a:rPr>
              <a:t>údaj o tom, </a:t>
            </a:r>
            <a:r>
              <a:rPr lang="cs-CZ" altLang="cs-CZ" b="1" dirty="0" smtClean="0">
                <a:solidFill>
                  <a:srgbClr val="0070C0"/>
                </a:solidFill>
              </a:rPr>
              <a:t>zda při provozování zemědělské výroby bude </a:t>
            </a:r>
            <a:r>
              <a:rPr lang="cs-CZ" altLang="cs-CZ" b="1" u="sng" dirty="0" smtClean="0">
                <a:solidFill>
                  <a:srgbClr val="0070C0"/>
                </a:solidFill>
              </a:rPr>
              <a:t>zaměstnávat zaměstnance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600" dirty="0" smtClean="0"/>
          </a:p>
        </p:txBody>
      </p:sp>
      <p:sp>
        <p:nvSpPr>
          <p:cNvPr id="2560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4117E-4F0A-4C49-84D3-51625D08E903}" type="slidenum">
              <a:rPr lang="cs-CZ" altLang="cs-CZ">
                <a:solidFill>
                  <a:srgbClr val="FEFEFE"/>
                </a:solidFill>
              </a:rPr>
              <a:pPr/>
              <a:t>16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Ad evidence zemědělského podnikatele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OÚ obce s RP </a:t>
            </a:r>
          </a:p>
          <a:p>
            <a:pPr marL="639763" lvl="1" eaLnBrk="1" hangingPunct="1"/>
            <a:r>
              <a:rPr lang="cs-CZ" altLang="cs-CZ" sz="1800" dirty="0" smtClean="0"/>
              <a:t>vydá žadateli, pokud splňuje zákonné podmínky, </a:t>
            </a:r>
            <a:r>
              <a:rPr lang="cs-CZ" altLang="cs-CZ" sz="1800" b="1" dirty="0" smtClean="0"/>
              <a:t>do 30 dnů </a:t>
            </a:r>
            <a:r>
              <a:rPr lang="cs-CZ" altLang="cs-CZ" sz="2400" b="1" u="sng" dirty="0" smtClean="0">
                <a:solidFill>
                  <a:srgbClr val="C00000"/>
                </a:solidFill>
              </a:rPr>
              <a:t>osvědčení o zápisu do evidence zemědělského podnikatele</a:t>
            </a:r>
          </a:p>
          <a:p>
            <a:pPr marL="639763" lvl="1" eaLnBrk="1" hangingPunct="1"/>
            <a:r>
              <a:rPr lang="cs-CZ" altLang="cs-CZ" sz="1800" dirty="0" smtClean="0"/>
              <a:t>OÚORP, který vydal osvědčení o zápisu do evidence zemědělského podnikatele, přidělí zemědělskému podnikateli identifikační číslo poskytnuté správcem  základního registru právnických sob, podnikajících fyzických osob a orgánů veřejné moci</a:t>
            </a:r>
          </a:p>
          <a:p>
            <a:pPr lvl="2" eaLnBrk="1" hangingPunct="1"/>
            <a:r>
              <a:rPr lang="cs-CZ" altLang="cs-CZ" sz="1800" dirty="0" smtClean="0"/>
              <a:t>OÚ obce s RP</a:t>
            </a:r>
          </a:p>
          <a:p>
            <a:pPr marL="1123950" lvl="3" eaLnBrk="1" hangingPunct="1"/>
            <a:r>
              <a:rPr lang="cs-CZ" altLang="cs-CZ" dirty="0" smtClean="0"/>
              <a:t>vyznačí skutečnosti uvedené ve vydaném osvědčení a identifikační číslo </a:t>
            </a:r>
          </a:p>
          <a:p>
            <a:pPr marL="1123950" lvl="3" eaLnBrk="1" hangingPunct="1"/>
            <a:r>
              <a:rPr lang="cs-CZ" altLang="cs-CZ" dirty="0" smtClean="0"/>
              <a:t>vyznačí změnu či zánik skutečností vedených v evidenci</a:t>
            </a:r>
          </a:p>
          <a:p>
            <a:pPr marL="1123950" lvl="3" eaLnBrk="1" hangingPunct="1"/>
            <a:endParaRPr lang="cs-CZ" altLang="cs-CZ" dirty="0" smtClean="0"/>
          </a:p>
        </p:txBody>
      </p:sp>
      <p:sp>
        <p:nvSpPr>
          <p:cNvPr id="2662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9CA7E-87B1-487D-829D-A756486F1BB9}" type="slidenum">
              <a:rPr lang="cs-CZ" altLang="cs-CZ">
                <a:solidFill>
                  <a:srgbClr val="FEFEFE"/>
                </a:solidFill>
              </a:rPr>
              <a:pPr/>
              <a:t>17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Vyřazení z evidence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sz="2000" dirty="0" smtClean="0"/>
              <a:t>OÚORP zemědělského podnikatele vyřadí z evidence, pokud</a:t>
            </a:r>
          </a:p>
          <a:p>
            <a:pPr marL="639763"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neprovozuje</a:t>
            </a:r>
            <a:r>
              <a:rPr lang="cs-CZ" altLang="cs-CZ" sz="1800" dirty="0" smtClean="0"/>
              <a:t> zemědělskou výrobu </a:t>
            </a:r>
            <a:r>
              <a:rPr lang="cs-CZ" altLang="cs-CZ" sz="1800" u="sng" dirty="0" smtClean="0">
                <a:solidFill>
                  <a:srgbClr val="C00000"/>
                </a:solidFill>
              </a:rPr>
              <a:t>více než 24 měsíců</a:t>
            </a:r>
          </a:p>
          <a:p>
            <a:pPr marL="639763"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zemřel</a:t>
            </a:r>
            <a:r>
              <a:rPr lang="cs-CZ" altLang="cs-CZ" sz="1800" b="1" dirty="0" smtClean="0"/>
              <a:t>, jde-li o osobu fyzickou, pokud nemá právního nástupce</a:t>
            </a:r>
          </a:p>
          <a:p>
            <a:pPr marL="639763"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zanikl,</a:t>
            </a:r>
            <a:r>
              <a:rPr lang="cs-CZ" altLang="cs-CZ" sz="1800" b="1" dirty="0" smtClean="0"/>
              <a:t> jde-li o osobu právnickou</a:t>
            </a:r>
          </a:p>
          <a:p>
            <a:pPr marL="639763"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požádal sám </a:t>
            </a:r>
            <a:r>
              <a:rPr lang="cs-CZ" altLang="cs-CZ" sz="1800" dirty="0" smtClean="0"/>
              <a:t>o vyřazení z evidence zemědělského podnikatele</a:t>
            </a:r>
          </a:p>
          <a:p>
            <a:pPr marL="639763" lvl="1" eaLnBrk="1" hangingPunct="1"/>
            <a:r>
              <a:rPr lang="cs-CZ" altLang="cs-CZ" sz="1800" dirty="0" smtClean="0"/>
              <a:t>pokud mu byl </a:t>
            </a:r>
            <a:r>
              <a:rPr lang="cs-CZ" altLang="cs-CZ" sz="1800" dirty="0" smtClean="0">
                <a:solidFill>
                  <a:srgbClr val="C00000"/>
                </a:solidFill>
              </a:rPr>
              <a:t>uložen zákaz činnosti týkající se zemědělské výroby</a:t>
            </a:r>
          </a:p>
          <a:p>
            <a:pPr eaLnBrk="1" hangingPunct="1"/>
            <a:r>
              <a:rPr lang="cs-CZ" altLang="cs-CZ" sz="2300" dirty="0" smtClean="0">
                <a:solidFill>
                  <a:srgbClr val="C00000"/>
                </a:solidFill>
              </a:rPr>
              <a:t>Procesní postup:</a:t>
            </a:r>
          </a:p>
          <a:p>
            <a:pPr marL="639763" lvl="1" eaLnBrk="1" hangingPunct="1"/>
            <a:r>
              <a:rPr lang="cs-CZ" altLang="cs-CZ" sz="1800" dirty="0" smtClean="0"/>
              <a:t>o vyřazení z evidence zemědělského podnikatele </a:t>
            </a:r>
            <a:r>
              <a:rPr lang="cs-CZ" altLang="cs-CZ" sz="1800" dirty="0" smtClean="0">
                <a:solidFill>
                  <a:srgbClr val="C00000"/>
                </a:solidFill>
              </a:rPr>
              <a:t>rozhodne OÚORP </a:t>
            </a:r>
            <a:r>
              <a:rPr lang="cs-CZ" altLang="cs-CZ" sz="1800" b="1" u="sng" dirty="0" smtClean="0">
                <a:solidFill>
                  <a:srgbClr val="C00000"/>
                </a:solidFill>
              </a:rPr>
              <a:t>usnesením</a:t>
            </a:r>
          </a:p>
          <a:p>
            <a:pPr marL="639763" lvl="1" eaLnBrk="1" hangingPunct="1"/>
            <a:r>
              <a:rPr lang="cs-CZ" altLang="cs-CZ" sz="1800" b="1" dirty="0" smtClean="0"/>
              <a:t>O vyřazení </a:t>
            </a:r>
            <a:r>
              <a:rPr lang="cs-CZ" altLang="cs-CZ" sz="1800" dirty="0" smtClean="0"/>
              <a:t>provede OÚORP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zápis do evidence zemědělského podnikatele </a:t>
            </a:r>
            <a:r>
              <a:rPr lang="cs-CZ" altLang="cs-CZ" sz="1800" dirty="0" smtClean="0"/>
              <a:t>a </a:t>
            </a:r>
            <a:r>
              <a:rPr lang="cs-CZ" altLang="cs-CZ" sz="1800" b="1" dirty="0" smtClean="0"/>
              <a:t>informuje zemědělského podnikatele o provedeném zápisu</a:t>
            </a:r>
          </a:p>
          <a:p>
            <a:pPr marL="639763" lvl="1" eaLnBrk="1" hangingPunct="1"/>
            <a:r>
              <a:rPr lang="cs-CZ" altLang="cs-CZ" sz="1800" b="1" u="sng" dirty="0" smtClean="0">
                <a:solidFill>
                  <a:srgbClr val="C00000"/>
                </a:solidFill>
              </a:rPr>
              <a:t>Odvolání proto rozhodnutí o vyřazení</a:t>
            </a:r>
          </a:p>
          <a:p>
            <a:pPr lvl="2" eaLnBrk="1" hangingPunct="1"/>
            <a:r>
              <a:rPr lang="cs-CZ" altLang="cs-CZ" sz="1600" b="1" dirty="0" smtClean="0"/>
              <a:t>Rozhoduje krajský úřad</a:t>
            </a:r>
          </a:p>
          <a:p>
            <a:pPr marL="639763" lvl="1" eaLnBrk="1" hangingPunct="1"/>
            <a:endParaRPr lang="cs-CZ" altLang="cs-CZ" sz="1800" dirty="0" smtClean="0"/>
          </a:p>
          <a:p>
            <a:pPr marL="639763" lvl="1" eaLnBrk="1" hangingPunct="1"/>
            <a:endParaRPr lang="cs-CZ" altLang="cs-CZ" sz="1800" dirty="0" smtClean="0"/>
          </a:p>
        </p:txBody>
      </p:sp>
      <p:sp>
        <p:nvSpPr>
          <p:cNvPr id="2765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833E1C-4088-47D3-9979-9B1B061EC835}" type="slidenum">
              <a:rPr lang="cs-CZ" altLang="cs-CZ">
                <a:solidFill>
                  <a:srgbClr val="FEFEFE"/>
                </a:solidFill>
              </a:rPr>
              <a:pPr/>
              <a:t>18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Pokračování v podnikání právním nástupcem zemědělského podnikatele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 smtClean="0"/>
              <a:t>chce-li právní nástupce pokračovat v podnikání, </a:t>
            </a:r>
            <a:r>
              <a:rPr lang="cs-CZ" altLang="cs-CZ" b="1" dirty="0" smtClean="0"/>
              <a:t>oznámí tuto skutečnost OÚ obce s RP do </a:t>
            </a:r>
            <a:r>
              <a:rPr lang="cs-CZ" altLang="cs-CZ" b="1" u="sng" dirty="0" smtClean="0"/>
              <a:t>3 měsíců ode dne úmrtí zemědělského podnikatele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b="1" dirty="0" smtClean="0"/>
              <a:t>správce dědictví </a:t>
            </a:r>
            <a:r>
              <a:rPr lang="cs-CZ" altLang="cs-CZ" dirty="0" smtClean="0"/>
              <a:t>oznámí to, že právní nástupce hodlá pokračovat v podnikání, do 1 měsíce ode dne, kdy byl ustanoven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 smtClean="0"/>
              <a:t>nesplňuje-li právní nástupce zákonné podmínky pro zemědělské podnikání, musí neprodleně ustanovit zástupce.</a:t>
            </a:r>
          </a:p>
        </p:txBody>
      </p:sp>
      <p:sp>
        <p:nvSpPr>
          <p:cNvPr id="2867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3481E1-6425-41EC-BD27-CC695EAA83D5}" type="slidenum">
              <a:rPr lang="cs-CZ" altLang="cs-CZ">
                <a:solidFill>
                  <a:srgbClr val="FEFEFE"/>
                </a:solidFill>
              </a:rPr>
              <a:pPr/>
              <a:t>19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</a:rPr>
              <a:t/>
            </a:r>
            <a:br>
              <a:rPr lang="cs-CZ" altLang="cs-CZ" dirty="0" smtClean="0">
                <a:latin typeface="Times New Roman" panose="02020603050405020304" pitchFamily="18" charset="0"/>
              </a:rPr>
            </a:br>
            <a:r>
              <a:rPr lang="cs-CZ" altLang="cs-CZ" dirty="0">
                <a:latin typeface="Times New Roman" panose="02020603050405020304" pitchFamily="18" charset="0"/>
              </a:rPr>
              <a:t/>
            </a:r>
            <a:br>
              <a:rPr lang="cs-CZ" altLang="cs-CZ" dirty="0">
                <a:latin typeface="Times New Roman" panose="02020603050405020304" pitchFamily="18" charset="0"/>
              </a:rPr>
            </a:br>
            <a:r>
              <a:rPr lang="cs-CZ" altLang="cs-CZ" dirty="0" smtClean="0">
                <a:latin typeface="Times New Roman" panose="02020603050405020304" pitchFamily="18" charset="0"/>
              </a:rPr>
              <a:t>PODNIKÁNÍ  </a:t>
            </a:r>
            <a:r>
              <a:rPr lang="cs-CZ" altLang="cs-CZ" dirty="0">
                <a:latin typeface="Times New Roman" panose="02020603050405020304" pitchFamily="18" charset="0"/>
              </a:rPr>
              <a:t/>
            </a:r>
            <a:br>
              <a:rPr lang="cs-CZ" altLang="cs-CZ" dirty="0">
                <a:latin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</a:rPr>
              <a:t>V 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ZEMĚDĚLSTVÍ</a:t>
            </a:r>
            <a:br>
              <a:rPr lang="cs-CZ" altLang="cs-CZ" sz="2800" dirty="0" smtClean="0">
                <a:latin typeface="Times New Roman" panose="02020603050405020304" pitchFamily="18" charset="0"/>
              </a:rPr>
            </a:br>
            <a:r>
              <a:rPr lang="cs-CZ" altLang="cs-CZ" sz="2800" dirty="0" smtClean="0">
                <a:latin typeface="Times New Roman" panose="02020603050405020304" pitchFamily="18" charset="0"/>
              </a:rPr>
              <a:t/>
            </a:r>
            <a:br>
              <a:rPr lang="cs-CZ" altLang="cs-CZ" sz="2800" dirty="0" smtClean="0">
                <a:latin typeface="Times New Roman" panose="02020603050405020304" pitchFamily="18" charset="0"/>
              </a:rPr>
            </a:br>
            <a:r>
              <a:rPr lang="cs-CZ" altLang="cs-CZ" sz="1800" dirty="0" err="1" smtClean="0">
                <a:latin typeface="Times New Roman" pitchFamily="18" charset="0"/>
              </a:rPr>
              <a:t>neživnostenské</a:t>
            </a:r>
            <a:r>
              <a:rPr lang="cs-CZ" altLang="cs-CZ" sz="1800" dirty="0" smtClean="0">
                <a:latin typeface="Times New Roman" pitchFamily="18" charset="0"/>
              </a:rPr>
              <a:t> podnikání</a:t>
            </a:r>
            <a:br>
              <a:rPr lang="cs-CZ" altLang="cs-CZ" sz="1800" dirty="0" smtClean="0">
                <a:latin typeface="Times New Roman" pitchFamily="18" charset="0"/>
              </a:rPr>
            </a:br>
            <a:r>
              <a:rPr lang="cs-CZ" altLang="cs-CZ" sz="1800" dirty="0" smtClean="0">
                <a:latin typeface="Times New Roman" pitchFamily="18" charset="0"/>
              </a:rPr>
              <a:t>  </a:t>
            </a:r>
            <a:r>
              <a:rPr lang="cs-CZ" altLang="cs-CZ" sz="1800" dirty="0">
                <a:latin typeface="Times New Roman" pitchFamily="18" charset="0"/>
              </a:rPr>
              <a:t/>
            </a:r>
            <a:br>
              <a:rPr lang="cs-CZ" altLang="cs-CZ" sz="1800" dirty="0">
                <a:latin typeface="Times New Roman" pitchFamily="18" charset="0"/>
              </a:rPr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000" i="1" dirty="0">
                <a:latin typeface="Times New Roman" pitchFamily="18" charset="0"/>
              </a:rPr>
              <a:t>Ivana Průchová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i="1" dirty="0">
                <a:latin typeface="Times New Roman" pitchFamily="18" charset="0"/>
              </a:rPr>
              <a:t>Právnická fakulta MU Brno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i="1" dirty="0">
                <a:latin typeface="Times New Roman" pitchFamily="18" charset="0"/>
              </a:rPr>
              <a:t>prosinec  </a:t>
            </a:r>
            <a:r>
              <a:rPr lang="cs-CZ" altLang="cs-CZ" i="1" dirty="0" smtClean="0">
                <a:latin typeface="Times New Roman" pitchFamily="18" charset="0"/>
              </a:rPr>
              <a:t>2018</a:t>
            </a:r>
            <a:endParaRPr lang="cs-CZ" altLang="cs-CZ" i="1" dirty="0">
              <a:latin typeface="Times New Roman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6526-FD5E-4E5B-A787-EDA93D0EE9E3}" type="slidenum">
              <a:rPr lang="cs-CZ" altLang="cs-CZ" smtClean="0"/>
              <a:pPr/>
              <a:t>2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33" y="801293"/>
            <a:ext cx="2819400" cy="16192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92" y="1457922"/>
            <a:ext cx="3486150" cy="13144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4399954"/>
            <a:ext cx="2838450" cy="16097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2" y="255210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E15A00"/>
                </a:solidFill>
              </a:rPr>
              <a:t>Charakter evidence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Informační systém evidence zemědělského podnikatele</a:t>
            </a:r>
          </a:p>
          <a:p>
            <a:pPr lvl="1" eaLnBrk="1" hangingPunct="1"/>
            <a:r>
              <a:rPr lang="cs-CZ" altLang="cs-CZ" dirty="0" smtClean="0"/>
              <a:t>Obsahuje údaje o ZP</a:t>
            </a:r>
          </a:p>
          <a:p>
            <a:pPr lvl="1" eaLnBrk="1" hangingPunct="1"/>
            <a:r>
              <a:rPr lang="cs-CZ" altLang="cs-CZ" dirty="0" smtClean="0">
                <a:solidFill>
                  <a:srgbClr val="C00000"/>
                </a:solidFill>
              </a:rPr>
              <a:t>Správce</a:t>
            </a:r>
            <a:r>
              <a:rPr lang="cs-CZ" altLang="cs-CZ" dirty="0" smtClean="0"/>
              <a:t> informačního systému</a:t>
            </a:r>
          </a:p>
          <a:p>
            <a:pPr lvl="2" eaLnBrk="1" hangingPunct="1"/>
            <a:r>
              <a:rPr lang="cs-CZ" altLang="cs-CZ" dirty="0" smtClean="0">
                <a:solidFill>
                  <a:srgbClr val="C00000"/>
                </a:solidFill>
              </a:rPr>
              <a:t>Ministerstvo zemědělství</a:t>
            </a:r>
          </a:p>
          <a:p>
            <a:pPr lvl="1" eaLnBrk="1" hangingPunct="1"/>
            <a:r>
              <a:rPr lang="cs-CZ" altLang="cs-CZ" dirty="0" smtClean="0"/>
              <a:t>Provozovatelem </a:t>
            </a:r>
          </a:p>
          <a:p>
            <a:pPr lvl="2" eaLnBrk="1" hangingPunct="1"/>
            <a:r>
              <a:rPr lang="cs-CZ" altLang="cs-CZ" dirty="0" smtClean="0"/>
              <a:t>Obecní úřady obcí s rozšířenou působností</a:t>
            </a:r>
          </a:p>
          <a:p>
            <a:pPr lvl="2" eaLnBrk="1" hangingPunct="1"/>
            <a:endParaRPr lang="cs-CZ" altLang="cs-CZ" dirty="0"/>
          </a:p>
          <a:p>
            <a:pPr lvl="2" eaLnBrk="1" hangingPunct="1"/>
            <a:endParaRPr lang="cs-CZ" altLang="cs-CZ" dirty="0" smtClean="0"/>
          </a:p>
          <a:p>
            <a:pPr lvl="2" eaLnBrk="1" hangingPunct="1"/>
            <a:r>
              <a:rPr lang="cs-CZ" altLang="cs-CZ" sz="2400" dirty="0" smtClean="0"/>
              <a:t>Evidence </a:t>
            </a:r>
            <a:r>
              <a:rPr lang="cs-CZ" altLang="cs-CZ" sz="2400" dirty="0" smtClean="0">
                <a:hlinkClick r:id="rId2"/>
              </a:rPr>
              <a:t>zde</a:t>
            </a:r>
            <a:endParaRPr lang="cs-CZ" altLang="cs-CZ" sz="2400" dirty="0" smtClean="0"/>
          </a:p>
        </p:txBody>
      </p:sp>
      <p:sp>
        <p:nvSpPr>
          <p:cNvPr id="2969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788E1E-C46D-4315-8A93-990E442312E8}" type="slidenum">
              <a:rPr lang="cs-CZ" altLang="cs-CZ">
                <a:solidFill>
                  <a:srgbClr val="FEFEFE"/>
                </a:solidFill>
              </a:rPr>
              <a:pPr/>
              <a:t>20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solidFill>
                  <a:srgbClr val="E15A00"/>
                </a:solidFill>
              </a:rPr>
              <a:t>Evidence ZP jako „veřejný seznam“ (§ 2 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r>
              <a:rPr lang="cs-CZ" altLang="cs-CZ" sz="2800" dirty="0" smtClean="0">
                <a:solidFill>
                  <a:srgbClr val="E15A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E15A00"/>
                </a:solidFill>
              </a:rPr>
              <a:t>fb</a:t>
            </a:r>
            <a:r>
              <a:rPr lang="cs-CZ" altLang="cs-CZ" sz="2800" dirty="0" smtClean="0">
                <a:solidFill>
                  <a:srgbClr val="E15A00"/>
                </a:solidFill>
              </a:rPr>
              <a:t>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600" b="1" dirty="0" smtClean="0"/>
              <a:t>Údaje o  FO  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Jméno, příjmení, obchodní firma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Trvalý pobyt nebo místo podnikání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U zahraniční FO – též bydliště mimo ČR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Zaměření zemědělské výroby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Identifikační číslo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1" dirty="0" smtClean="0"/>
              <a:t>Údaje o PO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Obchodní firma nebo název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Sídlo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Zaměření zemědělské výroby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Identifikační číslo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Tyto údaje zveřejňuje </a:t>
            </a:r>
            <a:r>
              <a:rPr lang="cs-CZ" altLang="cs-CZ" sz="1400" b="1" dirty="0" err="1" smtClean="0"/>
              <a:t>Mze</a:t>
            </a:r>
            <a:r>
              <a:rPr lang="cs-CZ" altLang="cs-CZ" sz="1400" b="1" dirty="0" smtClean="0"/>
              <a:t> v elektronické podobě způsobem umožňujícími dálkový přístup k těmto údajům</a:t>
            </a:r>
          </a:p>
          <a:p>
            <a:pPr marL="639763" lvl="1" eaLnBrk="1" hangingPunct="1">
              <a:lnSpc>
                <a:spcPct val="90000"/>
              </a:lnSpc>
            </a:pPr>
            <a:endParaRPr lang="cs-CZ" altLang="cs-CZ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b="1" dirty="0" smtClean="0"/>
              <a:t>Osobě, která projeví zájem, vydá provozovatel z veřejné části evidence výpis nebo potvrzení o určitém zápisu, popřípadě potvrzení o tom, že v rejstříku určitý zápis není</a:t>
            </a:r>
          </a:p>
        </p:txBody>
      </p:sp>
      <p:sp>
        <p:nvSpPr>
          <p:cNvPr id="3072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7761DB-2B92-4B1E-98BF-E5CE8F4231DF}" type="slidenum">
              <a:rPr lang="cs-CZ" altLang="cs-CZ">
                <a:solidFill>
                  <a:srgbClr val="FEFEFE"/>
                </a:solidFill>
              </a:rPr>
              <a:pPr/>
              <a:t>21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794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Statistika (2018) – počet evidovaných zemědělských podnikatelů -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565017" y="-685384"/>
            <a:ext cx="22196403" cy="182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4876" rIns="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Rok 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30.6.2017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Tisk stránky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Poslat e-mailem</a:t>
            </a: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Registr půdy - LPIS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sz="3100" dirty="0" smtClean="0">
                <a:latin typeface="Times New Roman" pitchFamily="18" charset="0"/>
              </a:rPr>
              <a:t>Orgány a výkon veřejné správy</a:t>
            </a:r>
            <a:r>
              <a:rPr lang="cs-CZ" sz="3100" dirty="0" smtClean="0"/>
              <a:t> </a:t>
            </a:r>
            <a:br>
              <a:rPr lang="cs-CZ" sz="3100" dirty="0" smtClean="0"/>
            </a:br>
            <a:r>
              <a:rPr lang="cs-CZ" sz="3100" dirty="0" smtClean="0"/>
              <a:t>(státní správa)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/>
              <a:t>		</a:t>
            </a:r>
            <a:r>
              <a:rPr lang="cs-CZ" altLang="cs-CZ" smtClean="0">
                <a:latin typeface="Times New Roman" pitchFamily="18" charset="0"/>
              </a:rPr>
              <a:t>- OÚ obce s RP (</a:t>
            </a:r>
            <a:r>
              <a:rPr lang="cs-CZ" altLang="cs-CZ" sz="2000" i="1" smtClean="0">
                <a:latin typeface="Times New Roman" pitchFamily="18" charset="0"/>
              </a:rPr>
              <a:t>agenda oprávnění - evidence, kontrola, sankce; </a:t>
            </a:r>
            <a:r>
              <a:rPr lang="cs-CZ" altLang="cs-CZ" sz="2000" smtClean="0">
                <a:latin typeface="Times New Roman" pitchFamily="18" charset="0"/>
              </a:rPr>
              <a:t>přenesená působnost</a:t>
            </a:r>
            <a:r>
              <a:rPr lang="cs-CZ" altLang="cs-CZ" smtClean="0">
                <a:latin typeface="Times New Roman" pitchFamily="18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>
                <a:latin typeface="Times New Roman" pitchFamily="18" charset="0"/>
              </a:rPr>
              <a:t>		- další orgány veřejné správy (</a:t>
            </a:r>
            <a:r>
              <a:rPr lang="cs-CZ" altLang="cs-CZ" sz="2000" smtClean="0">
                <a:latin typeface="Times New Roman" pitchFamily="18" charset="0"/>
              </a:rPr>
              <a:t>související výkon státní správy</a:t>
            </a:r>
            <a:r>
              <a:rPr lang="cs-CZ" altLang="cs-CZ" smtClean="0">
                <a:latin typeface="Times New Roman" pitchFamily="18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mtClean="0"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>
                <a:latin typeface="Times New Roman" pitchFamily="18" charset="0"/>
              </a:rPr>
              <a:t>Ústřední úroveň: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>
                <a:latin typeface="Times New Roman" pitchFamily="18" charset="0"/>
              </a:rPr>
              <a:t>	ministerstvo zemědělství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mtClean="0"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>
                <a:latin typeface="Times New Roman" pitchFamily="18" charset="0"/>
              </a:rPr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3174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E67091-D51E-41F0-9D20-3263397D51EB}" type="slidenum">
              <a:rPr lang="cs-CZ" altLang="cs-CZ">
                <a:solidFill>
                  <a:srgbClr val="FEFEFE"/>
                </a:solidFill>
              </a:rPr>
              <a:pPr/>
              <a:t>23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E15A00"/>
                </a:solidFill>
                <a:latin typeface="Times New Roman" panose="02020603050405020304" pitchFamily="18" charset="0"/>
              </a:rPr>
              <a:t>SPRÁVNÍ TRESTÁNÍ – ODPOVĚDNOST ZA PŘESTUPKY</a:t>
            </a:r>
            <a:r>
              <a:rPr lang="cs-CZ" altLang="cs-CZ" dirty="0" smtClean="0">
                <a:solidFill>
                  <a:srgbClr val="E15A00"/>
                </a:solidFill>
              </a:rPr>
              <a:t> </a:t>
            </a:r>
            <a:endParaRPr lang="cs-CZ" altLang="cs-CZ" dirty="0" smtClean="0">
              <a:solidFill>
                <a:srgbClr val="E15A00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§ 5 až 5b zákona č. 252/1997 Sb., o zemědělství</a:t>
            </a:r>
          </a:p>
          <a:p>
            <a:pPr eaLnBrk="1" hangingPunct="1"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</a:rPr>
              <a:t>Skutkové podstaty a výše pokut:</a:t>
            </a:r>
          </a:p>
          <a:p>
            <a:pPr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- Fyzická</a:t>
            </a:r>
            <a:r>
              <a:rPr lang="cs-CZ" altLang="cs-CZ" sz="2000" dirty="0">
                <a:latin typeface="Times New Roman" panose="02020603050405020304" pitchFamily="18" charset="0"/>
              </a:rPr>
              <a:t>, právnická nebo podnikající fyzická osoba se dopustí přestupku tím, že</a:t>
            </a:r>
          </a:p>
          <a:p>
            <a:pPr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a</a:t>
            </a:r>
            <a:r>
              <a:rPr lang="cs-CZ" altLang="cs-CZ" sz="2000" dirty="0">
                <a:latin typeface="Times New Roman" panose="02020603050405020304" pitchFamily="18" charset="0"/>
              </a:rPr>
              <a:t>) v rozporu s § 2f provozuje zemědělskou výrobu bez zaevidování,</a:t>
            </a:r>
          </a:p>
          <a:p>
            <a:pPr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b</a:t>
            </a:r>
            <a:r>
              <a:rPr lang="cs-CZ" altLang="cs-CZ" sz="2000" dirty="0">
                <a:latin typeface="Times New Roman" panose="02020603050405020304" pitchFamily="18" charset="0"/>
              </a:rPr>
              <a:t>) uvede nepravdivé nebo nesprávné údaje v žádosti podle § 2f odst. 3 nebo 4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- Právnická </a:t>
            </a:r>
            <a:r>
              <a:rPr lang="cs-CZ" altLang="cs-CZ" sz="2000" dirty="0">
                <a:latin typeface="Times New Roman" panose="02020603050405020304" pitchFamily="18" charset="0"/>
              </a:rPr>
              <a:t>nebo podnikající fyzická osoba se </a:t>
            </a:r>
            <a:r>
              <a:rPr lang="cs-CZ" altLang="cs-CZ" sz="2000" u="sng" dirty="0">
                <a:latin typeface="Times New Roman" panose="02020603050405020304" pitchFamily="18" charset="0"/>
              </a:rPr>
              <a:t>dále</a:t>
            </a:r>
            <a:r>
              <a:rPr lang="cs-CZ" altLang="cs-CZ" sz="2000" dirty="0">
                <a:latin typeface="Times New Roman" panose="02020603050405020304" pitchFamily="18" charset="0"/>
              </a:rPr>
              <a:t> dopustí přestupku tím, že jako zemědělský podnikatel nesplní povinnost ohlásit změny a doplnění údajů týkajících se evidence zemědělského podnikatele podle § 2fa odst. 5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Za </a:t>
            </a:r>
            <a:r>
              <a:rPr lang="cs-CZ" altLang="cs-CZ" sz="2000" dirty="0">
                <a:latin typeface="Times New Roman" panose="02020603050405020304" pitchFamily="18" charset="0"/>
              </a:rPr>
              <a:t>přestupek podle lze uložit </a:t>
            </a:r>
            <a:r>
              <a:rPr lang="cs-CZ" altLang="cs-CZ" sz="2000" b="1" dirty="0">
                <a:latin typeface="Times New Roman" panose="02020603050405020304" pitchFamily="18" charset="0"/>
              </a:rPr>
              <a:t>pokutu do 50 000 Kč</a:t>
            </a:r>
          </a:p>
          <a:p>
            <a:pPr>
              <a:buNone/>
            </a:pPr>
            <a:endParaRPr lang="cs-CZ" altLang="cs-CZ" sz="2000" dirty="0" smtClean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</a:rPr>
              <a:t>    Přestupky </a:t>
            </a:r>
            <a:r>
              <a:rPr lang="cs-CZ" altLang="cs-CZ" sz="2000" b="1" dirty="0">
                <a:latin typeface="Times New Roman" panose="02020603050405020304" pitchFamily="18" charset="0"/>
              </a:rPr>
              <a:t>podle tohoto zákona 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projednává obecní </a:t>
            </a:r>
            <a:r>
              <a:rPr lang="cs-CZ" altLang="cs-CZ" sz="2000" b="1" dirty="0">
                <a:latin typeface="Times New Roman" panose="02020603050405020304" pitchFamily="18" charset="0"/>
              </a:rPr>
              <a:t>úřad 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obce s rozšířenou </a:t>
            </a:r>
            <a:r>
              <a:rPr lang="cs-CZ" altLang="cs-CZ" sz="2000" b="1" dirty="0">
                <a:latin typeface="Times New Roman" panose="02020603050405020304" pitchFamily="18" charset="0"/>
              </a:rPr>
              <a:t>působností</a:t>
            </a:r>
            <a:r>
              <a:rPr lang="cs-CZ" altLang="cs-CZ" sz="2000" dirty="0">
                <a:latin typeface="Times New Roman" panose="02020603050405020304" pitchFamily="18" charset="0"/>
              </a:rPr>
              <a:t>,</a:t>
            </a:r>
            <a:endParaRPr lang="cs-CZ" altLang="cs-CZ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3277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4E2D63-BF2F-4A9E-BF6F-474BC055AC52}" type="slidenum">
              <a:rPr lang="cs-CZ" altLang="cs-CZ">
                <a:solidFill>
                  <a:srgbClr val="FEFEFE"/>
                </a:solidFill>
              </a:rPr>
              <a:pPr/>
              <a:t>24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E15A00"/>
                </a:solidFill>
              </a:rPr>
              <a:t>Ekologické zemědělství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379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A5AB79-F6FF-46FE-8BE8-43E645F583F5}" type="slidenum">
              <a:rPr lang="cs-CZ" altLang="cs-CZ">
                <a:solidFill>
                  <a:srgbClr val="FEFEFE"/>
                </a:solidFill>
              </a:rPr>
              <a:pPr/>
              <a:t>25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Ekologické zemědělství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00200"/>
            <a:ext cx="836295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rgbClr val="C00000"/>
                </a:solidFill>
              </a:rPr>
              <a:t>Zákon č. 242/2000 Sb., o ekologickém zemědělství, </a:t>
            </a:r>
            <a:r>
              <a:rPr lang="cs-CZ" altLang="cs-CZ" sz="2800" dirty="0" smtClean="0"/>
              <a:t>a o změně zákona č. 368/1992 Sb., o správních poplatcích, ve znění pozdějších předpisů</a:t>
            </a:r>
          </a:p>
          <a:p>
            <a:pPr lvl="1">
              <a:lnSpc>
                <a:spcPct val="8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dirty="0"/>
              <a:t>Vyhláška č. 16/2006 Sb., kterou se provádějí některá ustanovení zákona o ekologickém zemědělství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  <p:sp>
        <p:nvSpPr>
          <p:cNvPr id="3481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E08BA8-5E54-4D39-BE99-3200AA72D289}" type="slidenum">
              <a:rPr lang="cs-CZ" altLang="cs-CZ">
                <a:solidFill>
                  <a:srgbClr val="FEFEFE"/>
                </a:solidFill>
              </a:rPr>
              <a:pPr/>
              <a:t>26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>
                <a:solidFill>
                  <a:srgbClr val="C00000"/>
                </a:solidFill>
              </a:rPr>
              <a:t>Nařízení Rady(ES) č. 834/2007, o ekologické produkci a označování ekologických produktů (rámcové nařízení) </a:t>
            </a:r>
            <a:endParaRPr lang="cs-CZ" altLang="cs-CZ" sz="28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8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+ prováděcí:</a:t>
            </a:r>
            <a:endParaRPr lang="cs-CZ" altLang="cs-CZ" sz="28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Nařízení Komice(ES) č. 889/2008 o podrobných produkčních pravidlech pro rostliny, hospodářská zvířata a zpracované produkty…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Nařízení Komise(ES) č. 1235/2008 o podrobných pravidlech pro dovozy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5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</a:t>
            </a:r>
            <a:br>
              <a:rPr lang="cs-CZ" dirty="0" smtClean="0"/>
            </a:br>
            <a:r>
              <a:rPr lang="cs-CZ" dirty="0" smtClean="0"/>
              <a:t>„nové nařízení“ – úč. Od 1.1.2021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/>
              <a:t>Nařízení Evropského parlamentu a Rady (EU) č. 848/2018 o ekologické produkci a označování bioproduktů a o zrušení nařízení Rady (ES) č. 834/2007 nabyde účinnosti 1. 1. </a:t>
            </a:r>
            <a:r>
              <a:rPr lang="cs-CZ" b="1" dirty="0" smtClean="0"/>
              <a:t>2021</a:t>
            </a:r>
          </a:p>
          <a:p>
            <a:endParaRPr lang="cs-CZ" b="1" dirty="0"/>
          </a:p>
          <a:p>
            <a:r>
              <a:rPr lang="cs-CZ" b="1" dirty="0" smtClean="0"/>
              <a:t>Blíže </a:t>
            </a:r>
            <a:r>
              <a:rPr lang="cs-CZ" b="1" dirty="0" smtClean="0">
                <a:hlinkClick r:id="rId2"/>
              </a:rPr>
              <a:t>zde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18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ČR – další 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Akční  plán ČR pro rozvoj ekologického zemědělství pro období 2016-2020</a:t>
            </a:r>
          </a:p>
          <a:p>
            <a:endParaRPr lang="cs-CZ" dirty="0"/>
          </a:p>
          <a:p>
            <a:pPr lvl="1"/>
            <a:r>
              <a:rPr lang="cs-CZ" b="1" dirty="0" smtClean="0"/>
              <a:t>Usnesení vlády ČR  č</a:t>
            </a:r>
            <a:r>
              <a:rPr lang="cs-CZ" b="1" dirty="0"/>
              <a:t>. 938 ze dne 20.11.2015 schválila Akční plán ČR pro rozvoj ekologického zemědělství.</a:t>
            </a:r>
            <a:endParaRPr lang="cs-CZ" dirty="0" smtClean="0"/>
          </a:p>
          <a:p>
            <a:r>
              <a:rPr lang="cs-CZ" dirty="0" smtClean="0"/>
              <a:t>Blíže </a:t>
            </a:r>
            <a:r>
              <a:rPr lang="cs-CZ" dirty="0" smtClean="0">
                <a:hlinkClick r:id="rId2" action="ppaction://hlinkfile"/>
              </a:rPr>
              <a:t>zde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00B050"/>
                </a:solidFill>
              </a:rPr>
              <a:t>Ročenky </a:t>
            </a:r>
            <a:r>
              <a:rPr lang="cs-CZ" dirty="0">
                <a:solidFill>
                  <a:srgbClr val="00B050"/>
                </a:solidFill>
              </a:rPr>
              <a:t>ekologického </a:t>
            </a:r>
            <a:r>
              <a:rPr lang="cs-CZ" dirty="0" smtClean="0">
                <a:solidFill>
                  <a:srgbClr val="00B050"/>
                </a:solidFill>
              </a:rPr>
              <a:t>zemědělství</a:t>
            </a:r>
          </a:p>
          <a:p>
            <a:r>
              <a:rPr lang="cs-CZ" b="1" dirty="0" smtClean="0"/>
              <a:t>Blíže </a:t>
            </a:r>
            <a:r>
              <a:rPr lang="cs-CZ" b="1" dirty="0" smtClean="0">
                <a:hlinkClick r:id="rId3" action="ppaction://hlinkfile"/>
              </a:rPr>
              <a:t>zde 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44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latin typeface="Times New Roman" pitchFamily="18" charset="0"/>
              </a:rPr>
              <a:t/>
            </a:r>
            <a:br>
              <a:rPr lang="cs-CZ" sz="3600" b="1" dirty="0" smtClean="0">
                <a:latin typeface="Times New Roman" pitchFamily="18" charset="0"/>
              </a:rPr>
            </a:br>
            <a:r>
              <a:rPr lang="cs-CZ" sz="3600" b="1" dirty="0" smtClean="0">
                <a:latin typeface="Times New Roman" pitchFamily="18" charset="0"/>
              </a:rPr>
              <a:t/>
            </a:r>
            <a:br>
              <a:rPr lang="cs-CZ" sz="3600" b="1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>Prameny právní úpravy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dirty="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b="1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 smtClean="0">
                <a:latin typeface="Times New Roman" panose="02020603050405020304" pitchFamily="18" charset="0"/>
              </a:rPr>
              <a:t>a)  Historickoprávní souvislosti</a:t>
            </a:r>
            <a:r>
              <a:rPr lang="cs-CZ" altLang="cs-CZ" sz="2800" b="1" dirty="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b="1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dirty="0" smtClean="0"/>
              <a:t>        -  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období 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do účinnosti </a:t>
            </a:r>
            <a:r>
              <a:rPr lang="cs-CZ" altLang="cs-CZ" sz="2000" b="1" dirty="0" err="1" smtClean="0">
                <a:latin typeface="Times New Roman" panose="02020603050405020304" pitchFamily="18" charset="0"/>
              </a:rPr>
              <a:t>zák.č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. 219/1991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Sb. (novelizoval </a:t>
            </a:r>
            <a:r>
              <a:rPr lang="cs-CZ" altLang="cs-CZ" sz="2000" dirty="0" err="1" smtClean="0">
                <a:latin typeface="Times New Roman" panose="02020603050405020304" pitchFamily="18" charset="0"/>
              </a:rPr>
              <a:t>zák.č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.  105/1990 Sb. – s  úč. k 1.7.1991) – 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jednotlivě hospodařící rolníci  - „JHR“</a:t>
            </a:r>
            <a:r>
              <a:rPr lang="cs-CZ" altLang="cs-CZ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	- nepřetržitá možnost samostatného hospodaření (podnikání) se specifiky i před rokem 1989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>
              <a:latin typeface="Times New Roman" panose="02020603050405020304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</a:rPr>
              <a:t> - 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období 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od účinnosti </a:t>
            </a:r>
            <a:r>
              <a:rPr lang="cs-CZ" altLang="cs-CZ" sz="2000" b="1" dirty="0" err="1" smtClean="0">
                <a:latin typeface="Times New Roman" panose="02020603050405020304" pitchFamily="18" charset="0"/>
              </a:rPr>
              <a:t>zák.č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. 219/1991 Sb. 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 smtClean="0">
                <a:latin typeface="Times New Roman" panose="02020603050405020304" pitchFamily="18" charset="0"/>
              </a:rPr>
              <a:t> -  novelizací </a:t>
            </a:r>
            <a:r>
              <a:rPr lang="cs-CZ" altLang="cs-CZ" dirty="0" err="1" smtClean="0">
                <a:latin typeface="Times New Roman" panose="02020603050405020304" pitchFamily="18" charset="0"/>
              </a:rPr>
              <a:t>zák.č</a:t>
            </a:r>
            <a:r>
              <a:rPr lang="cs-CZ" altLang="cs-CZ" dirty="0" smtClean="0">
                <a:latin typeface="Times New Roman" panose="02020603050405020304" pitchFamily="18" charset="0"/>
              </a:rPr>
              <a:t>. 105/1990 Sb. – s  úč. k 1.7.1991 – vložena část II 1 - § 12a – d  (</a:t>
            </a:r>
            <a:r>
              <a:rPr lang="cs-CZ" altLang="cs-CZ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soukromě hospodařící rolníci – „SHR“</a:t>
            </a:r>
            <a:r>
              <a:rPr lang="cs-CZ" altLang="cs-CZ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</a:rPr>
              <a:t>-	přechodná ustanovení – vztah JHR a SHR - § 12d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</a:rPr>
              <a:t>-	</a:t>
            </a:r>
            <a:r>
              <a:rPr lang="cs-CZ" altLang="cs-CZ" dirty="0" err="1" smtClean="0">
                <a:latin typeface="Times New Roman" panose="02020603050405020304" pitchFamily="18" charset="0"/>
              </a:rPr>
              <a:t>obch.z</a:t>
            </a:r>
            <a:r>
              <a:rPr lang="cs-CZ" altLang="cs-CZ" dirty="0" smtClean="0">
                <a:latin typeface="Times New Roman" panose="02020603050405020304" pitchFamily="18" charset="0"/>
              </a:rPr>
              <a:t>. - § 2 - podnikatel</a:t>
            </a:r>
          </a:p>
        </p:txBody>
      </p:sp>
      <p:sp>
        <p:nvSpPr>
          <p:cNvPr id="1433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CFB318-ADE1-47A7-A9FC-10704DF30158}" type="slidenum">
              <a:rPr lang="cs-CZ" altLang="cs-CZ">
                <a:solidFill>
                  <a:srgbClr val="FEFEFE"/>
                </a:solidFill>
              </a:rPr>
              <a:pPr/>
              <a:t>3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E15A00"/>
                </a:solidFill>
              </a:rPr>
              <a:t>Ekologické zemědělství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Ekologický podnikatel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osoba, která na ekofarmě zemědělsky podniká a je registrována podle zákona o ekologickém zemědělství</a:t>
            </a:r>
          </a:p>
          <a:p>
            <a:pPr eaLnBrk="1" hangingPunct="1">
              <a:lnSpc>
                <a:spcPct val="90000"/>
              </a:lnSpc>
            </a:pPr>
            <a:endParaRPr lang="cs-CZ" altLang="cs-CZ" b="1" smtClean="0"/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Ekologický chovatel včel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Osoba, která není ekologickým podnikatelem, chová včely v ekologickém zemědělství a je registrována podle zákona o ekologickém zemědělství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  <p:sp>
        <p:nvSpPr>
          <p:cNvPr id="3584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E8483-D0DA-4092-BF74-D7841C151D34}" type="slidenum">
              <a:rPr lang="cs-CZ" altLang="cs-CZ">
                <a:solidFill>
                  <a:srgbClr val="FEFEFE"/>
                </a:solidFill>
              </a:rPr>
              <a:pPr/>
              <a:t>30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E15A00"/>
                </a:solidFill>
              </a:rPr>
              <a:t>Ekofarma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Ekofarma</a:t>
            </a:r>
          </a:p>
          <a:p>
            <a:pPr eaLnBrk="1" hangingPunct="1"/>
            <a:endParaRPr lang="cs-CZ" altLang="cs-CZ" sz="2000" dirty="0" smtClean="0"/>
          </a:p>
          <a:p>
            <a:pPr lvl="1" eaLnBrk="1" hangingPunct="1"/>
            <a:r>
              <a:rPr lang="cs-CZ" altLang="cs-CZ" sz="2800" dirty="0" smtClean="0"/>
              <a:t>uzavřená hospodářská jednotka zahrnující:</a:t>
            </a:r>
          </a:p>
          <a:p>
            <a:pPr lvl="2" eaLnBrk="1" hangingPunct="1"/>
            <a:r>
              <a:rPr lang="cs-CZ" altLang="cs-CZ" sz="2800" dirty="0" smtClean="0"/>
              <a:t>pozemky, </a:t>
            </a:r>
          </a:p>
          <a:p>
            <a:pPr lvl="2" eaLnBrk="1" hangingPunct="1"/>
            <a:r>
              <a:rPr lang="cs-CZ" altLang="cs-CZ" sz="2800" dirty="0" smtClean="0"/>
              <a:t>hospodářské budovy, provozní zařízení</a:t>
            </a:r>
          </a:p>
          <a:p>
            <a:pPr lvl="2" eaLnBrk="1" hangingPunct="1"/>
            <a:r>
              <a:rPr lang="cs-CZ" altLang="cs-CZ" sz="2800" dirty="0" smtClean="0"/>
              <a:t>a případně i hospodářská zvířata</a:t>
            </a:r>
          </a:p>
          <a:p>
            <a:pPr lvl="1"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3686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C2435E-0BD8-4990-B58E-928D3961CCD6}" type="slidenum">
              <a:rPr lang="cs-CZ" altLang="cs-CZ">
                <a:solidFill>
                  <a:srgbClr val="FEFEFE"/>
                </a:solidFill>
              </a:rPr>
              <a:pPr/>
              <a:t>31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u="sng" dirty="0" smtClean="0">
                <a:solidFill>
                  <a:srgbClr val="C00000"/>
                </a:solidFill>
              </a:rPr>
              <a:t>Registrace</a:t>
            </a:r>
            <a:r>
              <a:rPr lang="cs-CZ" altLang="cs-CZ" sz="3200" dirty="0" smtClean="0">
                <a:solidFill>
                  <a:srgbClr val="E15A00"/>
                </a:solidFill>
              </a:rPr>
              <a:t> pro ekologické zemědělství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Podmínky – zákon o EZ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dirty="0" smtClean="0"/>
              <a:t>§ 6 – „registrace osob podnikajících v ekologickém zemědělství“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Osoba, která hodlá zemědělsky podnikat na ekofarmě je povinna podat </a:t>
            </a:r>
            <a:r>
              <a:rPr lang="cs-CZ" altLang="cs-CZ" b="1" u="sng" dirty="0" smtClean="0"/>
              <a:t>žádost </a:t>
            </a:r>
            <a:r>
              <a:rPr lang="cs-CZ" altLang="cs-CZ" b="1" dirty="0" smtClean="0"/>
              <a:t>o registraci </a:t>
            </a:r>
            <a:r>
              <a:rPr lang="cs-CZ" altLang="cs-CZ" dirty="0" smtClean="0"/>
              <a:t>pro ekologické zemědělství na ekofarmě.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Žádost o registraci může být podána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dirty="0" smtClean="0"/>
              <a:t>pro pěstování </a:t>
            </a:r>
            <a:r>
              <a:rPr lang="cs-CZ" altLang="cs-CZ" sz="2000" b="1" u="sng" dirty="0" smtClean="0"/>
              <a:t>rostlin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dirty="0" smtClean="0"/>
              <a:t>pro pěstování </a:t>
            </a:r>
            <a:r>
              <a:rPr lang="cs-CZ" altLang="cs-CZ" sz="2000" b="1" u="sng" dirty="0" smtClean="0"/>
              <a:t>rostlin i chov hospodářských zvířat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dirty="0" smtClean="0"/>
              <a:t>pro </a:t>
            </a:r>
            <a:r>
              <a:rPr lang="cs-CZ" altLang="cs-CZ" sz="2000" b="1" u="sng" dirty="0" smtClean="0"/>
              <a:t>chov hospodářských zvířat, pokud již ve vztahu k ekofarmě nabylo právní moci rozhodnutí o registraci pro pěstování rostlin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b="1" u="sng" dirty="0" smtClean="0"/>
              <a:t>pro chov včel</a:t>
            </a:r>
          </a:p>
          <a:p>
            <a:pPr marL="639763"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marL="639763" lvl="1" eaLnBrk="1" hangingPunct="1">
              <a:lnSpc>
                <a:spcPct val="90000"/>
              </a:lnSpc>
            </a:pPr>
            <a:endParaRPr lang="cs-CZ" altLang="cs-CZ" sz="2000" dirty="0" smtClean="0"/>
          </a:p>
        </p:txBody>
      </p:sp>
      <p:sp>
        <p:nvSpPr>
          <p:cNvPr id="3789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ACF400-89FA-4AC4-8862-47241D014BC9}" type="slidenum">
              <a:rPr lang="cs-CZ" altLang="cs-CZ">
                <a:solidFill>
                  <a:srgbClr val="FEFEFE"/>
                </a:solidFill>
              </a:rPr>
              <a:pPr/>
              <a:t>32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Žádost o registraci pro ekologické zemědělství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podává se Ministerstvu zemědělství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obsah žádosti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dirty="0" smtClean="0"/>
              <a:t>informace o žadateli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 smtClean="0"/>
              <a:t>u FO – jméno, příjmení, státní občanství, místo trvalého pobytu, rodné číslo nebo datum narození, není-li vydáno rodné číslo, cizinec – adresa </a:t>
            </a:r>
            <a:r>
              <a:rPr lang="cs-CZ" sz="1600" dirty="0" err="1" smtClean="0"/>
              <a:t>mimi</a:t>
            </a:r>
            <a:r>
              <a:rPr lang="cs-CZ" sz="1600" dirty="0" smtClean="0"/>
              <a:t> ČR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 smtClean="0"/>
              <a:t>U PO – obchodní firmu nebo název, sídlo a identifikační číslo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/>
              <a:t>potvrzení o vstupní kontrole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/>
              <a:t>osvědčení o zápisu do evidence zemědělských podnikatelů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dirty="0" smtClean="0"/>
              <a:t>v případě osoby zařazené do přechodného období</a:t>
            </a:r>
          </a:p>
          <a:p>
            <a:pPr marL="548640" lvl="1">
              <a:lnSpc>
                <a:spcPct val="90000"/>
              </a:lnSpc>
              <a:buFont typeface="Wingdings"/>
              <a:buChar char=""/>
              <a:defRPr/>
            </a:pPr>
            <a:r>
              <a:rPr lang="cs-CZ" dirty="0" smtClean="0"/>
              <a:t>údaje o </a:t>
            </a:r>
            <a:r>
              <a:rPr lang="cs-CZ" b="1" dirty="0" smtClean="0"/>
              <a:t>hospodářských budovách a provozních zařízeních</a:t>
            </a:r>
            <a:r>
              <a:rPr lang="cs-CZ" dirty="0" smtClean="0"/>
              <a:t>, které bude žadatel užívat k ekologickému zemědělství podle údajů katastru nemovitostí</a:t>
            </a:r>
          </a:p>
          <a:p>
            <a:pPr marL="548640" lvl="1">
              <a:lnSpc>
                <a:spcPct val="90000"/>
              </a:lnSpc>
              <a:buFont typeface="Wingdings"/>
              <a:buChar char=""/>
              <a:defRPr/>
            </a:pPr>
            <a:r>
              <a:rPr lang="cs-CZ" b="1" dirty="0" smtClean="0"/>
              <a:t>označení pozemků a přehledně vyznačené mapy pozemků</a:t>
            </a:r>
            <a:r>
              <a:rPr lang="cs-CZ" dirty="0" smtClean="0"/>
              <a:t>, na nichž bude žadatel ekologicky hospodařit, podle údajů katastru nemovitostí a </a:t>
            </a:r>
            <a:r>
              <a:rPr lang="cs-CZ" b="1" i="1" dirty="0" smtClean="0"/>
              <a:t>doklad o vlastnictví pozemků, nájemní smlouvě či jiném právním důvodu k zemědělskému hospodaření na pozemcích</a:t>
            </a:r>
          </a:p>
          <a:p>
            <a:pPr marL="548640" lvl="1">
              <a:lnSpc>
                <a:spcPct val="90000"/>
              </a:lnSpc>
              <a:buFont typeface="Wingdings"/>
              <a:buChar char=""/>
              <a:defRPr/>
            </a:pPr>
            <a:r>
              <a:rPr lang="cs-CZ" b="1" dirty="0" smtClean="0"/>
              <a:t>Další údaje týkající se jednotlivých způsobů ekologického podnikání </a:t>
            </a:r>
            <a:r>
              <a:rPr lang="cs-CZ" dirty="0" smtClean="0"/>
              <a:t>(registrace pro pěstování rostlin, chov hospodářských zvířat )</a:t>
            </a:r>
          </a:p>
        </p:txBody>
      </p:sp>
      <p:sp>
        <p:nvSpPr>
          <p:cNvPr id="3891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951655-0092-4B44-97B6-11D8112E7C1D}" type="slidenum">
              <a:rPr lang="cs-CZ" altLang="cs-CZ">
                <a:solidFill>
                  <a:srgbClr val="FEFEFE"/>
                </a:solidFill>
              </a:rPr>
              <a:pPr/>
              <a:t>33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/>
              <a:t>Ad žádost o registraci pro ekologické zemědělství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žádá-li žadatel o registraci pro </a:t>
            </a:r>
            <a:r>
              <a:rPr lang="cs-CZ" altLang="cs-CZ" b="1" u="sng" dirty="0" smtClean="0"/>
              <a:t>více ekofarem</a:t>
            </a:r>
            <a:r>
              <a:rPr lang="cs-CZ" altLang="cs-CZ" u="sng" dirty="0" smtClean="0"/>
              <a:t>, předkládá v žádosti </a:t>
            </a:r>
            <a:r>
              <a:rPr lang="cs-CZ" altLang="cs-CZ" b="1" u="sng" dirty="0" smtClean="0"/>
              <a:t>údaje pro každou ekofarmu samostatně</a:t>
            </a:r>
          </a:p>
          <a:p>
            <a:pPr eaLnBrk="1" hangingPunct="1"/>
            <a:r>
              <a:rPr lang="cs-CZ" altLang="cs-CZ" u="sng" dirty="0" smtClean="0"/>
              <a:t>vady žádosti:</a:t>
            </a:r>
          </a:p>
          <a:p>
            <a:pPr lvl="1" eaLnBrk="1" hangingPunct="1"/>
            <a:r>
              <a:rPr lang="cs-CZ" altLang="cs-CZ" sz="2000" dirty="0" smtClean="0"/>
              <a:t>je-li žádost neúplná nebo obsahuje-li zjevně nesprávné údaje, vyzve </a:t>
            </a:r>
            <a:r>
              <a:rPr lang="cs-CZ" altLang="cs-CZ" sz="2000" dirty="0" err="1" smtClean="0"/>
              <a:t>MZe</a:t>
            </a:r>
            <a:r>
              <a:rPr lang="cs-CZ" altLang="cs-CZ" sz="2000" dirty="0" smtClean="0"/>
              <a:t> žadatele, aby vady žádosti do 60 dnů odstranil. </a:t>
            </a:r>
          </a:p>
          <a:p>
            <a:pPr lvl="1" eaLnBrk="1" hangingPunct="1"/>
            <a:r>
              <a:rPr lang="cs-CZ" altLang="cs-CZ" sz="2000" dirty="0" smtClean="0"/>
              <a:t>pokud žadatel  v této lhůtě vady neodstraní, řízení se zastaví.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3993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2EC7C1-32FD-4C58-981B-94299024236C}" type="slidenum">
              <a:rPr lang="cs-CZ" altLang="cs-CZ">
                <a:solidFill>
                  <a:srgbClr val="FEFEFE"/>
                </a:solidFill>
              </a:rPr>
              <a:pPr/>
              <a:t>34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Přechodné období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sz="1800" b="1" dirty="0" smtClean="0"/>
              <a:t>Účelem </a:t>
            </a:r>
            <a:r>
              <a:rPr lang="cs-CZ" altLang="cs-CZ" sz="1800" dirty="0" smtClean="0"/>
              <a:t>přechodného období je </a:t>
            </a:r>
            <a:r>
              <a:rPr lang="cs-CZ" altLang="cs-CZ" sz="1800" b="1" u="sng" dirty="0" smtClean="0"/>
              <a:t>přeměna zemědělské výroby na ekologické zemědělství</a:t>
            </a:r>
            <a:r>
              <a:rPr lang="cs-CZ" altLang="cs-CZ" sz="1800" u="sng" dirty="0" smtClean="0"/>
              <a:t> </a:t>
            </a:r>
            <a:r>
              <a:rPr lang="cs-CZ" altLang="cs-CZ" sz="1800" b="1" u="sng" dirty="0" smtClean="0"/>
              <a:t>způsobem uvedeným v žádosti o registraci a zabezpečení odstranění vlivů negativních důsledků předchozí zemědělské činnosti na zemědělskou půdu, krajinu a životní prostředí.</a:t>
            </a:r>
          </a:p>
          <a:p>
            <a:pPr eaLnBrk="1" hangingPunct="1"/>
            <a:r>
              <a:rPr lang="cs-CZ" altLang="cs-CZ" sz="1800" b="1" dirty="0" smtClean="0"/>
              <a:t>Délka přechodného období</a:t>
            </a:r>
          </a:p>
          <a:p>
            <a:pPr lvl="1" eaLnBrk="1" hangingPunct="1"/>
            <a:r>
              <a:rPr lang="cs-CZ" altLang="cs-CZ" sz="1800" b="1" dirty="0" smtClean="0"/>
              <a:t>2 roky u orné půdy, luk a pastvin (trvalých travních porostů)</a:t>
            </a:r>
          </a:p>
          <a:p>
            <a:pPr lvl="1" eaLnBrk="1" hangingPunct="1"/>
            <a:r>
              <a:rPr lang="cs-CZ" altLang="cs-CZ" sz="1800" b="1" dirty="0" smtClean="0"/>
              <a:t>1 rok u pastvin (trvalých travních porostů) </a:t>
            </a:r>
          </a:p>
          <a:p>
            <a:pPr lvl="1" eaLnBrk="1" hangingPunct="1"/>
            <a:r>
              <a:rPr lang="cs-CZ" altLang="cs-CZ" sz="1800" b="1" dirty="0" smtClean="0"/>
              <a:t>3 roky u trvalých kultur ( vinice, sady, chmelnice)</a:t>
            </a:r>
          </a:p>
          <a:p>
            <a:pPr eaLnBrk="1" hangingPunct="1"/>
            <a:r>
              <a:rPr lang="cs-CZ" altLang="cs-CZ" sz="1800" dirty="0" smtClean="0"/>
              <a:t>všechny </a:t>
            </a:r>
            <a:r>
              <a:rPr lang="cs-CZ" altLang="cs-CZ" sz="1800" b="1" dirty="0" smtClean="0"/>
              <a:t>změny </a:t>
            </a:r>
            <a:r>
              <a:rPr lang="cs-CZ" altLang="cs-CZ" sz="1800" dirty="0" smtClean="0"/>
              <a:t>(zejména ve výměře pozemků) v přechodném období je žadatel povinen nahlásit </a:t>
            </a:r>
            <a:r>
              <a:rPr lang="cs-CZ" altLang="cs-CZ" sz="1800" dirty="0" err="1" smtClean="0"/>
              <a:t>MZe</a:t>
            </a:r>
            <a:endParaRPr lang="cs-CZ" altLang="cs-CZ" sz="1800" dirty="0" smtClean="0"/>
          </a:p>
          <a:p>
            <a:pPr eaLnBrk="1" hangingPunct="1"/>
            <a:r>
              <a:rPr lang="cs-CZ" altLang="cs-CZ" sz="2000" b="1" dirty="0" smtClean="0"/>
              <a:t>v přechodném období má žadatel stejné povinnosti jako ekologický podnikatel, nestanoví-li zákon jinak</a:t>
            </a:r>
          </a:p>
        </p:txBody>
      </p:sp>
      <p:sp>
        <p:nvSpPr>
          <p:cNvPr id="4096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FD0A1-6D2F-43C8-AB25-893706CB5975}" type="slidenum">
              <a:rPr lang="cs-CZ" altLang="cs-CZ">
                <a:solidFill>
                  <a:srgbClr val="FEFEFE"/>
                </a:solidFill>
              </a:rPr>
              <a:pPr/>
              <a:t>35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Rozhodnutí o registraci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b="1" dirty="0" smtClean="0"/>
              <a:t>Kladné rozhodnutí</a:t>
            </a:r>
          </a:p>
          <a:p>
            <a:pPr lvl="1" eaLnBrk="1" hangingPunct="1"/>
            <a:r>
              <a:rPr lang="cs-CZ" altLang="cs-CZ" sz="1600" dirty="0" err="1" smtClean="0"/>
              <a:t>MZe</a:t>
            </a:r>
            <a:r>
              <a:rPr lang="cs-CZ" altLang="cs-CZ" sz="1600" dirty="0" smtClean="0"/>
              <a:t> vydá do 30 dnů po ukončení přechodného období žadateli </a:t>
            </a:r>
            <a:r>
              <a:rPr lang="cs-CZ" altLang="cs-CZ" sz="2000" b="1" i="1" u="sng" dirty="0" smtClean="0"/>
              <a:t>rozhodnutí o jeho registraci</a:t>
            </a:r>
            <a:r>
              <a:rPr lang="cs-CZ" altLang="cs-CZ" sz="1600" i="1" dirty="0" smtClean="0"/>
              <a:t> </a:t>
            </a:r>
            <a:r>
              <a:rPr lang="cs-CZ" altLang="cs-CZ" sz="1600" dirty="0" smtClean="0"/>
              <a:t>pro </a:t>
            </a:r>
            <a:r>
              <a:rPr lang="cs-CZ" altLang="cs-CZ" sz="1600" b="1" dirty="0" smtClean="0"/>
              <a:t>pěstování rostlin nebo pro pěstování rostlin i pro chov hospodářských zvířat, jestliže</a:t>
            </a:r>
          </a:p>
          <a:p>
            <a:pPr lvl="2" eaLnBrk="1" hangingPunct="1"/>
            <a:r>
              <a:rPr lang="cs-CZ" altLang="cs-CZ" sz="1600" dirty="0" smtClean="0"/>
              <a:t>žadatel </a:t>
            </a:r>
            <a:r>
              <a:rPr lang="cs-CZ" altLang="cs-CZ" sz="1600" b="1" dirty="0" smtClean="0"/>
              <a:t>splnil v přechodném období všechny požadavky</a:t>
            </a:r>
          </a:p>
          <a:p>
            <a:pPr lvl="2" eaLnBrk="1" hangingPunct="1"/>
            <a:r>
              <a:rPr lang="cs-CZ" altLang="cs-CZ" sz="1600" b="1" dirty="0" smtClean="0"/>
              <a:t>nemá nesplněnou  povinnost, která mu byla uložena pravomocným správním rozhodnutím vydaným na základě porušení zvláštních předpisů upravujících ochranu složek životního prostředí, k němuž došlo v souvislosti s obhospodařováním zemědělských pozemků nebo chovem hospodářských zvířat.</a:t>
            </a:r>
          </a:p>
          <a:p>
            <a:pPr lvl="1" eaLnBrk="1" hangingPunct="1"/>
            <a:r>
              <a:rPr lang="cs-CZ" altLang="cs-CZ" sz="1600" b="1" dirty="0" smtClean="0"/>
              <a:t>rozhodnutí o registraci se vydává na dobu neurčitou</a:t>
            </a:r>
          </a:p>
          <a:p>
            <a:pPr eaLnBrk="1" hangingPunct="1"/>
            <a:r>
              <a:rPr lang="cs-CZ" altLang="cs-CZ" sz="1800" b="1" dirty="0" smtClean="0"/>
              <a:t>Záporné rozhodnutí</a:t>
            </a:r>
          </a:p>
          <a:p>
            <a:pPr lvl="1" eaLnBrk="1" hangingPunct="1"/>
            <a:r>
              <a:rPr lang="cs-CZ" altLang="cs-CZ" sz="1800" u="sng" dirty="0" smtClean="0">
                <a:solidFill>
                  <a:srgbClr val="C00000"/>
                </a:solidFill>
              </a:rPr>
              <a:t>žadatel nesplní v přechodném období  zákonné požadavky, </a:t>
            </a:r>
            <a:r>
              <a:rPr lang="cs-CZ" altLang="cs-CZ" sz="1800" u="sng" dirty="0" err="1" smtClean="0">
                <a:solidFill>
                  <a:srgbClr val="C00000"/>
                </a:solidFill>
              </a:rPr>
              <a:t>MZe</a:t>
            </a:r>
            <a:r>
              <a:rPr lang="cs-CZ" altLang="cs-CZ" sz="1800" u="sng" dirty="0" smtClean="0">
                <a:solidFill>
                  <a:srgbClr val="C00000"/>
                </a:solidFill>
              </a:rPr>
              <a:t> žádost zamítne.</a:t>
            </a:r>
          </a:p>
        </p:txBody>
      </p:sp>
      <p:sp>
        <p:nvSpPr>
          <p:cNvPr id="4198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FEECE1-74F7-49DA-B59D-6EC34AB93F1A}" type="slidenum">
              <a:rPr lang="cs-CZ" altLang="cs-CZ">
                <a:solidFill>
                  <a:srgbClr val="FEFEFE"/>
                </a:solidFill>
              </a:rPr>
              <a:pPr/>
              <a:t>36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E15A00"/>
                </a:solidFill>
              </a:rPr>
              <a:t>Změna rozhodnutí o registraci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u="sng" dirty="0" smtClean="0"/>
              <a:t>změny týkající se </a:t>
            </a:r>
            <a:r>
              <a:rPr lang="cs-CZ" altLang="cs-CZ" sz="1800" b="1" u="sng" dirty="0" smtClean="0"/>
              <a:t>pozemků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err="1" smtClean="0"/>
              <a:t>MZe</a:t>
            </a:r>
            <a:r>
              <a:rPr lang="cs-CZ" altLang="cs-CZ" sz="1800" dirty="0" smtClean="0"/>
              <a:t> změní na základě žádosti ekologického podnikatele rozhodnutí o registraci v případě změny </a:t>
            </a:r>
            <a:r>
              <a:rPr lang="cs-CZ" altLang="cs-CZ" sz="1800" b="1" dirty="0" smtClean="0"/>
              <a:t> výměry </a:t>
            </a:r>
            <a:r>
              <a:rPr lang="cs-CZ" altLang="cs-CZ" sz="1800" dirty="0" smtClean="0"/>
              <a:t> pozemků, na nichž je ekologický podnikatel oprávněn hospodařit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err="1" smtClean="0"/>
              <a:t>MZe</a:t>
            </a:r>
            <a:r>
              <a:rPr lang="cs-CZ" altLang="cs-CZ" sz="1800" dirty="0" smtClean="0"/>
              <a:t> rozhodnutí změní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do 30 dnů od uplynutí přechodného období u nově zařazených pozemků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do 30 dnů od podání žádosti, pokud již nabylo právní  moci rozhodnutí o registraci pro pěstování rostlin, které se na tyto pozemky vztahuje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dirty="0" smtClean="0"/>
          </a:p>
          <a:p>
            <a:pPr lvl="1">
              <a:lnSpc>
                <a:spcPct val="80000"/>
              </a:lnSpc>
            </a:pPr>
            <a:r>
              <a:rPr lang="cs-CZ" altLang="cs-CZ" sz="1800" dirty="0" smtClean="0"/>
              <a:t>v případě </a:t>
            </a:r>
            <a:r>
              <a:rPr lang="cs-CZ" altLang="cs-CZ" sz="1800" u="sng" dirty="0" smtClean="0"/>
              <a:t>převod </a:t>
            </a:r>
            <a:r>
              <a:rPr lang="cs-CZ" altLang="cs-CZ" sz="1800" b="1" u="sng" dirty="0" smtClean="0"/>
              <a:t>změny </a:t>
            </a:r>
            <a:r>
              <a:rPr lang="cs-CZ" altLang="cs-CZ" sz="1800" b="1" u="sng" dirty="0"/>
              <a:t>týkající se osob ekologického podnikatele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u přechodu ekofarmy na jinou právnickou nebo fyzickou osobu, která zemědělsky podniká, je tato osoba povinna, pokud hodlá nadále na ekofarmě hospodařit v ekologickém zemědělství, podat bez zbytečného odkladu žádost o rozhodnutí o registraci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err="1" smtClean="0"/>
              <a:t>Mze</a:t>
            </a:r>
            <a:r>
              <a:rPr lang="cs-CZ" altLang="cs-CZ" sz="1800" dirty="0" smtClean="0"/>
              <a:t> vydá žadateli rozhodnutí o registraci do 30 dnů od doručení žádosti</a:t>
            </a:r>
          </a:p>
        </p:txBody>
      </p:sp>
      <p:sp>
        <p:nvSpPr>
          <p:cNvPr id="4301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E8F8FF-5049-4B49-8786-BC9E387AEDBA}" type="slidenum">
              <a:rPr lang="cs-CZ" altLang="cs-CZ">
                <a:solidFill>
                  <a:srgbClr val="FEFEFE"/>
                </a:solidFill>
              </a:rPr>
              <a:pPr/>
              <a:t>37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Rozhodnutí o zrušení a zániku registrace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Rozhodnutí o zrušení registrace: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na žádost</a:t>
            </a:r>
            <a:r>
              <a:rPr lang="cs-CZ" altLang="cs-CZ" smtClean="0"/>
              <a:t>: ekologický podnikatel o to písemně požádá</a:t>
            </a:r>
            <a:endParaRPr lang="cs-CZ" altLang="cs-CZ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ex offo:  ekologický </a:t>
            </a:r>
            <a:r>
              <a:rPr lang="cs-CZ" altLang="cs-CZ" smtClean="0">
                <a:solidFill>
                  <a:schemeClr val="tx1"/>
                </a:solidFill>
              </a:rPr>
              <a:t>podnikatel poruší opakovaně požadavky na EZ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Rozhodnutí o zániku registrace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zánik EP – FO, PO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převod nebo přechod ekofarmy na osobu a osoba podnikající v EZ již nehospodaří na jiné ekofarmě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</p:txBody>
      </p:sp>
      <p:sp>
        <p:nvSpPr>
          <p:cNvPr id="4403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19890-65A9-479E-AB4D-92335086CA94}" type="slidenum">
              <a:rPr lang="cs-CZ" altLang="cs-CZ">
                <a:solidFill>
                  <a:srgbClr val="FEFEFE"/>
                </a:solidFill>
              </a:rPr>
              <a:pPr/>
              <a:t>38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ekologických podnikatelů</a:t>
            </a:r>
            <a:br>
              <a:rPr lang="cs-CZ" dirty="0" smtClean="0"/>
            </a:br>
            <a:r>
              <a:rPr lang="cs-CZ" dirty="0" smtClean="0"/>
              <a:t>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800" b="1" dirty="0" smtClean="0"/>
              <a:t>Registr: viz blíže </a:t>
            </a:r>
            <a:r>
              <a:rPr lang="cs-CZ" sz="2800" b="1" dirty="0" smtClean="0">
                <a:hlinkClick r:id="rId2"/>
              </a:rPr>
              <a:t>zde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„certifikát“ pro hospodářský subjekt</a:t>
            </a:r>
          </a:p>
          <a:p>
            <a:r>
              <a:rPr lang="cs-CZ" dirty="0" smtClean="0"/>
              <a:t>Čl. 29/1 nařízení(ES) č. 834/2007 a nařízení (ES) č.889/2008</a:t>
            </a:r>
          </a:p>
          <a:p>
            <a:endParaRPr lang="cs-CZ" dirty="0"/>
          </a:p>
          <a:p>
            <a:pPr lvl="1"/>
            <a:r>
              <a:rPr lang="cs-CZ" dirty="0"/>
              <a:t>Článek </a:t>
            </a:r>
            <a:r>
              <a:rPr lang="cs-CZ" dirty="0" smtClean="0"/>
              <a:t>29/1 -  Osvědčení </a:t>
            </a:r>
            <a:endParaRPr lang="cs-CZ" dirty="0"/>
          </a:p>
          <a:p>
            <a:r>
              <a:rPr lang="cs-CZ" dirty="0" smtClean="0"/>
              <a:t>Kontrolní </a:t>
            </a:r>
            <a:r>
              <a:rPr lang="cs-CZ" dirty="0"/>
              <a:t>orgány a kontrolní subjekty uvedené v čl. 27 odst. 4 </a:t>
            </a:r>
            <a:r>
              <a:rPr lang="cs-CZ" b="1" u="sng" dirty="0"/>
              <a:t>vystaví osvědčení každému hospodářskému subjektu, který podléhá jejich kontrole a který ve své oblasti činnosti splňuje požadavky tohoto nařízení. </a:t>
            </a:r>
            <a:endParaRPr lang="cs-CZ" b="1" u="sng" dirty="0" smtClean="0"/>
          </a:p>
          <a:p>
            <a:r>
              <a:rPr lang="cs-CZ" dirty="0" smtClean="0"/>
              <a:t>Osvědčení </a:t>
            </a:r>
            <a:r>
              <a:rPr lang="cs-CZ" dirty="0"/>
              <a:t>přinejmenším umožní </a:t>
            </a:r>
            <a:endParaRPr lang="cs-CZ" dirty="0" smtClean="0"/>
          </a:p>
          <a:p>
            <a:pPr lvl="1"/>
            <a:r>
              <a:rPr lang="cs-CZ" dirty="0" smtClean="0"/>
              <a:t>identifikaci </a:t>
            </a:r>
            <a:r>
              <a:rPr lang="cs-CZ" dirty="0"/>
              <a:t>hospodářského subjektu a </a:t>
            </a:r>
            <a:endParaRPr lang="cs-CZ" dirty="0" smtClean="0"/>
          </a:p>
          <a:p>
            <a:pPr lvl="1"/>
            <a:r>
              <a:rPr lang="cs-CZ" dirty="0" smtClean="0"/>
              <a:t>druhu </a:t>
            </a:r>
            <a:r>
              <a:rPr lang="cs-CZ" dirty="0"/>
              <a:t>či rozsahu produktů, jakož i </a:t>
            </a:r>
            <a:endParaRPr lang="cs-CZ" dirty="0" smtClean="0"/>
          </a:p>
          <a:p>
            <a:pPr lvl="1"/>
            <a:r>
              <a:rPr lang="cs-CZ" dirty="0" smtClean="0"/>
              <a:t>dobu </a:t>
            </a:r>
            <a:r>
              <a:rPr lang="cs-CZ" dirty="0"/>
              <a:t>platnosti.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39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  <a:latin typeface="Times New Roman" panose="02020603050405020304" pitchFamily="18" charset="0"/>
              </a:rPr>
              <a:t>Prameny právní úpravy</a:t>
            </a:r>
            <a:endParaRPr lang="cs-CZ" altLang="cs-CZ" smtClean="0">
              <a:solidFill>
                <a:srgbClr val="7B9899"/>
              </a:solidFill>
            </a:endParaRPr>
          </a:p>
        </p:txBody>
      </p:sp>
      <p:sp>
        <p:nvSpPr>
          <p:cNvPr id="2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Times New Roman" pitchFamily="18" charset="0"/>
              </a:rPr>
              <a:t>  Současná právní úprava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2400" dirty="0" smtClean="0">
                <a:latin typeface="Times New Roman" pitchFamily="18" charset="0"/>
              </a:rPr>
              <a:t>zák. č. 252/1997 Sb., o zemědělství,  ve znění pozdějších předpisů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20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2000" dirty="0" err="1" smtClean="0">
                <a:latin typeface="Times New Roman" pitchFamily="18" charset="0"/>
              </a:rPr>
              <a:t>zák.č</a:t>
            </a:r>
            <a:r>
              <a:rPr lang="cs-CZ" altLang="cs-CZ" sz="2000" dirty="0" smtClean="0">
                <a:latin typeface="Times New Roman" pitchFamily="18" charset="0"/>
              </a:rPr>
              <a:t>. 455/1991 Sb., o živnostenském podnikání (živnostenský zákon), ve znění pozdějších předpisů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b="1" dirty="0" smtClean="0">
                <a:latin typeface="Times New Roman" pitchFamily="18" charset="0"/>
              </a:rPr>
              <a:t>Rozhraničení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cs-CZ" altLang="cs-CZ" sz="1800" b="1" dirty="0" smtClean="0">
              <a:latin typeface="Times New Roman" pitchFamily="18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 err="1" smtClean="0">
                <a:latin typeface="Times New Roman" pitchFamily="18" charset="0"/>
              </a:rPr>
              <a:t>zák.č</a:t>
            </a:r>
            <a:r>
              <a:rPr lang="cs-CZ" altLang="cs-CZ" sz="2000" dirty="0" smtClean="0">
                <a:latin typeface="Times New Roman" pitchFamily="18" charset="0"/>
              </a:rPr>
              <a:t>. 503/2012 Sb., o Státním pozemkovém úřadu , ve znění pozdějších předpisů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cs-CZ" altLang="cs-CZ" sz="1200" dirty="0" smtClean="0">
                <a:latin typeface="Times New Roman" pitchFamily="18" charset="0"/>
              </a:rPr>
              <a:t>Zrušil </a:t>
            </a:r>
            <a:r>
              <a:rPr lang="cs-CZ" altLang="cs-CZ" sz="1200" dirty="0" err="1" smtClean="0">
                <a:latin typeface="Times New Roman" pitchFamily="18" charset="0"/>
              </a:rPr>
              <a:t>zák.č</a:t>
            </a:r>
            <a:r>
              <a:rPr lang="cs-CZ" altLang="cs-CZ" sz="1200" dirty="0" smtClean="0">
                <a:latin typeface="Times New Roman" pitchFamily="18" charset="0"/>
              </a:rPr>
              <a:t>. 95/1999 Sb., o podmínkách převodu zemědělských pozemků z vlastnictví státu na jiné osoby, ve znění pozdějších předpisů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 smtClean="0">
                <a:latin typeface="Times New Roman" pitchFamily="18" charset="0"/>
              </a:rPr>
              <a:t>     - specifické podmínky pro převod zemědělských pozemků ze státu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latin typeface="Times New Roman" pitchFamily="18" charset="0"/>
              </a:rPr>
              <a:t>	</a:t>
            </a:r>
            <a:r>
              <a:rPr lang="cs-CZ" altLang="cs-CZ" sz="2000" dirty="0" smtClean="0">
                <a:latin typeface="Times New Roman" pitchFamily="18" charset="0"/>
              </a:rPr>
              <a:t>	- mj. i na zemědělského podnikatele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E06480-048E-42B8-BB02-11C182A62006}" type="slidenum">
              <a:rPr lang="cs-CZ" altLang="cs-CZ">
                <a:solidFill>
                  <a:srgbClr val="FEFEFE"/>
                </a:solidFill>
              </a:rPr>
              <a:pPr/>
              <a:t>4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Celkový počet ekologických </a:t>
            </a:r>
            <a:r>
              <a:rPr lang="cs-CZ" dirty="0" smtClean="0"/>
              <a:t>subjektů K 12.12.2018 - 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55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Struktura půdního fondu v EZ k </a:t>
            </a:r>
            <a:r>
              <a:rPr lang="nn-NO" b="1" dirty="0" smtClean="0"/>
              <a:t>1</a:t>
            </a:r>
            <a:r>
              <a:rPr lang="cs-CZ" b="1" dirty="0" smtClean="0"/>
              <a:t>2</a:t>
            </a:r>
            <a:r>
              <a:rPr lang="nn-NO" b="1" dirty="0" smtClean="0"/>
              <a:t>.12.201</a:t>
            </a:r>
            <a:r>
              <a:rPr lang="cs-CZ" b="1" dirty="0" smtClean="0"/>
              <a:t>8 – </a:t>
            </a:r>
            <a:r>
              <a:rPr lang="cs-CZ" b="1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6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Výměry půdy v EZ podle krajů k 12.12.2018 - 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93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Počty ekologických subjektů podle </a:t>
            </a:r>
            <a:r>
              <a:rPr lang="cs-CZ" b="1" dirty="0" smtClean="0"/>
              <a:t>Kontrolních organizací </a:t>
            </a:r>
            <a:r>
              <a:rPr lang="cs-CZ" b="1" dirty="0"/>
              <a:t>k 12.12.2018</a:t>
            </a:r>
            <a:br>
              <a:rPr lang="cs-CZ" b="1" dirty="0"/>
            </a:br>
            <a:r>
              <a:rPr lang="cs-CZ" b="1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63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20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Nález ÚS – K VYBRANÝM USTANOVENÍM ZÁKONA Č. 85/2004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Nález ÚS :</a:t>
            </a:r>
          </a:p>
          <a:p>
            <a:r>
              <a:rPr lang="cs-CZ" dirty="0" err="1" smtClean="0"/>
              <a:t>Pl</a:t>
            </a:r>
            <a:r>
              <a:rPr lang="cs-CZ" dirty="0" smtClean="0"/>
              <a:t>. 38/04, </a:t>
            </a:r>
            <a:r>
              <a:rPr lang="cs-CZ" dirty="0" err="1" smtClean="0"/>
              <a:t>publ</a:t>
            </a:r>
            <a:r>
              <a:rPr lang="cs-CZ" dirty="0" smtClean="0"/>
              <a:t>. ve Sbírce zákonů pod č. 409/2006 Sb.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k podmínce odbornosti </a:t>
            </a:r>
            <a:r>
              <a:rPr lang="cs-CZ" dirty="0"/>
              <a:t>zemědělských podnikatelů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k podmínce  bezúhonnosti zemědělských podnikatelů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56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6688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>Zemědělský podnikatel</a:t>
            </a:r>
            <a:br>
              <a:rPr lang="cs-CZ" dirty="0" smtClean="0">
                <a:latin typeface="Times New Roman" pitchFamily="18" charset="0"/>
              </a:rPr>
            </a:br>
            <a:endParaRPr lang="cs-CZ" sz="2800" dirty="0" smtClean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103438"/>
            <a:ext cx="8301037" cy="4494212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Zemědělský podnikatel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	</a:t>
            </a:r>
            <a:r>
              <a:rPr lang="cs-CZ" b="1" dirty="0" smtClean="0"/>
              <a:t>fyzická </a:t>
            </a:r>
            <a:r>
              <a:rPr lang="cs-CZ" dirty="0" smtClean="0"/>
              <a:t>nebo </a:t>
            </a:r>
            <a:r>
              <a:rPr lang="cs-CZ" b="1" dirty="0" smtClean="0"/>
              <a:t>právnická</a:t>
            </a:r>
            <a:r>
              <a:rPr lang="cs-CZ" dirty="0" smtClean="0"/>
              <a:t> osoba, která hodlá provozovat zemědělskou výrobu jako soustavnou činnost za podmínek stanovených zákonem (podmínky viz dále)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/>
              <a:t>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/>
              <a:t>     Přechodná ustanovení zák. o zemědělství – SHR x ZP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/>
              <a:t>     - </a:t>
            </a:r>
            <a:r>
              <a:rPr lang="cs-CZ" sz="1800" dirty="0" smtClean="0"/>
              <a:t>SHR se považuje za zemědělského podnikatele, pokud se ve lhůtě 1 roku zaeviduje na příslušném obecním úřadě obce s rozšířenou působností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 smtClean="0"/>
              <a:t>       - osvědčení vydané SHR platí 5 let od účinnosti </a:t>
            </a:r>
            <a:r>
              <a:rPr lang="cs-CZ" sz="1800" dirty="0" err="1" smtClean="0"/>
              <a:t>zák.č</a:t>
            </a:r>
            <a:r>
              <a:rPr lang="cs-CZ" sz="1800" dirty="0" smtClean="0"/>
              <a:t>. 85/2004 Sb.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 smtClean="0">
                <a:latin typeface="Times New Roman" pitchFamily="18" charset="0"/>
              </a:rPr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</a:rPr>
              <a:t>	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</a:rPr>
              <a:t>		</a:t>
            </a:r>
            <a:endParaRPr lang="cs-CZ" sz="2800" dirty="0" smtClean="0">
              <a:latin typeface="Times New Roman" pitchFamily="18" charset="0"/>
            </a:endParaRPr>
          </a:p>
        </p:txBody>
      </p:sp>
      <p:sp>
        <p:nvSpPr>
          <p:cNvPr id="1638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40DF9B-CCEF-424F-A3E7-D4D7787A6E99}" type="slidenum">
              <a:rPr lang="cs-CZ" altLang="cs-CZ">
                <a:solidFill>
                  <a:srgbClr val="FEFEFE"/>
                </a:solidFill>
              </a:rPr>
              <a:pPr/>
              <a:t>6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85200" cy="987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>Zemědělský podnikatel</a:t>
            </a:r>
            <a:r>
              <a:rPr lang="cs-CZ" sz="2700" dirty="0" smtClean="0">
                <a:latin typeface="Times New Roman" pitchFamily="18" charset="0"/>
              </a:rPr>
              <a:t>	</a:t>
            </a:r>
            <a:br>
              <a:rPr lang="cs-CZ" sz="2700" dirty="0" smtClean="0">
                <a:latin typeface="Times New Roman" pitchFamily="18" charset="0"/>
              </a:rPr>
            </a:br>
            <a:endParaRPr lang="cs-CZ" sz="2700" dirty="0" smtClean="0">
              <a:latin typeface="Times New Roman" pitchFamily="18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>
                <a:latin typeface="Times New Roman" panose="02020603050405020304" pitchFamily="18" charset="0"/>
              </a:rPr>
              <a:t>§ 2e zák.č. 252/1997 Sb.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>
                <a:latin typeface="Times New Roman" panose="02020603050405020304" pitchFamily="18" charset="0"/>
              </a:rPr>
              <a:t>	fyzická nebo právnická osoba, která hodlá provozovat zemědělskou výrobu jako činnost soustavnou a samostatnou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>
                <a:latin typeface="Times New Roman" panose="02020603050405020304" pitchFamily="18" charset="0"/>
              </a:rPr>
              <a:t>	</a:t>
            </a:r>
            <a:r>
              <a:rPr lang="cs-CZ" altLang="cs-CZ" sz="2000" smtClean="0">
                <a:latin typeface="Times New Roman" panose="02020603050405020304" pitchFamily="18" charset="0"/>
              </a:rPr>
              <a:t>		- vlastním jménem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smtClean="0">
                <a:latin typeface="Times New Roman" panose="02020603050405020304" pitchFamily="18" charset="0"/>
              </a:rPr>
              <a:t>			- na vlastní odpovědnost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smtClean="0">
                <a:latin typeface="Times New Roman" panose="02020603050405020304" pitchFamily="18" charset="0"/>
              </a:rPr>
              <a:t>			- za účelem dosažení zisku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/>
              <a:t> </a:t>
            </a:r>
            <a:r>
              <a:rPr lang="cs-CZ" altLang="cs-CZ" sz="2800" smtClean="0">
                <a:latin typeface="Times New Roman" panose="02020603050405020304" pitchFamily="18" charset="0"/>
              </a:rPr>
              <a:t>   za podmínek stanovených zákonem o zemědělství</a:t>
            </a:r>
            <a:r>
              <a:rPr lang="cs-CZ" altLang="cs-CZ" sz="280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1741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3604FB-2512-4B8D-B045-8E4E03983405}" type="slidenum">
              <a:rPr lang="cs-CZ" altLang="cs-CZ">
                <a:solidFill>
                  <a:srgbClr val="FEFEFE"/>
                </a:solidFill>
              </a:rPr>
              <a:pPr/>
              <a:t>7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  <a:latin typeface="Times New Roman" panose="02020603050405020304" pitchFamily="18" charset="0"/>
              </a:rPr>
              <a:t>Zemědělský podnikatel</a:t>
            </a:r>
            <a:endParaRPr lang="cs-CZ" altLang="cs-CZ" smtClean="0">
              <a:solidFill>
                <a:srgbClr val="7B9899"/>
              </a:solidFill>
            </a:endParaRPr>
          </a:p>
        </p:txBody>
      </p:sp>
      <p:sp>
        <p:nvSpPr>
          <p:cNvPr id="1843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0563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u="sng" dirty="0" smtClean="0">
                <a:solidFill>
                  <a:srgbClr val="00B050"/>
                </a:solidFill>
              </a:rPr>
              <a:t>Fyzická osoba </a:t>
            </a:r>
            <a:r>
              <a:rPr lang="cs-CZ" altLang="cs-CZ" dirty="0" smtClean="0"/>
              <a:t>(§ 2a odst. 1 písm. a – f)</a:t>
            </a:r>
          </a:p>
          <a:p>
            <a:pPr marL="639763" lvl="1" eaLnBrk="1" hangingPunct="1"/>
            <a:r>
              <a:rPr lang="cs-CZ" altLang="cs-CZ" b="1" dirty="0" smtClean="0"/>
              <a:t>je plně svéprávná</a:t>
            </a:r>
          </a:p>
          <a:p>
            <a:pPr marL="639763" lvl="1" eaLnBrk="1" hangingPunct="1"/>
            <a:r>
              <a:rPr lang="cs-CZ" altLang="cs-CZ" dirty="0" smtClean="0"/>
              <a:t>má </a:t>
            </a:r>
            <a:r>
              <a:rPr lang="cs-CZ" altLang="cs-CZ" b="1" dirty="0" smtClean="0"/>
              <a:t>trvalý pobyt na území ČR, nejedná-li se o občana ČR nebo občana členského státu EU</a:t>
            </a:r>
          </a:p>
          <a:p>
            <a:pPr marL="639763" lvl="1" eaLnBrk="1" hangingPunct="1"/>
            <a:r>
              <a:rPr lang="cs-CZ" altLang="cs-CZ" b="1" dirty="0" smtClean="0"/>
              <a:t>pohovor k prokázání znalosti českého jazyka, nejedná-li se o občana ČR nebo o občana členského státu EU</a:t>
            </a:r>
          </a:p>
          <a:p>
            <a:pPr marL="639763" lvl="1" eaLnBrk="1" hangingPunct="1"/>
            <a:endParaRPr lang="cs-CZ" altLang="cs-CZ" dirty="0" smtClean="0"/>
          </a:p>
          <a:p>
            <a:pPr marL="639763" lvl="1" eaLnBrk="1" hangingPunct="1"/>
            <a:r>
              <a:rPr lang="cs-CZ" altLang="cs-CZ" b="1" u="sng" dirty="0" smtClean="0"/>
              <a:t>Zemědělský </a:t>
            </a:r>
            <a:r>
              <a:rPr lang="cs-CZ" altLang="cs-CZ" u="sng" dirty="0" smtClean="0"/>
              <a:t>„</a:t>
            </a:r>
            <a:r>
              <a:rPr lang="cs-CZ" altLang="cs-CZ" b="1" u="sng" dirty="0" smtClean="0"/>
              <a:t>nepodnikatel</a:t>
            </a:r>
            <a:r>
              <a:rPr lang="cs-CZ" altLang="cs-CZ" b="1" dirty="0" smtClean="0"/>
              <a:t>“</a:t>
            </a:r>
          </a:p>
          <a:p>
            <a:pPr lvl="2" eaLnBrk="1" hangingPunct="1"/>
            <a:r>
              <a:rPr lang="cs-CZ" altLang="cs-CZ" b="1" dirty="0" smtClean="0">
                <a:solidFill>
                  <a:srgbClr val="FF0000"/>
                </a:solidFill>
              </a:rPr>
              <a:t>FO </a:t>
            </a:r>
          </a:p>
          <a:p>
            <a:pPr lvl="3"/>
            <a:r>
              <a:rPr lang="cs-CZ" altLang="cs-CZ" b="1" dirty="0" smtClean="0">
                <a:solidFill>
                  <a:srgbClr val="FF0000"/>
                </a:solidFill>
              </a:rPr>
              <a:t>provozující drobné pěstitelské a chovatelské činnosti, anebo </a:t>
            </a:r>
          </a:p>
          <a:p>
            <a:pPr lvl="3"/>
            <a:r>
              <a:rPr lang="cs-CZ" altLang="cs-CZ" b="1" dirty="0" smtClean="0">
                <a:solidFill>
                  <a:srgbClr val="FF0000"/>
                </a:solidFill>
              </a:rPr>
              <a:t>prodávající rostlinné výrobky a nezpracované živočišné výrobky</a:t>
            </a:r>
          </a:p>
          <a:p>
            <a:pPr lvl="2" eaLnBrk="1" hangingPunct="1"/>
            <a:endParaRPr lang="cs-CZ" altLang="cs-CZ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cs-CZ" altLang="cs-CZ" dirty="0" smtClean="0"/>
              <a:t>! </a:t>
            </a:r>
            <a:r>
              <a:rPr lang="cs-CZ" altLang="cs-CZ" b="1" dirty="0" smtClean="0"/>
              <a:t>Nepodléhá evidenci  podle zákona o zemědělství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5A0243-5DF2-472B-8265-AA8F1E672927}" type="slidenum">
              <a:rPr lang="cs-CZ" altLang="cs-CZ">
                <a:solidFill>
                  <a:srgbClr val="FEFEFE"/>
                </a:solidFill>
              </a:rPr>
              <a:pPr/>
              <a:t>8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7B9899"/>
                </a:solidFill>
              </a:rPr>
              <a:t>Vazba na OZ: Podnikatel podle OZ</a:t>
            </a:r>
          </a:p>
        </p:txBody>
      </p:sp>
      <p:sp>
        <p:nvSpPr>
          <p:cNvPr id="19460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sz="1800" dirty="0" smtClean="0"/>
              <a:t>Podnikatelem je ten,  kdo samostatně vykonává na vlastní účet a odpovědnost výdělečnou činnost živnostenským nebo obdobným způsobem se záměrem činit tak soustavně za účelem dosažení zisku, je považován se zřetelem k této činnosti za podnikatele.(§ 420/1 OZ)</a:t>
            </a:r>
          </a:p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dirty="0" smtClean="0"/>
              <a:t>Za podnikatele se považuje osoba zapsaná v obchodním rejstříku. Za jakých podmínek se osoby zapisují do obchodního rejstříku, stanoví jiný zákon (§ 421/1 OZ).</a:t>
            </a:r>
          </a:p>
          <a:p>
            <a:pPr eaLnBrk="1" hangingPunct="1"/>
            <a:r>
              <a:rPr lang="cs-CZ" altLang="cs-CZ" sz="1800" dirty="0" smtClean="0"/>
              <a:t>- </a:t>
            </a:r>
            <a:r>
              <a:rPr lang="cs-CZ" altLang="cs-CZ" sz="1800" dirty="0" err="1" smtClean="0"/>
              <a:t>zák.č</a:t>
            </a:r>
            <a:r>
              <a:rPr lang="cs-CZ" altLang="cs-CZ" sz="1800" dirty="0" smtClean="0"/>
              <a:t>. 304/2013 Sb., o veřejných rejstřících právnických a fyzických osob</a:t>
            </a:r>
          </a:p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dirty="0" smtClean="0"/>
              <a:t>Má se za to, že podnikatelem je osoba, která má k podnikání živnostenské nebo </a:t>
            </a:r>
            <a:r>
              <a:rPr lang="cs-CZ" altLang="cs-CZ" sz="2000" b="1" u="sng" dirty="0" smtClean="0">
                <a:solidFill>
                  <a:srgbClr val="00B050"/>
                </a:solidFill>
              </a:rPr>
              <a:t>jiné oprávnění podle  jiného zákona</a:t>
            </a:r>
            <a:r>
              <a:rPr lang="cs-CZ" altLang="cs-CZ" sz="1300" dirty="0" smtClean="0">
                <a:solidFill>
                  <a:srgbClr val="00B050"/>
                </a:solidFill>
              </a:rPr>
              <a:t>(§ </a:t>
            </a:r>
            <a:r>
              <a:rPr lang="cs-CZ" altLang="cs-CZ" sz="1300" b="1" dirty="0" smtClean="0">
                <a:solidFill>
                  <a:srgbClr val="00B050"/>
                </a:solidFill>
              </a:rPr>
              <a:t>421/2 NOZ)</a:t>
            </a:r>
          </a:p>
          <a:p>
            <a:pPr marL="639763" lvl="1" eaLnBrk="1" hangingPunct="1"/>
            <a:r>
              <a:rPr lang="cs-CZ" altLang="cs-CZ" sz="1600" dirty="0" smtClean="0">
                <a:solidFill>
                  <a:srgbClr val="00B05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B050"/>
                </a:solidFill>
              </a:rPr>
              <a:t>tj.zák.č</a:t>
            </a:r>
            <a:r>
              <a:rPr lang="cs-CZ" altLang="cs-CZ" sz="1600" dirty="0" smtClean="0">
                <a:solidFill>
                  <a:srgbClr val="00B050"/>
                </a:solidFill>
              </a:rPr>
              <a:t>. </a:t>
            </a:r>
            <a:r>
              <a:rPr lang="cs-CZ" altLang="cs-CZ" sz="1600" b="1" dirty="0" smtClean="0">
                <a:solidFill>
                  <a:srgbClr val="00B050"/>
                </a:solidFill>
              </a:rPr>
              <a:t>252/1997   Sb.</a:t>
            </a:r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C4A25D-CF3C-421A-897C-FF5D57F00BF6}" type="slidenum">
              <a:rPr lang="cs-CZ" altLang="cs-CZ">
                <a:solidFill>
                  <a:srgbClr val="FEFEFE"/>
                </a:solidFill>
              </a:rPr>
              <a:pPr/>
              <a:t>9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2154</TotalTime>
  <Words>2361</Words>
  <Application>Microsoft Office PowerPoint</Application>
  <PresentationFormat>Předvádění na obrazovce (4:3)</PresentationFormat>
  <Paragraphs>410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Century Schoolbook</vt:lpstr>
      <vt:lpstr>Times New Roman</vt:lpstr>
      <vt:lpstr>Wingdings</vt:lpstr>
      <vt:lpstr>Wingdings 2</vt:lpstr>
      <vt:lpstr>Arkýř</vt:lpstr>
      <vt:lpstr>PODNIKÁNÍ   V  ZEMĚDĚLSTVÍ</vt:lpstr>
      <vt:lpstr>  PODNIKÁNÍ   V  ZEMĚDĚLSTVÍ  neživnostenské podnikání    </vt:lpstr>
      <vt:lpstr>  Prameny právní úpravy  </vt:lpstr>
      <vt:lpstr>Prameny právní úpravy</vt:lpstr>
      <vt:lpstr>Nález ÚS – K VYBRANÝM USTANOVENÍM ZÁKONA Č. 85/2004 Sb.</vt:lpstr>
      <vt:lpstr> Zemědělský podnikatel </vt:lpstr>
      <vt:lpstr>  Zemědělský podnikatel  </vt:lpstr>
      <vt:lpstr>Zemědělský podnikatel</vt:lpstr>
      <vt:lpstr>Vazba na OZ: Podnikatel podle OZ</vt:lpstr>
      <vt:lpstr>OZ:  svéprávnost a vztah k podnikání</vt:lpstr>
      <vt:lpstr>Předmět podnikání v zemědělství (zemědělská výroba) - § 2e odst. 3 ZoZem - 1</vt:lpstr>
      <vt:lpstr>Předmět podnikání v zemědělství (zemědělská výroba) - § 2e odst. 3 ZoZem - pokračování</vt:lpstr>
      <vt:lpstr>Činnosti nepodřazené režimu podnikání v zemědělství</vt:lpstr>
      <vt:lpstr>Evidence zemědělského podnikatele</vt:lpstr>
      <vt:lpstr>Ad evidence zemědělského podnikatele </vt:lpstr>
      <vt:lpstr>Ad evidence zemědělského podnikatele</vt:lpstr>
      <vt:lpstr>Ad evidence zemědělského podnikatele</vt:lpstr>
      <vt:lpstr>Vyřazení z evidence</vt:lpstr>
      <vt:lpstr>Pokračování v podnikání právním nástupcem zemědělského podnikatele</vt:lpstr>
      <vt:lpstr>Charakter evidence</vt:lpstr>
      <vt:lpstr>Evidence ZP jako „veřejný seznam“ (§ 2   fb)</vt:lpstr>
      <vt:lpstr>Statistika (2018) – počet evidovaných zemědělských podnikatelů -ZDE</vt:lpstr>
      <vt:lpstr>  Orgány a výkon veřejné správy  (státní správa)</vt:lpstr>
      <vt:lpstr>SPRÁVNÍ TRESTÁNÍ – ODPOVĚDNOST ZA PŘESTUPKY </vt:lpstr>
      <vt:lpstr>Ekologické zemědělství</vt:lpstr>
      <vt:lpstr>Ekologické zemědělství</vt:lpstr>
      <vt:lpstr>Právo EU</vt:lpstr>
      <vt:lpstr>EU „nové nařízení“ – úč. Od 1.1.2021</vt:lpstr>
      <vt:lpstr>ČR – další zdroje </vt:lpstr>
      <vt:lpstr>Ekologické zemědělství</vt:lpstr>
      <vt:lpstr>Ekofarma</vt:lpstr>
      <vt:lpstr>Registrace pro ekologické zemědělství</vt:lpstr>
      <vt:lpstr>Žádost o registraci pro ekologické zemědělství</vt:lpstr>
      <vt:lpstr>Ad žádost o registraci pro ekologické zemědělství</vt:lpstr>
      <vt:lpstr>Přechodné období</vt:lpstr>
      <vt:lpstr>Rozhodnutí o registraci</vt:lpstr>
      <vt:lpstr>Změna rozhodnutí o registraci</vt:lpstr>
      <vt:lpstr>Rozhodnutí o zrušení a zániku registrace</vt:lpstr>
      <vt:lpstr>Registr ekologických podnikatelů Certifikát</vt:lpstr>
      <vt:lpstr>Celkový počet ekologických subjektů K 12.12.2018 - ZDE</vt:lpstr>
      <vt:lpstr>Struktura půdního fondu v EZ k 12.12.2018 – zde</vt:lpstr>
      <vt:lpstr>Výměry půdy v EZ podle krajů k 12.12.2018 - zde</vt:lpstr>
      <vt:lpstr>Počty ekologických subjektů podle Kontrolních organizací k 12.12.2018 zde</vt:lpstr>
      <vt:lpstr>Děkuji za pozornost.</vt:lpstr>
    </vt:vector>
  </TitlesOfParts>
  <Company>Nejvyšší správní soud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Podnikání v zemědělství</dc:title>
  <dc:creator>Asistent</dc:creator>
  <cp:lastModifiedBy>Ivana Průchová</cp:lastModifiedBy>
  <cp:revision>130</cp:revision>
  <cp:lastPrinted>2018-12-12T14:26:58Z</cp:lastPrinted>
  <dcterms:created xsi:type="dcterms:W3CDTF">2007-12-09T14:02:42Z</dcterms:created>
  <dcterms:modified xsi:type="dcterms:W3CDTF">2018-12-19T14:32:39Z</dcterms:modified>
</cp:coreProperties>
</file>