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61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vd6RmG2n7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DInOqaDyno" TargetMode="External"/><Relationship Id="rId2" Type="http://schemas.openxmlformats.org/officeDocument/2006/relationships/hyperlink" Target="https://www.youtube.com/watch?v=5XGrt3h0XP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nPzxr_IY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742648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Fondy finanční asistence v </a:t>
            </a:r>
            <a:r>
              <a:rPr lang="cs-CZ" dirty="0" err="1" smtClean="0"/>
              <a:t>eurozóne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Měnové a devizové právo</a:t>
            </a:r>
          </a:p>
          <a:p>
            <a:r>
              <a:rPr lang="cs-CZ" sz="2400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EMF – Evropský měnový </a:t>
            </a:r>
            <a:r>
              <a:rPr lang="cs-CZ" b="1" dirty="0" smtClean="0"/>
              <a:t>fond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 fontScale="92500"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Monetary</a:t>
            </a:r>
            <a:r>
              <a:rPr lang="cs-CZ" sz="2800" dirty="0" smtClean="0"/>
              <a:t> </a:t>
            </a:r>
            <a:r>
              <a:rPr lang="cs-CZ" sz="2800" dirty="0" err="1" smtClean="0"/>
              <a:t>Fund</a:t>
            </a:r>
            <a:endParaRPr lang="cs-CZ" sz="2800" dirty="0" smtClean="0"/>
          </a:p>
          <a:p>
            <a:r>
              <a:rPr lang="cs-CZ" sz="2800" dirty="0" smtClean="0"/>
              <a:t>Návrh nařízení o zřízení EMF</a:t>
            </a:r>
          </a:p>
          <a:p>
            <a:r>
              <a:rPr lang="cs-CZ" sz="2800" dirty="0" smtClean="0"/>
              <a:t>Chystá se na rok 2019</a:t>
            </a:r>
          </a:p>
          <a:p>
            <a:r>
              <a:rPr lang="cs-CZ" sz="2800" dirty="0" smtClean="0"/>
              <a:t>Má nahradit ESM</a:t>
            </a:r>
          </a:p>
          <a:p>
            <a:r>
              <a:rPr lang="cs-CZ" sz="2800" dirty="0" smtClean="0"/>
              <a:t>Bude součástí právního rámce EU</a:t>
            </a:r>
          </a:p>
          <a:p>
            <a:r>
              <a:rPr lang="cs-CZ" sz="2800" dirty="0" smtClean="0"/>
              <a:t>Úvěrová kapacita EMF by měla být nejméně 500 miliard </a:t>
            </a:r>
            <a:r>
              <a:rPr lang="cs-CZ" sz="2800" dirty="0" smtClean="0"/>
              <a:t>EUR</a:t>
            </a:r>
          </a:p>
          <a:p>
            <a:r>
              <a:rPr lang="cs-CZ" sz="2800" dirty="0" smtClean="0"/>
              <a:t>Jedinými upisovateli schváleného základního kapitálu EMF by měly být členské státy, jejichž měnou je euro, přičemž tento kapitál by měl činit 704 798,7 milionu EUR, které budou rozděleny rovným dílem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EMF – Evropský měnový </a:t>
            </a:r>
            <a:r>
              <a:rPr lang="cs-CZ" b="1" dirty="0" smtClean="0"/>
              <a:t>fond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ec.europa.eu/commission/priorities/deeper-and-fairer-economic-and-monetary-union_cs</a:t>
            </a:r>
          </a:p>
          <a:p>
            <a:r>
              <a:rPr lang="cs-CZ" sz="2800" dirty="0" smtClean="0">
                <a:hlinkClick r:id="rId2"/>
              </a:rPr>
              <a:t>https</a:t>
            </a:r>
            <a:r>
              <a:rPr lang="cs-CZ" sz="2800" dirty="0" smtClean="0">
                <a:hlinkClick r:id="rId2"/>
              </a:rPr>
              <a:t>://</a:t>
            </a:r>
            <a:r>
              <a:rPr lang="cs-CZ" sz="2800" dirty="0" smtClean="0">
                <a:hlinkClick r:id="rId2"/>
              </a:rPr>
              <a:t>www.youtube.com/watch?v=Fvd6RmG2n7w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Krize </a:t>
            </a:r>
            <a:r>
              <a:rPr lang="cs-CZ" b="1" dirty="0" err="1" smtClean="0"/>
              <a:t>eurozóny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560363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Finanční krize 2007 USA</a:t>
            </a:r>
          </a:p>
          <a:p>
            <a:r>
              <a:rPr lang="cs-CZ" sz="2800" dirty="0" smtClean="0"/>
              <a:t>Zásah EU zejm. v roce 2008</a:t>
            </a:r>
          </a:p>
          <a:p>
            <a:endParaRPr lang="cs-CZ" sz="2800" dirty="0" smtClean="0"/>
          </a:p>
          <a:p>
            <a:r>
              <a:rPr lang="cs-CZ" sz="2800" dirty="0" smtClean="0"/>
              <a:t>Opatření na několika úrovních:</a:t>
            </a:r>
          </a:p>
          <a:p>
            <a:pPr lvl="1"/>
            <a:r>
              <a:rPr lang="cs-CZ" sz="2400" dirty="0" err="1" smtClean="0"/>
              <a:t>Nestandarní</a:t>
            </a:r>
            <a:r>
              <a:rPr lang="cs-CZ" sz="2400" dirty="0" smtClean="0"/>
              <a:t> nástroje měnové politiky</a:t>
            </a:r>
          </a:p>
          <a:p>
            <a:pPr lvl="1"/>
            <a:r>
              <a:rPr lang="cs-CZ" sz="2400" dirty="0" smtClean="0"/>
              <a:t>Programy finanční asistence (asistenční fondy, valy)</a:t>
            </a:r>
            <a:endParaRPr lang="cs-CZ" sz="24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EFSM – Evropský mechanismus finanční stabilizace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47672"/>
            <a:ext cx="10018713" cy="5200443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</a:t>
            </a:r>
            <a:r>
              <a:rPr lang="cs-CZ" sz="2800" dirty="0" err="1" smtClean="0"/>
              <a:t>stabilisation</a:t>
            </a:r>
            <a:r>
              <a:rPr lang="cs-CZ" sz="2800" dirty="0" smtClean="0"/>
              <a:t> </a:t>
            </a:r>
            <a:r>
              <a:rPr lang="cs-CZ" sz="2800" dirty="0" err="1" smtClean="0"/>
              <a:t>mechanism</a:t>
            </a:r>
            <a:endParaRPr lang="cs-CZ" sz="2800" dirty="0" smtClean="0"/>
          </a:p>
          <a:p>
            <a:r>
              <a:rPr lang="cs-CZ" sz="2800" dirty="0" smtClean="0"/>
              <a:t>Dočasný fond zřízený v rámci právního rámce EU, 2010</a:t>
            </a:r>
          </a:p>
          <a:p>
            <a:r>
              <a:rPr lang="cs-CZ" sz="2800" dirty="0" smtClean="0"/>
              <a:t>Nařízení </a:t>
            </a:r>
            <a:r>
              <a:rPr lang="cs-CZ" sz="2800" dirty="0" smtClean="0"/>
              <a:t>rady (EU) ze dne 11. května 2010, o zavedení Evropského mechanismu finanční </a:t>
            </a:r>
            <a:r>
              <a:rPr lang="cs-CZ" sz="2800" dirty="0" smtClean="0"/>
              <a:t>stabilizace</a:t>
            </a:r>
          </a:p>
          <a:p>
            <a:r>
              <a:rPr lang="cs-CZ" sz="2800" dirty="0" smtClean="0"/>
              <a:t>Účel: </a:t>
            </a:r>
            <a:r>
              <a:rPr lang="cs-CZ" sz="2800" i="1" dirty="0" smtClean="0"/>
              <a:t>poskytnutí finanční pomoc EU členskému státu, který z důvodu mimořádných událostí, které nemůže ovlivnit, čelí vážným hospodářským nebo finančním obtížím nebo je z téhož důvodu takovými obtížemi vážně ohrožen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EFSM – Evropský mechanismus finanční stabilizace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29384"/>
            <a:ext cx="10018713" cy="5200443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EK oprávněna k emisi dluhopisů, ze získaných zdrojů asistence</a:t>
            </a:r>
          </a:p>
          <a:p>
            <a:r>
              <a:rPr lang="cs-CZ" sz="2800" dirty="0" smtClean="0"/>
              <a:t>Ručení rozpočtem EU</a:t>
            </a:r>
            <a:endParaRPr lang="cs-CZ" sz="2800" dirty="0" smtClean="0"/>
          </a:p>
          <a:p>
            <a:r>
              <a:rPr lang="cs-CZ" sz="2800" dirty="0" smtClean="0"/>
              <a:t>Fakticky byl aktivován pro Irsko a Portugalsko s částkou 46,8 miliardy EUR (22,5 miliardy EUR pro Irsko a 24,3 miliardy EUR pro Portugalsko), která byla vyplácena po dobu 3 let (2011-2014). V červenci 2015 byl EFSM využit na překlenovací úvěr Řecku ve výši 7,16 miliardy EUR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EFSF – Evropský nástroj finanční stability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</a:t>
            </a:r>
            <a:r>
              <a:rPr lang="cs-CZ" sz="2800" dirty="0" err="1" smtClean="0"/>
              <a:t>financial</a:t>
            </a:r>
            <a:r>
              <a:rPr lang="cs-CZ" sz="2800" dirty="0" smtClean="0"/>
              <a:t> stability </a:t>
            </a:r>
            <a:r>
              <a:rPr lang="cs-CZ" sz="2800" dirty="0" err="1" smtClean="0"/>
              <a:t>facility</a:t>
            </a:r>
            <a:endParaRPr lang="cs-CZ" sz="2800" dirty="0" smtClean="0"/>
          </a:p>
          <a:p>
            <a:r>
              <a:rPr lang="cs-CZ" sz="2800" dirty="0" smtClean="0"/>
              <a:t>Dočasný fond zřízený mimo právní rámec EU, 2010</a:t>
            </a:r>
          </a:p>
          <a:p>
            <a:r>
              <a:rPr lang="cs-CZ" sz="2800" dirty="0" smtClean="0"/>
              <a:t>společnost (</a:t>
            </a:r>
            <a:r>
              <a:rPr lang="cs-CZ" sz="2800" i="1" dirty="0" err="1" smtClean="0"/>
              <a:t>société</a:t>
            </a:r>
            <a:r>
              <a:rPr lang="cs-CZ" sz="2800" i="1" dirty="0" smtClean="0"/>
              <a:t> anonyme</a:t>
            </a:r>
            <a:r>
              <a:rPr lang="cs-CZ" sz="2800" dirty="0" smtClean="0"/>
              <a:t>) se sídlem v </a:t>
            </a:r>
            <a:r>
              <a:rPr lang="cs-CZ" sz="2800" dirty="0" smtClean="0"/>
              <a:t>Lucembursku</a:t>
            </a:r>
          </a:p>
          <a:p>
            <a:endParaRPr lang="cs-CZ" sz="2800" dirty="0" smtClean="0"/>
          </a:p>
          <a:p>
            <a:r>
              <a:rPr lang="cs-CZ" sz="2800" dirty="0" smtClean="0"/>
              <a:t>mezi </a:t>
            </a:r>
            <a:r>
              <a:rPr lang="cs-CZ" sz="2800" dirty="0" smtClean="0"/>
              <a:t>EFSF a členskými státy </a:t>
            </a:r>
            <a:r>
              <a:rPr lang="cs-CZ" sz="2800" dirty="0" err="1" smtClean="0"/>
              <a:t>eurozóny</a:t>
            </a:r>
            <a:r>
              <a:rPr lang="cs-CZ" sz="2800" dirty="0" smtClean="0"/>
              <a:t> byla následně uzavřena mezinárodní smlouva o podmínkách jeho </a:t>
            </a:r>
            <a:r>
              <a:rPr lang="cs-CZ" sz="2800" dirty="0" smtClean="0"/>
              <a:t>využití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EFSF – Evropský nástroj finanční stability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Měl hrát hlavní </a:t>
            </a:r>
            <a:r>
              <a:rPr lang="cs-CZ" sz="2800" dirty="0" smtClean="0"/>
              <a:t>roli při řešení tehdejší makroekonomické </a:t>
            </a:r>
            <a:r>
              <a:rPr lang="cs-CZ" sz="2800" dirty="0" smtClean="0"/>
              <a:t>situace</a:t>
            </a:r>
          </a:p>
          <a:p>
            <a:endParaRPr lang="cs-CZ" sz="2800" dirty="0" smtClean="0"/>
          </a:p>
          <a:p>
            <a:r>
              <a:rPr lang="cs-CZ" sz="2800" dirty="0" smtClean="0"/>
              <a:t>Emise dluhopisů a za získané zdroje nákupy státních dluhopisů</a:t>
            </a:r>
          </a:p>
          <a:p>
            <a:endParaRPr lang="cs-CZ" sz="2800" dirty="0" smtClean="0"/>
          </a:p>
          <a:p>
            <a:r>
              <a:rPr lang="cs-CZ" sz="2800" dirty="0" smtClean="0"/>
              <a:t>Není dáno ručení EU, ale dluhopisy EFSF považovány za bezpečné (z pohledu požadavků kapitálové přiměřenosti)</a:t>
            </a:r>
          </a:p>
          <a:p>
            <a:r>
              <a:rPr lang="cs-CZ" sz="2800" dirty="0" smtClean="0"/>
              <a:t>Nápravný </a:t>
            </a:r>
            <a:r>
              <a:rPr lang="cs-CZ" sz="2800" dirty="0" smtClean="0"/>
              <a:t>program pro Irsko (17,7 mld. EUR), Portugalsko (26 mld. EUR) a Řecko (145 mld. EUR)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err="1" smtClean="0"/>
              <a:t>European</a:t>
            </a:r>
            <a:r>
              <a:rPr lang="cs-CZ" sz="2800" dirty="0" smtClean="0"/>
              <a:t> Stability </a:t>
            </a:r>
            <a:r>
              <a:rPr lang="cs-CZ" sz="2800" dirty="0" err="1" smtClean="0"/>
              <a:t>Mechanism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„Trvalý“ asistenční fond</a:t>
            </a:r>
          </a:p>
          <a:p>
            <a:endParaRPr lang="cs-CZ" sz="2800" dirty="0" smtClean="0"/>
          </a:p>
          <a:p>
            <a:r>
              <a:rPr lang="cs-CZ" sz="2800" dirty="0" smtClean="0"/>
              <a:t>Zřízený mimo právní rámec EU, mezivládní smlouva</a:t>
            </a:r>
          </a:p>
          <a:p>
            <a:endParaRPr lang="cs-CZ" sz="2800" dirty="0" smtClean="0"/>
          </a:p>
          <a:p>
            <a:r>
              <a:rPr lang="cs-CZ" sz="2800" dirty="0" smtClean="0"/>
              <a:t>Finální verze mezivládní Smlouvy o zřízení ESM byla podepsána v únoru 2012. V říjnu 2012 byl ESM slavnostně inaugurován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Státní garance za emitované dluhopisy</a:t>
            </a:r>
          </a:p>
          <a:p>
            <a:r>
              <a:rPr lang="cs-CZ" sz="2800" dirty="0" smtClean="0"/>
              <a:t>Půjčky státům, intervence </a:t>
            </a:r>
            <a:r>
              <a:rPr lang="cs-CZ" sz="2800" dirty="0" smtClean="0"/>
              <a:t>na primárním a sekundárním trhu s vládními dluhopisy, </a:t>
            </a:r>
            <a:r>
              <a:rPr lang="cs-CZ" sz="2800" dirty="0" smtClean="0"/>
              <a:t>zapojování se </a:t>
            </a:r>
            <a:r>
              <a:rPr lang="cs-CZ" sz="2800" dirty="0" smtClean="0"/>
              <a:t>do programů preventivní </a:t>
            </a:r>
            <a:r>
              <a:rPr lang="cs-CZ" sz="2800" dirty="0" smtClean="0"/>
              <a:t>pomoci; rekapitalizace </a:t>
            </a:r>
            <a:r>
              <a:rPr lang="cs-CZ" sz="2800" dirty="0" smtClean="0"/>
              <a:t>finančních </a:t>
            </a:r>
            <a:r>
              <a:rPr lang="cs-CZ" sz="2800" dirty="0" smtClean="0"/>
              <a:t>institucí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V čele Klaus </a:t>
            </a:r>
            <a:r>
              <a:rPr lang="cs-CZ" sz="2800" dirty="0" err="1" smtClean="0"/>
              <a:t>Regling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25027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ESM – Evropský stabilizační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57557"/>
            <a:ext cx="10018713" cy="4862115"/>
          </a:xfrm>
        </p:spPr>
        <p:txBody>
          <a:bodyPr anchor="t">
            <a:normAutofit/>
          </a:bodyPr>
          <a:lstStyle/>
          <a:p>
            <a:r>
              <a:rPr lang="cs-CZ" sz="2800" dirty="0" smtClean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www.youtube.com/watch?v=5XGrt3h0XP8</a:t>
            </a:r>
            <a:endParaRPr lang="cs-CZ" sz="2800" dirty="0" smtClean="0"/>
          </a:p>
          <a:p>
            <a:r>
              <a:rPr lang="cs-CZ" sz="2800" dirty="0" smtClean="0">
                <a:hlinkClick r:id="rId3"/>
              </a:rPr>
              <a:t>https://www.youtube.com/watch?v=eDInOqaDyno</a:t>
            </a:r>
            <a:endParaRPr lang="cs-CZ" sz="2800" dirty="0" smtClean="0"/>
          </a:p>
          <a:p>
            <a:r>
              <a:rPr lang="cs-CZ" sz="2800" dirty="0" smtClean="0">
                <a:hlinkClick r:id="rId4"/>
              </a:rPr>
              <a:t>https</a:t>
            </a:r>
            <a:r>
              <a:rPr lang="cs-CZ" sz="2800" dirty="0" smtClean="0">
                <a:hlinkClick r:id="rId4"/>
              </a:rPr>
              <a:t>://</a:t>
            </a:r>
            <a:r>
              <a:rPr lang="cs-CZ" sz="2800" dirty="0" smtClean="0">
                <a:hlinkClick r:id="rId4"/>
              </a:rPr>
              <a:t>www.youtube.com/watch?v=HnPzxr_IYrE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1813</TotalTime>
  <Words>405</Words>
  <Application>Microsoft Office PowerPoint</Application>
  <PresentationFormat>Vlastní</PresentationFormat>
  <Paragraphs>75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Paralaxa</vt:lpstr>
      <vt:lpstr>Fondy finanční asistence v eurozóne</vt:lpstr>
      <vt:lpstr>Krize eurozóny</vt:lpstr>
      <vt:lpstr>EFSM – Evropský mechanismus finanční stabilizace</vt:lpstr>
      <vt:lpstr>EFSM – Evropský mechanismus finanční stabilizace</vt:lpstr>
      <vt:lpstr>EFSF – Evropský nástroj finanční stability</vt:lpstr>
      <vt:lpstr>EFSF – Evropský nástroj finanční stability</vt:lpstr>
      <vt:lpstr>ESM – Evropský stabilizační mechanismus</vt:lpstr>
      <vt:lpstr>ESM – Evropský stabilizační mechanismus</vt:lpstr>
      <vt:lpstr>ESM – Evropský stabilizační mechanismus</vt:lpstr>
      <vt:lpstr>EMF – Evropský měnový fond </vt:lpstr>
      <vt:lpstr>EMF – Evropský měnový fond 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129</cp:revision>
  <cp:lastPrinted>2016-12-01T06:58:45Z</cp:lastPrinted>
  <dcterms:created xsi:type="dcterms:W3CDTF">2016-10-17T17:38:14Z</dcterms:created>
  <dcterms:modified xsi:type="dcterms:W3CDTF">2018-11-21T19:50:12Z</dcterms:modified>
</cp:coreProperties>
</file>