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1" r:id="rId3"/>
    <p:sldId id="262" r:id="rId4"/>
    <p:sldId id="264" r:id="rId5"/>
    <p:sldId id="265" r:id="rId6"/>
    <p:sldId id="263" r:id="rId7"/>
    <p:sldId id="269" r:id="rId8"/>
    <p:sldId id="266" r:id="rId9"/>
    <p:sldId id="268" r:id="rId10"/>
    <p:sldId id="270" r:id="rId11"/>
    <p:sldId id="271" r:id="rId12"/>
    <p:sldId id="272" r:id="rId13"/>
    <p:sldId id="273" r:id="rId14"/>
    <p:sldId id="275" r:id="rId15"/>
    <p:sldId id="276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15" d="100"/>
          <a:sy n="115" d="100"/>
        </p:scale>
        <p:origin x="-528" y="-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BDB50E1-72E1-49A5-84E1-14EAD268CE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76897EE-AD1E-4751-BF89-BF6BC5B462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  <a:endParaRPr lang="cs-CZ" altLang="cs-CZ" noProof="0" dirty="0" smtClean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6A14B972-914C-4F96-9F56-78573F94925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E511D-128E-46CB-AB35-E71CC32DF04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049EB-65B6-4BEE-A775-D23DA429680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4D894-5AC0-40FE-9B85-C27C9AEBBD6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C2DD9-79AF-4D23-A4E0-55118E858C5F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C5E0-C2C0-42AF-8613-A0B3748E733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E8850-B522-473C-BA5E-59ADF00CC754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45D7E-27E6-4A5C-8507-9AA37DD0DA6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62E83-1B97-4988-9B34-63E24748E5F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C7F5B-212A-463B-8F57-B85B58C91A7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01C11-6F50-4D03-8828-E65FF082A35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1125538"/>
            <a:ext cx="80867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017713"/>
            <a:ext cx="80819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275" y="6248400"/>
            <a:ext cx="6305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C878F7B9-9E3E-4269-B323-F40B9398E0B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4338" y="6248400"/>
            <a:ext cx="6313487" cy="457200"/>
          </a:xfrm>
        </p:spPr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858000" y="6248400"/>
            <a:ext cx="1833563" cy="457200"/>
          </a:xfrm>
        </p:spPr>
        <p:txBody>
          <a:bodyPr/>
          <a:lstStyle/>
          <a:p>
            <a:pPr>
              <a:defRPr/>
            </a:pPr>
            <a:fld id="{6BFA4503-5CDA-4872-8C45-2CFC847959F5}" type="slidenum">
              <a:rPr lang="cs-CZ" altLang="cs-CZ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2565400"/>
            <a:ext cx="7518400" cy="26638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>
                <a:solidFill>
                  <a:srgbClr val="7030A0"/>
                </a:solidFill>
              </a:rPr>
              <a:t>Veřejný majetek</a:t>
            </a: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cs-CZ" altLang="cs-CZ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Majetek územních samosprávných celků</a:t>
            </a:r>
            <a:endParaRPr lang="cs-CZ" altLang="cs-CZ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Vykonavatelé majetkových práv ÚSC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OrgS ÚSC</a:t>
            </a:r>
          </a:p>
          <a:p>
            <a:pPr lvl="1" eaLnBrk="1" hangingPunct="1"/>
            <a:r>
              <a:rPr lang="cs-CZ" sz="1600" smtClean="0"/>
              <a:t>nejsou účetními jednotkami ve smyslu zákona o účetnictví </a:t>
            </a:r>
          </a:p>
          <a:p>
            <a:pPr lvl="2" eaLnBrk="1" hangingPunct="1"/>
            <a:r>
              <a:rPr lang="cs-CZ" sz="1600" smtClean="0"/>
              <a:t>na rozdíl od OrgS státu</a:t>
            </a:r>
          </a:p>
          <a:p>
            <a:pPr lvl="2" eaLnBrk="1" hangingPunct="1"/>
            <a:endParaRPr lang="cs-CZ" sz="1600" smtClean="0"/>
          </a:p>
          <a:p>
            <a:pPr lvl="1" eaLnBrk="1" hangingPunct="1"/>
            <a:r>
              <a:rPr lang="cs-CZ" sz="1600" b="1" smtClean="0">
                <a:solidFill>
                  <a:srgbClr val="002060"/>
                </a:solidFill>
              </a:rPr>
              <a:t>pro jednodušší činnosti </a:t>
            </a:r>
          </a:p>
          <a:p>
            <a:pPr lvl="2" eaLnBrk="1" hangingPunct="1"/>
            <a:r>
              <a:rPr lang="cs-CZ" sz="1600" smtClean="0"/>
              <a:t>(méně zaměstnanců, jednoduché vybavení, nečleněné, jednoduché ekonomické a právní vztahy)</a:t>
            </a:r>
          </a:p>
          <a:p>
            <a:pPr lvl="1" eaLnBrk="1" hangingPunct="1"/>
            <a:r>
              <a:rPr lang="cs-CZ" sz="1600" smtClean="0"/>
              <a:t>pracovníci jsou zaměstnanci zřizovatele (nestanoví li zákon jinak)</a:t>
            </a:r>
          </a:p>
          <a:p>
            <a:pPr lvl="1" eaLnBrk="1" hangingPunct="1"/>
            <a:endParaRPr lang="cs-CZ" sz="1600" smtClean="0"/>
          </a:p>
          <a:p>
            <a:pPr lvl="1" eaLnBrk="1" hangingPunct="1"/>
            <a:r>
              <a:rPr lang="cs-CZ" sz="1600" b="1" smtClean="0"/>
              <a:t>zastupitelstvo</a:t>
            </a:r>
          </a:p>
          <a:p>
            <a:pPr lvl="2" eaLnBrk="1" hangingPunct="1"/>
            <a:r>
              <a:rPr lang="cs-CZ" sz="1600" smtClean="0"/>
              <a:t>zřizuje (včetně zřizovací listiny)</a:t>
            </a:r>
          </a:p>
          <a:p>
            <a:pPr lvl="2" eaLnBrk="1" hangingPunct="1"/>
            <a:r>
              <a:rPr lang="cs-CZ" sz="1600" smtClean="0"/>
              <a:t>jmenuje vedoucího</a:t>
            </a:r>
          </a:p>
          <a:p>
            <a:pPr eaLnBrk="1" hangingPunct="1"/>
            <a:endParaRPr lang="cs-CZ" sz="1600" b="1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0D37BEB-F896-43A5-B027-418CF37BAE8F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Vykonavatelé majetkových práv ÚSC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PřO ÚSC</a:t>
            </a:r>
          </a:p>
          <a:p>
            <a:pPr lvl="1" eaLnBrk="1" hangingPunct="1"/>
            <a:r>
              <a:rPr lang="cs-CZ" sz="1600" b="1" smtClean="0"/>
              <a:t>„staronová“ kategorie </a:t>
            </a:r>
          </a:p>
          <a:p>
            <a:pPr lvl="2" eaLnBrk="1" hangingPunct="1"/>
            <a:r>
              <a:rPr lang="cs-CZ" sz="1600" smtClean="0"/>
              <a:t>navazuje na PřO obcí a dále do minulosti</a:t>
            </a:r>
          </a:p>
          <a:p>
            <a:pPr lvl="1" eaLnBrk="1" hangingPunct="1"/>
            <a:r>
              <a:rPr lang="cs-CZ" sz="1600" smtClean="0"/>
              <a:t>OZř a KZř opět téměř žádná pozornost, RPÚR</a:t>
            </a:r>
          </a:p>
          <a:p>
            <a:pPr lvl="2" eaLnBrk="1" hangingPunct="1"/>
            <a:r>
              <a:rPr lang="cs-CZ" sz="1600" i="1" smtClean="0"/>
              <a:t>§ 23(1) RPÚR: ÚSC může k plnění svých úkolů, zejména k hospodářskému využívání svého majetku a k zabezpečení veřejně prospěšných činností </a:t>
            </a:r>
          </a:p>
          <a:p>
            <a:pPr lvl="2" eaLnBrk="1" hangingPunct="1"/>
            <a:r>
              <a:rPr lang="cs-CZ" sz="1600" i="1" smtClean="0"/>
              <a:t>	b) zřizovat příspěvkové organizace jako </a:t>
            </a:r>
            <a:r>
              <a:rPr lang="cs-CZ" sz="1600" b="1" i="1" smtClean="0"/>
              <a:t>právnické osoby, které 	zpravidla ve své činnosti nevytvářejí zisk</a:t>
            </a:r>
          </a:p>
          <a:p>
            <a:pPr lvl="1" eaLnBrk="1" hangingPunct="1"/>
            <a:r>
              <a:rPr lang="cs-CZ" sz="1600" smtClean="0"/>
              <a:t>je </a:t>
            </a:r>
            <a:r>
              <a:rPr lang="cs-CZ" sz="1600" b="1" smtClean="0">
                <a:solidFill>
                  <a:srgbClr val="002060"/>
                </a:solidFill>
              </a:rPr>
              <a:t>PO a tedy právním subjektem</a:t>
            </a:r>
          </a:p>
          <a:p>
            <a:pPr lvl="2" eaLnBrk="1" hangingPunct="1"/>
            <a:r>
              <a:rPr lang="cs-CZ" sz="1600" b="1" smtClean="0"/>
              <a:t>PO veřejného práva </a:t>
            </a:r>
            <a:r>
              <a:rPr lang="cs-CZ" sz="1600" smtClean="0"/>
              <a:t>(dle teorie formou veřejného ústavu)</a:t>
            </a:r>
          </a:p>
          <a:p>
            <a:pPr lvl="2" eaLnBrk="1" hangingPunct="1"/>
            <a:r>
              <a:rPr lang="cs-CZ" sz="1600" smtClean="0"/>
              <a:t>nezisková právní forma</a:t>
            </a:r>
          </a:p>
          <a:p>
            <a:pPr lvl="2" eaLnBrk="1" hangingPunct="1"/>
            <a:r>
              <a:rPr lang="cs-CZ" sz="1600" i="1" smtClean="0"/>
              <a:t>§ 27(1) RPÚR:  Územní samosprávný celek zřizuje příspěvkové organizace pro takové činnosti ve své působnosti, které jsou zpravidla </a:t>
            </a:r>
            <a:r>
              <a:rPr lang="cs-CZ" sz="1600" b="1" i="1" smtClean="0"/>
              <a:t>neziskové a jejichž rozsah, struktura a složitost vyžadují samostatnou právní subjektivitu</a:t>
            </a:r>
            <a:r>
              <a:rPr lang="cs-CZ" sz="1600" i="1" smtClean="0"/>
              <a:t>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A161E76-40B0-4953-9243-F9A4EC10F43A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Vykonavatelé majetkových práv ÚSC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PřO ÚSC</a:t>
            </a:r>
          </a:p>
          <a:p>
            <a:pPr lvl="1" eaLnBrk="1" hangingPunct="1"/>
            <a:r>
              <a:rPr lang="cs-CZ" sz="1600" smtClean="0"/>
              <a:t>v právních vztazích (hmot. i proces.) </a:t>
            </a:r>
            <a:r>
              <a:rPr lang="cs-CZ" sz="1600" b="1" smtClean="0"/>
              <a:t>jednají svým jménem</a:t>
            </a:r>
            <a:r>
              <a:rPr lang="cs-CZ" sz="1600" smtClean="0"/>
              <a:t>, a to v rozsahu práv a povinností vymezených ve zřizovací listině</a:t>
            </a:r>
          </a:p>
          <a:p>
            <a:pPr lvl="1" eaLnBrk="1" hangingPunct="1"/>
            <a:r>
              <a:rPr lang="cs-CZ" sz="1600" b="1" i="1" smtClean="0">
                <a:solidFill>
                  <a:srgbClr val="002060"/>
                </a:solidFill>
              </a:rPr>
              <a:t>je však vlastnicky nezpůsobilá!</a:t>
            </a:r>
          </a:p>
          <a:p>
            <a:pPr lvl="2" eaLnBrk="1" hangingPunct="1"/>
            <a:r>
              <a:rPr lang="cs-CZ" sz="1600" smtClean="0"/>
              <a:t>nemá majetek zřizovatele ve vlastnictví, nýbrž jen </a:t>
            </a:r>
            <a:r>
              <a:rPr lang="cs-CZ" sz="1600" b="1" smtClean="0"/>
              <a:t>v hospodaření </a:t>
            </a:r>
            <a:r>
              <a:rPr lang="cs-CZ" sz="1600" smtClean="0"/>
              <a:t>(„svěřený majetek“) – obsah p. a p.? (zákon neřeší…)</a:t>
            </a:r>
          </a:p>
          <a:p>
            <a:pPr lvl="2" eaLnBrk="1" hangingPunct="1"/>
            <a:r>
              <a:rPr lang="cs-CZ" sz="1600" smtClean="0"/>
              <a:t>+ </a:t>
            </a:r>
            <a:r>
              <a:rPr lang="cs-CZ" sz="1600" b="1" smtClean="0"/>
              <a:t>nabývá majetek pro zřizovatele</a:t>
            </a:r>
          </a:p>
          <a:p>
            <a:pPr lvl="2" eaLnBrk="1" hangingPunct="1"/>
            <a:r>
              <a:rPr lang="cs-CZ" sz="1600" smtClean="0"/>
              <a:t>vstupní vymezení majetku k hospodaření zřizovací listinou</a:t>
            </a:r>
          </a:p>
          <a:p>
            <a:pPr lvl="1" eaLnBrk="1" hangingPunct="1"/>
            <a:r>
              <a:rPr lang="cs-CZ" sz="1600" b="1" smtClean="0">
                <a:solidFill>
                  <a:srgbClr val="002060"/>
                </a:solidFill>
              </a:rPr>
              <a:t>vlastní majetek pouze</a:t>
            </a:r>
            <a:r>
              <a:rPr lang="cs-CZ" sz="1600" smtClean="0"/>
              <a:t>: majetek potřebný k výkonu činnosti, pro kterou byla zřízena, a to ve vypočtených případech </a:t>
            </a:r>
          </a:p>
          <a:p>
            <a:pPr lvl="2" eaLnBrk="1" hangingPunct="1"/>
            <a:r>
              <a:rPr lang="cs-CZ" sz="1600" smtClean="0"/>
              <a:t>obecně na základě rozhodnutí zřizovatele</a:t>
            </a:r>
          </a:p>
          <a:p>
            <a:pPr lvl="2" eaLnBrk="1" hangingPunct="1"/>
            <a:r>
              <a:rPr lang="cs-CZ" sz="1600" smtClean="0"/>
              <a:t>+ nabytý povinnost majetek v případě trvalé nepotřebnosti nabídnout přednostně a bezúplatně zřizovateli</a:t>
            </a:r>
          </a:p>
          <a:p>
            <a:pPr lvl="1" eaLnBrk="1" hangingPunct="1"/>
            <a:r>
              <a:rPr lang="cs-CZ" sz="1600" b="1" smtClean="0">
                <a:solidFill>
                  <a:srgbClr val="002060"/>
                </a:solidFill>
              </a:rPr>
              <a:t>RPÚR upravují </a:t>
            </a:r>
            <a:r>
              <a:rPr lang="cs-CZ" sz="1600" smtClean="0"/>
              <a:t>jejich vznik (včetně povinného obsahu zřizovací listiny), změny a rušení a finanční hospodaření (omezující pravidla pro půjčka, ručení apod.) </a:t>
            </a:r>
          </a:p>
          <a:p>
            <a:pPr eaLnBrk="1" hangingPunct="1"/>
            <a:endParaRPr lang="cs-CZ" sz="1600" b="1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6829008-2657-4B8C-B6BD-25247043A35F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Vykonavatelé majetkových práv ÚSC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svazky obcí</a:t>
            </a:r>
          </a:p>
          <a:p>
            <a:pPr lvl="1" eaLnBrk="1" hangingPunct="1"/>
            <a:r>
              <a:rPr lang="cs-CZ" sz="1600" smtClean="0"/>
              <a:t>korporace svého druhu – </a:t>
            </a:r>
            <a:r>
              <a:rPr lang="cs-CZ" sz="1600" b="1" smtClean="0"/>
              <a:t>pouze obce </a:t>
            </a:r>
          </a:p>
          <a:p>
            <a:pPr lvl="1" eaLnBrk="1" hangingPunct="1"/>
            <a:r>
              <a:rPr lang="cs-CZ" sz="1600" smtClean="0"/>
              <a:t>založení zápisem do rejstříku svazků obcí </a:t>
            </a:r>
          </a:p>
          <a:p>
            <a:pPr lvl="1" eaLnBrk="1" hangingPunct="1"/>
            <a:r>
              <a:rPr lang="cs-CZ" sz="1600" smtClean="0"/>
              <a:t>odpovídají svým majetkem za neplnění svých povinností</a:t>
            </a:r>
          </a:p>
          <a:p>
            <a:pPr lvl="1" eaLnBrk="1" hangingPunct="1"/>
            <a:r>
              <a:rPr lang="cs-CZ" sz="1600" smtClean="0"/>
              <a:t>majetkoprávního hlediska jakýsi </a:t>
            </a:r>
            <a:r>
              <a:rPr lang="cs-CZ" sz="1600" b="1" smtClean="0">
                <a:solidFill>
                  <a:srgbClr val="002060"/>
                </a:solidFill>
              </a:rPr>
              <a:t>„smíšený“ typ</a:t>
            </a:r>
          </a:p>
          <a:p>
            <a:pPr lvl="2" eaLnBrk="1" hangingPunct="1"/>
            <a:r>
              <a:rPr lang="cs-CZ" sz="1600" smtClean="0"/>
              <a:t>majetek, který vložily obce (zastupitelstvo)</a:t>
            </a:r>
          </a:p>
          <a:p>
            <a:pPr lvl="2" eaLnBrk="1" hangingPunct="1"/>
            <a:r>
              <a:rPr lang="cs-CZ" sz="1600" smtClean="0"/>
              <a:t>hospodaření v mezích stanov svazku (obdobně PřO) </a:t>
            </a:r>
          </a:p>
          <a:p>
            <a:pPr lvl="2" eaLnBrk="1" hangingPunct="1"/>
            <a:r>
              <a:rPr lang="cs-CZ" sz="1600" smtClean="0"/>
              <a:t>majetek svazku, který „získal svou vlastní činností“</a:t>
            </a:r>
          </a:p>
          <a:p>
            <a:pPr eaLnBrk="1" hangingPunct="1"/>
            <a:endParaRPr lang="cs-CZ" sz="1600" smtClean="0"/>
          </a:p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městské obvody (městské části) </a:t>
            </a:r>
          </a:p>
          <a:p>
            <a:pPr lvl="1" eaLnBrk="1" hangingPunct="1"/>
            <a:r>
              <a:rPr lang="cs-CZ" sz="1600" smtClean="0"/>
              <a:t>statutárního města/hl.m. Prahy</a:t>
            </a:r>
          </a:p>
          <a:p>
            <a:pPr eaLnBrk="1" hangingPunct="1"/>
            <a:endParaRPr lang="cs-CZ" sz="1600" smtClean="0"/>
          </a:p>
          <a:p>
            <a:pPr eaLnBrk="1" hangingPunct="1"/>
            <a:r>
              <a:rPr lang="cs-CZ" sz="1600" smtClean="0"/>
              <a:t>možná budoucí úprava = </a:t>
            </a:r>
            <a:r>
              <a:rPr lang="cs-CZ" sz="1600" b="1" smtClean="0"/>
              <a:t>veřejné PO v působnosti ÚSC</a:t>
            </a:r>
          </a:p>
          <a:p>
            <a:pPr lvl="1" eaLnBrk="1" hangingPunct="1"/>
            <a:r>
              <a:rPr lang="cs-CZ" sz="1600" smtClean="0"/>
              <a:t>jak veřejné ústavy, tak veřejné podniky (dnes tzv. komunální podniky)</a:t>
            </a:r>
          </a:p>
          <a:p>
            <a:pPr eaLnBrk="1" hangingPunct="1"/>
            <a:endParaRPr lang="cs-CZ" sz="1600" b="1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DE3228B-1BE8-4C89-BF9F-A1CEC08611CC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Vymezení majetku ÚSC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smtClean="0"/>
              <a:t>důležitá ekonomická, resp. sociálně ekonomická kategorie</a:t>
            </a:r>
            <a:endParaRPr lang="cs-CZ" sz="1600" b="1" smtClean="0"/>
          </a:p>
          <a:p>
            <a:pPr eaLnBrk="1" hangingPunct="1"/>
            <a:r>
              <a:rPr lang="cs-CZ" sz="1600" b="1" smtClean="0"/>
              <a:t>veřejný subjekt a veřejný účel </a:t>
            </a:r>
            <a:r>
              <a:rPr lang="cs-CZ" sz="1600" smtClean="0"/>
              <a:t>(jde tedy o </a:t>
            </a:r>
            <a:r>
              <a:rPr lang="cs-CZ" sz="1600" b="1" smtClean="0">
                <a:solidFill>
                  <a:srgbClr val="7030A0"/>
                </a:solidFill>
              </a:rPr>
              <a:t>veřejný majetek</a:t>
            </a:r>
            <a:r>
              <a:rPr lang="cs-CZ" sz="1600" smtClean="0"/>
              <a:t>)</a:t>
            </a:r>
            <a:endParaRPr lang="cs-CZ" sz="1600" i="1" smtClean="0"/>
          </a:p>
          <a:p>
            <a:pPr lvl="1" eaLnBrk="1" hangingPunct="1"/>
            <a:r>
              <a:rPr lang="cs-CZ" sz="1600" smtClean="0"/>
              <a:t>sociální funkce veřejného majetku</a:t>
            </a:r>
            <a:endParaRPr lang="cs-CZ" sz="1600" i="1" smtClean="0"/>
          </a:p>
          <a:p>
            <a:pPr lvl="1" eaLnBrk="1" hangingPunct="1"/>
            <a:r>
              <a:rPr lang="cs-CZ" sz="1600" b="1" i="1" smtClean="0">
                <a:solidFill>
                  <a:srgbClr val="002060"/>
                </a:solidFill>
              </a:rPr>
              <a:t>ÚSC = vlastníky se „zvláštním posláním“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sz="1600" b="1" smtClean="0">
              <a:solidFill>
                <a:srgbClr val="7030A0"/>
              </a:solidFill>
            </a:endParaRPr>
          </a:p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součásti</a:t>
            </a:r>
          </a:p>
          <a:p>
            <a:pPr lvl="1" eaLnBrk="1" hangingPunct="1"/>
            <a:r>
              <a:rPr lang="cs-CZ" sz="1600" smtClean="0"/>
              <a:t>žádný obecný výčet</a:t>
            </a:r>
          </a:p>
          <a:p>
            <a:pPr lvl="1" eaLnBrk="1" hangingPunct="1"/>
            <a:r>
              <a:rPr lang="cs-CZ" sz="1600" b="1" smtClean="0"/>
              <a:t>principiálně tedy </a:t>
            </a:r>
            <a:r>
              <a:rPr lang="cs-CZ" sz="1600" b="1" smtClean="0">
                <a:solidFill>
                  <a:srgbClr val="002060"/>
                </a:solidFill>
              </a:rPr>
              <a:t>jakýkoli majetek</a:t>
            </a:r>
          </a:p>
          <a:p>
            <a:pPr lvl="2" eaLnBrk="1" hangingPunct="1"/>
            <a:r>
              <a:rPr lang="cs-CZ" sz="1600" smtClean="0"/>
              <a:t>mohou mít a nemusí</a:t>
            </a:r>
          </a:p>
          <a:p>
            <a:pPr lvl="2" eaLnBrk="1" hangingPunct="1"/>
            <a:r>
              <a:rPr lang="cs-CZ" sz="1600" smtClean="0"/>
              <a:t>současně ale k plnění svých funkcí a úkolů určitý </a:t>
            </a:r>
            <a:r>
              <a:rPr lang="cs-CZ" sz="1600" b="1" smtClean="0"/>
              <a:t>„hraniční“ rozsah a kvalitu </a:t>
            </a:r>
            <a:r>
              <a:rPr lang="cs-CZ" sz="1600" i="1" smtClean="0"/>
              <a:t>(potřeby dopravy a spojů, vzdělávání, ochrany veřejného pořádku, bydlení, kulturního rozvoje, ochrany zdraví…)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736E7D-ACA7-4C69-9F86-ED3C04E96F33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Vymezení majetku ÚSC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výlučný (výhradní, obligatorní) majetek ÚSC </a:t>
            </a:r>
            <a:r>
              <a:rPr lang="cs-CZ" sz="1600" b="1" smtClean="0"/>
              <a:t>– zatím nedořešeno…</a:t>
            </a:r>
          </a:p>
          <a:p>
            <a:pPr lvl="1" eaLnBrk="1" hangingPunct="1"/>
            <a:r>
              <a:rPr lang="cs-CZ" sz="1600" smtClean="0"/>
              <a:t>„ústavní zadání“ LZPS čl. 11 odst. 2:</a:t>
            </a:r>
          </a:p>
          <a:p>
            <a:pPr lvl="2" eaLnBrk="1" hangingPunct="1"/>
            <a:r>
              <a:rPr lang="cs-CZ" sz="1600" i="1" smtClean="0"/>
              <a:t>Zákon stanoví, který majetek nezbytný k zabezpečování potřeb celé společnosti, rozvoje národního hospodářství a veřejného zájmu smí být jen ve vlastnictví státu, </a:t>
            </a:r>
            <a:r>
              <a:rPr lang="cs-CZ" sz="1600" b="1" i="1" smtClean="0"/>
              <a:t>obce</a:t>
            </a:r>
            <a:r>
              <a:rPr lang="cs-CZ" sz="1600" i="1" smtClean="0"/>
              <a:t> nebo určených právnických osob (…)</a:t>
            </a:r>
            <a:endParaRPr lang="cs-CZ" sz="160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sz="1600" b="1" smtClean="0">
              <a:solidFill>
                <a:srgbClr val="7030A0"/>
              </a:solidFill>
            </a:endParaRPr>
          </a:p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pojem majetek </a:t>
            </a:r>
            <a:r>
              <a:rPr lang="cs-CZ" sz="1600" smtClean="0"/>
              <a:t>– posun s NOZ</a:t>
            </a:r>
          </a:p>
          <a:p>
            <a:pPr lvl="1" eaLnBrk="1" hangingPunct="1"/>
            <a:r>
              <a:rPr lang="cs-CZ" sz="1600" i="1" smtClean="0"/>
              <a:t>Věc v právním smyslu je vše, co je rozdílné od osoby a slouží potřebě lidí + negativně</a:t>
            </a:r>
          </a:p>
          <a:p>
            <a:pPr lvl="1" eaLnBrk="1" hangingPunct="1"/>
            <a:r>
              <a:rPr lang="cs-CZ" sz="1600" i="1" smtClean="0"/>
              <a:t>§ 489 NOZ: Věc v právním smyslu je vše, co je rozdílné od osoby a slouží potřebě lidí. (+ negativní vymezení)</a:t>
            </a:r>
          </a:p>
          <a:p>
            <a:pPr lvl="1" eaLnBrk="1" hangingPunct="1"/>
            <a:r>
              <a:rPr lang="cs-CZ" sz="1600" i="1" smtClean="0"/>
              <a:t>(§ 490 NOZ: Věc určená k obecnému užívání je veřejný statek.)</a:t>
            </a:r>
          </a:p>
          <a:p>
            <a:pPr lvl="1" eaLnBrk="1" hangingPunct="1"/>
            <a:r>
              <a:rPr lang="cs-CZ" sz="1600" i="1" smtClean="0"/>
              <a:t>§ 495 NOZ: Souhrn všeho, co osobě patří, tvoří její majetek. Jmění osoby tvoří souhrn jejího majetku a jejích dluhů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68AC92-42B0-4E6C-9B92-1CBA33E2E31D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Vymezení majetku ÚSC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třídění</a:t>
            </a:r>
            <a:endParaRPr lang="cs-CZ" sz="1600" i="1" smtClean="0"/>
          </a:p>
          <a:p>
            <a:pPr lvl="1" eaLnBrk="1" hangingPunct="1"/>
            <a:r>
              <a:rPr lang="cs-CZ" sz="1600" b="1" smtClean="0"/>
              <a:t>hmotný</a:t>
            </a:r>
            <a:r>
              <a:rPr lang="cs-CZ" sz="1600" smtClean="0"/>
              <a:t> a </a:t>
            </a:r>
            <a:r>
              <a:rPr lang="cs-CZ" sz="1600" b="1" smtClean="0"/>
              <a:t>nehmotný</a:t>
            </a:r>
            <a:endParaRPr lang="cs-CZ" sz="1600" smtClean="0"/>
          </a:p>
          <a:p>
            <a:pPr lvl="2" eaLnBrk="1" hangingPunct="1"/>
            <a:r>
              <a:rPr lang="cs-CZ" sz="1600" smtClean="0"/>
              <a:t>(zde ovšem posun společně s nehmotnými věcmi)</a:t>
            </a:r>
          </a:p>
          <a:p>
            <a:pPr lvl="1" eaLnBrk="1" hangingPunct="1"/>
            <a:r>
              <a:rPr lang="cs-CZ" sz="1600" smtClean="0"/>
              <a:t>dlouhodobý a oběžný, finanční a nefinanční a jiná třídění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sz="1600" smtClean="0"/>
          </a:p>
          <a:p>
            <a:pPr eaLnBrk="1" hangingPunct="1"/>
            <a:r>
              <a:rPr lang="cs-CZ" sz="1600" smtClean="0"/>
              <a:t>současně také nelze oddělit </a:t>
            </a:r>
            <a:r>
              <a:rPr lang="cs-CZ" sz="1600" b="1" smtClean="0">
                <a:solidFill>
                  <a:srgbClr val="7030A0"/>
                </a:solidFill>
              </a:rPr>
              <a:t>závazky</a:t>
            </a:r>
            <a:r>
              <a:rPr lang="cs-CZ" sz="1600" b="1" smtClean="0"/>
              <a:t> </a:t>
            </a:r>
            <a:r>
              <a:rPr lang="cs-CZ" sz="1600" smtClean="0"/>
              <a:t>ÚSC vznikající z jejich činnosti</a:t>
            </a:r>
          </a:p>
          <a:p>
            <a:pPr lvl="1" eaLnBrk="1" hangingPunct="1"/>
            <a:r>
              <a:rPr lang="cs-CZ" sz="1600" smtClean="0"/>
              <a:t>dlužnická strana závazkového vztahu (dluh)</a:t>
            </a:r>
          </a:p>
          <a:p>
            <a:pPr lvl="1" eaLnBrk="1" hangingPunct="1"/>
            <a:r>
              <a:rPr lang="cs-CZ" sz="1600" smtClean="0"/>
              <a:t>vedeny v účetnictví</a:t>
            </a:r>
          </a:p>
          <a:p>
            <a:pPr lvl="1" eaLnBrk="1" hangingPunct="1"/>
            <a:r>
              <a:rPr lang="cs-CZ" sz="1600" smtClean="0"/>
              <a:t>z činnosti orgánů ÚSC, OrgS nebo související s jejich majetkem (OrgS, PřO)</a:t>
            </a:r>
          </a:p>
          <a:p>
            <a:pPr lvl="1" eaLnBrk="1" hangingPunct="1"/>
            <a:r>
              <a:rPr lang="cs-CZ" sz="1600" smtClean="0"/>
              <a:t>rozhodování v řadě případů vyhrazeno zastupitelstvu (půjčka, přistoupení k závazku, ručení)</a:t>
            </a:r>
          </a:p>
          <a:p>
            <a:pPr eaLnBrk="1" hangingPunct="1"/>
            <a:endParaRPr lang="cs-CZ" sz="1600" b="1" smtClean="0">
              <a:solidFill>
                <a:srgbClr val="7030A0"/>
              </a:solidFill>
            </a:endParaRPr>
          </a:p>
          <a:p>
            <a:pPr eaLnBrk="1" hangingPunct="1"/>
            <a:r>
              <a:rPr lang="cs-CZ" sz="1600" b="1" i="1" smtClean="0">
                <a:solidFill>
                  <a:srgbClr val="002060"/>
                </a:solidFill>
              </a:rPr>
              <a:t>v druhé prezentaci</a:t>
            </a:r>
            <a:r>
              <a:rPr lang="cs-CZ" sz="1600" b="1" smtClean="0">
                <a:solidFill>
                  <a:srgbClr val="002060"/>
                </a:solidFill>
              </a:rPr>
              <a:t>: </a:t>
            </a:r>
          </a:p>
          <a:p>
            <a:pPr lvl="1" eaLnBrk="1" hangingPunct="1"/>
            <a:r>
              <a:rPr lang="cs-CZ" sz="1600" b="1" smtClean="0">
                <a:solidFill>
                  <a:srgbClr val="7030A0"/>
                </a:solidFill>
              </a:rPr>
              <a:t>nabývání, hospodaření a nakládání s majetkem ÚSC, odpovědnost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57EB233-29E4-4986-B9DF-DDEE1BDAAEC6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Osnova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v této prezentaci</a:t>
            </a:r>
          </a:p>
          <a:p>
            <a:pPr lvl="1" eaLnBrk="1" hangingPunct="1"/>
            <a:r>
              <a:rPr lang="cs-CZ" sz="1800" i="1" smtClean="0"/>
              <a:t>Územní samosprávné celky</a:t>
            </a:r>
          </a:p>
          <a:p>
            <a:pPr lvl="1" eaLnBrk="1" hangingPunct="1"/>
            <a:r>
              <a:rPr lang="cs-CZ" sz="1800" i="1" smtClean="0"/>
              <a:t>ÚSC jako vlastníci</a:t>
            </a:r>
          </a:p>
          <a:p>
            <a:pPr lvl="1" eaLnBrk="1" hangingPunct="1"/>
            <a:r>
              <a:rPr lang="cs-CZ" sz="1800" i="1" smtClean="0"/>
              <a:t>Právní úprava majetku ÚSC</a:t>
            </a:r>
          </a:p>
          <a:p>
            <a:pPr lvl="1" eaLnBrk="1" hangingPunct="1"/>
            <a:r>
              <a:rPr lang="cs-CZ" sz="1800" i="1" smtClean="0"/>
              <a:t>Vykonavatelé vlastnického práva (a jiných majetkových práv) ÚSC</a:t>
            </a:r>
          </a:p>
          <a:p>
            <a:pPr lvl="1" eaLnBrk="1" hangingPunct="1"/>
            <a:r>
              <a:rPr lang="cs-CZ" sz="1800" i="1" smtClean="0"/>
              <a:t>Vymezení majetku ÚSC</a:t>
            </a:r>
          </a:p>
          <a:p>
            <a:pPr lvl="1" eaLnBrk="1" hangingPunct="1"/>
            <a:endParaRPr lang="cs-CZ" sz="1800" i="1" smtClean="0"/>
          </a:p>
          <a:p>
            <a:pPr eaLnBrk="1" hangingPunct="1"/>
            <a:r>
              <a:rPr lang="cs-CZ" sz="1800" b="1" smtClean="0">
                <a:solidFill>
                  <a:srgbClr val="7030A0"/>
                </a:solidFill>
              </a:rPr>
              <a:t>v druhé prezentaci</a:t>
            </a:r>
          </a:p>
          <a:p>
            <a:pPr lvl="1" eaLnBrk="1" hangingPunct="1"/>
            <a:r>
              <a:rPr lang="cs-CZ" sz="1800" i="1" smtClean="0"/>
              <a:t>Nabývání, hospodaření a nakládání s majetkem ÚSC</a:t>
            </a:r>
          </a:p>
          <a:p>
            <a:pPr lvl="1" eaLnBrk="1" hangingPunct="1"/>
            <a:r>
              <a:rPr lang="cs-CZ" sz="1800" i="1" smtClean="0"/>
              <a:t>Odpovědnost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6804B5-ECAC-401F-951B-C0695CB7014C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Územní samosprávné celky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charakteristika</a:t>
            </a:r>
          </a:p>
          <a:p>
            <a:pPr lvl="1" eaLnBrk="1" hangingPunct="1"/>
            <a:r>
              <a:rPr lang="cs-CZ" sz="1600" i="1" smtClean="0"/>
              <a:t>obce a kraje = veřejnoprávní korporace (veřejné subjekty)</a:t>
            </a:r>
          </a:p>
          <a:p>
            <a:pPr lvl="1" eaLnBrk="1" hangingPunct="1"/>
            <a:r>
              <a:rPr lang="cs-CZ" sz="1600" i="1" smtClean="0"/>
              <a:t>samospráva</a:t>
            </a:r>
          </a:p>
          <a:p>
            <a:pPr lvl="1" eaLnBrk="1" hangingPunct="1"/>
            <a:r>
              <a:rPr lang="cs-CZ" sz="1600" i="1" smtClean="0"/>
              <a:t>vlastní majetek</a:t>
            </a:r>
          </a:p>
          <a:p>
            <a:pPr lvl="1" eaLnBrk="1" hangingPunct="1"/>
            <a:endParaRPr lang="cs-CZ" sz="1600" smtClean="0"/>
          </a:p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prameny</a:t>
            </a:r>
          </a:p>
          <a:p>
            <a:pPr lvl="1" eaLnBrk="1" hangingPunct="1"/>
            <a:r>
              <a:rPr lang="cs-CZ" sz="1600" b="1" i="1" smtClean="0">
                <a:solidFill>
                  <a:srgbClr val="002060"/>
                </a:solidFill>
              </a:rPr>
              <a:t>čl. 101 odst. 3 Ústavy </a:t>
            </a:r>
          </a:p>
          <a:p>
            <a:pPr lvl="2" eaLnBrk="1" hangingPunct="1"/>
            <a:r>
              <a:rPr lang="cs-CZ" sz="1600" i="1" smtClean="0"/>
              <a:t>Územní samosprávné celky jsou </a:t>
            </a:r>
            <a:r>
              <a:rPr lang="cs-CZ" sz="1600" b="1" i="1" smtClean="0"/>
              <a:t>veřejnoprávními korporacemi</a:t>
            </a:r>
            <a:r>
              <a:rPr lang="cs-CZ" sz="1600" i="1" smtClean="0"/>
              <a:t>, které mohou mít </a:t>
            </a:r>
            <a:r>
              <a:rPr lang="cs-CZ" sz="1600" b="1" i="1" smtClean="0"/>
              <a:t>vlastní majetek</a:t>
            </a:r>
            <a:r>
              <a:rPr lang="cs-CZ" sz="1600" i="1" smtClean="0"/>
              <a:t> a hospodaří podle vlastního rozpočtu.</a:t>
            </a:r>
          </a:p>
          <a:p>
            <a:pPr lvl="1" eaLnBrk="1" hangingPunct="1"/>
            <a:r>
              <a:rPr lang="cs-CZ" sz="1600" b="1" i="1" smtClean="0">
                <a:solidFill>
                  <a:srgbClr val="002060"/>
                </a:solidFill>
              </a:rPr>
              <a:t>obecní (krajské) zřízení</a:t>
            </a:r>
          </a:p>
          <a:p>
            <a:pPr lvl="2" eaLnBrk="1" hangingPunct="1"/>
            <a:r>
              <a:rPr lang="cs-CZ" sz="1600" i="1" smtClean="0"/>
              <a:t>§ 1 Obec je </a:t>
            </a:r>
            <a:r>
              <a:rPr lang="cs-CZ" sz="1600" b="1" i="1" smtClean="0"/>
              <a:t>základním územním samosprávným společenstvím občanů</a:t>
            </a:r>
            <a:r>
              <a:rPr lang="cs-CZ" sz="1600" i="1" smtClean="0"/>
              <a:t>; tvoří územní celek, který je vymezen hranicí území obce.</a:t>
            </a:r>
          </a:p>
          <a:p>
            <a:pPr lvl="2" eaLnBrk="1" hangingPunct="1"/>
            <a:r>
              <a:rPr lang="cs-CZ" sz="1600" i="1" smtClean="0"/>
              <a:t>§ 2 (1) Obec je </a:t>
            </a:r>
            <a:r>
              <a:rPr lang="cs-CZ" sz="1600" b="1" i="1" smtClean="0"/>
              <a:t>veřejnoprávní korporací</a:t>
            </a:r>
            <a:r>
              <a:rPr lang="cs-CZ" sz="1600" i="1" smtClean="0"/>
              <a:t>, má vlastní </a:t>
            </a:r>
            <a:r>
              <a:rPr lang="cs-CZ" sz="1600" b="1" i="1" smtClean="0"/>
              <a:t>majetek</a:t>
            </a:r>
            <a:r>
              <a:rPr lang="cs-CZ" sz="1600" i="1" smtClean="0"/>
              <a:t>.</a:t>
            </a:r>
          </a:p>
          <a:p>
            <a:pPr lvl="2" eaLnBrk="1" hangingPunct="1"/>
            <a:r>
              <a:rPr lang="cs-CZ" sz="1600" smtClean="0"/>
              <a:t>pro kraj analogicky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EBF962C-EB5B-4B02-BA67-20FD7310287E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ÚSC jako vlastníci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eaLnBrk="1" hangingPunct="1">
              <a:buSzPct val="100000"/>
              <a:defRPr/>
            </a:pPr>
            <a:r>
              <a:rPr lang="cs-CZ" sz="1600" b="1" dirty="0" smtClean="0"/>
              <a:t>veřejnoprávní korporace </a:t>
            </a:r>
            <a:r>
              <a:rPr lang="cs-CZ" sz="1600" dirty="0" smtClean="0"/>
              <a:t>= veřejnoprávní, ale i soukromoprávní aspekt subjektivity</a:t>
            </a:r>
          </a:p>
          <a:p>
            <a:pPr eaLnBrk="1" hangingPunct="1">
              <a:defRPr/>
            </a:pPr>
            <a:endParaRPr lang="cs-CZ" sz="1600" dirty="0" smtClean="0"/>
          </a:p>
          <a:p>
            <a:pPr eaLnBrk="1" hangingPunct="1">
              <a:defRPr/>
            </a:pPr>
            <a:r>
              <a:rPr lang="cs-CZ" sz="1600" b="1" dirty="0" smtClean="0">
                <a:solidFill>
                  <a:srgbClr val="7030A0"/>
                </a:solidFill>
              </a:rPr>
              <a:t>ÚSC = plnohodnotný subjekt</a:t>
            </a:r>
          </a:p>
          <a:p>
            <a:pPr lvl="1" eaLnBrk="1" hangingPunct="1">
              <a:defRPr/>
            </a:pPr>
            <a:r>
              <a:rPr lang="cs-CZ" sz="1600" dirty="0" smtClean="0"/>
              <a:t>způsobilý mít </a:t>
            </a:r>
            <a:r>
              <a:rPr lang="cs-CZ" sz="1600" b="1" dirty="0" smtClean="0"/>
              <a:t>práva a povinnosti </a:t>
            </a:r>
            <a:r>
              <a:rPr lang="cs-CZ" sz="1600" dirty="0" smtClean="0"/>
              <a:t>(</a:t>
            </a:r>
            <a:r>
              <a:rPr lang="cs-CZ" sz="1600" i="1" dirty="0" smtClean="0"/>
              <a:t>majetek</a:t>
            </a:r>
            <a:r>
              <a:rPr lang="cs-CZ" sz="1600" dirty="0" smtClean="0"/>
              <a:t>)</a:t>
            </a:r>
          </a:p>
          <a:p>
            <a:pPr lvl="1" eaLnBrk="1" hangingPunct="1">
              <a:defRPr/>
            </a:pPr>
            <a:r>
              <a:rPr lang="cs-CZ" sz="1600" dirty="0" smtClean="0"/>
              <a:t>způsobilý </a:t>
            </a:r>
            <a:r>
              <a:rPr lang="cs-CZ" sz="1600" b="1" dirty="0" smtClean="0"/>
              <a:t>svým jménem jednat </a:t>
            </a:r>
            <a:r>
              <a:rPr lang="cs-CZ" sz="1600" dirty="0" smtClean="0"/>
              <a:t>v právních vztazích (a především ve vztazích majetkoprávních)</a:t>
            </a:r>
          </a:p>
          <a:p>
            <a:pPr lvl="1" eaLnBrk="1" hangingPunct="1">
              <a:defRPr/>
            </a:pPr>
            <a:r>
              <a:rPr lang="cs-CZ" sz="1600" dirty="0" smtClean="0"/>
              <a:t>a také odpovídat</a:t>
            </a:r>
          </a:p>
          <a:p>
            <a:pPr lvl="2" eaLnBrk="1" hangingPunct="1">
              <a:defRPr/>
            </a:pPr>
            <a:r>
              <a:rPr lang="cs-CZ" sz="1600" i="1" dirty="0" smtClean="0"/>
              <a:t>§ 2 (1) </a:t>
            </a:r>
            <a:r>
              <a:rPr lang="cs-CZ" sz="1600" i="1" dirty="0" err="1" smtClean="0"/>
              <a:t>OZř</a:t>
            </a:r>
            <a:r>
              <a:rPr lang="cs-CZ" sz="1600" i="1" dirty="0" smtClean="0"/>
              <a:t>:  …Obec vystupuje v právních vztazích svým jménem a nese </a:t>
            </a:r>
            <a:r>
              <a:rPr lang="cs-CZ" sz="1600" b="1" i="1" dirty="0" smtClean="0"/>
              <a:t>odpovědnost </a:t>
            </a:r>
            <a:r>
              <a:rPr lang="cs-CZ" sz="1600" i="1" dirty="0" smtClean="0"/>
              <a:t>z těchto vztahů vyplývající.</a:t>
            </a:r>
          </a:p>
          <a:p>
            <a:pPr lvl="2" eaLnBrk="1" hangingPunct="1">
              <a:defRPr/>
            </a:pPr>
            <a:endParaRPr lang="cs-CZ" sz="1600" i="1" dirty="0" smtClean="0"/>
          </a:p>
          <a:p>
            <a:pPr eaLnBrk="1" hangingPunct="1">
              <a:defRPr/>
            </a:pPr>
            <a:r>
              <a:rPr lang="cs-CZ" sz="1600" b="1" dirty="0" smtClean="0"/>
              <a:t>principiálně v rovné postavení s jinými vlastníky</a:t>
            </a:r>
          </a:p>
          <a:p>
            <a:pPr lvl="1" eaLnBrk="1" hangingPunct="1">
              <a:defRPr/>
            </a:pPr>
            <a:r>
              <a:rPr lang="cs-CZ" sz="1600" dirty="0" smtClean="0"/>
              <a:t>všechna vlastnická oprávnění</a:t>
            </a:r>
          </a:p>
          <a:p>
            <a:pPr lvl="1" eaLnBrk="1" hangingPunct="1">
              <a:defRPr/>
            </a:pPr>
            <a:r>
              <a:rPr lang="cs-CZ" sz="1600" dirty="0" smtClean="0"/>
              <a:t>a jsou také v zásadně stejně omezovány jako jiní vlastníci</a:t>
            </a:r>
          </a:p>
          <a:p>
            <a:pPr eaLnBrk="1" hangingPunct="1">
              <a:defRPr/>
            </a:pPr>
            <a:r>
              <a:rPr lang="cs-CZ" sz="1600" dirty="0" smtClean="0"/>
              <a:t>v některých aspektech však </a:t>
            </a:r>
            <a:r>
              <a:rPr lang="cs-CZ" sz="1600" b="1" i="1" dirty="0" smtClean="0">
                <a:solidFill>
                  <a:srgbClr val="7030A0"/>
                </a:solidFill>
              </a:rPr>
              <a:t>určitá veřejnoprávní omezení </a:t>
            </a:r>
            <a:r>
              <a:rPr lang="cs-CZ" sz="1600" dirty="0" smtClean="0"/>
              <a:t>(x spoluvlastnictví)</a:t>
            </a:r>
          </a:p>
          <a:p>
            <a:pPr eaLnBrk="1" hangingPunct="1">
              <a:defRPr/>
            </a:pPr>
            <a:endParaRPr lang="cs-CZ" sz="1600" i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D2E044-A3A7-4393-BEBF-F1F75F4D2B60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ÚSC jako vlastníci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k čemu vlastní majetek?</a:t>
            </a:r>
          </a:p>
          <a:p>
            <a:pPr lvl="1" eaLnBrk="1" hangingPunct="1"/>
            <a:r>
              <a:rPr lang="cs-CZ" sz="1600" smtClean="0"/>
              <a:t>významný i u korporací</a:t>
            </a:r>
          </a:p>
          <a:p>
            <a:pPr lvl="1" eaLnBrk="1" hangingPunct="1"/>
            <a:r>
              <a:rPr lang="cs-CZ" sz="1600" smtClean="0"/>
              <a:t>není výslovně stanoveno, ale obecně užívají majetek </a:t>
            </a:r>
            <a:r>
              <a:rPr lang="cs-CZ" sz="1600" b="1" smtClean="0"/>
              <a:t>k plnění svých funkcí a úkolů</a:t>
            </a:r>
            <a:endParaRPr lang="cs-CZ" sz="1600" b="1" smtClean="0">
              <a:solidFill>
                <a:srgbClr val="7030A0"/>
              </a:solidFill>
            </a:endParaRPr>
          </a:p>
          <a:p>
            <a:pPr lvl="2" eaLnBrk="1" hangingPunct="1"/>
            <a:r>
              <a:rPr lang="cs-CZ" sz="1600" i="1" smtClean="0"/>
              <a:t>§ 2(2) OZř: Obec pečuje o </a:t>
            </a:r>
            <a:r>
              <a:rPr lang="cs-CZ" sz="1600" b="1" i="1" smtClean="0"/>
              <a:t>všestranný rozvoj svého území </a:t>
            </a:r>
            <a:r>
              <a:rPr lang="cs-CZ" sz="1600" i="1" smtClean="0"/>
              <a:t>a o </a:t>
            </a:r>
            <a:r>
              <a:rPr lang="cs-CZ" sz="1600" b="1" i="1" smtClean="0"/>
              <a:t>potřeby svých občanů</a:t>
            </a:r>
            <a:r>
              <a:rPr lang="cs-CZ" sz="1600" i="1" smtClean="0"/>
              <a:t>; při plnění svých úkolů </a:t>
            </a:r>
            <a:r>
              <a:rPr lang="cs-CZ" sz="1600" b="1" i="1" smtClean="0"/>
              <a:t>chrání též veřejný zájem</a:t>
            </a:r>
            <a:r>
              <a:rPr lang="cs-CZ" sz="1600" i="1" smtClean="0"/>
              <a:t>.</a:t>
            </a:r>
          </a:p>
          <a:p>
            <a:pPr lvl="2" eaLnBrk="1" hangingPunct="1"/>
            <a:endParaRPr lang="cs-CZ" sz="1600" b="1" i="1" smtClean="0">
              <a:solidFill>
                <a:srgbClr val="002060"/>
              </a:solidFill>
            </a:endParaRPr>
          </a:p>
          <a:p>
            <a:pPr lvl="1" eaLnBrk="1" hangingPunct="1"/>
            <a:r>
              <a:rPr lang="cs-CZ" sz="1600" b="1" smtClean="0"/>
              <a:t>samostatná působnost</a:t>
            </a:r>
          </a:p>
          <a:p>
            <a:pPr lvl="2" eaLnBrk="1" hangingPunct="1"/>
            <a:r>
              <a:rPr lang="cs-CZ" sz="1600" i="1" smtClean="0"/>
              <a:t>§ 7(1) OZř: Obec spravuje své záležitosti samostatně (dále jen "samostatná působnost").</a:t>
            </a:r>
          </a:p>
          <a:p>
            <a:pPr lvl="2" eaLnBrk="1" hangingPunct="1"/>
            <a:endParaRPr lang="cs-CZ" sz="1600" smtClean="0"/>
          </a:p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jaká majetková práva?</a:t>
            </a:r>
          </a:p>
          <a:p>
            <a:pPr lvl="1" eaLnBrk="1" hangingPunct="1"/>
            <a:r>
              <a:rPr lang="cs-CZ" sz="1600" smtClean="0"/>
              <a:t>obecně </a:t>
            </a:r>
            <a:r>
              <a:rPr lang="cs-CZ" sz="1600" b="1" smtClean="0"/>
              <a:t>velká a mimořádně rozmanitá skupina práv </a:t>
            </a:r>
          </a:p>
          <a:p>
            <a:pPr lvl="1" eaLnBrk="1" hangingPunct="1"/>
            <a:r>
              <a:rPr lang="cs-CZ" sz="1600" smtClean="0"/>
              <a:t>= různá povaha a obsah</a:t>
            </a:r>
          </a:p>
          <a:p>
            <a:pPr lvl="1" eaLnBrk="1" hangingPunct="1"/>
            <a:r>
              <a:rPr lang="cs-CZ" sz="1600" smtClean="0"/>
              <a:t>= úplný výčet  není možný</a:t>
            </a:r>
          </a:p>
          <a:p>
            <a:pPr eaLnBrk="1" hangingPunct="1"/>
            <a:endParaRPr lang="cs-CZ" sz="1600" b="1" i="1" smtClean="0">
              <a:solidFill>
                <a:srgbClr val="00206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2BCF40-F876-47A0-A123-BA45C55F22E0}" type="slidenum">
              <a:rPr lang="cs-CZ" altLang="cs-CZ" smtClean="0"/>
              <a:pPr>
                <a:defRPr/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ÚSC jako vlastníci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majetková práva (demonstrativně):</a:t>
            </a:r>
          </a:p>
          <a:p>
            <a:pPr lvl="1" eaLnBrk="1" hangingPunct="1"/>
            <a:r>
              <a:rPr lang="cs-CZ" sz="1600" b="1" smtClean="0"/>
              <a:t>vlastnické právo</a:t>
            </a:r>
          </a:p>
          <a:p>
            <a:pPr lvl="1" eaLnBrk="1" hangingPunct="1"/>
            <a:r>
              <a:rPr lang="cs-CZ" sz="1600" smtClean="0"/>
              <a:t>pohledávky na poplatcích (místních) a pokutách,</a:t>
            </a:r>
          </a:p>
          <a:p>
            <a:pPr lvl="1" eaLnBrk="1" hangingPunct="1"/>
            <a:r>
              <a:rPr lang="cs-CZ" sz="1600" smtClean="0"/>
              <a:t>pohledávky z titulu práva na peněžité plnění nebo nepeněžité plnění z uzavřených smluv,</a:t>
            </a:r>
          </a:p>
          <a:p>
            <a:pPr lvl="1" eaLnBrk="1" hangingPunct="1"/>
            <a:r>
              <a:rPr lang="cs-CZ" sz="1600" smtClean="0"/>
              <a:t>pohledávky z titulu náhrady škody a bezdůvodného obohacení, </a:t>
            </a:r>
          </a:p>
          <a:p>
            <a:pPr lvl="1" eaLnBrk="1" hangingPunct="1"/>
            <a:r>
              <a:rPr lang="cs-CZ" sz="1600" smtClean="0"/>
              <a:t>práva plynoucí ÚSC z majetkové účasti v obchodních společnostech </a:t>
            </a:r>
          </a:p>
          <a:p>
            <a:pPr lvl="2" eaLnBrk="1" hangingPunct="1"/>
            <a:r>
              <a:rPr lang="cs-CZ" sz="1600" i="1" smtClean="0"/>
              <a:t>(např. právo na dividendu, právo na vypořádací podíl nebo právo na podíl na likvidačním zůstatku),</a:t>
            </a:r>
          </a:p>
          <a:p>
            <a:pPr lvl="1" eaLnBrk="1" hangingPunct="1"/>
            <a:r>
              <a:rPr lang="cs-CZ" sz="1600" smtClean="0"/>
              <a:t>pohledávky a jiná majetková práva, která na ÚSC přešla zákonem, na základě zákona, děděním, rozhodnutím příslušného orgánu,…</a:t>
            </a:r>
          </a:p>
          <a:p>
            <a:pPr lvl="1" eaLnBrk="1" hangingPunct="1"/>
            <a:r>
              <a:rPr lang="cs-CZ" sz="1600" smtClean="0"/>
              <a:t>práva vyplývající z průmyslového nebo duševního vlastnictví </a:t>
            </a:r>
          </a:p>
          <a:p>
            <a:pPr lvl="2" eaLnBrk="1" hangingPunct="1"/>
            <a:r>
              <a:rPr lang="cs-CZ" sz="1600" i="1" smtClean="0"/>
              <a:t>(práva k patentům, vzorům, know-how apod.)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A65A56-4978-4ABA-B275-53BFA7DB8DA0}" type="slidenum">
              <a:rPr lang="cs-CZ" altLang="cs-CZ" smtClean="0"/>
              <a:pPr>
                <a:defRPr/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Právní úprava majetku ÚSC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Ústava</a:t>
            </a:r>
          </a:p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občanský zákoník </a:t>
            </a:r>
            <a:r>
              <a:rPr lang="cs-CZ" sz="1600" smtClean="0"/>
              <a:t>– zákon č. 89/2012 Sb.</a:t>
            </a:r>
          </a:p>
          <a:p>
            <a:pPr lvl="1" eaLnBrk="1" hangingPunct="1"/>
            <a:r>
              <a:rPr lang="cs-CZ" sz="1600" smtClean="0"/>
              <a:t>vlastnické právo, majetek,…</a:t>
            </a:r>
          </a:p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obecní zřízení </a:t>
            </a:r>
            <a:r>
              <a:rPr lang="cs-CZ" sz="1600" smtClean="0"/>
              <a:t>– zákon č. 128/2000 Sb.</a:t>
            </a:r>
          </a:p>
          <a:p>
            <a:pPr lvl="1" eaLnBrk="1" hangingPunct="1"/>
            <a:r>
              <a:rPr lang="cs-CZ" sz="1600" smtClean="0"/>
              <a:t>„obecná úprava“</a:t>
            </a:r>
          </a:p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krajské zřízení </a:t>
            </a:r>
            <a:r>
              <a:rPr lang="cs-CZ" sz="1600" smtClean="0"/>
              <a:t>– zákon č. 129/2000 Sb.</a:t>
            </a:r>
          </a:p>
          <a:p>
            <a:pPr lvl="1" eaLnBrk="1" hangingPunct="1"/>
            <a:r>
              <a:rPr lang="cs-CZ" sz="1600" smtClean="0"/>
              <a:t>„obecná úprava“</a:t>
            </a:r>
          </a:p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rozpočtová pravidla územních rozpočtů </a:t>
            </a:r>
            <a:r>
              <a:rPr lang="cs-CZ" sz="1600" b="1" smtClean="0"/>
              <a:t>– </a:t>
            </a:r>
            <a:r>
              <a:rPr lang="cs-CZ" sz="1600" smtClean="0"/>
              <a:t>zákon č. 250/2000 Sb.</a:t>
            </a:r>
          </a:p>
          <a:p>
            <a:pPr lvl="1" eaLnBrk="1" hangingPunct="1"/>
            <a:r>
              <a:rPr lang="cs-CZ" sz="1600" smtClean="0"/>
              <a:t>finanční hospodaření</a:t>
            </a:r>
          </a:p>
          <a:p>
            <a:pPr lvl="1" eaLnBrk="1" hangingPunct="1"/>
            <a:r>
              <a:rPr lang="cs-CZ" sz="1600" smtClean="0"/>
              <a:t>příspěvkové organizace</a:t>
            </a:r>
          </a:p>
          <a:p>
            <a:pPr lvl="1" eaLnBrk="1" hangingPunct="1"/>
            <a:r>
              <a:rPr lang="cs-CZ" sz="1600" smtClean="0"/>
              <a:t>poskytování dotací</a:t>
            </a:r>
          </a:p>
          <a:p>
            <a:pPr eaLnBrk="1" hangingPunct="1"/>
            <a:r>
              <a:rPr lang="cs-CZ" sz="1600" b="1" smtClean="0"/>
              <a:t>a další předpisy…</a:t>
            </a:r>
          </a:p>
          <a:p>
            <a:pPr eaLnBrk="1" hangingPunct="1"/>
            <a:endParaRPr lang="cs-CZ" sz="1600" smtClean="0"/>
          </a:p>
          <a:p>
            <a:pPr eaLnBrk="1" hangingPunct="1"/>
            <a:r>
              <a:rPr lang="cs-CZ" sz="1600" b="1" i="1" smtClean="0">
                <a:solidFill>
                  <a:srgbClr val="002060"/>
                </a:solidFill>
              </a:rPr>
              <a:t>zákon o majetku ÚSC?</a:t>
            </a:r>
            <a:endParaRPr lang="cs-CZ" sz="1600" i="1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727B6E7-4D98-4FA6-93F6-4E1F940F0613}" type="slidenum">
              <a:rPr lang="cs-CZ" altLang="cs-CZ" smtClean="0"/>
              <a:pPr>
                <a:defRPr/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Vykonavatelé majetkových práv ÚSC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výkon vlastnického a jiných majetkových práv </a:t>
            </a:r>
          </a:p>
          <a:p>
            <a:pPr lvl="1" eaLnBrk="1" hangingPunct="1"/>
            <a:r>
              <a:rPr lang="cs-CZ" sz="1600" b="1" smtClean="0"/>
              <a:t>nejen ÚSC </a:t>
            </a:r>
            <a:r>
              <a:rPr lang="cs-CZ" sz="1600" smtClean="0"/>
              <a:t>jako subjekty těchto práv, </a:t>
            </a:r>
          </a:p>
          <a:p>
            <a:pPr lvl="1" eaLnBrk="1" hangingPunct="1"/>
            <a:r>
              <a:rPr lang="cs-CZ" sz="1600" smtClean="0"/>
              <a:t>ale </a:t>
            </a:r>
            <a:r>
              <a:rPr lang="cs-CZ" sz="1600" b="1" smtClean="0"/>
              <a:t>i dalšími vykonavateli </a:t>
            </a:r>
          </a:p>
          <a:p>
            <a:pPr eaLnBrk="1" hangingPunct="1"/>
            <a:endParaRPr lang="cs-CZ" sz="1600" smtClean="0"/>
          </a:p>
          <a:p>
            <a:pPr eaLnBrk="1" hangingPunct="1"/>
            <a:r>
              <a:rPr lang="cs-CZ" sz="1600" smtClean="0"/>
              <a:t>v úvahu přichází </a:t>
            </a:r>
            <a:r>
              <a:rPr lang="cs-CZ" sz="1600" b="1" smtClean="0">
                <a:solidFill>
                  <a:srgbClr val="002060"/>
                </a:solidFill>
              </a:rPr>
              <a:t>výkon majetkových práv</a:t>
            </a:r>
          </a:p>
          <a:p>
            <a:pPr lvl="1" eaLnBrk="1" hangingPunct="1"/>
            <a:r>
              <a:rPr lang="cs-CZ" sz="1600" b="1" i="1" smtClean="0">
                <a:solidFill>
                  <a:srgbClr val="7030A0"/>
                </a:solidFill>
              </a:rPr>
              <a:t>přímý</a:t>
            </a:r>
            <a:endParaRPr lang="cs-CZ" sz="1600" i="1" smtClean="0"/>
          </a:p>
          <a:p>
            <a:pPr lvl="2" eaLnBrk="1" hangingPunct="1"/>
            <a:r>
              <a:rPr lang="cs-CZ" sz="1600" smtClean="0"/>
              <a:t>bezprostředně orgány ÚSC </a:t>
            </a:r>
          </a:p>
          <a:p>
            <a:pPr lvl="2" eaLnBrk="1" hangingPunct="1"/>
            <a:r>
              <a:rPr lang="cs-CZ" sz="1600" smtClean="0"/>
              <a:t>jménem a na účet ÚSC</a:t>
            </a:r>
          </a:p>
          <a:p>
            <a:pPr lvl="1" eaLnBrk="1" hangingPunct="1"/>
            <a:r>
              <a:rPr lang="cs-CZ" sz="1600" b="1" i="1" smtClean="0">
                <a:solidFill>
                  <a:srgbClr val="7030A0"/>
                </a:solidFill>
              </a:rPr>
              <a:t>organizačně zprostředkovaný </a:t>
            </a:r>
            <a:r>
              <a:rPr lang="cs-CZ" sz="1600" smtClean="0"/>
              <a:t>(v případě některých práv)</a:t>
            </a:r>
          </a:p>
          <a:p>
            <a:pPr lvl="2" eaLnBrk="1" hangingPunct="1"/>
            <a:r>
              <a:rPr lang="cs-CZ" sz="1600" smtClean="0"/>
              <a:t>prostřednictvím </a:t>
            </a:r>
            <a:r>
              <a:rPr lang="cs-CZ" sz="1600" b="1" smtClean="0"/>
              <a:t>organizačních složek </a:t>
            </a:r>
            <a:r>
              <a:rPr lang="cs-CZ" sz="1600" smtClean="0"/>
              <a:t>bez právní subjektivity </a:t>
            </a:r>
          </a:p>
          <a:p>
            <a:pPr lvl="2" eaLnBrk="1" hangingPunct="1"/>
            <a:r>
              <a:rPr lang="cs-CZ" sz="1600" smtClean="0"/>
              <a:t>jménem a na účet ÚSC</a:t>
            </a:r>
          </a:p>
          <a:p>
            <a:pPr lvl="1" eaLnBrk="1" hangingPunct="1"/>
            <a:r>
              <a:rPr lang="cs-CZ" sz="1600" b="1" i="1" smtClean="0">
                <a:solidFill>
                  <a:srgbClr val="7030A0"/>
                </a:solidFill>
              </a:rPr>
              <a:t>právně zprostředkovaný </a:t>
            </a:r>
            <a:r>
              <a:rPr lang="cs-CZ" sz="1600" smtClean="0"/>
              <a:t>(v případě některých práv)</a:t>
            </a:r>
          </a:p>
          <a:p>
            <a:pPr lvl="2" eaLnBrk="1" hangingPunct="1"/>
            <a:r>
              <a:rPr lang="cs-CZ" sz="1600" smtClean="0"/>
              <a:t>prostřednictvím právních subjektů – </a:t>
            </a:r>
            <a:r>
              <a:rPr lang="cs-CZ" sz="1600" b="1" smtClean="0"/>
              <a:t>příspěvkových organizací</a:t>
            </a:r>
          </a:p>
          <a:p>
            <a:pPr lvl="2" eaLnBrk="1" hangingPunct="1"/>
            <a:r>
              <a:rPr lang="cs-CZ" sz="1600" smtClean="0"/>
              <a:t>jejich jménem a na jejich účet</a:t>
            </a:r>
          </a:p>
          <a:p>
            <a:pPr eaLnBrk="1" hangingPunct="1"/>
            <a:endParaRPr lang="cs-CZ" sz="1600" b="1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6D32B30-A1F2-4210-A1F9-1B8B473ED6B7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Vykonavatelé majetkových práv ÚSC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600" b="1" smtClean="0">
                <a:solidFill>
                  <a:srgbClr val="7030A0"/>
                </a:solidFill>
              </a:rPr>
              <a:t>OrgS ÚSC</a:t>
            </a:r>
          </a:p>
          <a:p>
            <a:pPr lvl="1" eaLnBrk="1" hangingPunct="1"/>
            <a:r>
              <a:rPr lang="cs-CZ" sz="1600" smtClean="0"/>
              <a:t>novinka stejně jako OrgS státu</a:t>
            </a:r>
          </a:p>
          <a:p>
            <a:pPr lvl="1" eaLnBrk="1" hangingPunct="1"/>
            <a:r>
              <a:rPr lang="cs-CZ" sz="1600" smtClean="0"/>
              <a:t>OZř a KZř ale malá pozornost, nejvíce v RPÚR</a:t>
            </a:r>
          </a:p>
          <a:p>
            <a:pPr lvl="2" eaLnBrk="1" hangingPunct="1"/>
            <a:r>
              <a:rPr lang="cs-CZ" sz="1600" i="1" smtClean="0"/>
              <a:t>§ 23(1) RPÚR: ÚSC může k plnění svých úkolů, zejména k hospodářskému využívání svého majetku a k zabezpečení veřejně prospěšných činností 	a) zřizovat vlastní organizační složky </a:t>
            </a:r>
            <a:r>
              <a:rPr lang="cs-CZ" sz="1600" b="1" i="1" smtClean="0"/>
              <a:t>jako svá zařízení bez právní 	subjektivity</a:t>
            </a:r>
          </a:p>
          <a:p>
            <a:pPr lvl="1" eaLnBrk="1" hangingPunct="1"/>
            <a:r>
              <a:rPr lang="cs-CZ" sz="1600" smtClean="0"/>
              <a:t>OrgS </a:t>
            </a:r>
            <a:r>
              <a:rPr lang="cs-CZ" sz="1600" b="1" smtClean="0">
                <a:solidFill>
                  <a:srgbClr val="002060"/>
                </a:solidFill>
              </a:rPr>
              <a:t>nejsou právními subjekty</a:t>
            </a:r>
          </a:p>
          <a:p>
            <a:pPr lvl="2" eaLnBrk="1" hangingPunct="1"/>
            <a:r>
              <a:rPr lang="cs-CZ" sz="1600" smtClean="0"/>
              <a:t>nejsou tak ani způsobilé vlastnit</a:t>
            </a:r>
          </a:p>
          <a:p>
            <a:pPr lvl="1" eaLnBrk="1" hangingPunct="1"/>
            <a:r>
              <a:rPr lang="cs-CZ" sz="1600" smtClean="0"/>
              <a:t>majetek ÚSC ve </a:t>
            </a:r>
            <a:r>
              <a:rPr lang="cs-CZ" sz="1600" b="1" smtClean="0">
                <a:solidFill>
                  <a:srgbClr val="002060"/>
                </a:solidFill>
              </a:rPr>
              <a:t>„správě“ </a:t>
            </a:r>
          </a:p>
          <a:p>
            <a:pPr lvl="2" eaLnBrk="1" hangingPunct="1"/>
            <a:r>
              <a:rPr lang="cs-CZ" sz="1600" smtClean="0"/>
              <a:t>faktická správa, nikoli práva a povinnosti (nejsou subjekty!)</a:t>
            </a:r>
          </a:p>
          <a:p>
            <a:pPr lvl="1" eaLnBrk="1" hangingPunct="1"/>
            <a:r>
              <a:rPr lang="cs-CZ" sz="1600" smtClean="0"/>
              <a:t>ale! </a:t>
            </a:r>
            <a:r>
              <a:rPr lang="cs-CZ" sz="1600" b="1" smtClean="0">
                <a:solidFill>
                  <a:srgbClr val="002060"/>
                </a:solidFill>
              </a:rPr>
              <a:t>mohou vstupovat do právních vztahů </a:t>
            </a:r>
          </a:p>
          <a:p>
            <a:pPr lvl="2" eaLnBrk="1" hangingPunct="1"/>
            <a:r>
              <a:rPr lang="cs-CZ" sz="1600" smtClean="0"/>
              <a:t>jejich jednání je jednáním daného ÚSC</a:t>
            </a:r>
          </a:p>
          <a:p>
            <a:pPr lvl="2" eaLnBrk="1" hangingPunct="1"/>
            <a:r>
              <a:rPr lang="cs-CZ" sz="1600" smtClean="0"/>
              <a:t>jedná zásadně vedoucí OrgS</a:t>
            </a:r>
          </a:p>
          <a:p>
            <a:pPr eaLnBrk="1" hangingPunct="1"/>
            <a:endParaRPr lang="cs-CZ" sz="1600" b="1" smtClean="0">
              <a:solidFill>
                <a:srgbClr val="7030A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Veřejný majetek / </a:t>
            </a:r>
            <a:r>
              <a:rPr lang="cs-CZ" altLang="cs-CZ" dirty="0" err="1" smtClean="0"/>
              <a:t>Majetek</a:t>
            </a:r>
            <a:r>
              <a:rPr lang="cs-CZ" altLang="cs-CZ" dirty="0" smtClean="0"/>
              <a:t> územních samosprávných celků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7A9A18-02EB-4332-BEB6-3DC6E9182645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w_sablona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 (1)</Template>
  <TotalTime>64852</TotalTime>
  <Words>1128</Words>
  <Application>Microsoft Office PowerPoint</Application>
  <PresentationFormat>Předvádění na obrazovce (4:3)</PresentationFormat>
  <Paragraphs>220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Tahoma</vt:lpstr>
      <vt:lpstr>Arial</vt:lpstr>
      <vt:lpstr>Wingdings</vt:lpstr>
      <vt:lpstr>law_sablona_cz (1)</vt:lpstr>
      <vt:lpstr>Veřejný majetek Majetek územních samosprávných celků</vt:lpstr>
      <vt:lpstr>Osnova</vt:lpstr>
      <vt:lpstr>Územní samosprávné celky</vt:lpstr>
      <vt:lpstr>ÚSC jako vlastníci</vt:lpstr>
      <vt:lpstr>ÚSC jako vlastníci</vt:lpstr>
      <vt:lpstr>ÚSC jako vlastníci</vt:lpstr>
      <vt:lpstr>Právní úprava majetku ÚSC</vt:lpstr>
      <vt:lpstr>Vykonavatelé majetkových práv ÚSC</vt:lpstr>
      <vt:lpstr>Vykonavatelé majetkových práv ÚSC</vt:lpstr>
      <vt:lpstr>Vykonavatelé majetkových práv ÚSC</vt:lpstr>
      <vt:lpstr>Vykonavatelé majetkových práv ÚSC</vt:lpstr>
      <vt:lpstr>Vykonavatelé majetkových práv ÚSC</vt:lpstr>
      <vt:lpstr>Vykonavatelé majetkových práv ÚSC</vt:lpstr>
      <vt:lpstr>Vymezení majetku ÚSC</vt:lpstr>
      <vt:lpstr>Vymezení majetku ÚSC</vt:lpstr>
      <vt:lpstr>Vymezení majetku ÚSC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Určení nezákonnosti zásahu v kontextu odpovědnosti za újmu při výkonu veřejné moci  Mgr. Tomáš Svoboda</dc:title>
  <dc:creator>Admin</dc:creator>
  <cp:lastModifiedBy>Admin</cp:lastModifiedBy>
  <cp:revision>3176</cp:revision>
  <cp:lastPrinted>1601-01-01T00:00:00Z</cp:lastPrinted>
  <dcterms:created xsi:type="dcterms:W3CDTF">2016-03-09T14:49:29Z</dcterms:created>
  <dcterms:modified xsi:type="dcterms:W3CDTF">2019-02-14T14:06:08Z</dcterms:modified>
</cp:coreProperties>
</file>