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1" r:id="rId5"/>
    <p:sldId id="262" r:id="rId6"/>
    <p:sldId id="265" r:id="rId7"/>
    <p:sldId id="258" r:id="rId8"/>
    <p:sldId id="259" r:id="rId9"/>
    <p:sldId id="263" r:id="rId10"/>
    <p:sldId id="264" r:id="rId11"/>
  </p:sldIdLst>
  <p:sldSz cx="9144000" cy="6858000" type="screen4x3"/>
  <p:notesSz cx="6735763" cy="986948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Tahoma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ahoma" charset="0"/>
                  </a:defRPr>
                </a:lvl9pPr>
              </a:lstStyle>
              <a:p>
                <a:pPr eaLnBrk="1" hangingPunct="1">
                  <a:defRPr/>
                </a:pPr>
                <a:endParaRPr lang="cs-CZ" altLang="cs-CZ" smtClean="0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charset="0"/>
                </a:defRPr>
              </a:lvl9pPr>
            </a:lstStyle>
            <a:p>
              <a:pPr eaLnBrk="1" hangingPunct="1">
                <a:defRPr/>
              </a:pPr>
              <a:endParaRPr lang="cs-CZ" altLang="cs-CZ" smtClean="0"/>
            </a:p>
          </p:txBody>
        </p:sp>
      </p:grp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 smtClean="0"/>
              <a:t>Kliknutím můžete upravit styl předlohy.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2BE3CDF-1225-4586-973B-DFBA3795F120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3476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8004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584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488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30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47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28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15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5248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2244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E3CDF-1225-4586-973B-DFBA3795F120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84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>
              <a:defRPr/>
            </a:pPr>
            <a:endParaRPr kumimoji="1" lang="cs-CZ" altLang="cs-CZ" sz="2400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charset="0"/>
              </a:defRPr>
            </a:lvl1pPr>
          </a:lstStyle>
          <a:p>
            <a:fld id="{62BE3CDF-1225-4586-973B-DFBA3795F120}" type="datetimeFigureOut">
              <a:rPr lang="cs-CZ" smtClean="0"/>
              <a:t>15.11.2018</a:t>
            </a:fld>
            <a:endParaRPr lang="cs-CZ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charset="0"/>
              </a:defRPr>
            </a:lvl1pPr>
          </a:lstStyle>
          <a:p>
            <a:endParaRPr lang="cs-CZ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30CD65C-39F8-4D6B-96D2-490D6B05D7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253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Koordinace rodinných dávek, pohřebné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719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Koordinace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/>
              <a:t>Zemře-li pojištěná osoba nebo její rodinný příslušník na území jiného členského státu než je příslušný stát, má se za to, že k úmrtí došlo na území příslušného </a:t>
            </a:r>
            <a:r>
              <a:rPr lang="cs-CZ" sz="2400" dirty="0" smtClean="0"/>
              <a:t>státu</a:t>
            </a:r>
          </a:p>
          <a:p>
            <a:r>
              <a:rPr lang="cs-CZ" sz="2400" dirty="0" smtClean="0"/>
              <a:t>Příslušná </a:t>
            </a:r>
            <a:r>
              <a:rPr lang="cs-CZ" sz="2400" dirty="0"/>
              <a:t>instituce je povinna přiznat pohřebné splatné podle právních předpisů, které uplatňuje, i když má oprávněná osoba bydliště na území jiného členského státu, než je příslušný </a:t>
            </a:r>
            <a:r>
              <a:rPr lang="cs-CZ" sz="2400" dirty="0" smtClean="0"/>
              <a:t>stát</a:t>
            </a:r>
          </a:p>
          <a:p>
            <a:r>
              <a:rPr lang="cs-CZ" sz="2400" dirty="0" smtClean="0"/>
              <a:t>Platí i při úmrtí v důsledku pracovního úrazu nebo nemoci z povolání</a:t>
            </a:r>
          </a:p>
          <a:p>
            <a:r>
              <a:rPr lang="cs-CZ" sz="2400" dirty="0" smtClean="0"/>
              <a:t>Zvláštní pravidla při úmrtí poživatele důchodu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789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Program přednášky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1. </a:t>
            </a:r>
            <a:r>
              <a:rPr lang="cs-CZ" dirty="0"/>
              <a:t>D</a:t>
            </a:r>
            <a:r>
              <a:rPr lang="cs-CZ" dirty="0" smtClean="0"/>
              <a:t>efinice rodinných dávek a účel jejich poskytování</a:t>
            </a:r>
          </a:p>
          <a:p>
            <a:pPr marL="0" indent="0">
              <a:buNone/>
            </a:pPr>
            <a:r>
              <a:rPr lang="cs-CZ" dirty="0" smtClean="0"/>
              <a:t>2. Úprava koordinace rodinných dávek</a:t>
            </a:r>
          </a:p>
          <a:p>
            <a:pPr marL="0" indent="0">
              <a:buNone/>
            </a:pPr>
            <a:r>
              <a:rPr lang="cs-CZ" dirty="0" smtClean="0"/>
              <a:t>3. Aplikace základních principů koordinace</a:t>
            </a:r>
          </a:p>
          <a:p>
            <a:pPr lvl="1">
              <a:buClrTx/>
            </a:pPr>
            <a:r>
              <a:rPr lang="cs-CZ" dirty="0" smtClean="0"/>
              <a:t>Zákaz diskriminace na základě státní příslušnosti mezi státními příslušníky členských států</a:t>
            </a:r>
          </a:p>
          <a:p>
            <a:pPr lvl="1">
              <a:buClrTx/>
            </a:pPr>
            <a:r>
              <a:rPr lang="cs-CZ" dirty="0" smtClean="0"/>
              <a:t>Sčítání dob pojištění</a:t>
            </a:r>
          </a:p>
          <a:p>
            <a:pPr lvl="1">
              <a:buClrTx/>
            </a:pPr>
            <a:r>
              <a:rPr lang="cs-CZ" dirty="0" smtClean="0"/>
              <a:t>Aplikace právních předpisů jednoho členského stát</a:t>
            </a:r>
          </a:p>
          <a:p>
            <a:pPr lvl="1">
              <a:buClrTx/>
            </a:pPr>
            <a:r>
              <a:rPr lang="cs-CZ" dirty="0" smtClean="0"/>
              <a:t>Výplata dávek do </a:t>
            </a:r>
            <a:r>
              <a:rPr lang="cs-CZ" dirty="0" smtClean="0"/>
              <a:t>ciziny</a:t>
            </a:r>
          </a:p>
          <a:p>
            <a:pPr marL="57150" indent="0">
              <a:buNone/>
            </a:pPr>
            <a:r>
              <a:rPr lang="cs-CZ" dirty="0" smtClean="0"/>
              <a:t>4</a:t>
            </a:r>
            <a:r>
              <a:rPr lang="cs-CZ" dirty="0" smtClean="0"/>
              <a:t>. Pohřebné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032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Účel poskytovaných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Rodinná dávka dle čl. 1 písm. z) nařízení 883/2004 - všechny věcné nebo peněžité dávky určené k vyrovnání rodinných výdajů.</a:t>
            </a:r>
          </a:p>
          <a:p>
            <a:r>
              <a:rPr lang="cs-CZ" dirty="0" smtClean="0"/>
              <a:t>Vyloučení záloh na výživné , zvláštních dávek při narození dítěte a dávek při osvojení dítěte</a:t>
            </a:r>
          </a:p>
          <a:p>
            <a:r>
              <a:rPr lang="cs-CZ" dirty="0" smtClean="0"/>
              <a:t>Rodinné přídavky pravidelně se opakující peněžité dávky poskytované výlučně s ohledem na počet a případně věk rodinných příslušníků </a:t>
            </a:r>
          </a:p>
          <a:p>
            <a:r>
              <a:rPr lang="cs-CZ" dirty="0" smtClean="0"/>
              <a:t>Rozdíl od dávek v mateřství, jejichž účelem je zajištění péče v těhotenství a po porodu a náhrada příjmu z výdělečné činnosti v důsledku narození dítěte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33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Úprava koordinace rodinných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Primární právo</a:t>
            </a:r>
          </a:p>
          <a:p>
            <a:r>
              <a:rPr lang="cs-CZ" dirty="0" smtClean="0"/>
              <a:t>Smlouva </a:t>
            </a:r>
            <a:r>
              <a:rPr lang="cs-CZ" dirty="0"/>
              <a:t>o </a:t>
            </a:r>
            <a:r>
              <a:rPr lang="cs-CZ" dirty="0" smtClean="0"/>
              <a:t>EU čl. 3 odst. 3 </a:t>
            </a:r>
            <a:endParaRPr lang="cs-CZ" dirty="0"/>
          </a:p>
          <a:p>
            <a:pPr lvl="1"/>
            <a:r>
              <a:rPr lang="cs-CZ" dirty="0" smtClean="0"/>
              <a:t>Jedním z cílů Unie je podpora </a:t>
            </a:r>
            <a:r>
              <a:rPr lang="cs-CZ" dirty="0"/>
              <a:t>sociální spravedlnosti a ochrany, rovnost mužů a žen</a:t>
            </a:r>
          </a:p>
          <a:p>
            <a:r>
              <a:rPr lang="cs-CZ" dirty="0" smtClean="0"/>
              <a:t>Listina </a:t>
            </a:r>
            <a:r>
              <a:rPr lang="cs-CZ" dirty="0"/>
              <a:t>základních práv </a:t>
            </a:r>
            <a:r>
              <a:rPr lang="cs-CZ" dirty="0" smtClean="0"/>
              <a:t>Unie čl. 24 </a:t>
            </a:r>
            <a:r>
              <a:rPr lang="cs-CZ" dirty="0"/>
              <a:t>práva dítěte </a:t>
            </a:r>
          </a:p>
          <a:p>
            <a:pPr marL="0" indent="0">
              <a:buNone/>
            </a:pPr>
            <a:r>
              <a:rPr lang="cs-CZ" dirty="0" smtClean="0"/>
              <a:t>	Děti mají právo </a:t>
            </a:r>
            <a:r>
              <a:rPr lang="cs-CZ" dirty="0"/>
              <a:t>na ochranu a </a:t>
            </a:r>
            <a:r>
              <a:rPr lang="cs-CZ" dirty="0" smtClean="0"/>
              <a:t>péči </a:t>
            </a:r>
            <a:r>
              <a:rPr lang="cs-CZ" dirty="0"/>
              <a:t>nezbytnou </a:t>
            </a:r>
            <a:r>
              <a:rPr lang="cs-CZ" dirty="0" smtClean="0"/>
              <a:t>	pro </a:t>
            </a:r>
            <a:r>
              <a:rPr lang="cs-CZ" dirty="0"/>
              <a:t>jejich </a:t>
            </a:r>
            <a:r>
              <a:rPr lang="cs-CZ" dirty="0" smtClean="0"/>
              <a:t>zdravý vývoj</a:t>
            </a:r>
            <a:endParaRPr lang="cs-CZ" dirty="0"/>
          </a:p>
          <a:p>
            <a:r>
              <a:rPr lang="cs-CZ" dirty="0" smtClean="0"/>
              <a:t>Listina </a:t>
            </a:r>
            <a:r>
              <a:rPr lang="cs-CZ" dirty="0"/>
              <a:t>základních práv </a:t>
            </a:r>
            <a:r>
              <a:rPr lang="cs-CZ" dirty="0" smtClean="0"/>
              <a:t>EU čl. 33 odst. 1 ochrana rodiny</a:t>
            </a:r>
            <a:endParaRPr lang="cs-CZ" dirty="0"/>
          </a:p>
          <a:p>
            <a:pPr lvl="1"/>
            <a:r>
              <a:rPr lang="cs-CZ" dirty="0"/>
              <a:t>právní, hospodářská a sociální ochrana rodiny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174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Úprava koordinace rodinných dávek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Sekundární právo – nařízení Evropského parlamentu a Rady 883/2004/ES o koordinaci národních systémů sociálního zabezpečení</a:t>
            </a:r>
          </a:p>
          <a:p>
            <a:r>
              <a:rPr lang="cs-CZ" dirty="0" smtClean="0"/>
              <a:t>Kapitola </a:t>
            </a:r>
            <a:r>
              <a:rPr lang="cs-CZ" dirty="0"/>
              <a:t>8</a:t>
            </a:r>
            <a:r>
              <a:rPr lang="cs-CZ" dirty="0" smtClean="0"/>
              <a:t> čl. 67 a násl.</a:t>
            </a:r>
          </a:p>
          <a:p>
            <a:r>
              <a:rPr lang="cs-CZ" dirty="0" smtClean="0"/>
              <a:t>Zaměření zejména na případy souběhu nároků na dávky z více členských států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61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Zákaz diskriminace na základě státní příslušnosti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2688" y="2420887"/>
            <a:ext cx="7772400" cy="3711625"/>
          </a:xfrm>
        </p:spPr>
        <p:txBody>
          <a:bodyPr/>
          <a:lstStyle/>
          <a:p>
            <a:r>
              <a:rPr lang="cs-CZ" sz="2800" dirty="0"/>
              <a:t>O</a:t>
            </a:r>
            <a:r>
              <a:rPr lang="cs-CZ" sz="2800" dirty="0" smtClean="0"/>
              <a:t>soba </a:t>
            </a:r>
            <a:r>
              <a:rPr lang="cs-CZ" sz="2800" dirty="0"/>
              <a:t>má nárok na rodinné dávky v souladu s právními předpisy příslušného členského státu, včetně dávek pro rodinné příslušníky, kteří bydlí v jiném členském státě, jako by bydleli v příslušném členském státě. Důchodce však má nárok na rodinné dávky v souladu s právními předpisy členského státu příslušného pro poskytování jeho důchodu</a:t>
            </a:r>
          </a:p>
        </p:txBody>
      </p:sp>
    </p:spTree>
    <p:extLst>
      <p:ext uri="{BB962C8B-B14F-4D97-AF65-F5344CB8AC3E}">
        <p14:creationId xmlns:p14="http://schemas.microsoft.com/office/powerpoint/2010/main" val="3812013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Pravidla přednosti poskytování dávek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Rodinné dávky poskytované během stejné doby stejným rodinným příslušníkům dle předpisů více členských států</a:t>
            </a:r>
          </a:p>
          <a:p>
            <a:pPr marL="514350" indent="-514350">
              <a:buAutoNum type="alphaLcParenR"/>
            </a:pPr>
            <a:r>
              <a:rPr lang="cs-CZ" sz="2400" dirty="0" smtClean="0"/>
              <a:t>U dávek poskytovaných více než jedním členským státem z různých důvodů.</a:t>
            </a:r>
          </a:p>
          <a:p>
            <a:pPr marL="857250" lvl="1" indent="-457200">
              <a:buClr>
                <a:schemeClr val="tx2"/>
              </a:buClr>
              <a:buFont typeface="+mj-lt"/>
              <a:buAutoNum type="arabicPeriod"/>
            </a:pPr>
            <a:r>
              <a:rPr lang="cs-CZ" sz="2000" dirty="0"/>
              <a:t>	</a:t>
            </a:r>
            <a:r>
              <a:rPr lang="cs-CZ" sz="2000" dirty="0" smtClean="0"/>
              <a:t>nároky </a:t>
            </a:r>
            <a:r>
              <a:rPr lang="cs-CZ" sz="2000" dirty="0" smtClean="0"/>
              <a:t>přiznané z důvodu zaměstnání 	nebo samostatně výdělečné činnosti</a:t>
            </a:r>
          </a:p>
          <a:p>
            <a:pPr marL="857250" lvl="1" indent="-457200">
              <a:buClr>
                <a:schemeClr val="tx2"/>
              </a:buClr>
              <a:buFont typeface="+mj-lt"/>
              <a:buAutoNum type="arabicPeriod"/>
            </a:pPr>
            <a:r>
              <a:rPr lang="cs-CZ" sz="2000" dirty="0"/>
              <a:t>	</a:t>
            </a:r>
            <a:r>
              <a:rPr lang="cs-CZ" sz="2000" dirty="0" smtClean="0"/>
              <a:t>nároky </a:t>
            </a:r>
            <a:r>
              <a:rPr lang="cs-CZ" sz="2000" dirty="0" smtClean="0"/>
              <a:t>přiznané z důvodu pobírání důchodu</a:t>
            </a:r>
          </a:p>
          <a:p>
            <a:pPr marL="857250" lvl="1" indent="-457200">
              <a:buClr>
                <a:schemeClr val="tx2"/>
              </a:buClr>
              <a:buFont typeface="+mj-lt"/>
              <a:buAutoNum type="arabicPeriod"/>
            </a:pPr>
            <a:r>
              <a:rPr lang="cs-CZ" sz="2000" dirty="0"/>
              <a:t>	</a:t>
            </a:r>
            <a:r>
              <a:rPr lang="cs-CZ" sz="2000" dirty="0" smtClean="0"/>
              <a:t>nároky </a:t>
            </a:r>
            <a:r>
              <a:rPr lang="cs-CZ" sz="2000" dirty="0" smtClean="0"/>
              <a:t>přiznané z důvodu místa bydliště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0561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Pravidla přednosti poskytování dávek - pokračování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Rodinné dávky poskytované během stejné doby stejným rodinným příslušníkům  dle předpisů více členských států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cs-CZ" sz="2000" dirty="0" smtClean="0"/>
              <a:t>U </a:t>
            </a:r>
            <a:r>
              <a:rPr lang="cs-CZ" sz="2000" dirty="0" smtClean="0"/>
              <a:t>dávek poskytovaných více než jedním členským státem ze stejných důvodů</a:t>
            </a:r>
          </a:p>
          <a:p>
            <a:pPr marL="857250" lvl="1" indent="-457200">
              <a:buClr>
                <a:schemeClr val="tx2"/>
              </a:buClr>
              <a:buFont typeface="+mj-lt"/>
              <a:buAutoNum type="arabicPeriod"/>
            </a:pPr>
            <a:r>
              <a:rPr lang="cs-CZ" sz="1600" dirty="0" smtClean="0"/>
              <a:t>Nároky přiznané z důvodu zaměstnání nebo samostatně výdělečné činnosti: kritérium – místo bydliště dětí, za předpokladu, že výdělečná činnost je vykonávána, podpůrně, tam kde je to vhodné nejvyšší dávky (rozdělení nákladů na    dávky</a:t>
            </a:r>
            <a:r>
              <a:rPr lang="cs-CZ" sz="1600" dirty="0"/>
              <a:t>,</a:t>
            </a:r>
            <a:endParaRPr lang="cs-CZ" sz="1600" dirty="0" smtClean="0"/>
          </a:p>
          <a:p>
            <a:pPr marL="857250" lvl="1" indent="-457200">
              <a:buClr>
                <a:schemeClr val="tx2"/>
              </a:buClr>
              <a:buFont typeface="+mj-lt"/>
              <a:buAutoNum type="arabicPeriod"/>
            </a:pPr>
            <a:r>
              <a:rPr lang="cs-CZ" sz="1600" dirty="0" smtClean="0"/>
              <a:t>Nároky přiznané z důvodu pobírání důchodu: kritérium – místo bydliště dětí, je-li důchod poskytován podle předpisů tohoto státu, podpůrně tam kde je to vhodné  nejdelší doba pojištění nebo bydlení podle kolidujících předpisů</a:t>
            </a:r>
          </a:p>
          <a:p>
            <a:pPr marL="857250" lvl="1" indent="-457200">
              <a:buClr>
                <a:schemeClr val="tx2"/>
              </a:buClr>
              <a:buFont typeface="+mj-lt"/>
              <a:buAutoNum type="arabicPeriod"/>
            </a:pPr>
            <a:r>
              <a:rPr lang="cs-CZ" sz="1600" dirty="0" smtClean="0"/>
              <a:t>Nároky přiznané z důvodu bydliště: kritérium  - místo bydliště dětí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2599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Pohřebné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Definice </a:t>
            </a:r>
            <a:r>
              <a:rPr lang="cs-CZ" dirty="0" smtClean="0"/>
              <a:t>čl. </a:t>
            </a:r>
            <a:r>
              <a:rPr lang="cs-CZ" dirty="0" smtClean="0"/>
              <a:t>1 y) - částky </a:t>
            </a:r>
            <a:r>
              <a:rPr lang="cs-CZ" dirty="0"/>
              <a:t>jednorázově vyplacené v případě úmrtí </a:t>
            </a:r>
          </a:p>
          <a:p>
            <a:r>
              <a:rPr lang="cs-CZ" dirty="0" smtClean="0"/>
              <a:t>Úprava nařízení Evropského parlamentu a Rady 883/2004/ES o koordinaci národních systémů sociálního zabezpečení kapitola 3 čl. 42 a násl.</a:t>
            </a:r>
          </a:p>
          <a:p>
            <a:r>
              <a:rPr lang="cs-CZ" dirty="0" smtClean="0"/>
              <a:t>Vznik nároku pokud dojde k úmrtí nebo má příslušná osoba bydliště v jiném členském státě než v příslušném státě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9408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Sociální zabezpečení-druhá přednáška</Template>
  <TotalTime>177</TotalTime>
  <Words>560</Words>
  <Application>Microsoft Office PowerPoint</Application>
  <PresentationFormat>Předvádění na obrazovce (4:3)</PresentationFormat>
  <Paragraphs>50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Tahoma</vt:lpstr>
      <vt:lpstr>Wingdings</vt:lpstr>
      <vt:lpstr>Směsice</vt:lpstr>
      <vt:lpstr>Koordinace rodinných dávek, pohřebné</vt:lpstr>
      <vt:lpstr>Program přednášky</vt:lpstr>
      <vt:lpstr>Účel poskytovaných dávek</vt:lpstr>
      <vt:lpstr>Úprava koordinace rodinných dávek</vt:lpstr>
      <vt:lpstr>Úprava koordinace rodinných dávek</vt:lpstr>
      <vt:lpstr>Zákaz diskriminace na základě státní příslušnosti</vt:lpstr>
      <vt:lpstr>Pravidla přednosti poskytování dávek</vt:lpstr>
      <vt:lpstr>Pravidla přednosti poskytování dávek - pokračování</vt:lpstr>
      <vt:lpstr>Pohřebné</vt:lpstr>
      <vt:lpstr>Koordinace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Koordinace rodinných dávek</dc:title>
  <dc:creator>Jana Komendová</dc:creator>
  <cp:lastModifiedBy>Nelly Springinsfeldová</cp:lastModifiedBy>
  <cp:revision>21</cp:revision>
  <cp:lastPrinted>2016-11-08T08:36:11Z</cp:lastPrinted>
  <dcterms:created xsi:type="dcterms:W3CDTF">2015-11-06T11:35:23Z</dcterms:created>
  <dcterms:modified xsi:type="dcterms:W3CDTF">2018-11-15T12:45:21Z</dcterms:modified>
</cp:coreProperties>
</file>