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1"/>
  </p:notesMasterIdLst>
  <p:handoutMasterIdLst>
    <p:handoutMasterId r:id="rId32"/>
  </p:handoutMasterIdLst>
  <p:sldIdLst>
    <p:sldId id="256" r:id="rId2"/>
    <p:sldId id="257" r:id="rId3"/>
    <p:sldId id="260" r:id="rId4"/>
    <p:sldId id="288" r:id="rId5"/>
    <p:sldId id="261" r:id="rId6"/>
    <p:sldId id="263" r:id="rId7"/>
    <p:sldId id="264" r:id="rId8"/>
    <p:sldId id="265" r:id="rId9"/>
    <p:sldId id="267" r:id="rId10"/>
    <p:sldId id="268" r:id="rId11"/>
    <p:sldId id="271" r:id="rId12"/>
    <p:sldId id="272" r:id="rId13"/>
    <p:sldId id="273" r:id="rId14"/>
    <p:sldId id="274" r:id="rId15"/>
    <p:sldId id="269" r:id="rId16"/>
    <p:sldId id="276" r:id="rId17"/>
    <p:sldId id="270" r:id="rId18"/>
    <p:sldId id="278" r:id="rId19"/>
    <p:sldId id="280" r:id="rId20"/>
    <p:sldId id="279" r:id="rId21"/>
    <p:sldId id="281" r:id="rId22"/>
    <p:sldId id="282" r:id="rId23"/>
    <p:sldId id="266" r:id="rId24"/>
    <p:sldId id="284" r:id="rId25"/>
    <p:sldId id="285" r:id="rId26"/>
    <p:sldId id="287" r:id="rId27"/>
    <p:sldId id="286" r:id="rId28"/>
    <p:sldId id="283" r:id="rId29"/>
    <p:sldId id="258" r:id="rId30"/>
  </p:sldIdLst>
  <p:sldSz cx="9144000" cy="6858000" type="screen4x3"/>
  <p:notesSz cx="6805613" cy="9944100"/>
  <p:defaultTextStyle>
    <a:defPPr>
      <a:defRPr lang="cs-CZ"/>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4" autoAdjust="0"/>
    <p:restoredTop sz="81296" autoAdjust="0"/>
  </p:normalViewPr>
  <p:slideViewPr>
    <p:cSldViewPr>
      <p:cViewPr>
        <p:scale>
          <a:sx n="60" d="100"/>
          <a:sy n="60" d="100"/>
        </p:scale>
        <p:origin x="-3036" y="-7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150" y="-90"/>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2949505" cy="496742"/>
          </a:xfrm>
          <a:prstGeom prst="rect">
            <a:avLst/>
          </a:prstGeom>
        </p:spPr>
        <p:txBody>
          <a:bodyPr vert="horz" lIns="88349" tIns="44175" rIns="88349" bIns="44175" rtlCol="0"/>
          <a:lstStyle>
            <a:lvl1pPr algn="l">
              <a:defRPr sz="1200"/>
            </a:lvl1pPr>
          </a:lstStyle>
          <a:p>
            <a:endParaRPr lang="cs-CZ"/>
          </a:p>
        </p:txBody>
      </p:sp>
      <p:sp>
        <p:nvSpPr>
          <p:cNvPr id="3" name="Zástupný symbol pro datum 2"/>
          <p:cNvSpPr>
            <a:spLocks noGrp="1"/>
          </p:cNvSpPr>
          <p:nvPr>
            <p:ph type="dt" sz="quarter" idx="1"/>
          </p:nvPr>
        </p:nvSpPr>
        <p:spPr>
          <a:xfrm>
            <a:off x="3854588" y="1"/>
            <a:ext cx="2949505" cy="496742"/>
          </a:xfrm>
          <a:prstGeom prst="rect">
            <a:avLst/>
          </a:prstGeom>
        </p:spPr>
        <p:txBody>
          <a:bodyPr vert="horz" lIns="88349" tIns="44175" rIns="88349" bIns="44175" rtlCol="0"/>
          <a:lstStyle>
            <a:lvl1pPr algn="r">
              <a:defRPr sz="1200"/>
            </a:lvl1pPr>
          </a:lstStyle>
          <a:p>
            <a:fld id="{2900AF7B-1228-40D0-958C-48A717E0A665}" type="datetimeFigureOut">
              <a:rPr lang="cs-CZ" smtClean="0"/>
              <a:t>03.10.2018</a:t>
            </a:fld>
            <a:endParaRPr lang="cs-CZ"/>
          </a:p>
        </p:txBody>
      </p:sp>
      <p:sp>
        <p:nvSpPr>
          <p:cNvPr id="4" name="Zástupný symbol pro zápatí 3"/>
          <p:cNvSpPr>
            <a:spLocks noGrp="1"/>
          </p:cNvSpPr>
          <p:nvPr>
            <p:ph type="ftr" sz="quarter" idx="2"/>
          </p:nvPr>
        </p:nvSpPr>
        <p:spPr>
          <a:xfrm>
            <a:off x="1" y="9445816"/>
            <a:ext cx="2949505" cy="496742"/>
          </a:xfrm>
          <a:prstGeom prst="rect">
            <a:avLst/>
          </a:prstGeom>
        </p:spPr>
        <p:txBody>
          <a:bodyPr vert="horz" lIns="88349" tIns="44175" rIns="88349" bIns="44175"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4588" y="9445816"/>
            <a:ext cx="2949505" cy="496742"/>
          </a:xfrm>
          <a:prstGeom prst="rect">
            <a:avLst/>
          </a:prstGeom>
        </p:spPr>
        <p:txBody>
          <a:bodyPr vert="horz" lIns="88349" tIns="44175" rIns="88349" bIns="44175" rtlCol="0" anchor="b"/>
          <a:lstStyle>
            <a:lvl1pPr algn="r">
              <a:defRPr sz="1200"/>
            </a:lvl1pPr>
          </a:lstStyle>
          <a:p>
            <a:fld id="{BA6FBD47-8690-4557-9A75-70C607DF0140}" type="slidenum">
              <a:rPr lang="cs-CZ" smtClean="0"/>
              <a:t>‹#›</a:t>
            </a:fld>
            <a:endParaRPr lang="cs-CZ"/>
          </a:p>
        </p:txBody>
      </p:sp>
    </p:spTree>
    <p:extLst>
      <p:ext uri="{BB962C8B-B14F-4D97-AF65-F5344CB8AC3E}">
        <p14:creationId xmlns:p14="http://schemas.microsoft.com/office/powerpoint/2010/main" val="35404493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2949505" cy="496742"/>
          </a:xfrm>
          <a:prstGeom prst="rect">
            <a:avLst/>
          </a:prstGeom>
        </p:spPr>
        <p:txBody>
          <a:bodyPr vert="horz" lIns="95709" tIns="47854" rIns="95709" bIns="47854" rtlCol="0"/>
          <a:lstStyle>
            <a:lvl1pPr algn="l" fontAlgn="auto">
              <a:spcBef>
                <a:spcPts val="0"/>
              </a:spcBef>
              <a:spcAft>
                <a:spcPts val="0"/>
              </a:spcAft>
              <a:defRPr sz="1300">
                <a:latin typeface="+mn-lt"/>
                <a:cs typeface="+mn-cs"/>
              </a:defRPr>
            </a:lvl1pPr>
          </a:lstStyle>
          <a:p>
            <a:pPr>
              <a:defRPr/>
            </a:pPr>
            <a:endParaRPr lang="cs-CZ"/>
          </a:p>
        </p:txBody>
      </p:sp>
      <p:sp>
        <p:nvSpPr>
          <p:cNvPr id="3" name="Zástupný symbol pro datum 2"/>
          <p:cNvSpPr>
            <a:spLocks noGrp="1"/>
          </p:cNvSpPr>
          <p:nvPr>
            <p:ph type="dt" idx="1"/>
          </p:nvPr>
        </p:nvSpPr>
        <p:spPr>
          <a:xfrm>
            <a:off x="3854588" y="1"/>
            <a:ext cx="2949505" cy="496742"/>
          </a:xfrm>
          <a:prstGeom prst="rect">
            <a:avLst/>
          </a:prstGeom>
        </p:spPr>
        <p:txBody>
          <a:bodyPr vert="horz" lIns="95709" tIns="47854" rIns="95709" bIns="47854" rtlCol="0"/>
          <a:lstStyle>
            <a:lvl1pPr algn="r" fontAlgn="auto">
              <a:spcBef>
                <a:spcPts val="0"/>
              </a:spcBef>
              <a:spcAft>
                <a:spcPts val="0"/>
              </a:spcAft>
              <a:defRPr sz="1300">
                <a:latin typeface="+mn-lt"/>
                <a:cs typeface="+mn-cs"/>
              </a:defRPr>
            </a:lvl1pPr>
          </a:lstStyle>
          <a:p>
            <a:pPr>
              <a:defRPr/>
            </a:pPr>
            <a:fld id="{6AD9222B-360F-4852-9FC5-F8B4858B7043}" type="datetimeFigureOut">
              <a:rPr lang="cs-CZ"/>
              <a:pPr>
                <a:defRPr/>
              </a:pPr>
              <a:t>03.10.2018</a:t>
            </a:fld>
            <a:endParaRPr lang="cs-CZ"/>
          </a:p>
        </p:txBody>
      </p:sp>
      <p:sp>
        <p:nvSpPr>
          <p:cNvPr id="4" name="Zástupný symbol pro obrázek snímku 3"/>
          <p:cNvSpPr>
            <a:spLocks noGrp="1" noRot="1" noChangeAspect="1"/>
          </p:cNvSpPr>
          <p:nvPr>
            <p:ph type="sldImg" idx="2"/>
          </p:nvPr>
        </p:nvSpPr>
        <p:spPr>
          <a:xfrm>
            <a:off x="915988" y="744538"/>
            <a:ext cx="4973637" cy="3730625"/>
          </a:xfrm>
          <a:prstGeom prst="rect">
            <a:avLst/>
          </a:prstGeom>
          <a:noFill/>
          <a:ln w="12700">
            <a:solidFill>
              <a:prstClr val="black"/>
            </a:solidFill>
          </a:ln>
        </p:spPr>
        <p:txBody>
          <a:bodyPr vert="horz" lIns="95709" tIns="47854" rIns="95709" bIns="47854" rtlCol="0" anchor="ctr"/>
          <a:lstStyle/>
          <a:p>
            <a:pPr lvl="0"/>
            <a:endParaRPr lang="cs-CZ" noProof="0"/>
          </a:p>
        </p:txBody>
      </p:sp>
      <p:sp>
        <p:nvSpPr>
          <p:cNvPr id="5" name="Zástupný symbol pro poznámky 4"/>
          <p:cNvSpPr>
            <a:spLocks noGrp="1"/>
          </p:cNvSpPr>
          <p:nvPr>
            <p:ph type="body" sz="quarter" idx="3"/>
          </p:nvPr>
        </p:nvSpPr>
        <p:spPr>
          <a:xfrm>
            <a:off x="679953" y="4723679"/>
            <a:ext cx="5445707" cy="4475308"/>
          </a:xfrm>
          <a:prstGeom prst="rect">
            <a:avLst/>
          </a:prstGeom>
        </p:spPr>
        <p:txBody>
          <a:bodyPr vert="horz" lIns="95709" tIns="47854" rIns="95709" bIns="47854"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1" y="9445816"/>
            <a:ext cx="2949505" cy="496742"/>
          </a:xfrm>
          <a:prstGeom prst="rect">
            <a:avLst/>
          </a:prstGeom>
        </p:spPr>
        <p:txBody>
          <a:bodyPr vert="horz" lIns="95709" tIns="47854" rIns="95709" bIns="47854" rtlCol="0" anchor="b"/>
          <a:lstStyle>
            <a:lvl1pPr algn="l" fontAlgn="auto">
              <a:spcBef>
                <a:spcPts val="0"/>
              </a:spcBef>
              <a:spcAft>
                <a:spcPts val="0"/>
              </a:spcAft>
              <a:defRPr sz="13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54588" y="9445816"/>
            <a:ext cx="2949505" cy="496742"/>
          </a:xfrm>
          <a:prstGeom prst="rect">
            <a:avLst/>
          </a:prstGeom>
        </p:spPr>
        <p:txBody>
          <a:bodyPr vert="horz" lIns="95709" tIns="47854" rIns="95709" bIns="47854" rtlCol="0" anchor="b"/>
          <a:lstStyle>
            <a:lvl1pPr algn="r" fontAlgn="auto">
              <a:spcBef>
                <a:spcPts val="0"/>
              </a:spcBef>
              <a:spcAft>
                <a:spcPts val="0"/>
              </a:spcAft>
              <a:defRPr sz="1300">
                <a:latin typeface="+mn-lt"/>
                <a:cs typeface="+mn-cs"/>
              </a:defRPr>
            </a:lvl1pPr>
          </a:lstStyle>
          <a:p>
            <a:pPr>
              <a:defRPr/>
            </a:pPr>
            <a:fld id="{24999F20-FBD3-4D98-9A54-58D25A78CE88}" type="slidenum">
              <a:rPr lang="cs-CZ"/>
              <a:pPr>
                <a:defRPr/>
              </a:pPr>
              <a:t>‹#›</a:t>
            </a:fld>
            <a:endParaRPr lang="cs-CZ"/>
          </a:p>
        </p:txBody>
      </p:sp>
    </p:spTree>
    <p:extLst>
      <p:ext uri="{BB962C8B-B14F-4D97-AF65-F5344CB8AC3E}">
        <p14:creationId xmlns:p14="http://schemas.microsoft.com/office/powerpoint/2010/main" val="245954601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a:t>
            </a:fld>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10</a:t>
            </a:fld>
            <a:endParaRPr 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11</a:t>
            </a:fld>
            <a:endParaRPr 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12</a:t>
            </a:fld>
            <a:endParaRPr 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13</a:t>
            </a:fld>
            <a:endParaRPr 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14</a:t>
            </a:fld>
            <a:endParaRPr 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15</a:t>
            </a:fld>
            <a:endParaRPr 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16</a:t>
            </a:fld>
            <a:endParaRPr 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17</a:t>
            </a:fld>
            <a:endParaRPr 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18</a:t>
            </a:fld>
            <a:endParaRPr 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19</a:t>
            </a:fld>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a:t>
            </a:fld>
            <a:endParaRPr 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20</a:t>
            </a:fld>
            <a:endParaRPr 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21</a:t>
            </a:fld>
            <a:endParaRPr 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22</a:t>
            </a:fld>
            <a:endParaRPr 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23</a:t>
            </a:fld>
            <a:endParaRPr 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24</a:t>
            </a:fld>
            <a:endParaRPr 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25</a:t>
            </a:fld>
            <a:endParaRPr lang="cs-CZ"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26</a:t>
            </a:fld>
            <a:endParaRPr lang="cs-CZ"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27</a:t>
            </a:fld>
            <a:endParaRPr lang="cs-CZ"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28</a:t>
            </a:fld>
            <a:endParaRPr lang="cs-CZ"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29</a:t>
            </a:fld>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3</a:t>
            </a:fld>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r>
              <a:rPr lang="cs-CZ" baseline="0" dirty="0" smtClean="0"/>
              <a:t>Propojení s neakademickými pracovníky a praktické přednášky </a:t>
            </a:r>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4</a:t>
            </a:fld>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5</a:t>
            </a:fld>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6</a:t>
            </a:fld>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7</a:t>
            </a:fld>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eaLnBrk="1" hangingPunct="1">
              <a:spcBef>
                <a:spcPct val="0"/>
              </a:spcBef>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8</a:t>
            </a:fld>
            <a:endParaRPr 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5655" indent="-165655">
              <a:buFontTx/>
              <a:buChar char="-"/>
            </a:pPr>
            <a:endParaRPr lang="cs-CZ" baseline="0" dirty="0" smtClean="0"/>
          </a:p>
        </p:txBody>
      </p:sp>
      <p:sp>
        <p:nvSpPr>
          <p:cNvPr id="5124"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7634" indent="-299090">
              <a:defRPr>
                <a:solidFill>
                  <a:schemeClr val="tx1"/>
                </a:solidFill>
                <a:latin typeface="Calibri" pitchFamily="34" charset="0"/>
              </a:defRPr>
            </a:lvl2pPr>
            <a:lvl3pPr marL="1196360" indent="-239272">
              <a:defRPr>
                <a:solidFill>
                  <a:schemeClr val="tx1"/>
                </a:solidFill>
                <a:latin typeface="Calibri" pitchFamily="34" charset="0"/>
              </a:defRPr>
            </a:lvl3pPr>
            <a:lvl4pPr marL="1674905" indent="-239272">
              <a:defRPr>
                <a:solidFill>
                  <a:schemeClr val="tx1"/>
                </a:solidFill>
                <a:latin typeface="Calibri" pitchFamily="34" charset="0"/>
              </a:defRPr>
            </a:lvl4pPr>
            <a:lvl5pPr marL="2153448" indent="-239272">
              <a:defRPr>
                <a:solidFill>
                  <a:schemeClr val="tx1"/>
                </a:solidFill>
                <a:latin typeface="Calibri" pitchFamily="34" charset="0"/>
              </a:defRPr>
            </a:lvl5pPr>
            <a:lvl6pPr marL="2631993" indent="-239272" fontAlgn="base">
              <a:spcBef>
                <a:spcPct val="0"/>
              </a:spcBef>
              <a:spcAft>
                <a:spcPct val="0"/>
              </a:spcAft>
              <a:defRPr>
                <a:solidFill>
                  <a:schemeClr val="tx1"/>
                </a:solidFill>
                <a:latin typeface="Calibri" pitchFamily="34" charset="0"/>
              </a:defRPr>
            </a:lvl6pPr>
            <a:lvl7pPr marL="3110537" indent="-239272" fontAlgn="base">
              <a:spcBef>
                <a:spcPct val="0"/>
              </a:spcBef>
              <a:spcAft>
                <a:spcPct val="0"/>
              </a:spcAft>
              <a:defRPr>
                <a:solidFill>
                  <a:schemeClr val="tx1"/>
                </a:solidFill>
                <a:latin typeface="Calibri" pitchFamily="34" charset="0"/>
              </a:defRPr>
            </a:lvl7pPr>
            <a:lvl8pPr marL="3589081" indent="-239272" fontAlgn="base">
              <a:spcBef>
                <a:spcPct val="0"/>
              </a:spcBef>
              <a:spcAft>
                <a:spcPct val="0"/>
              </a:spcAft>
              <a:defRPr>
                <a:solidFill>
                  <a:schemeClr val="tx1"/>
                </a:solidFill>
                <a:latin typeface="Calibri" pitchFamily="34" charset="0"/>
              </a:defRPr>
            </a:lvl8pPr>
            <a:lvl9pPr marL="4067625" indent="-2392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B2EB06-EDA6-4923-A8FE-141C637FC379}" type="slidenum">
              <a:rPr lang="cs-CZ" smtClean="0"/>
              <a:pPr fontAlgn="base">
                <a:spcBef>
                  <a:spcPct val="0"/>
                </a:spcBef>
                <a:spcAft>
                  <a:spcPct val="0"/>
                </a:spcAft>
                <a:defRPr/>
              </a:pPr>
              <a:t>9</a:t>
            </a:fld>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561E3D1A-84EB-49A2-929D-5419F6F06FE1}" type="datetime1">
              <a:rPr lang="cs-CZ" smtClean="0"/>
              <a:t>03.10.2018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81C73AD-1676-43F3-AF3B-2E8C99DBD57D}" type="slidenum">
              <a:rPr lang="cs-CZ"/>
              <a:pPr>
                <a:defRPr/>
              </a:pPr>
              <a:t>‹#›</a:t>
            </a:fld>
            <a:endParaRPr lang="cs-CZ"/>
          </a:p>
        </p:txBody>
      </p:sp>
    </p:spTree>
    <p:extLst>
      <p:ext uri="{BB962C8B-B14F-4D97-AF65-F5344CB8AC3E}">
        <p14:creationId xmlns:p14="http://schemas.microsoft.com/office/powerpoint/2010/main" val="915456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3330CB54-ED0A-4F00-B98C-DAABF8EF8E8F}" type="datetime1">
              <a:rPr lang="cs-CZ" smtClean="0"/>
              <a:t>03.10.2018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AFA316B-3555-423D-A5A5-12810C68728B}" type="slidenum">
              <a:rPr lang="cs-CZ"/>
              <a:pPr>
                <a:defRPr/>
              </a:pPr>
              <a:t>‹#›</a:t>
            </a:fld>
            <a:endParaRPr lang="cs-CZ"/>
          </a:p>
        </p:txBody>
      </p:sp>
    </p:spTree>
    <p:extLst>
      <p:ext uri="{BB962C8B-B14F-4D97-AF65-F5344CB8AC3E}">
        <p14:creationId xmlns:p14="http://schemas.microsoft.com/office/powerpoint/2010/main" val="383940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A09B9B0-6AF0-46ED-8ECD-3DDA94709649}" type="datetime1">
              <a:rPr lang="cs-CZ" smtClean="0"/>
              <a:t>03.10.2018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5C583E4-7BAE-4FA1-88B6-87B96A320F5D}" type="slidenum">
              <a:rPr lang="cs-CZ"/>
              <a:pPr>
                <a:defRPr/>
              </a:pPr>
              <a:t>‹#›</a:t>
            </a:fld>
            <a:endParaRPr lang="cs-CZ"/>
          </a:p>
        </p:txBody>
      </p:sp>
    </p:spTree>
    <p:extLst>
      <p:ext uri="{BB962C8B-B14F-4D97-AF65-F5344CB8AC3E}">
        <p14:creationId xmlns:p14="http://schemas.microsoft.com/office/powerpoint/2010/main" val="177922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1AEFE620-674C-4CF0-8EB9-1010D7C7CE8D}" type="datetime1">
              <a:rPr lang="cs-CZ" smtClean="0"/>
              <a:t>03.10.2018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94AF81F-BF9F-4B1C-B061-7226C1B8873F}" type="slidenum">
              <a:rPr lang="cs-CZ"/>
              <a:pPr>
                <a:defRPr/>
              </a:pPr>
              <a:t>‹#›</a:t>
            </a:fld>
            <a:endParaRPr lang="cs-CZ"/>
          </a:p>
        </p:txBody>
      </p:sp>
    </p:spTree>
    <p:extLst>
      <p:ext uri="{BB962C8B-B14F-4D97-AF65-F5344CB8AC3E}">
        <p14:creationId xmlns:p14="http://schemas.microsoft.com/office/powerpoint/2010/main" val="53288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CD3F35FE-2A75-4884-9494-1789062C5CC0}" type="datetime1">
              <a:rPr lang="cs-CZ" smtClean="0"/>
              <a:t>03.10.2018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5641B4D-9137-4341-9326-88536D317CA6}" type="slidenum">
              <a:rPr lang="cs-CZ"/>
              <a:pPr>
                <a:defRPr/>
              </a:pPr>
              <a:t>‹#›</a:t>
            </a:fld>
            <a:endParaRPr lang="cs-CZ"/>
          </a:p>
        </p:txBody>
      </p:sp>
    </p:spTree>
    <p:extLst>
      <p:ext uri="{BB962C8B-B14F-4D97-AF65-F5344CB8AC3E}">
        <p14:creationId xmlns:p14="http://schemas.microsoft.com/office/powerpoint/2010/main" val="148819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36A0E36F-FF60-4774-8C4B-8E865C1E6D60}" type="datetime1">
              <a:rPr lang="cs-CZ" smtClean="0"/>
              <a:t>03.10.2018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830014A0-7D0E-4929-B8BC-88E6C28816F5}" type="slidenum">
              <a:rPr lang="cs-CZ"/>
              <a:pPr>
                <a:defRPr/>
              </a:pPr>
              <a:t>‹#›</a:t>
            </a:fld>
            <a:endParaRPr lang="cs-CZ"/>
          </a:p>
        </p:txBody>
      </p:sp>
    </p:spTree>
    <p:extLst>
      <p:ext uri="{BB962C8B-B14F-4D97-AF65-F5344CB8AC3E}">
        <p14:creationId xmlns:p14="http://schemas.microsoft.com/office/powerpoint/2010/main" val="1793252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B1B53DAB-3671-401B-81FC-7941A1B81EDB}" type="datetime1">
              <a:rPr lang="cs-CZ" smtClean="0"/>
              <a:t>03.10.2018</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1F4576A4-8E39-482C-B6B1-6FE4EE7CDF03}" type="slidenum">
              <a:rPr lang="cs-CZ"/>
              <a:pPr>
                <a:defRPr/>
              </a:pPr>
              <a:t>‹#›</a:t>
            </a:fld>
            <a:endParaRPr lang="cs-CZ"/>
          </a:p>
        </p:txBody>
      </p:sp>
    </p:spTree>
    <p:extLst>
      <p:ext uri="{BB962C8B-B14F-4D97-AF65-F5344CB8AC3E}">
        <p14:creationId xmlns:p14="http://schemas.microsoft.com/office/powerpoint/2010/main" val="254977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4ECA7568-1754-4FDD-B8FB-591A5036EF6F}" type="datetime1">
              <a:rPr lang="cs-CZ" smtClean="0"/>
              <a:t>03.10.2018</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1E940BC9-B545-417B-9892-5A3E4493941B}" type="slidenum">
              <a:rPr lang="cs-CZ"/>
              <a:pPr>
                <a:defRPr/>
              </a:pPr>
              <a:t>‹#›</a:t>
            </a:fld>
            <a:endParaRPr lang="cs-CZ"/>
          </a:p>
        </p:txBody>
      </p:sp>
    </p:spTree>
    <p:extLst>
      <p:ext uri="{BB962C8B-B14F-4D97-AF65-F5344CB8AC3E}">
        <p14:creationId xmlns:p14="http://schemas.microsoft.com/office/powerpoint/2010/main" val="1878438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60951390-E761-4012-BB7D-3912AFB2DE40}" type="datetime1">
              <a:rPr lang="cs-CZ" smtClean="0"/>
              <a:t>03.10.2018</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8FC69F94-7823-4F91-94D9-B1256846311E}" type="slidenum">
              <a:rPr lang="cs-CZ"/>
              <a:pPr>
                <a:defRPr/>
              </a:pPr>
              <a:t>‹#›</a:t>
            </a:fld>
            <a:endParaRPr lang="cs-CZ"/>
          </a:p>
        </p:txBody>
      </p:sp>
    </p:spTree>
    <p:extLst>
      <p:ext uri="{BB962C8B-B14F-4D97-AF65-F5344CB8AC3E}">
        <p14:creationId xmlns:p14="http://schemas.microsoft.com/office/powerpoint/2010/main" val="1048380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3E8CC914-15BB-4D5B-8A2E-5C235451C2ED}" type="datetime1">
              <a:rPr lang="cs-CZ" smtClean="0"/>
              <a:t>03.10.2018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7A2D9D1-5BB5-4500-A879-E1302848EBD4}" type="slidenum">
              <a:rPr lang="cs-CZ"/>
              <a:pPr>
                <a:defRPr/>
              </a:pPr>
              <a:t>‹#›</a:t>
            </a:fld>
            <a:endParaRPr lang="cs-CZ"/>
          </a:p>
        </p:txBody>
      </p:sp>
    </p:spTree>
    <p:extLst>
      <p:ext uri="{BB962C8B-B14F-4D97-AF65-F5344CB8AC3E}">
        <p14:creationId xmlns:p14="http://schemas.microsoft.com/office/powerpoint/2010/main" val="3322257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1799A5A-E577-4654-838B-EA1ECE959295}" type="datetime1">
              <a:rPr lang="cs-CZ" smtClean="0"/>
              <a:t>03.10.2018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D749C6E9-8400-441E-BDC3-D720F294A22A}" type="slidenum">
              <a:rPr lang="cs-CZ"/>
              <a:pPr>
                <a:defRPr/>
              </a:pPr>
              <a:t>‹#›</a:t>
            </a:fld>
            <a:endParaRPr lang="cs-CZ"/>
          </a:p>
        </p:txBody>
      </p:sp>
    </p:spTree>
    <p:extLst>
      <p:ext uri="{BB962C8B-B14F-4D97-AF65-F5344CB8AC3E}">
        <p14:creationId xmlns:p14="http://schemas.microsoft.com/office/powerpoint/2010/main" val="148005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E182BDF-D2A6-4339-9E0B-1889C8C1440A}" type="datetime1">
              <a:rPr lang="cs-CZ" smtClean="0"/>
              <a:t>03.10.2018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4803486-B1B2-4219-B9F2-2C6248EBD6D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cnb.cz/cs/dohled_financni_trh/vykon_dohledu/dohledove_benchmarky/"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Zástupný symbol pro číslo snímku 4"/>
          <p:cNvSpPr txBox="1">
            <a:spLocks/>
          </p:cNvSpPr>
          <p:nvPr/>
        </p:nvSpPr>
        <p:spPr>
          <a:xfrm>
            <a:off x="-12682" y="2145367"/>
            <a:ext cx="1403648" cy="839071"/>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390966" y="2145367"/>
            <a:ext cx="7753034" cy="877163"/>
          </a:xfrm>
          <a:prstGeom prst="rect">
            <a:avLst/>
          </a:prstGeom>
          <a:ln w="635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5100" dirty="0" smtClean="0">
                <a:latin typeface="Arial" panose="020B0604020202020204" pitchFamily="34" charset="0"/>
              </a:rPr>
              <a:t>Úvod do pojistného práva</a:t>
            </a:r>
            <a:endParaRPr lang="cs-CZ" sz="5100" dirty="0">
              <a:latin typeface="Arial" panose="020B0604020202020204" pitchFamily="34" charset="0"/>
            </a:endParaRPr>
          </a:p>
        </p:txBody>
      </p:sp>
      <p:sp>
        <p:nvSpPr>
          <p:cNvPr id="30" name="TextovéPole 29"/>
          <p:cNvSpPr txBox="1"/>
          <p:nvPr/>
        </p:nvSpPr>
        <p:spPr>
          <a:xfrm>
            <a:off x="284371" y="4581128"/>
            <a:ext cx="6048672" cy="369332"/>
          </a:xfrm>
          <a:prstGeom prst="rect">
            <a:avLst/>
          </a:prstGeom>
          <a:noFill/>
        </p:spPr>
        <p:txBody>
          <a:bodyPr wrap="square" rtlCol="0">
            <a:spAutoFit/>
          </a:bodyPr>
          <a:lstStyle/>
          <a:p>
            <a:r>
              <a:rPr lang="cs-CZ" dirty="0" smtClean="0">
                <a:latin typeface="Arial" panose="020B0604020202020204" pitchFamily="34" charset="0"/>
              </a:rPr>
              <a:t>/ </a:t>
            </a:r>
            <a:r>
              <a:rPr lang="cs-CZ" dirty="0" smtClean="0">
                <a:latin typeface="Arial" panose="020B0604020202020204" pitchFamily="34" charset="0"/>
              </a:rPr>
              <a:t>4. </a:t>
            </a:r>
            <a:r>
              <a:rPr lang="cs-CZ" dirty="0" smtClean="0">
                <a:latin typeface="Arial" panose="020B0604020202020204" pitchFamily="34" charset="0"/>
              </a:rPr>
              <a:t>10. </a:t>
            </a:r>
            <a:r>
              <a:rPr lang="cs-CZ" dirty="0" smtClean="0">
                <a:latin typeface="Arial" panose="020B0604020202020204" pitchFamily="34" charset="0"/>
              </a:rPr>
              <a:t>2018/  </a:t>
            </a:r>
            <a:r>
              <a:rPr lang="cs-CZ" dirty="0" smtClean="0">
                <a:latin typeface="Arial" panose="020B0604020202020204" pitchFamily="34" charset="0"/>
              </a:rPr>
              <a:t>Adam Forst </a:t>
            </a:r>
            <a:endParaRPr lang="cs-CZ" dirty="0">
              <a:latin typeface="Arial" panose="020B0604020202020204" pitchFamily="34" charset="0"/>
            </a:endParaRPr>
          </a:p>
        </p:txBody>
      </p:sp>
      <p:sp>
        <p:nvSpPr>
          <p:cNvPr id="2" name="Obdélník 1"/>
          <p:cNvSpPr/>
          <p:nvPr/>
        </p:nvSpPr>
        <p:spPr>
          <a:xfrm>
            <a:off x="3635897" y="404664"/>
            <a:ext cx="5137254" cy="369332"/>
          </a:xfrm>
          <a:prstGeom prst="rect">
            <a:avLst/>
          </a:prstGeom>
        </p:spPr>
        <p:txBody>
          <a:bodyPr wrap="square">
            <a:spAutoFit/>
          </a:bodyPr>
          <a:lstStyle/>
          <a:p>
            <a:r>
              <a:rPr lang="cs-CZ" i="1" dirty="0" smtClean="0">
                <a:solidFill>
                  <a:srgbClr val="C00000"/>
                </a:solidFill>
                <a:latin typeface="Arial" panose="020B0604020202020204" pitchFamily="34" charset="0"/>
              </a:rPr>
              <a:t>Pojistné právo v </a:t>
            </a:r>
            <a:r>
              <a:rPr lang="cs-CZ" i="1" dirty="0" smtClean="0">
                <a:solidFill>
                  <a:srgbClr val="C00000"/>
                </a:solidFill>
                <a:latin typeface="Arial" panose="020B0604020202020204" pitchFamily="34" charset="0"/>
              </a:rPr>
              <a:t>praxi</a:t>
            </a:r>
            <a:endParaRPr lang="cs-CZ" i="1" dirty="0">
              <a:solidFill>
                <a:srgbClr val="C0000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10</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Základní pojmy </a:t>
            </a:r>
            <a:endParaRPr lang="cs-CZ" sz="4000" dirty="0">
              <a:latin typeface="Arial" panose="020B0604020202020204" pitchFamily="34" charset="0"/>
            </a:endParaRPr>
          </a:p>
        </p:txBody>
      </p:sp>
      <p:sp>
        <p:nvSpPr>
          <p:cNvPr id="28" name="TextovéPole 27"/>
          <p:cNvSpPr txBox="1"/>
          <p:nvPr/>
        </p:nvSpPr>
        <p:spPr>
          <a:xfrm>
            <a:off x="1539379" y="1414997"/>
            <a:ext cx="7272808" cy="5278368"/>
          </a:xfrm>
          <a:prstGeom prst="rect">
            <a:avLst/>
          </a:prstGeom>
          <a:noFill/>
        </p:spPr>
        <p:txBody>
          <a:bodyPr wrap="square" rtlCol="0">
            <a:spAutoFit/>
          </a:bodyPr>
          <a:lstStyle/>
          <a:p>
            <a:pPr>
              <a:spcAft>
                <a:spcPts val="600"/>
              </a:spcAft>
            </a:pPr>
            <a:r>
              <a:rPr lang="cs-CZ" sz="2400" dirty="0" smtClean="0">
                <a:latin typeface="Arial" panose="020B0604020202020204" pitchFamily="34" charset="0"/>
              </a:rPr>
              <a:t>Co je  třeba rozumět?  </a:t>
            </a:r>
          </a:p>
          <a:p>
            <a:pPr marL="342900" indent="-342900">
              <a:spcAft>
                <a:spcPts val="600"/>
              </a:spcAft>
              <a:buFont typeface="Arial" panose="020B0604020202020204" pitchFamily="34" charset="0"/>
              <a:buChar char="•"/>
            </a:pPr>
            <a:r>
              <a:rPr lang="cs-CZ" sz="2400" dirty="0" smtClean="0">
                <a:latin typeface="Arial" panose="020B0604020202020204" pitchFamily="34" charset="0"/>
              </a:rPr>
              <a:t>zájemcem</a:t>
            </a:r>
          </a:p>
          <a:p>
            <a:pPr marL="342900" indent="-342900">
              <a:spcAft>
                <a:spcPts val="600"/>
              </a:spcAft>
              <a:buFont typeface="Arial" panose="020B0604020202020204" pitchFamily="34" charset="0"/>
              <a:buChar char="•"/>
            </a:pPr>
            <a:r>
              <a:rPr lang="cs-CZ" sz="2400" dirty="0" smtClean="0">
                <a:latin typeface="Arial" panose="020B0604020202020204" pitchFamily="34" charset="0"/>
              </a:rPr>
              <a:t>účastníkem</a:t>
            </a:r>
          </a:p>
          <a:p>
            <a:pPr marL="342900" indent="-342900">
              <a:spcAft>
                <a:spcPts val="600"/>
              </a:spcAft>
              <a:buFont typeface="Arial" panose="020B0604020202020204" pitchFamily="34" charset="0"/>
              <a:buChar char="•"/>
            </a:pPr>
            <a:r>
              <a:rPr lang="cs-CZ" sz="2400" dirty="0" smtClean="0">
                <a:latin typeface="Arial" panose="020B0604020202020204" pitchFamily="34" charset="0"/>
              </a:rPr>
              <a:t>pojistitelem</a:t>
            </a:r>
          </a:p>
          <a:p>
            <a:pPr marL="342900" indent="-342900">
              <a:spcAft>
                <a:spcPts val="600"/>
              </a:spcAft>
              <a:buFont typeface="Arial" panose="020B0604020202020204" pitchFamily="34" charset="0"/>
              <a:buChar char="•"/>
            </a:pPr>
            <a:r>
              <a:rPr lang="cs-CZ" sz="2400" dirty="0" smtClean="0">
                <a:latin typeface="Arial" panose="020B0604020202020204" pitchFamily="34" charset="0"/>
              </a:rPr>
              <a:t>pojistníkem</a:t>
            </a:r>
          </a:p>
          <a:p>
            <a:pPr marL="342900" indent="-342900">
              <a:spcAft>
                <a:spcPts val="600"/>
              </a:spcAft>
              <a:buFont typeface="Arial" panose="020B0604020202020204" pitchFamily="34" charset="0"/>
              <a:buChar char="•"/>
            </a:pPr>
            <a:r>
              <a:rPr lang="cs-CZ" sz="2400" dirty="0" smtClean="0">
                <a:latin typeface="Arial" panose="020B0604020202020204" pitchFamily="34" charset="0"/>
              </a:rPr>
              <a:t>pojištěným</a:t>
            </a:r>
          </a:p>
          <a:p>
            <a:pPr marL="342900" indent="-342900">
              <a:spcAft>
                <a:spcPts val="600"/>
              </a:spcAft>
              <a:buFont typeface="Arial" panose="020B0604020202020204" pitchFamily="34" charset="0"/>
              <a:buChar char="•"/>
            </a:pPr>
            <a:r>
              <a:rPr lang="cs-CZ" sz="2400" dirty="0" smtClean="0">
                <a:latin typeface="Arial" panose="020B0604020202020204" pitchFamily="34" charset="0"/>
              </a:rPr>
              <a:t>oprávněnou osobou</a:t>
            </a:r>
          </a:p>
          <a:p>
            <a:pPr marL="342900" indent="-342900">
              <a:spcAft>
                <a:spcPts val="600"/>
              </a:spcAft>
              <a:buFont typeface="Arial" panose="020B0604020202020204" pitchFamily="34" charset="0"/>
              <a:buChar char="•"/>
            </a:pPr>
            <a:r>
              <a:rPr lang="cs-CZ" sz="2400" dirty="0" smtClean="0">
                <a:latin typeface="Arial" panose="020B0604020202020204" pitchFamily="34" charset="0"/>
              </a:rPr>
              <a:t>obmyšleným</a:t>
            </a:r>
          </a:p>
          <a:p>
            <a:pPr marL="342900" indent="-342900">
              <a:spcAft>
                <a:spcPts val="600"/>
              </a:spcAft>
              <a:buFont typeface="Arial" panose="020B0604020202020204" pitchFamily="34" charset="0"/>
              <a:buChar char="•"/>
            </a:pPr>
            <a:r>
              <a:rPr lang="cs-CZ" sz="2400" dirty="0" smtClean="0">
                <a:latin typeface="Arial" panose="020B0604020202020204" pitchFamily="34" charset="0"/>
              </a:rPr>
              <a:t>skupinovým pojištěním</a:t>
            </a:r>
          </a:p>
          <a:p>
            <a:pPr marL="342900" indent="-342900">
              <a:spcAft>
                <a:spcPts val="600"/>
              </a:spcAft>
              <a:buFont typeface="Arial" panose="020B0604020202020204" pitchFamily="34" charset="0"/>
              <a:buChar char="•"/>
            </a:pPr>
            <a:r>
              <a:rPr lang="cs-CZ" sz="2400" dirty="0">
                <a:latin typeface="Arial" panose="020B0604020202020204" pitchFamily="34" charset="0"/>
              </a:rPr>
              <a:t>p</a:t>
            </a:r>
            <a:r>
              <a:rPr lang="cs-CZ" sz="2400" dirty="0" smtClean="0">
                <a:latin typeface="Arial" panose="020B0604020202020204" pitchFamily="34" charset="0"/>
              </a:rPr>
              <a:t>ojistná smlouva </a:t>
            </a:r>
          </a:p>
          <a:p>
            <a:pPr marL="342900" indent="-342900">
              <a:spcAft>
                <a:spcPts val="600"/>
              </a:spcAft>
              <a:buFont typeface="Arial" panose="020B0604020202020204" pitchFamily="34" charset="0"/>
              <a:buChar char="•"/>
            </a:pPr>
            <a:r>
              <a:rPr lang="cs-CZ" sz="2400" dirty="0">
                <a:latin typeface="Arial" panose="020B0604020202020204" pitchFamily="34" charset="0"/>
              </a:rPr>
              <a:t>p</a:t>
            </a:r>
            <a:r>
              <a:rPr lang="cs-CZ" sz="2400" dirty="0" smtClean="0">
                <a:latin typeface="Arial" panose="020B0604020202020204" pitchFamily="34" charset="0"/>
              </a:rPr>
              <a:t>ojistka </a:t>
            </a:r>
          </a:p>
          <a:p>
            <a:pPr algn="r">
              <a:spcAft>
                <a:spcPts val="600"/>
              </a:spcAft>
            </a:pPr>
            <a:r>
              <a:rPr lang="cs-CZ" dirty="0" smtClean="0">
                <a:latin typeface="Arial" panose="020B0604020202020204" pitchFamily="34" charset="0"/>
              </a:rPr>
              <a:t>Překlad do </a:t>
            </a:r>
            <a:r>
              <a:rPr lang="cs-CZ" dirty="0" err="1" smtClean="0">
                <a:latin typeface="Arial" panose="020B0604020202020204" pitchFamily="34" charset="0"/>
              </a:rPr>
              <a:t>ang</a:t>
            </a:r>
            <a:r>
              <a:rPr lang="cs-CZ" dirty="0">
                <a:latin typeface="Arial" panose="020B0604020202020204" pitchFamily="34" charset="0"/>
              </a:rPr>
              <a:t>. </a:t>
            </a:r>
            <a:r>
              <a:rPr lang="cs-CZ" dirty="0" smtClean="0">
                <a:latin typeface="Arial" panose="020B0604020202020204" pitchFamily="34" charset="0"/>
              </a:rPr>
              <a:t>viz www.cap.cz </a:t>
            </a:r>
            <a:endParaRPr lang="cs-CZ" dirty="0">
              <a:latin typeface="Arial" panose="020B0604020202020204" pitchFamily="34" charset="0"/>
            </a:endParaRPr>
          </a:p>
        </p:txBody>
      </p:sp>
    </p:spTree>
    <p:extLst>
      <p:ext uri="{BB962C8B-B14F-4D97-AF65-F5344CB8AC3E}">
        <p14:creationId xmlns:p14="http://schemas.microsoft.com/office/powerpoint/2010/main" val="2709368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11</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Základní pojmy </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259632" y="1268760"/>
            <a:ext cx="7272808" cy="738664"/>
          </a:xfrm>
          <a:prstGeom prst="rect">
            <a:avLst/>
          </a:prstGeom>
          <a:noFill/>
        </p:spPr>
        <p:txBody>
          <a:bodyPr wrap="square" rtlCol="0">
            <a:spAutoFit/>
          </a:bodyPr>
          <a:lstStyle/>
          <a:p>
            <a:r>
              <a:rPr lang="pl-PL" sz="2400" dirty="0" smtClean="0">
                <a:latin typeface="Arial" panose="020B0604020202020204" pitchFamily="34" charset="0"/>
              </a:rPr>
              <a:t>Co je  </a:t>
            </a:r>
            <a:r>
              <a:rPr lang="cs-CZ" sz="2400" dirty="0" smtClean="0">
                <a:latin typeface="Arial" panose="020B0604020202020204" pitchFamily="34" charset="0"/>
              </a:rPr>
              <a:t>třeba</a:t>
            </a:r>
            <a:r>
              <a:rPr lang="pl-PL" sz="2400" dirty="0" smtClean="0">
                <a:latin typeface="Arial" panose="020B0604020202020204" pitchFamily="34" charset="0"/>
              </a:rPr>
              <a:t> </a:t>
            </a:r>
            <a:r>
              <a:rPr lang="pl-PL" sz="2400" dirty="0" err="1" smtClean="0">
                <a:latin typeface="Arial" panose="020B0604020202020204" pitchFamily="34" charset="0"/>
              </a:rPr>
              <a:t>rozumět</a:t>
            </a:r>
            <a:r>
              <a:rPr lang="pl-PL" sz="2400" dirty="0" smtClean="0">
                <a:latin typeface="Arial" panose="020B0604020202020204" pitchFamily="34" charset="0"/>
              </a:rPr>
              <a:t>?  </a:t>
            </a:r>
            <a:endParaRPr lang="cs-CZ" sz="2400" dirty="0" smtClean="0">
              <a:latin typeface="Arial" panose="020B0604020202020204" pitchFamily="34" charset="0"/>
            </a:endParaRPr>
          </a:p>
          <a:p>
            <a:endParaRPr lang="cs-CZ" b="1" dirty="0" smtClean="0">
              <a:latin typeface="Arial" panose="020B0604020202020204" pitchFamily="34" charset="0"/>
            </a:endParaRPr>
          </a:p>
        </p:txBody>
      </p:sp>
      <p:sp>
        <p:nvSpPr>
          <p:cNvPr id="2" name="Obdélník 1"/>
          <p:cNvSpPr/>
          <p:nvPr/>
        </p:nvSpPr>
        <p:spPr>
          <a:xfrm>
            <a:off x="1547664" y="1772816"/>
            <a:ext cx="6840760" cy="4478149"/>
          </a:xfrm>
          <a:prstGeom prst="rect">
            <a:avLst/>
          </a:prstGeom>
        </p:spPr>
        <p:txBody>
          <a:bodyPr wrap="square">
            <a:spAutoFit/>
          </a:bodyPr>
          <a:lstStyle/>
          <a:p>
            <a:pPr>
              <a:spcAft>
                <a:spcPts val="600"/>
              </a:spcAft>
            </a:pPr>
            <a:r>
              <a:rPr lang="cs-CZ" sz="2400" dirty="0">
                <a:latin typeface="Arial" panose="020B0604020202020204" pitchFamily="34" charset="0"/>
              </a:rPr>
              <a:t>nahodilou skutečností</a:t>
            </a:r>
          </a:p>
          <a:p>
            <a:pPr>
              <a:spcAft>
                <a:spcPts val="600"/>
              </a:spcAft>
            </a:pPr>
            <a:r>
              <a:rPr lang="cs-CZ" sz="2400" dirty="0">
                <a:latin typeface="Arial" panose="020B0604020202020204" pitchFamily="34" charset="0"/>
              </a:rPr>
              <a:t>škodnou událostí</a:t>
            </a:r>
          </a:p>
          <a:p>
            <a:pPr>
              <a:spcAft>
                <a:spcPts val="600"/>
              </a:spcAft>
            </a:pPr>
            <a:r>
              <a:rPr lang="cs-CZ" sz="2400" dirty="0">
                <a:latin typeface="Arial" panose="020B0604020202020204" pitchFamily="34" charset="0"/>
              </a:rPr>
              <a:t>pojistnou </a:t>
            </a:r>
            <a:r>
              <a:rPr lang="cs-CZ" sz="2400" dirty="0" smtClean="0">
                <a:latin typeface="Arial" panose="020B0604020202020204" pitchFamily="34" charset="0"/>
              </a:rPr>
              <a:t>událostí</a:t>
            </a:r>
          </a:p>
          <a:p>
            <a:pPr>
              <a:spcAft>
                <a:spcPts val="600"/>
              </a:spcAft>
            </a:pPr>
            <a:r>
              <a:rPr lang="cs-CZ" sz="2400" dirty="0" smtClean="0">
                <a:latin typeface="Arial" panose="020B0604020202020204" pitchFamily="34" charset="0"/>
              </a:rPr>
              <a:t>likvidací</a:t>
            </a:r>
          </a:p>
          <a:p>
            <a:pPr>
              <a:spcAft>
                <a:spcPts val="600"/>
              </a:spcAft>
            </a:pPr>
            <a:r>
              <a:rPr lang="cs-CZ" sz="2400" dirty="0" smtClean="0">
                <a:latin typeface="Arial" panose="020B0604020202020204" pitchFamily="34" charset="0"/>
              </a:rPr>
              <a:t>výluka</a:t>
            </a:r>
          </a:p>
          <a:p>
            <a:pPr>
              <a:spcAft>
                <a:spcPts val="600"/>
              </a:spcAft>
            </a:pPr>
            <a:r>
              <a:rPr lang="cs-CZ" sz="2400" dirty="0">
                <a:latin typeface="Arial" panose="020B0604020202020204" pitchFamily="34" charset="0"/>
              </a:rPr>
              <a:t>pojistnou dobou (x obdobím</a:t>
            </a:r>
            <a:r>
              <a:rPr lang="cs-CZ" sz="2400" dirty="0" smtClean="0">
                <a:latin typeface="Arial" panose="020B0604020202020204" pitchFamily="34" charset="0"/>
              </a:rPr>
              <a:t>)</a:t>
            </a:r>
          </a:p>
          <a:p>
            <a:pPr>
              <a:spcAft>
                <a:spcPts val="600"/>
              </a:spcAft>
            </a:pPr>
            <a:r>
              <a:rPr lang="cs-CZ" sz="2400" dirty="0">
                <a:latin typeface="Arial" panose="020B0604020202020204" pitchFamily="34" charset="0"/>
              </a:rPr>
              <a:t>pojistným nebezpečím</a:t>
            </a:r>
          </a:p>
          <a:p>
            <a:pPr>
              <a:spcAft>
                <a:spcPts val="600"/>
              </a:spcAft>
            </a:pPr>
            <a:r>
              <a:rPr lang="cs-CZ" sz="2400" dirty="0" smtClean="0">
                <a:latin typeface="Arial" panose="020B0604020202020204" pitchFamily="34" charset="0"/>
              </a:rPr>
              <a:t>pojistným </a:t>
            </a:r>
            <a:r>
              <a:rPr lang="cs-CZ" sz="2400" dirty="0">
                <a:latin typeface="Arial" panose="020B0604020202020204" pitchFamily="34" charset="0"/>
              </a:rPr>
              <a:t>rizikem</a:t>
            </a:r>
          </a:p>
          <a:p>
            <a:pPr>
              <a:spcAft>
                <a:spcPts val="600"/>
              </a:spcAft>
            </a:pPr>
            <a:r>
              <a:rPr lang="cs-CZ" sz="2400" dirty="0" smtClean="0">
                <a:latin typeface="Arial" panose="020B0604020202020204" pitchFamily="34" charset="0"/>
              </a:rPr>
              <a:t>pojistným </a:t>
            </a:r>
            <a:r>
              <a:rPr lang="cs-CZ" sz="2400" dirty="0">
                <a:latin typeface="Arial" panose="020B0604020202020204" pitchFamily="34" charset="0"/>
              </a:rPr>
              <a:t>zájmem</a:t>
            </a:r>
          </a:p>
          <a:p>
            <a:pPr>
              <a:spcAft>
                <a:spcPts val="600"/>
              </a:spcAft>
            </a:pPr>
            <a:endParaRPr lang="cs-CZ" sz="2400" dirty="0">
              <a:latin typeface="Arial" panose="020B0604020202020204" pitchFamily="34" charset="0"/>
            </a:endParaRPr>
          </a:p>
        </p:txBody>
      </p:sp>
    </p:spTree>
    <p:extLst>
      <p:ext uri="{BB962C8B-B14F-4D97-AF65-F5344CB8AC3E}">
        <p14:creationId xmlns:p14="http://schemas.microsoft.com/office/powerpoint/2010/main" val="2229919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12</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Základní pojmy </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002403" y="1318717"/>
            <a:ext cx="7272808" cy="738664"/>
          </a:xfrm>
          <a:prstGeom prst="rect">
            <a:avLst/>
          </a:prstGeom>
          <a:noFill/>
        </p:spPr>
        <p:txBody>
          <a:bodyPr wrap="square" rtlCol="0">
            <a:spAutoFit/>
          </a:bodyPr>
          <a:lstStyle/>
          <a:p>
            <a:r>
              <a:rPr lang="pl-PL" sz="2400" dirty="0" smtClean="0">
                <a:latin typeface="Arial" panose="020B0604020202020204" pitchFamily="34" charset="0"/>
              </a:rPr>
              <a:t>Co je  </a:t>
            </a:r>
            <a:r>
              <a:rPr lang="pl-PL" sz="2400" dirty="0" err="1" smtClean="0">
                <a:latin typeface="Arial" panose="020B0604020202020204" pitchFamily="34" charset="0"/>
              </a:rPr>
              <a:t>třeba</a:t>
            </a:r>
            <a:r>
              <a:rPr lang="pl-PL" sz="2400" dirty="0">
                <a:latin typeface="Arial" panose="020B0604020202020204" pitchFamily="34" charset="0"/>
              </a:rPr>
              <a:t> </a:t>
            </a:r>
            <a:r>
              <a:rPr lang="pl-PL" sz="2400" dirty="0" err="1" smtClean="0">
                <a:latin typeface="Arial" panose="020B0604020202020204" pitchFamily="34" charset="0"/>
              </a:rPr>
              <a:t>rozumět</a:t>
            </a:r>
            <a:r>
              <a:rPr lang="pl-PL" sz="2400" dirty="0" smtClean="0">
                <a:latin typeface="Arial" panose="020B0604020202020204" pitchFamily="34" charset="0"/>
              </a:rPr>
              <a:t> ?  </a:t>
            </a:r>
            <a:endParaRPr lang="cs-CZ" sz="2400" dirty="0" smtClean="0">
              <a:latin typeface="Arial" panose="020B0604020202020204" pitchFamily="34" charset="0"/>
            </a:endParaRPr>
          </a:p>
          <a:p>
            <a:endParaRPr lang="cs-CZ" b="1" dirty="0" smtClean="0">
              <a:latin typeface="Arial" panose="020B0604020202020204" pitchFamily="34" charset="0"/>
            </a:endParaRPr>
          </a:p>
        </p:txBody>
      </p:sp>
      <p:sp>
        <p:nvSpPr>
          <p:cNvPr id="2" name="Obdélník 1"/>
          <p:cNvSpPr/>
          <p:nvPr/>
        </p:nvSpPr>
        <p:spPr>
          <a:xfrm>
            <a:off x="1344695" y="2060848"/>
            <a:ext cx="6588224" cy="4031873"/>
          </a:xfrm>
          <a:prstGeom prst="rect">
            <a:avLst/>
          </a:prstGeom>
        </p:spPr>
        <p:txBody>
          <a:bodyPr wrap="square">
            <a:spAutoFit/>
          </a:bodyPr>
          <a:lstStyle/>
          <a:p>
            <a:pPr>
              <a:spcAft>
                <a:spcPts val="600"/>
              </a:spcAft>
            </a:pPr>
            <a:r>
              <a:rPr lang="cs-CZ" sz="2400" dirty="0" smtClean="0">
                <a:latin typeface="Arial" panose="020B0604020202020204" pitchFamily="34" charset="0"/>
              </a:rPr>
              <a:t>pojistným </a:t>
            </a:r>
            <a:r>
              <a:rPr lang="cs-CZ" sz="2400" dirty="0">
                <a:latin typeface="Arial" panose="020B0604020202020204" pitchFamily="34" charset="0"/>
              </a:rPr>
              <a:t>(jednorázovým x běžným</a:t>
            </a:r>
            <a:r>
              <a:rPr lang="cs-CZ" sz="2400" dirty="0" smtClean="0">
                <a:latin typeface="Arial" panose="020B0604020202020204" pitchFamily="34" charset="0"/>
              </a:rPr>
              <a:t>)</a:t>
            </a:r>
          </a:p>
          <a:p>
            <a:pPr>
              <a:spcAft>
                <a:spcPts val="600"/>
              </a:spcAft>
            </a:pPr>
            <a:r>
              <a:rPr lang="cs-CZ" sz="2400" dirty="0" smtClean="0">
                <a:latin typeface="Arial" panose="020B0604020202020204" pitchFamily="34" charset="0"/>
              </a:rPr>
              <a:t>spoluúčastí </a:t>
            </a:r>
          </a:p>
          <a:p>
            <a:pPr>
              <a:spcAft>
                <a:spcPts val="600"/>
              </a:spcAft>
            </a:pPr>
            <a:r>
              <a:rPr lang="cs-CZ" sz="2400" dirty="0" smtClean="0">
                <a:latin typeface="Arial" panose="020B0604020202020204" pitchFamily="34" charset="0"/>
              </a:rPr>
              <a:t>pojistnou částkou</a:t>
            </a:r>
          </a:p>
          <a:p>
            <a:pPr>
              <a:spcAft>
                <a:spcPts val="600"/>
              </a:spcAft>
            </a:pPr>
            <a:r>
              <a:rPr lang="cs-CZ" sz="2400" dirty="0">
                <a:latin typeface="Arial" panose="020B0604020202020204" pitchFamily="34" charset="0"/>
              </a:rPr>
              <a:t>p</a:t>
            </a:r>
            <a:r>
              <a:rPr lang="cs-CZ" sz="2400" dirty="0" smtClean="0">
                <a:latin typeface="Arial" panose="020B0604020202020204" pitchFamily="34" charset="0"/>
              </a:rPr>
              <a:t>ojistným limitem</a:t>
            </a:r>
            <a:endParaRPr lang="cs-CZ" sz="2400" dirty="0">
              <a:latin typeface="Arial" panose="020B0604020202020204" pitchFamily="34" charset="0"/>
            </a:endParaRPr>
          </a:p>
          <a:p>
            <a:pPr>
              <a:spcAft>
                <a:spcPts val="600"/>
              </a:spcAft>
            </a:pPr>
            <a:r>
              <a:rPr lang="cs-CZ" sz="2400" dirty="0" smtClean="0">
                <a:latin typeface="Arial" panose="020B0604020202020204" pitchFamily="34" charset="0"/>
              </a:rPr>
              <a:t>časovou </a:t>
            </a:r>
            <a:r>
              <a:rPr lang="cs-CZ" sz="2400" dirty="0">
                <a:latin typeface="Arial" panose="020B0604020202020204" pitchFamily="34" charset="0"/>
              </a:rPr>
              <a:t>cenou </a:t>
            </a:r>
          </a:p>
          <a:p>
            <a:pPr>
              <a:spcAft>
                <a:spcPts val="600"/>
              </a:spcAft>
            </a:pPr>
            <a:r>
              <a:rPr lang="cs-CZ" sz="2400" dirty="0" smtClean="0">
                <a:latin typeface="Arial" panose="020B0604020202020204" pitchFamily="34" charset="0"/>
              </a:rPr>
              <a:t>novou cenou</a:t>
            </a:r>
            <a:endParaRPr lang="cs-CZ" sz="2400" dirty="0">
              <a:latin typeface="Arial" panose="020B0604020202020204" pitchFamily="34" charset="0"/>
            </a:endParaRPr>
          </a:p>
          <a:p>
            <a:pPr>
              <a:spcAft>
                <a:spcPts val="600"/>
              </a:spcAft>
            </a:pPr>
            <a:r>
              <a:rPr lang="cs-CZ" sz="2400" dirty="0" smtClean="0">
                <a:latin typeface="Arial" panose="020B0604020202020204" pitchFamily="34" charset="0"/>
              </a:rPr>
              <a:t>odkupným</a:t>
            </a:r>
            <a:endParaRPr lang="cs-CZ" sz="2400" dirty="0">
              <a:latin typeface="Arial" panose="020B0604020202020204" pitchFamily="34" charset="0"/>
            </a:endParaRPr>
          </a:p>
          <a:p>
            <a:pPr>
              <a:spcAft>
                <a:spcPts val="600"/>
              </a:spcAft>
            </a:pPr>
            <a:r>
              <a:rPr lang="cs-CZ" sz="2400" dirty="0" smtClean="0">
                <a:latin typeface="Arial" panose="020B0604020202020204" pitchFamily="34" charset="0"/>
              </a:rPr>
              <a:t>podpojištěním x přepojištěním </a:t>
            </a:r>
          </a:p>
          <a:p>
            <a:pPr>
              <a:spcAft>
                <a:spcPts val="600"/>
              </a:spcAft>
            </a:pPr>
            <a:r>
              <a:rPr lang="cs-CZ" sz="2400" dirty="0" smtClean="0">
                <a:latin typeface="Arial" panose="020B0604020202020204" pitchFamily="34" charset="0"/>
              </a:rPr>
              <a:t>regresem</a:t>
            </a:r>
            <a:endParaRPr lang="cs-CZ" sz="2400" dirty="0">
              <a:latin typeface="Arial" panose="020B0604020202020204" pitchFamily="34" charset="0"/>
            </a:endParaRPr>
          </a:p>
        </p:txBody>
      </p:sp>
    </p:spTree>
    <p:extLst>
      <p:ext uri="{BB962C8B-B14F-4D97-AF65-F5344CB8AC3E}">
        <p14:creationId xmlns:p14="http://schemas.microsoft.com/office/powerpoint/2010/main" val="2229919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13</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260648"/>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Základní pojmy ? </a:t>
            </a:r>
            <a:endParaRPr lang="cs-CZ" sz="4000" dirty="0">
              <a:latin typeface="Arial" panose="020B0604020202020204" pitchFamily="34" charset="0"/>
            </a:endParaRPr>
          </a:p>
        </p:txBody>
      </p:sp>
      <p:sp>
        <p:nvSpPr>
          <p:cNvPr id="2" name="Obdélník 1"/>
          <p:cNvSpPr/>
          <p:nvPr/>
        </p:nvSpPr>
        <p:spPr>
          <a:xfrm>
            <a:off x="1547664" y="1123308"/>
            <a:ext cx="6588224" cy="5632311"/>
          </a:xfrm>
          <a:prstGeom prst="rect">
            <a:avLst/>
          </a:prstGeom>
        </p:spPr>
        <p:txBody>
          <a:bodyPr wrap="square">
            <a:spAutoFit/>
          </a:bodyPr>
          <a:lstStyle/>
          <a:p>
            <a:pPr marL="342900" indent="-342900">
              <a:spcAft>
                <a:spcPts val="600"/>
              </a:spcAft>
              <a:buFontTx/>
              <a:buChar char="-"/>
            </a:pPr>
            <a:r>
              <a:rPr lang="cs-CZ" sz="2000" dirty="0" smtClean="0">
                <a:latin typeface="Arial" panose="020B0604020202020204" pitchFamily="34" charset="0"/>
              </a:rPr>
              <a:t>doba</a:t>
            </a:r>
            <a:r>
              <a:rPr lang="cs-CZ" sz="2000" dirty="0">
                <a:latin typeface="Arial" panose="020B0604020202020204" pitchFamily="34" charset="0"/>
              </a:rPr>
              <a:t>, na kterou bylo soukromé pojištění sjednáno</a:t>
            </a:r>
            <a:r>
              <a:rPr lang="cs-CZ" sz="2000" dirty="0" smtClean="0">
                <a:latin typeface="Arial" panose="020B0604020202020204" pitchFamily="34" charset="0"/>
              </a:rPr>
              <a:t>,</a:t>
            </a:r>
          </a:p>
          <a:p>
            <a:pPr marL="342900" indent="-342900">
              <a:spcAft>
                <a:spcPts val="600"/>
              </a:spcAft>
              <a:buFontTx/>
              <a:buChar char="-"/>
            </a:pPr>
            <a:r>
              <a:rPr lang="cs-CZ" sz="2000" dirty="0">
                <a:latin typeface="Arial" panose="020B0604020202020204" pitchFamily="34" charset="0"/>
              </a:rPr>
              <a:t>osoba, na jejíž život, zdraví, majetek, odpovědnost za škodu nebo jiné hodnoty pojistného zájmu se soukromé pojištění vztahuje</a:t>
            </a:r>
            <a:r>
              <a:rPr lang="cs-CZ" sz="2000" dirty="0" smtClean="0">
                <a:latin typeface="Arial" panose="020B0604020202020204" pitchFamily="34" charset="0"/>
              </a:rPr>
              <a:t>,</a:t>
            </a:r>
          </a:p>
          <a:p>
            <a:pPr marL="342900" indent="-342900">
              <a:spcAft>
                <a:spcPts val="600"/>
              </a:spcAft>
              <a:buFontTx/>
              <a:buChar char="-"/>
            </a:pPr>
            <a:r>
              <a:rPr lang="cs-CZ" sz="2000" dirty="0">
                <a:latin typeface="Arial" panose="020B0604020202020204" pitchFamily="34" charset="0"/>
              </a:rPr>
              <a:t>míra pravděpodobnosti vzniku pojistné události vyvolané pojistným </a:t>
            </a:r>
            <a:r>
              <a:rPr lang="cs-CZ" sz="2000" dirty="0" smtClean="0">
                <a:latin typeface="Arial" panose="020B0604020202020204" pitchFamily="34" charset="0"/>
              </a:rPr>
              <a:t>nebezpečím</a:t>
            </a:r>
          </a:p>
          <a:p>
            <a:pPr marL="342900" indent="-342900">
              <a:spcAft>
                <a:spcPts val="600"/>
              </a:spcAft>
              <a:buFontTx/>
              <a:buChar char="-"/>
            </a:pPr>
            <a:r>
              <a:rPr lang="cs-CZ" sz="2000" dirty="0">
                <a:latin typeface="Arial" panose="020B0604020202020204" pitchFamily="34" charset="0"/>
              </a:rPr>
              <a:t>nahodilá skutečnost blíže označená v pojistné smlouvě nebo ve zvláštním právním předpisu, na který se pojistná smlouva odvolává, se kterou je spojen vznik povinnosti pojistitele poskytnout pojistné </a:t>
            </a:r>
            <a:r>
              <a:rPr lang="cs-CZ" sz="2000" dirty="0" smtClean="0">
                <a:latin typeface="Arial" panose="020B0604020202020204" pitchFamily="34" charset="0"/>
              </a:rPr>
              <a:t>plnění</a:t>
            </a:r>
          </a:p>
          <a:p>
            <a:pPr marL="342900" indent="-342900">
              <a:spcAft>
                <a:spcPts val="600"/>
              </a:spcAft>
              <a:buFontTx/>
              <a:buChar char="-"/>
            </a:pPr>
            <a:r>
              <a:rPr lang="cs-CZ" sz="2000" dirty="0">
                <a:latin typeface="Arial" panose="020B0604020202020204" pitchFamily="34" charset="0"/>
              </a:rPr>
              <a:t>cena, kterou měla věc bezprostředně před pojistnou událostí; stanoví se z nové ceny věci, přičemž se přihlíží ke stupni opotřebení nebo jiného znehodnocení anebo k zhodnocení věci, k němuž došlo její opravou, modernizací nebo jiným způsobem,</a:t>
            </a:r>
          </a:p>
        </p:txBody>
      </p:sp>
    </p:spTree>
    <p:extLst>
      <p:ext uri="{BB962C8B-B14F-4D97-AF65-F5344CB8AC3E}">
        <p14:creationId xmlns:p14="http://schemas.microsoft.com/office/powerpoint/2010/main" val="2950852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14</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260648"/>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Základní pojmy - příklad </a:t>
            </a:r>
            <a:endParaRPr lang="cs-CZ" sz="4000" dirty="0">
              <a:latin typeface="Arial" panose="020B0604020202020204" pitchFamily="34" charset="0"/>
            </a:endParaRPr>
          </a:p>
        </p:txBody>
      </p:sp>
      <p:sp>
        <p:nvSpPr>
          <p:cNvPr id="2" name="Obdélník 1"/>
          <p:cNvSpPr/>
          <p:nvPr/>
        </p:nvSpPr>
        <p:spPr>
          <a:xfrm>
            <a:off x="1547664" y="1412776"/>
            <a:ext cx="6588224" cy="4093428"/>
          </a:xfrm>
          <a:prstGeom prst="rect">
            <a:avLst/>
          </a:prstGeom>
        </p:spPr>
        <p:txBody>
          <a:bodyPr wrap="square">
            <a:spAutoFit/>
          </a:bodyPr>
          <a:lstStyle/>
          <a:p>
            <a:pPr marL="342900" indent="-342900">
              <a:spcAft>
                <a:spcPts val="600"/>
              </a:spcAft>
              <a:buFontTx/>
              <a:buChar char="-"/>
            </a:pPr>
            <a:r>
              <a:rPr lang="cs-CZ" sz="2000" dirty="0">
                <a:latin typeface="Arial" panose="020B0604020202020204" pitchFamily="34" charset="0"/>
              </a:rPr>
              <a:t>Novotný uzavře smlouvu</a:t>
            </a:r>
          </a:p>
          <a:p>
            <a:pPr marL="342900" indent="-342900">
              <a:spcAft>
                <a:spcPts val="600"/>
              </a:spcAft>
              <a:buFontTx/>
              <a:buChar char="-"/>
            </a:pPr>
            <a:r>
              <a:rPr lang="cs-CZ" sz="2000" dirty="0">
                <a:latin typeface="Arial" panose="020B0604020202020204" pitchFamily="34" charset="0"/>
              </a:rPr>
              <a:t>Novotná je vlastníkem auta </a:t>
            </a:r>
          </a:p>
          <a:p>
            <a:pPr marL="342900" indent="-342900">
              <a:spcAft>
                <a:spcPts val="600"/>
              </a:spcAft>
              <a:buFontTx/>
              <a:buChar char="-"/>
            </a:pPr>
            <a:r>
              <a:rPr lang="cs-CZ" sz="2000" dirty="0">
                <a:latin typeface="Arial" panose="020B0604020202020204" pitchFamily="34" charset="0"/>
              </a:rPr>
              <a:t>Novotný ml. dostane pojistné plnění </a:t>
            </a:r>
          </a:p>
          <a:p>
            <a:pPr marL="342900" indent="-342900">
              <a:spcAft>
                <a:spcPts val="600"/>
              </a:spcAft>
              <a:buFontTx/>
              <a:buChar char="-"/>
            </a:pPr>
            <a:r>
              <a:rPr lang="cs-CZ" sz="2000" dirty="0">
                <a:latin typeface="Arial" panose="020B0604020202020204" pitchFamily="34" charset="0"/>
              </a:rPr>
              <a:t>Auto má cenu 1 mil. Kč. </a:t>
            </a:r>
          </a:p>
          <a:p>
            <a:pPr marL="342900" indent="-342900">
              <a:spcAft>
                <a:spcPts val="600"/>
              </a:spcAft>
              <a:buFontTx/>
              <a:buChar char="-"/>
            </a:pPr>
            <a:r>
              <a:rPr lang="cs-CZ" sz="2000" dirty="0">
                <a:latin typeface="Arial" panose="020B0604020202020204" pitchFamily="34" charset="0"/>
              </a:rPr>
              <a:t>Při totální škodě se vyplatí hodnota vozidla v době krádeže</a:t>
            </a:r>
          </a:p>
          <a:p>
            <a:pPr marL="342900" indent="-342900">
              <a:spcAft>
                <a:spcPts val="600"/>
              </a:spcAft>
              <a:buFontTx/>
              <a:buChar char="-"/>
            </a:pPr>
            <a:r>
              <a:rPr lang="cs-CZ" sz="2000" dirty="0">
                <a:latin typeface="Arial" panose="020B0604020202020204" pitchFamily="34" charset="0"/>
              </a:rPr>
              <a:t>Při krádeži se vyplatí hodnota vozidla v době krádeže, maximálně však do výše 500 tis. Kč</a:t>
            </a:r>
          </a:p>
          <a:p>
            <a:pPr marL="342900" indent="-342900">
              <a:spcAft>
                <a:spcPts val="600"/>
              </a:spcAft>
              <a:buFontTx/>
              <a:buChar char="-"/>
            </a:pPr>
            <a:r>
              <a:rPr lang="cs-CZ" sz="2000" dirty="0">
                <a:latin typeface="Arial" panose="020B0604020202020204" pitchFamily="34" charset="0"/>
              </a:rPr>
              <a:t>Pojištění je sjednáno na dva roky </a:t>
            </a:r>
          </a:p>
          <a:p>
            <a:pPr marL="342900" indent="-342900">
              <a:spcAft>
                <a:spcPts val="600"/>
              </a:spcAft>
              <a:buFontTx/>
              <a:buChar char="-"/>
            </a:pPr>
            <a:r>
              <a:rPr lang="cs-CZ" sz="2000" dirty="0">
                <a:latin typeface="Arial" panose="020B0604020202020204" pitchFamily="34" charset="0"/>
              </a:rPr>
              <a:t>Pojistné se hradí ročně </a:t>
            </a:r>
          </a:p>
          <a:p>
            <a:pPr marL="342900" indent="-342900">
              <a:spcAft>
                <a:spcPts val="600"/>
              </a:spcAft>
              <a:buFontTx/>
              <a:buChar char="-"/>
            </a:pPr>
            <a:endParaRPr lang="cs-CZ" sz="2000" dirty="0">
              <a:latin typeface="Arial" panose="020B0604020202020204" pitchFamily="34" charset="0"/>
            </a:endParaRPr>
          </a:p>
        </p:txBody>
      </p:sp>
    </p:spTree>
    <p:extLst>
      <p:ext uri="{BB962C8B-B14F-4D97-AF65-F5344CB8AC3E}">
        <p14:creationId xmlns:p14="http://schemas.microsoft.com/office/powerpoint/2010/main" val="3039441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15</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1323439"/>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Náležitosti pojistné smlouvy a souvis. dokumentace</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67644" y="1728103"/>
            <a:ext cx="7272808" cy="4662815"/>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285750" indent="-285750">
              <a:spcAft>
                <a:spcPts val="600"/>
              </a:spcAft>
              <a:buFontTx/>
              <a:buChar char="-"/>
            </a:pPr>
            <a:r>
              <a:rPr lang="cs-CZ" sz="2400" dirty="0" smtClean="0">
                <a:latin typeface="Arial" panose="020B0604020202020204" pitchFamily="34" charset="0"/>
              </a:rPr>
              <a:t>§ 2758, § 2777/1</a:t>
            </a:r>
          </a:p>
          <a:p>
            <a:pPr marL="285750" indent="-285750">
              <a:spcAft>
                <a:spcPts val="600"/>
              </a:spcAft>
              <a:buFontTx/>
              <a:buChar char="-"/>
            </a:pPr>
            <a:r>
              <a:rPr lang="cs-CZ" sz="2400" dirty="0" smtClean="0">
                <a:latin typeface="Arial" panose="020B0604020202020204" pitchFamily="34" charset="0"/>
              </a:rPr>
              <a:t>pojistník, pojistitel, oprávněná osoba</a:t>
            </a:r>
          </a:p>
          <a:p>
            <a:pPr marL="285750" indent="-285750">
              <a:spcAft>
                <a:spcPts val="600"/>
              </a:spcAft>
              <a:buFontTx/>
              <a:buChar char="-"/>
            </a:pPr>
            <a:r>
              <a:rPr lang="cs-CZ" sz="2400" dirty="0" smtClean="0">
                <a:latin typeface="Arial" panose="020B0604020202020204" pitchFamily="34" charset="0"/>
              </a:rPr>
              <a:t>pojistné a splatnost </a:t>
            </a:r>
          </a:p>
          <a:p>
            <a:pPr marL="285750" indent="-285750">
              <a:spcAft>
                <a:spcPts val="600"/>
              </a:spcAft>
              <a:buFontTx/>
              <a:buChar char="-"/>
            </a:pPr>
            <a:r>
              <a:rPr lang="cs-CZ" sz="2400" dirty="0" smtClean="0">
                <a:latin typeface="Arial" panose="020B0604020202020204" pitchFamily="34" charset="0"/>
              </a:rPr>
              <a:t>Pojistná událost a nebezpečí </a:t>
            </a:r>
          </a:p>
          <a:p>
            <a:pPr marL="285750" indent="-285750">
              <a:spcAft>
                <a:spcPts val="600"/>
              </a:spcAft>
              <a:buFontTx/>
              <a:buChar char="-"/>
            </a:pPr>
            <a:r>
              <a:rPr lang="cs-CZ" sz="2400" dirty="0" smtClean="0">
                <a:latin typeface="Arial" panose="020B0604020202020204" pitchFamily="34" charset="0"/>
              </a:rPr>
              <a:t>Pojistná doba</a:t>
            </a:r>
            <a:endParaRPr lang="cs-CZ" sz="2400" dirty="0">
              <a:latin typeface="Arial" panose="020B0604020202020204" pitchFamily="34" charset="0"/>
            </a:endParaRPr>
          </a:p>
          <a:p>
            <a:pPr marL="285750" indent="-285750">
              <a:spcAft>
                <a:spcPts val="600"/>
              </a:spcAft>
              <a:buFontTx/>
              <a:buChar char="-"/>
            </a:pPr>
            <a:r>
              <a:rPr lang="cs-CZ" sz="2400" dirty="0" smtClean="0">
                <a:latin typeface="Arial" panose="020B0604020202020204" pitchFamily="34" charset="0"/>
              </a:rPr>
              <a:t>Číslo smlouvy</a:t>
            </a:r>
          </a:p>
          <a:p>
            <a:pPr marL="285750" indent="-285750">
              <a:spcAft>
                <a:spcPts val="600"/>
              </a:spcAft>
              <a:buFontTx/>
              <a:buChar char="-"/>
            </a:pPr>
            <a:r>
              <a:rPr lang="cs-CZ" sz="2400" dirty="0" smtClean="0">
                <a:latin typeface="Arial" panose="020B0604020202020204" pitchFamily="34" charset="0"/>
              </a:rPr>
              <a:t>Odchylná ujednání od pojistných podmínek</a:t>
            </a:r>
          </a:p>
          <a:p>
            <a:pPr marL="285750" indent="-285750">
              <a:spcAft>
                <a:spcPts val="600"/>
              </a:spcAft>
              <a:buFontTx/>
              <a:buChar char="-"/>
            </a:pPr>
            <a:r>
              <a:rPr lang="cs-CZ" sz="2400" dirty="0" smtClean="0">
                <a:latin typeface="Arial" panose="020B0604020202020204" pitchFamily="34" charset="0"/>
              </a:rPr>
              <a:t>§ 2761 </a:t>
            </a:r>
            <a:r>
              <a:rPr lang="cs-CZ" sz="2400" dirty="0">
                <a:latin typeface="Arial" panose="020B0604020202020204" pitchFamily="34" charset="0"/>
              </a:rPr>
              <a:t>p</a:t>
            </a:r>
            <a:r>
              <a:rPr lang="cs-CZ" sz="2400" dirty="0" smtClean="0">
                <a:latin typeface="Arial" panose="020B0604020202020204" pitchFamily="34" charset="0"/>
              </a:rPr>
              <a:t>ojistný zájem  </a:t>
            </a:r>
          </a:p>
          <a:p>
            <a:pPr marL="285750" indent="-285750">
              <a:spcAft>
                <a:spcPts val="600"/>
              </a:spcAft>
              <a:buFontTx/>
              <a:buChar char="-"/>
            </a:pPr>
            <a:r>
              <a:rPr lang="cs-CZ" sz="2400" dirty="0" smtClean="0">
                <a:latin typeface="Arial" panose="020B0604020202020204" pitchFamily="34" charset="0"/>
              </a:rPr>
              <a:t>Písemná forma </a:t>
            </a:r>
          </a:p>
          <a:p>
            <a:pPr marL="285750" indent="-285750">
              <a:buFontTx/>
              <a:buChar char="-"/>
            </a:pPr>
            <a:endParaRPr lang="cs-CZ" dirty="0">
              <a:latin typeface="Arial" panose="020B0604020202020204" pitchFamily="34" charset="0"/>
            </a:endParaRPr>
          </a:p>
        </p:txBody>
      </p:sp>
    </p:spTree>
    <p:extLst>
      <p:ext uri="{BB962C8B-B14F-4D97-AF65-F5344CB8AC3E}">
        <p14:creationId xmlns:p14="http://schemas.microsoft.com/office/powerpoint/2010/main" val="2709368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16</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1323439"/>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Náležitosti pojistné smlouvy a souvis. dokumentace</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67644" y="1728103"/>
            <a:ext cx="7272808" cy="2893100"/>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285750" indent="-285750">
              <a:spcAft>
                <a:spcPts val="600"/>
              </a:spcAft>
              <a:buFontTx/>
              <a:buChar char="-"/>
            </a:pPr>
            <a:r>
              <a:rPr lang="cs-CZ" sz="2400" dirty="0" smtClean="0">
                <a:latin typeface="Arial" panose="020B0604020202020204" pitchFamily="34" charset="0"/>
              </a:rPr>
              <a:t>§ 1751 – včlenění pojistných podmínek </a:t>
            </a:r>
          </a:p>
          <a:p>
            <a:pPr marL="285750" indent="-285750">
              <a:spcAft>
                <a:spcPts val="600"/>
              </a:spcAft>
              <a:buFontTx/>
              <a:buChar char="-"/>
            </a:pPr>
            <a:r>
              <a:rPr lang="cs-CZ" sz="2400" dirty="0" smtClean="0">
                <a:latin typeface="Arial" panose="020B0604020202020204" pitchFamily="34" charset="0"/>
              </a:rPr>
              <a:t>§ 435 – náležitosti obchodních listin</a:t>
            </a:r>
          </a:p>
          <a:p>
            <a:pPr marL="285750" indent="-285750">
              <a:spcAft>
                <a:spcPts val="600"/>
              </a:spcAft>
              <a:buFontTx/>
              <a:buChar char="-"/>
            </a:pPr>
            <a:r>
              <a:rPr lang="cs-CZ" sz="2400" dirty="0" smtClean="0">
                <a:latin typeface="Arial" panose="020B0604020202020204" pitchFamily="34" charset="0"/>
              </a:rPr>
              <a:t>§ 21a z. č. 38/2004 – předsmluvní informace </a:t>
            </a:r>
          </a:p>
          <a:p>
            <a:pPr marL="285750" indent="-285750">
              <a:spcAft>
                <a:spcPts val="600"/>
              </a:spcAft>
              <a:buFontTx/>
              <a:buChar char="-"/>
            </a:pPr>
            <a:r>
              <a:rPr lang="cs-CZ" sz="2400" dirty="0" smtClean="0">
                <a:latin typeface="Arial" panose="020B0604020202020204" pitchFamily="34" charset="0"/>
              </a:rPr>
              <a:t>§ 14 z. č. 634/1992 – </a:t>
            </a:r>
            <a:r>
              <a:rPr lang="cs-CZ" sz="2400" dirty="0" err="1" smtClean="0">
                <a:latin typeface="Arial" panose="020B0604020202020204" pitchFamily="34" charset="0"/>
              </a:rPr>
              <a:t>info</a:t>
            </a:r>
            <a:r>
              <a:rPr lang="cs-CZ" sz="2400" dirty="0" smtClean="0">
                <a:latin typeface="Arial" panose="020B0604020202020204" pitchFamily="34" charset="0"/>
              </a:rPr>
              <a:t> o spotřebitelském mimosoudním řešení sporu </a:t>
            </a:r>
          </a:p>
          <a:p>
            <a:pPr marL="285750" indent="-285750">
              <a:spcAft>
                <a:spcPts val="600"/>
              </a:spcAft>
              <a:buFontTx/>
              <a:buChar char="-"/>
            </a:pPr>
            <a:r>
              <a:rPr lang="cs-CZ" sz="2400" dirty="0" smtClean="0">
                <a:latin typeface="Arial" panose="020B0604020202020204" pitchFamily="34" charset="0"/>
              </a:rPr>
              <a:t>§ 2775 – je třeba vydat pojistku </a:t>
            </a:r>
          </a:p>
        </p:txBody>
      </p:sp>
    </p:spTree>
    <p:extLst>
      <p:ext uri="{BB962C8B-B14F-4D97-AF65-F5344CB8AC3E}">
        <p14:creationId xmlns:p14="http://schemas.microsoft.com/office/powerpoint/2010/main" val="35422413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17</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Příklady</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Přímá spojnice 28"/>
          <p:cNvCxnSpPr/>
          <p:nvPr/>
        </p:nvCxnSpPr>
        <p:spPr>
          <a:xfrm>
            <a:off x="43595" y="1521965"/>
            <a:ext cx="4320480" cy="0"/>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99098" y="1544455"/>
            <a:ext cx="7272808" cy="2031325"/>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342900" indent="-342900">
              <a:buFont typeface="+mj-lt"/>
              <a:buAutoNum type="arabicPeriod"/>
            </a:pPr>
            <a:r>
              <a:rPr lang="cs-CZ" dirty="0" smtClean="0">
                <a:latin typeface="Arial" panose="020B0604020202020204" pitchFamily="34" charset="0"/>
              </a:rPr>
              <a:t>Úprava pojištění hodinek </a:t>
            </a:r>
          </a:p>
          <a:p>
            <a:pPr marL="800100" lvl="1" indent="-342900">
              <a:buFont typeface="Arial" panose="020B0604020202020204" pitchFamily="34" charset="0"/>
              <a:buChar char="•"/>
            </a:pPr>
            <a:r>
              <a:rPr lang="cs-CZ" dirty="0" smtClean="0">
                <a:latin typeface="Arial" panose="020B0604020202020204" pitchFamily="34" charset="0"/>
              </a:rPr>
              <a:t>Oprava terminologických chyb</a:t>
            </a:r>
          </a:p>
          <a:p>
            <a:pPr marL="800100" lvl="1" indent="-342900">
              <a:buFont typeface="Arial" panose="020B0604020202020204" pitchFamily="34" charset="0"/>
              <a:buChar char="•"/>
            </a:pPr>
            <a:r>
              <a:rPr lang="cs-CZ" dirty="0" smtClean="0">
                <a:latin typeface="Arial" panose="020B0604020202020204" pitchFamily="34" charset="0"/>
              </a:rPr>
              <a:t>Doplnění chybějících povinných ustanovení </a:t>
            </a:r>
          </a:p>
          <a:p>
            <a:pPr marL="800100" lvl="1" indent="-342900">
              <a:buFont typeface="Arial" panose="020B0604020202020204" pitchFamily="34" charset="0"/>
              <a:buChar char="•"/>
            </a:pPr>
            <a:r>
              <a:rPr lang="cs-CZ" dirty="0" smtClean="0">
                <a:latin typeface="Arial" panose="020B0604020202020204" pitchFamily="34" charset="0"/>
              </a:rPr>
              <a:t>Jiná vylepšení </a:t>
            </a:r>
          </a:p>
          <a:p>
            <a:pPr marL="342900" indent="-342900">
              <a:buFont typeface="+mj-lt"/>
              <a:buAutoNum type="arabicPeriod"/>
            </a:pPr>
            <a:endParaRPr lang="cs-CZ" dirty="0" smtClean="0">
              <a:latin typeface="Arial" panose="020B0604020202020204" pitchFamily="34" charset="0"/>
            </a:endParaRPr>
          </a:p>
          <a:p>
            <a:pPr marL="342900" indent="-342900">
              <a:buFont typeface="Wingdings" panose="05000000000000000000" pitchFamily="2" charset="2"/>
              <a:buChar char="§"/>
            </a:pPr>
            <a:endParaRPr lang="cs-CZ" dirty="0" smtClean="0">
              <a:latin typeface="Arial" panose="020B0604020202020204" pitchFamily="34" charset="0"/>
            </a:endParaRPr>
          </a:p>
        </p:txBody>
      </p:sp>
    </p:spTree>
    <p:extLst>
      <p:ext uri="{BB962C8B-B14F-4D97-AF65-F5344CB8AC3E}">
        <p14:creationId xmlns:p14="http://schemas.microsoft.com/office/powerpoint/2010/main" val="270936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18</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Dělení pojištění</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Přímá spojnice 28"/>
          <p:cNvCxnSpPr/>
          <p:nvPr/>
        </p:nvCxnSpPr>
        <p:spPr>
          <a:xfrm>
            <a:off x="43595" y="1521965"/>
            <a:ext cx="4320480" cy="0"/>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19721" y="1519140"/>
            <a:ext cx="7272808" cy="3416320"/>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285750" indent="-285750">
              <a:spcAft>
                <a:spcPts val="600"/>
              </a:spcAft>
              <a:buFont typeface="Arial" panose="020B0604020202020204" pitchFamily="34" charset="0"/>
              <a:buChar char="•"/>
            </a:pPr>
            <a:r>
              <a:rPr lang="cs-CZ" sz="2400" dirty="0" smtClean="0">
                <a:latin typeface="Arial" panose="020B0604020202020204" pitchFamily="34" charset="0"/>
              </a:rPr>
              <a:t>Zákonné x smluvní </a:t>
            </a:r>
          </a:p>
          <a:p>
            <a:pPr marL="285750" indent="-285750">
              <a:spcAft>
                <a:spcPts val="600"/>
              </a:spcAft>
              <a:buFont typeface="Arial" panose="020B0604020202020204" pitchFamily="34" charset="0"/>
              <a:buChar char="•"/>
            </a:pPr>
            <a:r>
              <a:rPr lang="cs-CZ" sz="2400" dirty="0" smtClean="0">
                <a:latin typeface="Arial" panose="020B0604020202020204" pitchFamily="34" charset="0"/>
              </a:rPr>
              <a:t>Povinné x nepovinné</a:t>
            </a:r>
          </a:p>
          <a:p>
            <a:pPr marL="285750" indent="-285750">
              <a:spcAft>
                <a:spcPts val="600"/>
              </a:spcAft>
              <a:buFont typeface="Arial" panose="020B0604020202020204" pitchFamily="34" charset="0"/>
              <a:buChar char="•"/>
            </a:pPr>
            <a:r>
              <a:rPr lang="cs-CZ" sz="2400" dirty="0" smtClean="0">
                <a:latin typeface="Arial" panose="020B0604020202020204" pitchFamily="34" charset="0"/>
              </a:rPr>
              <a:t>Škodové x obnosové </a:t>
            </a:r>
          </a:p>
          <a:p>
            <a:pPr marL="285750" indent="-285750">
              <a:spcAft>
                <a:spcPts val="600"/>
              </a:spcAft>
              <a:buFont typeface="Arial" panose="020B0604020202020204" pitchFamily="34" charset="0"/>
              <a:buChar char="•"/>
            </a:pPr>
            <a:r>
              <a:rPr lang="cs-CZ" sz="2400" dirty="0" smtClean="0">
                <a:latin typeface="Arial" panose="020B0604020202020204" pitchFamily="34" charset="0"/>
              </a:rPr>
              <a:t>Pojištění majetku x pojištění osob</a:t>
            </a:r>
          </a:p>
          <a:p>
            <a:pPr marL="285750" indent="-285750">
              <a:spcAft>
                <a:spcPts val="600"/>
              </a:spcAft>
              <a:buFont typeface="Arial" panose="020B0604020202020204" pitchFamily="34" charset="0"/>
              <a:buChar char="•"/>
            </a:pPr>
            <a:r>
              <a:rPr lang="cs-CZ" sz="2400" dirty="0" smtClean="0">
                <a:latin typeface="Arial" panose="020B0604020202020204" pitchFamily="34" charset="0"/>
              </a:rPr>
              <a:t>Životní pojištění x neživotní pojištění  </a:t>
            </a:r>
          </a:p>
          <a:p>
            <a:pPr>
              <a:spcAft>
                <a:spcPts val="600"/>
              </a:spcAft>
            </a:pPr>
            <a:endParaRPr lang="cs-CZ" sz="2400" dirty="0" smtClean="0">
              <a:latin typeface="Arial" panose="020B0604020202020204" pitchFamily="34" charset="0"/>
            </a:endParaRPr>
          </a:p>
          <a:p>
            <a:pPr marL="342900" indent="-342900">
              <a:spcAft>
                <a:spcPts val="600"/>
              </a:spcAft>
              <a:buFont typeface="Wingdings" panose="05000000000000000000" pitchFamily="2" charset="2"/>
              <a:buChar char="§"/>
            </a:pPr>
            <a:endParaRPr lang="cs-CZ" sz="2400" dirty="0" smtClean="0">
              <a:latin typeface="Arial" panose="020B0604020202020204" pitchFamily="34" charset="0"/>
            </a:endParaRPr>
          </a:p>
        </p:txBody>
      </p:sp>
    </p:spTree>
    <p:extLst>
      <p:ext uri="{BB962C8B-B14F-4D97-AF65-F5344CB8AC3E}">
        <p14:creationId xmlns:p14="http://schemas.microsoft.com/office/powerpoint/2010/main" val="3139865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19</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Pojištění majetku x osob</a:t>
            </a:r>
            <a:endParaRPr lang="cs-CZ" sz="4000" dirty="0">
              <a:latin typeface="Arial" panose="020B0604020202020204" pitchFamily="34" charset="0"/>
            </a:endParaRPr>
          </a:p>
        </p:txBody>
      </p:sp>
      <p:cxnSp>
        <p:nvCxnSpPr>
          <p:cNvPr id="29" name="Přímá spojnice 28"/>
          <p:cNvCxnSpPr/>
          <p:nvPr/>
        </p:nvCxnSpPr>
        <p:spPr>
          <a:xfrm>
            <a:off x="43595" y="1521965"/>
            <a:ext cx="4320480" cy="0"/>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19721" y="1519140"/>
            <a:ext cx="7272808" cy="5647700"/>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a:spcAft>
                <a:spcPts val="600"/>
              </a:spcAft>
            </a:pPr>
            <a:r>
              <a:rPr lang="cs-CZ" sz="2400" b="1" dirty="0" smtClean="0">
                <a:latin typeface="Arial" panose="020B0604020202020204" pitchFamily="34" charset="0"/>
              </a:rPr>
              <a:t>Majetku</a:t>
            </a:r>
          </a:p>
          <a:p>
            <a:pPr marL="285750" indent="-285750">
              <a:spcAft>
                <a:spcPts val="600"/>
              </a:spcAft>
              <a:buFont typeface="Arial" panose="020B0604020202020204" pitchFamily="34" charset="0"/>
              <a:buChar char="•"/>
            </a:pPr>
            <a:r>
              <a:rPr lang="cs-CZ" sz="2400" dirty="0" smtClean="0">
                <a:latin typeface="Arial" panose="020B0604020202020204" pitchFamily="34" charset="0"/>
              </a:rPr>
              <a:t>Běžné</a:t>
            </a:r>
          </a:p>
          <a:p>
            <a:pPr marL="285750" indent="-285750">
              <a:spcAft>
                <a:spcPts val="600"/>
              </a:spcAft>
              <a:buFont typeface="Arial" panose="020B0604020202020204" pitchFamily="34" charset="0"/>
              <a:buChar char="•"/>
            </a:pPr>
            <a:r>
              <a:rPr lang="cs-CZ" sz="2400" dirty="0">
                <a:latin typeface="Arial" panose="020B0604020202020204" pitchFamily="34" charset="0"/>
              </a:rPr>
              <a:t>pojištění právní </a:t>
            </a:r>
            <a:r>
              <a:rPr lang="cs-CZ" sz="2400" dirty="0" smtClean="0">
                <a:latin typeface="Arial" panose="020B0604020202020204" pitchFamily="34" charset="0"/>
              </a:rPr>
              <a:t>ochrany</a:t>
            </a:r>
          </a:p>
          <a:p>
            <a:pPr marL="285750" indent="-285750">
              <a:spcAft>
                <a:spcPts val="600"/>
              </a:spcAft>
              <a:buFont typeface="Arial" panose="020B0604020202020204" pitchFamily="34" charset="0"/>
              <a:buChar char="•"/>
            </a:pPr>
            <a:r>
              <a:rPr lang="cs-CZ" sz="2400" dirty="0">
                <a:latin typeface="Arial" panose="020B0604020202020204" pitchFamily="34" charset="0"/>
              </a:rPr>
              <a:t>pojištění odpovědnosti za </a:t>
            </a:r>
            <a:r>
              <a:rPr lang="cs-CZ" sz="2400" dirty="0" smtClean="0">
                <a:latin typeface="Arial" panose="020B0604020202020204" pitchFamily="34" charset="0"/>
              </a:rPr>
              <a:t>škodu</a:t>
            </a:r>
          </a:p>
          <a:p>
            <a:pPr marL="285750" indent="-285750">
              <a:spcAft>
                <a:spcPts val="600"/>
              </a:spcAft>
              <a:buFont typeface="Arial" panose="020B0604020202020204" pitchFamily="34" charset="0"/>
              <a:buChar char="•"/>
            </a:pPr>
            <a:r>
              <a:rPr lang="cs-CZ" sz="2400" dirty="0">
                <a:latin typeface="Arial" panose="020B0604020202020204" pitchFamily="34" charset="0"/>
              </a:rPr>
              <a:t>pojištění úvěru a </a:t>
            </a:r>
            <a:r>
              <a:rPr lang="cs-CZ" sz="2400" dirty="0" smtClean="0">
                <a:latin typeface="Arial" panose="020B0604020202020204" pitchFamily="34" charset="0"/>
              </a:rPr>
              <a:t>záruky</a:t>
            </a:r>
          </a:p>
          <a:p>
            <a:pPr marL="285750" indent="-285750">
              <a:spcAft>
                <a:spcPts val="600"/>
              </a:spcAft>
              <a:buFont typeface="Arial" panose="020B0604020202020204" pitchFamily="34" charset="0"/>
              <a:buChar char="•"/>
            </a:pPr>
            <a:r>
              <a:rPr lang="cs-CZ" sz="2400" dirty="0">
                <a:latin typeface="Arial" panose="020B0604020202020204" pitchFamily="34" charset="0"/>
              </a:rPr>
              <a:t>pojištění finančních </a:t>
            </a:r>
            <a:r>
              <a:rPr lang="cs-CZ" sz="2400" dirty="0" smtClean="0">
                <a:latin typeface="Arial" panose="020B0604020202020204" pitchFamily="34" charset="0"/>
              </a:rPr>
              <a:t>ztrát</a:t>
            </a:r>
          </a:p>
          <a:p>
            <a:pPr>
              <a:spcAft>
                <a:spcPts val="600"/>
              </a:spcAft>
            </a:pPr>
            <a:r>
              <a:rPr lang="cs-CZ" sz="2400" b="1" dirty="0" smtClean="0">
                <a:latin typeface="Arial" panose="020B0604020202020204" pitchFamily="34" charset="0"/>
              </a:rPr>
              <a:t>Osob</a:t>
            </a:r>
            <a:endParaRPr lang="cs-CZ" sz="2400" b="1" dirty="0">
              <a:latin typeface="Arial" panose="020B0604020202020204" pitchFamily="34" charset="0"/>
            </a:endParaRPr>
          </a:p>
          <a:p>
            <a:pPr marL="285750" indent="-285750">
              <a:spcAft>
                <a:spcPts val="600"/>
              </a:spcAft>
              <a:buFont typeface="Arial" panose="020B0604020202020204" pitchFamily="34" charset="0"/>
              <a:buChar char="•"/>
            </a:pPr>
            <a:r>
              <a:rPr lang="cs-CZ" sz="2400" dirty="0">
                <a:latin typeface="Arial" panose="020B0604020202020204" pitchFamily="34" charset="0"/>
              </a:rPr>
              <a:t>pojištění životní</a:t>
            </a:r>
            <a:endParaRPr lang="cs-CZ" sz="2400" dirty="0" smtClean="0">
              <a:latin typeface="Arial" panose="020B0604020202020204" pitchFamily="34" charset="0"/>
            </a:endParaRPr>
          </a:p>
          <a:p>
            <a:pPr marL="285750" indent="-285750">
              <a:spcAft>
                <a:spcPts val="600"/>
              </a:spcAft>
              <a:buFont typeface="Arial" panose="020B0604020202020204" pitchFamily="34" charset="0"/>
              <a:buChar char="•"/>
            </a:pPr>
            <a:r>
              <a:rPr lang="cs-CZ" sz="2400" dirty="0">
                <a:latin typeface="Arial" panose="020B0604020202020204" pitchFamily="34" charset="0"/>
              </a:rPr>
              <a:t>pojištění </a:t>
            </a:r>
            <a:r>
              <a:rPr lang="cs-CZ" sz="2400" dirty="0" smtClean="0">
                <a:latin typeface="Arial" panose="020B0604020202020204" pitchFamily="34" charset="0"/>
              </a:rPr>
              <a:t>úrazové</a:t>
            </a:r>
          </a:p>
          <a:p>
            <a:pPr marL="285750" indent="-285750">
              <a:spcAft>
                <a:spcPts val="600"/>
              </a:spcAft>
              <a:buFont typeface="Arial" panose="020B0604020202020204" pitchFamily="34" charset="0"/>
              <a:buChar char="•"/>
            </a:pPr>
            <a:r>
              <a:rPr lang="cs-CZ" sz="2400" dirty="0">
                <a:latin typeface="Arial" panose="020B0604020202020204" pitchFamily="34" charset="0"/>
              </a:rPr>
              <a:t>pojištění pro případ nemoci</a:t>
            </a:r>
          </a:p>
          <a:p>
            <a:pPr>
              <a:spcAft>
                <a:spcPts val="600"/>
              </a:spcAft>
            </a:pPr>
            <a:endParaRPr lang="cs-CZ" sz="2400" dirty="0" smtClean="0">
              <a:latin typeface="Arial" panose="020B0604020202020204" pitchFamily="34" charset="0"/>
            </a:endParaRPr>
          </a:p>
          <a:p>
            <a:pPr marL="342900" indent="-342900">
              <a:spcAft>
                <a:spcPts val="600"/>
              </a:spcAft>
              <a:buFont typeface="Wingdings" panose="05000000000000000000" pitchFamily="2" charset="2"/>
              <a:buChar char="§"/>
            </a:pPr>
            <a:endParaRPr lang="cs-CZ" sz="2400" dirty="0" smtClean="0">
              <a:latin typeface="Arial" panose="020B0604020202020204" pitchFamily="34" charset="0"/>
            </a:endParaRPr>
          </a:p>
        </p:txBody>
      </p:sp>
    </p:spTree>
    <p:extLst>
      <p:ext uri="{BB962C8B-B14F-4D97-AF65-F5344CB8AC3E}">
        <p14:creationId xmlns:p14="http://schemas.microsoft.com/office/powerpoint/2010/main" val="2019056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5400600"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Zaměření kurzu </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Přímá spojnice 28"/>
          <p:cNvCxnSpPr/>
          <p:nvPr/>
        </p:nvCxnSpPr>
        <p:spPr>
          <a:xfrm>
            <a:off x="0" y="1484784"/>
            <a:ext cx="4320480" cy="0"/>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67644" y="1519140"/>
            <a:ext cx="7272808" cy="5355312"/>
          </a:xfrm>
          <a:prstGeom prst="rect">
            <a:avLst/>
          </a:prstGeom>
          <a:noFill/>
        </p:spPr>
        <p:txBody>
          <a:bodyPr wrap="square" rtlCol="0">
            <a:spAutoFit/>
          </a:bodyPr>
          <a:lstStyle/>
          <a:p>
            <a:r>
              <a:rPr lang="cs-CZ" b="1" dirty="0" smtClean="0">
                <a:latin typeface="Arial" panose="020B0604020202020204" pitchFamily="34" charset="0"/>
              </a:rPr>
              <a:t>Zaměření:</a:t>
            </a:r>
          </a:p>
          <a:p>
            <a:pPr marL="342900" indent="-342900">
              <a:buFont typeface="Arial" panose="020B0604020202020204" pitchFamily="34" charset="0"/>
              <a:buChar char="−"/>
            </a:pPr>
            <a:r>
              <a:rPr lang="cs-CZ" dirty="0" smtClean="0">
                <a:latin typeface="Arial" panose="020B0604020202020204" pitchFamily="34" charset="0"/>
              </a:rPr>
              <a:t>Získání praktických znalostí z oblastí pojistného práva</a:t>
            </a:r>
          </a:p>
          <a:p>
            <a:pPr marL="342900" indent="-342900">
              <a:buFont typeface="Arial" panose="020B0604020202020204" pitchFamily="34" charset="0"/>
              <a:buChar char="−"/>
            </a:pPr>
            <a:r>
              <a:rPr lang="cs-CZ" dirty="0" smtClean="0">
                <a:latin typeface="Arial" panose="020B0604020202020204" pitchFamily="34" charset="0"/>
              </a:rPr>
              <a:t>Porozumění propojení této oblasti práva s jinými právními obory</a:t>
            </a:r>
          </a:p>
          <a:p>
            <a:pPr marL="342900" indent="-342900">
              <a:buFont typeface="Arial" panose="020B0604020202020204" pitchFamily="34" charset="0"/>
              <a:buChar char="−"/>
            </a:pPr>
            <a:r>
              <a:rPr lang="cs-CZ" dirty="0" smtClean="0">
                <a:latin typeface="Arial" panose="020B0604020202020204" pitchFamily="34" charset="0"/>
              </a:rPr>
              <a:t>Získání zkušeností s výukou zaměřenou sektorově nikoli oborově</a:t>
            </a:r>
          </a:p>
          <a:p>
            <a:endParaRPr lang="cs-CZ" dirty="0" smtClean="0">
              <a:latin typeface="Arial" panose="020B0604020202020204" pitchFamily="34" charset="0"/>
            </a:endParaRPr>
          </a:p>
          <a:p>
            <a:r>
              <a:rPr lang="cs-CZ" b="1" dirty="0" smtClean="0">
                <a:latin typeface="Arial" panose="020B0604020202020204" pitchFamily="34" charset="0"/>
              </a:rPr>
              <a:t>Cíle</a:t>
            </a:r>
            <a:r>
              <a:rPr lang="cs-CZ" dirty="0" smtClean="0">
                <a:latin typeface="Arial" panose="020B0604020202020204" pitchFamily="34" charset="0"/>
              </a:rPr>
              <a:t>:</a:t>
            </a:r>
          </a:p>
          <a:p>
            <a:pPr marL="342900" indent="-342900">
              <a:buFont typeface="Arial" panose="020B0604020202020204" pitchFamily="34" charset="0"/>
              <a:buChar char="−"/>
            </a:pPr>
            <a:r>
              <a:rPr lang="cs-CZ" dirty="0" smtClean="0">
                <a:latin typeface="Arial" panose="020B0604020202020204" pitchFamily="34" charset="0"/>
              </a:rPr>
              <a:t>Zvýšení uplatnitelnosti studentů </a:t>
            </a:r>
          </a:p>
          <a:p>
            <a:pPr marL="342900" indent="-342900">
              <a:buFont typeface="Arial" panose="020B0604020202020204" pitchFamily="34" charset="0"/>
              <a:buChar char="−"/>
            </a:pPr>
            <a:r>
              <a:rPr lang="cs-CZ" dirty="0" smtClean="0">
                <a:latin typeface="Arial" panose="020B0604020202020204" pitchFamily="34" charset="0"/>
              </a:rPr>
              <a:t>Vyhovění potřebám praxe </a:t>
            </a:r>
          </a:p>
          <a:p>
            <a:pPr marL="342900" indent="-342900">
              <a:buFont typeface="Arial" panose="020B0604020202020204" pitchFamily="34" charset="0"/>
              <a:buChar char="−"/>
            </a:pPr>
            <a:endParaRPr lang="cs-CZ" dirty="0">
              <a:latin typeface="Arial" panose="020B0604020202020204" pitchFamily="34" charset="0"/>
            </a:endParaRPr>
          </a:p>
          <a:p>
            <a:r>
              <a:rPr lang="cs-CZ" b="1" dirty="0" smtClean="0">
                <a:latin typeface="Arial" panose="020B0604020202020204" pitchFamily="34" charset="0"/>
              </a:rPr>
              <a:t>Hlavní zaměření pojistného práva</a:t>
            </a:r>
            <a:endParaRPr lang="cs-CZ" dirty="0">
              <a:latin typeface="Arial" panose="020B0604020202020204" pitchFamily="34" charset="0"/>
            </a:endParaRPr>
          </a:p>
          <a:p>
            <a:pPr marL="285750" indent="-285750">
              <a:buFontTx/>
              <a:buChar char="-"/>
            </a:pPr>
            <a:r>
              <a:rPr lang="cs-CZ" dirty="0" smtClean="0">
                <a:latin typeface="Arial" panose="020B0604020202020204" pitchFamily="34" charset="0"/>
              </a:rPr>
              <a:t>Finančnictví  </a:t>
            </a:r>
          </a:p>
          <a:p>
            <a:pPr marL="285750" indent="-285750">
              <a:buFontTx/>
              <a:buChar char="-"/>
            </a:pPr>
            <a:r>
              <a:rPr lang="cs-CZ" dirty="0" smtClean="0">
                <a:latin typeface="Arial" panose="020B0604020202020204" pitchFamily="34" charset="0"/>
              </a:rPr>
              <a:t>Smluvní právo</a:t>
            </a:r>
          </a:p>
          <a:p>
            <a:pPr marL="285750" indent="-285750">
              <a:buFontTx/>
              <a:buChar char="-"/>
            </a:pPr>
            <a:r>
              <a:rPr lang="cs-CZ" dirty="0" smtClean="0">
                <a:latin typeface="Arial" panose="020B0604020202020204" pitchFamily="34" charset="0"/>
              </a:rPr>
              <a:t>Náhrada škody</a:t>
            </a:r>
          </a:p>
          <a:p>
            <a:pPr marL="285750" indent="-285750">
              <a:buFontTx/>
              <a:buChar char="-"/>
            </a:pPr>
            <a:r>
              <a:rPr lang="cs-CZ" dirty="0" smtClean="0">
                <a:latin typeface="Arial" panose="020B0604020202020204" pitchFamily="34" charset="0"/>
              </a:rPr>
              <a:t>Ochrana spotřebitele</a:t>
            </a:r>
          </a:p>
          <a:p>
            <a:pPr marL="285750" indent="-285750">
              <a:buFontTx/>
              <a:buChar char="-"/>
            </a:pPr>
            <a:r>
              <a:rPr lang="cs-CZ" dirty="0" smtClean="0">
                <a:latin typeface="Arial" panose="020B0604020202020204" pitchFamily="34" charset="0"/>
              </a:rPr>
              <a:t>Procesní právo </a:t>
            </a:r>
          </a:p>
          <a:p>
            <a:pPr marL="285750" indent="-285750">
              <a:buFontTx/>
              <a:buChar char="-"/>
            </a:pPr>
            <a:r>
              <a:rPr lang="cs-CZ" dirty="0" smtClean="0">
                <a:latin typeface="Arial" panose="020B0604020202020204" pitchFamily="34" charset="0"/>
              </a:rPr>
              <a:t>Distribuce </a:t>
            </a:r>
          </a:p>
          <a:p>
            <a:pPr marL="285750" indent="-285750">
              <a:buFontTx/>
              <a:buChar char="-"/>
            </a:pPr>
            <a:endParaRPr lang="cs-CZ" dirty="0" smtClean="0">
              <a:latin typeface="Arial" panose="020B0604020202020204" pitchFamily="34" charset="0"/>
            </a:endParaRPr>
          </a:p>
          <a:p>
            <a:pPr marL="285750" indent="-285750">
              <a:buFontTx/>
              <a:buChar char="-"/>
            </a:pPr>
            <a:endParaRPr lang="cs-CZ" dirty="0" smtClean="0">
              <a:latin typeface="Arial" panose="020B0604020202020204" pitchFamily="34" charset="0"/>
            </a:endParaRPr>
          </a:p>
          <a:p>
            <a:pPr marL="342900" indent="-342900">
              <a:buFont typeface="Wingdings" panose="05000000000000000000" pitchFamily="2" charset="2"/>
              <a:buChar char="§"/>
            </a:pPr>
            <a:endParaRPr lang="cs-CZ" dirty="0" smtClean="0">
              <a:latin typeface="Arial" panose="020B0604020202020204" pitchFamily="34" charset="0"/>
            </a:endParaRPr>
          </a:p>
        </p:txBody>
      </p:sp>
    </p:spTree>
    <p:extLst>
      <p:ext uri="{BB962C8B-B14F-4D97-AF65-F5344CB8AC3E}">
        <p14:creationId xmlns:p14="http://schemas.microsoft.com/office/powerpoint/2010/main" val="485630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20</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Životní x neživotní pojištění</a:t>
            </a:r>
            <a:endParaRPr lang="cs-CZ" sz="4000" dirty="0">
              <a:latin typeface="Arial" panose="020B0604020202020204" pitchFamily="34" charset="0"/>
            </a:endParaRPr>
          </a:p>
        </p:txBody>
      </p:sp>
      <p:sp>
        <p:nvSpPr>
          <p:cNvPr id="28" name="TextovéPole 27"/>
          <p:cNvSpPr txBox="1"/>
          <p:nvPr/>
        </p:nvSpPr>
        <p:spPr>
          <a:xfrm>
            <a:off x="1259632" y="1112550"/>
            <a:ext cx="7548921" cy="6878806"/>
          </a:xfrm>
          <a:prstGeom prst="rect">
            <a:avLst/>
          </a:prstGeom>
          <a:noFill/>
        </p:spPr>
        <p:txBody>
          <a:bodyPr wrap="square" numCol="2" rtlCol="0">
            <a:spAutoFit/>
          </a:bodyPr>
          <a:lstStyle/>
          <a:p>
            <a:r>
              <a:rPr lang="pl-PL" sz="1600" dirty="0" smtClean="0">
                <a:latin typeface="Arial" panose="020B0604020202020204" pitchFamily="34" charset="0"/>
              </a:rPr>
              <a:t> </a:t>
            </a:r>
            <a:r>
              <a:rPr lang="pl-PL" dirty="0" err="1" smtClean="0">
                <a:latin typeface="Arial" panose="020B0604020202020204" pitchFamily="34" charset="0"/>
              </a:rPr>
              <a:t>Příloha</a:t>
            </a:r>
            <a:r>
              <a:rPr lang="pl-PL" dirty="0" smtClean="0">
                <a:latin typeface="Arial" panose="020B0604020202020204" pitchFamily="34" charset="0"/>
              </a:rPr>
              <a:t>  č. 1 </a:t>
            </a:r>
            <a:r>
              <a:rPr lang="pl-PL" dirty="0" err="1" smtClean="0">
                <a:latin typeface="Arial" panose="020B0604020202020204" pitchFamily="34" charset="0"/>
              </a:rPr>
              <a:t>zákona</a:t>
            </a:r>
            <a:r>
              <a:rPr lang="pl-PL" dirty="0" smtClean="0">
                <a:latin typeface="Arial" panose="020B0604020202020204" pitchFamily="34" charset="0"/>
              </a:rPr>
              <a:t> č.  277/2009</a:t>
            </a:r>
          </a:p>
          <a:p>
            <a:endParaRPr lang="pl-PL" dirty="0" smtClean="0">
              <a:latin typeface="Arial" panose="020B0604020202020204" pitchFamily="34" charset="0"/>
            </a:endParaRPr>
          </a:p>
          <a:p>
            <a:r>
              <a:rPr lang="cs-CZ" b="1" dirty="0" smtClean="0">
                <a:latin typeface="Arial" panose="020B0604020202020204" pitchFamily="34" charset="0"/>
              </a:rPr>
              <a:t>Životní: </a:t>
            </a:r>
          </a:p>
          <a:p>
            <a:pPr marL="285750" indent="-285750">
              <a:spcAft>
                <a:spcPts val="600"/>
              </a:spcAft>
              <a:buFont typeface="Arial" panose="020B0604020202020204" pitchFamily="34" charset="0"/>
              <a:buChar char="•"/>
            </a:pPr>
            <a:r>
              <a:rPr lang="cs-CZ" dirty="0" smtClean="0">
                <a:latin typeface="Arial" panose="020B0604020202020204" pitchFamily="34" charset="0"/>
              </a:rPr>
              <a:t>pro případ smrti, pro případ dožití, důchodu,</a:t>
            </a:r>
          </a:p>
          <a:p>
            <a:pPr marL="285750" indent="-285750">
              <a:spcAft>
                <a:spcPts val="600"/>
              </a:spcAft>
              <a:buFont typeface="Arial" panose="020B0604020202020204" pitchFamily="34" charset="0"/>
              <a:buChar char="•"/>
            </a:pPr>
            <a:r>
              <a:rPr lang="cs-CZ" dirty="0" smtClean="0">
                <a:latin typeface="Arial" panose="020B0604020202020204" pitchFamily="34" charset="0"/>
              </a:rPr>
              <a:t>pojištění úrazu nebo nemoci jako doplňkové pojištění</a:t>
            </a:r>
          </a:p>
          <a:p>
            <a:pPr marL="285750" indent="-285750">
              <a:spcAft>
                <a:spcPts val="600"/>
              </a:spcAft>
              <a:buFont typeface="Arial" panose="020B0604020202020204" pitchFamily="34" charset="0"/>
              <a:buChar char="•"/>
            </a:pPr>
            <a:r>
              <a:rPr lang="cs-CZ" dirty="0" smtClean="0">
                <a:latin typeface="Arial" panose="020B0604020202020204" pitchFamily="34" charset="0"/>
              </a:rPr>
              <a:t>Svatební pojištění nebo pojištění prostředků na výživu dětí.</a:t>
            </a:r>
          </a:p>
          <a:p>
            <a:pPr marL="285750" indent="-285750">
              <a:spcAft>
                <a:spcPts val="600"/>
              </a:spcAft>
              <a:buFont typeface="Arial" panose="020B0604020202020204" pitchFamily="34" charset="0"/>
              <a:buChar char="•"/>
            </a:pPr>
            <a:r>
              <a:rPr lang="cs-CZ" dirty="0" smtClean="0">
                <a:latin typeface="Arial" panose="020B0604020202020204" pitchFamily="34" charset="0"/>
              </a:rPr>
              <a:t>Trvalé zdravotní pojištění podle čl. 2 odst. 3 písm. a) bodu </a:t>
            </a:r>
            <a:r>
              <a:rPr lang="cs-CZ" dirty="0" err="1" smtClean="0">
                <a:latin typeface="Arial" panose="020B0604020202020204" pitchFamily="34" charset="0"/>
              </a:rPr>
              <a:t>iv</a:t>
            </a:r>
            <a:r>
              <a:rPr lang="cs-CZ" dirty="0" smtClean="0">
                <a:latin typeface="Arial" panose="020B0604020202020204" pitchFamily="34" charset="0"/>
              </a:rPr>
              <a:t>) směrnice Evropského parlamentu a Rady 2009/138/ES1).</a:t>
            </a:r>
          </a:p>
          <a:p>
            <a:pPr>
              <a:spcAft>
                <a:spcPts val="600"/>
              </a:spcAft>
            </a:pPr>
            <a:endParaRPr lang="cs-CZ" dirty="0" smtClean="0">
              <a:latin typeface="Arial" panose="020B0604020202020204" pitchFamily="34" charset="0"/>
            </a:endParaRPr>
          </a:p>
          <a:p>
            <a:pPr>
              <a:spcAft>
                <a:spcPts val="600"/>
              </a:spcAft>
            </a:pPr>
            <a:endParaRPr lang="cs-CZ" dirty="0" smtClean="0">
              <a:latin typeface="Arial" panose="020B0604020202020204" pitchFamily="34" charset="0"/>
            </a:endParaRPr>
          </a:p>
          <a:p>
            <a:pPr>
              <a:spcAft>
                <a:spcPts val="600"/>
              </a:spcAft>
            </a:pPr>
            <a:endParaRPr lang="cs-CZ" dirty="0" smtClean="0">
              <a:latin typeface="Arial" panose="020B0604020202020204" pitchFamily="34" charset="0"/>
            </a:endParaRPr>
          </a:p>
          <a:p>
            <a:pPr>
              <a:spcAft>
                <a:spcPts val="600"/>
              </a:spcAft>
            </a:pPr>
            <a:endParaRPr lang="cs-CZ" dirty="0" smtClean="0">
              <a:latin typeface="Arial" panose="020B0604020202020204" pitchFamily="34" charset="0"/>
            </a:endParaRPr>
          </a:p>
          <a:p>
            <a:pPr>
              <a:spcAft>
                <a:spcPts val="600"/>
              </a:spcAft>
            </a:pPr>
            <a:endParaRPr lang="cs-CZ" dirty="0" smtClean="0">
              <a:latin typeface="Arial" panose="020B0604020202020204" pitchFamily="34" charset="0"/>
            </a:endParaRPr>
          </a:p>
          <a:p>
            <a:pPr>
              <a:spcAft>
                <a:spcPts val="600"/>
              </a:spcAft>
            </a:pPr>
            <a:endParaRPr lang="cs-CZ" dirty="0" smtClean="0">
              <a:latin typeface="Arial" panose="020B0604020202020204" pitchFamily="34" charset="0"/>
            </a:endParaRPr>
          </a:p>
          <a:p>
            <a:pPr>
              <a:spcAft>
                <a:spcPts val="600"/>
              </a:spcAft>
            </a:pPr>
            <a:endParaRPr lang="cs-CZ" dirty="0" smtClean="0">
              <a:latin typeface="Arial" panose="020B0604020202020204" pitchFamily="34" charset="0"/>
            </a:endParaRPr>
          </a:p>
          <a:p>
            <a:pPr>
              <a:spcAft>
                <a:spcPts val="600"/>
              </a:spcAft>
            </a:pPr>
            <a:endParaRPr lang="cs-CZ" dirty="0" smtClean="0">
              <a:latin typeface="Arial" panose="020B0604020202020204" pitchFamily="34" charset="0"/>
            </a:endParaRPr>
          </a:p>
          <a:p>
            <a:pPr>
              <a:spcAft>
                <a:spcPts val="600"/>
              </a:spcAft>
            </a:pPr>
            <a:r>
              <a:rPr lang="cs-CZ" b="1" dirty="0" smtClean="0">
                <a:latin typeface="Arial" panose="020B0604020202020204" pitchFamily="34" charset="0"/>
              </a:rPr>
              <a:t>Neživotní</a:t>
            </a:r>
          </a:p>
          <a:p>
            <a:pPr marL="285750" indent="-285750">
              <a:spcAft>
                <a:spcPts val="600"/>
              </a:spcAft>
              <a:buFont typeface="Arial" panose="020B0604020202020204" pitchFamily="34" charset="0"/>
              <a:buChar char="•"/>
            </a:pPr>
            <a:r>
              <a:rPr lang="cs-CZ" dirty="0" smtClean="0">
                <a:latin typeface="Arial" panose="020B0604020202020204" pitchFamily="34" charset="0"/>
              </a:rPr>
              <a:t>Úrazové pojištění</a:t>
            </a:r>
          </a:p>
          <a:p>
            <a:pPr marL="285750" indent="-285750">
              <a:spcAft>
                <a:spcPts val="600"/>
              </a:spcAft>
              <a:buFont typeface="Arial" panose="020B0604020202020204" pitchFamily="34" charset="0"/>
              <a:buChar char="•"/>
            </a:pPr>
            <a:r>
              <a:rPr lang="cs-CZ" dirty="0" smtClean="0">
                <a:latin typeface="Arial" panose="020B0604020202020204" pitchFamily="34" charset="0"/>
              </a:rPr>
              <a:t>Pojištění nemoci</a:t>
            </a:r>
          </a:p>
          <a:p>
            <a:pPr marL="285750" indent="-285750">
              <a:spcAft>
                <a:spcPts val="600"/>
              </a:spcAft>
              <a:buFont typeface="Arial" panose="020B0604020202020204" pitchFamily="34" charset="0"/>
              <a:buChar char="•"/>
            </a:pPr>
            <a:r>
              <a:rPr lang="cs-CZ" dirty="0" smtClean="0">
                <a:latin typeface="Arial" panose="020B0604020202020204" pitchFamily="34" charset="0"/>
              </a:rPr>
              <a:t>Pojištění škod na dopravních prostředcích</a:t>
            </a:r>
          </a:p>
          <a:p>
            <a:pPr marL="285750" indent="-285750">
              <a:spcAft>
                <a:spcPts val="600"/>
              </a:spcAft>
              <a:buFont typeface="Arial" panose="020B0604020202020204" pitchFamily="34" charset="0"/>
              <a:buChar char="•"/>
            </a:pPr>
            <a:r>
              <a:rPr lang="cs-CZ" dirty="0" smtClean="0">
                <a:latin typeface="Arial" panose="020B0604020202020204" pitchFamily="34" charset="0"/>
              </a:rPr>
              <a:t>Pojištění přepravovaných</a:t>
            </a:r>
          </a:p>
          <a:p>
            <a:pPr marL="285750" indent="-285750">
              <a:spcAft>
                <a:spcPts val="600"/>
              </a:spcAft>
              <a:buFont typeface="Arial" panose="020B0604020202020204" pitchFamily="34" charset="0"/>
              <a:buChar char="•"/>
            </a:pPr>
            <a:r>
              <a:rPr lang="cs-CZ" dirty="0" smtClean="0">
                <a:latin typeface="Arial" panose="020B0604020202020204" pitchFamily="34" charset="0"/>
              </a:rPr>
              <a:t>Pojištění škod na jiném majetku</a:t>
            </a:r>
          </a:p>
          <a:p>
            <a:pPr marL="285750" indent="-285750">
              <a:spcAft>
                <a:spcPts val="600"/>
              </a:spcAft>
              <a:buFont typeface="Arial" panose="020B0604020202020204" pitchFamily="34" charset="0"/>
              <a:buChar char="•"/>
            </a:pPr>
            <a:r>
              <a:rPr lang="cs-CZ" dirty="0" smtClean="0">
                <a:latin typeface="Arial" panose="020B0604020202020204" pitchFamily="34" charset="0"/>
              </a:rPr>
              <a:t>Pojištění odpovědnosti za újmu Pojištění úvěru</a:t>
            </a:r>
          </a:p>
          <a:p>
            <a:pPr marL="285750" indent="-285750">
              <a:spcAft>
                <a:spcPts val="600"/>
              </a:spcAft>
              <a:buFont typeface="Arial" panose="020B0604020202020204" pitchFamily="34" charset="0"/>
              <a:buChar char="•"/>
            </a:pPr>
            <a:r>
              <a:rPr lang="cs-CZ" dirty="0" smtClean="0">
                <a:latin typeface="Arial" panose="020B0604020202020204" pitchFamily="34" charset="0"/>
              </a:rPr>
              <a:t> Pojištění záruky (kauce)</a:t>
            </a:r>
          </a:p>
          <a:p>
            <a:pPr marL="285750" indent="-285750">
              <a:spcAft>
                <a:spcPts val="600"/>
              </a:spcAft>
              <a:buFont typeface="Arial" panose="020B0604020202020204" pitchFamily="34" charset="0"/>
              <a:buChar char="•"/>
            </a:pPr>
            <a:r>
              <a:rPr lang="cs-CZ" dirty="0" smtClean="0">
                <a:latin typeface="Arial" panose="020B0604020202020204" pitchFamily="34" charset="0"/>
              </a:rPr>
              <a:t> Pojištění různých finančních ztrát</a:t>
            </a:r>
          </a:p>
          <a:p>
            <a:pPr marL="285750" indent="-285750">
              <a:spcAft>
                <a:spcPts val="600"/>
              </a:spcAft>
              <a:buFont typeface="Arial" panose="020B0604020202020204" pitchFamily="34" charset="0"/>
              <a:buChar char="•"/>
            </a:pPr>
            <a:r>
              <a:rPr lang="cs-CZ" dirty="0" smtClean="0">
                <a:latin typeface="Arial" panose="020B0604020202020204" pitchFamily="34" charset="0"/>
              </a:rPr>
              <a:t>Pojištění právní ochrany.</a:t>
            </a:r>
          </a:p>
          <a:p>
            <a:pPr marL="285750" indent="-285750">
              <a:spcAft>
                <a:spcPts val="600"/>
              </a:spcAft>
              <a:buFont typeface="Arial" panose="020B0604020202020204" pitchFamily="34" charset="0"/>
              <a:buChar char="•"/>
            </a:pPr>
            <a:r>
              <a:rPr lang="cs-CZ" dirty="0" smtClean="0">
                <a:latin typeface="Arial" panose="020B0604020202020204" pitchFamily="34" charset="0"/>
              </a:rPr>
              <a:t> Pojištění bezprostředně souvisejících s cestováním.</a:t>
            </a:r>
            <a:endParaRPr lang="cs-CZ" dirty="0">
              <a:latin typeface="Arial" panose="020B0604020202020204" pitchFamily="34" charset="0"/>
            </a:endParaRPr>
          </a:p>
        </p:txBody>
      </p:sp>
    </p:spTree>
    <p:extLst>
      <p:ext uri="{BB962C8B-B14F-4D97-AF65-F5344CB8AC3E}">
        <p14:creationId xmlns:p14="http://schemas.microsoft.com/office/powerpoint/2010/main" val="3537342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21</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Příklady</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Přímá spojnice 28"/>
          <p:cNvCxnSpPr/>
          <p:nvPr/>
        </p:nvCxnSpPr>
        <p:spPr>
          <a:xfrm>
            <a:off x="43595" y="1521965"/>
            <a:ext cx="4320480" cy="0"/>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99098" y="1544455"/>
            <a:ext cx="7272808" cy="2031325"/>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342900" indent="-342900">
              <a:buFont typeface="+mj-lt"/>
              <a:buAutoNum type="arabicPeriod"/>
            </a:pPr>
            <a:r>
              <a:rPr lang="cs-CZ" dirty="0">
                <a:latin typeface="Arial" panose="020B0604020202020204" pitchFamily="34" charset="0"/>
              </a:rPr>
              <a:t>Klasifikace složek cestovního pojištění</a:t>
            </a:r>
          </a:p>
          <a:p>
            <a:pPr marL="800100" lvl="1" indent="-342900">
              <a:buFont typeface="Arial" panose="020B0604020202020204" pitchFamily="34" charset="0"/>
              <a:buChar char="•"/>
            </a:pPr>
            <a:r>
              <a:rPr lang="cs-CZ" dirty="0">
                <a:latin typeface="Arial" panose="020B0604020202020204" pitchFamily="34" charset="0"/>
              </a:rPr>
              <a:t>Jaké typy pojištění obsahuje </a:t>
            </a:r>
          </a:p>
          <a:p>
            <a:pPr marL="800100" lvl="1" indent="-342900">
              <a:buFont typeface="Arial" panose="020B0604020202020204" pitchFamily="34" charset="0"/>
              <a:buChar char="•"/>
            </a:pPr>
            <a:r>
              <a:rPr lang="cs-CZ" dirty="0">
                <a:latin typeface="Arial" panose="020B0604020202020204" pitchFamily="34" charset="0"/>
              </a:rPr>
              <a:t>Jaká právní úprava se na jednotlivé složky </a:t>
            </a:r>
            <a:r>
              <a:rPr lang="cs-CZ" dirty="0" smtClean="0">
                <a:latin typeface="Arial" panose="020B0604020202020204" pitchFamily="34" charset="0"/>
              </a:rPr>
              <a:t>vztahuje</a:t>
            </a:r>
          </a:p>
          <a:p>
            <a:pPr lvl="1"/>
            <a:endParaRPr lang="cs-CZ" dirty="0" smtClean="0">
              <a:latin typeface="Arial" panose="020B0604020202020204" pitchFamily="34" charset="0"/>
            </a:endParaRPr>
          </a:p>
          <a:p>
            <a:pPr marL="342900" indent="-342900">
              <a:buFont typeface="+mj-lt"/>
              <a:buAutoNum type="arabicPeriod"/>
            </a:pPr>
            <a:r>
              <a:rPr lang="cs-CZ" dirty="0" smtClean="0">
                <a:latin typeface="Arial" panose="020B0604020202020204" pitchFamily="34" charset="0"/>
              </a:rPr>
              <a:t>Klasifikace pojištění dle z. č. 168/1999 Sb.</a:t>
            </a:r>
          </a:p>
          <a:p>
            <a:pPr marL="342900" indent="-342900">
              <a:buFont typeface="Wingdings" panose="05000000000000000000" pitchFamily="2" charset="2"/>
              <a:buChar char="§"/>
            </a:pPr>
            <a:endParaRPr lang="cs-CZ" dirty="0" smtClean="0">
              <a:latin typeface="Arial" panose="020B0604020202020204" pitchFamily="34" charset="0"/>
            </a:endParaRPr>
          </a:p>
        </p:txBody>
      </p:sp>
    </p:spTree>
    <p:extLst>
      <p:ext uri="{BB962C8B-B14F-4D97-AF65-F5344CB8AC3E}">
        <p14:creationId xmlns:p14="http://schemas.microsoft.com/office/powerpoint/2010/main" val="2175839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22</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Příklady</a:t>
            </a:r>
            <a:endParaRPr lang="cs-CZ" sz="4000" dirty="0">
              <a:latin typeface="Arial" panose="020B0604020202020204" pitchFamily="34" charset="0"/>
            </a:endParaRPr>
          </a:p>
        </p:txBody>
      </p:sp>
      <p:sp>
        <p:nvSpPr>
          <p:cNvPr id="28" name="TextovéPole 27"/>
          <p:cNvSpPr txBox="1"/>
          <p:nvPr/>
        </p:nvSpPr>
        <p:spPr>
          <a:xfrm>
            <a:off x="179512" y="1240890"/>
            <a:ext cx="8640960" cy="5816977"/>
          </a:xfrm>
          <a:prstGeom prst="rect">
            <a:avLst/>
          </a:prstGeom>
          <a:noFill/>
        </p:spPr>
        <p:txBody>
          <a:bodyPr wrap="square" rtlCol="0">
            <a:spAutoFit/>
          </a:bodyPr>
          <a:lstStyle/>
          <a:p>
            <a:r>
              <a:rPr lang="pl-PL" dirty="0" smtClean="0"/>
              <a:t> </a:t>
            </a:r>
            <a:endParaRPr lang="cs-CZ" dirty="0">
              <a:latin typeface="Arial" panose="020B0604020202020204" pitchFamily="34" charset="0"/>
            </a:endParaRPr>
          </a:p>
          <a:p>
            <a:r>
              <a:rPr lang="cs-CZ" dirty="0" smtClean="0">
                <a:latin typeface="Arial" panose="020B0604020202020204" pitchFamily="34" charset="0"/>
              </a:rPr>
              <a:t>3. </a:t>
            </a:r>
            <a:r>
              <a:rPr lang="cs-CZ" sz="2000" dirty="0" smtClean="0">
                <a:latin typeface="Arial" panose="020B0604020202020204" pitchFamily="34" charset="0"/>
              </a:rPr>
              <a:t>Klasifikace pojištění a nalezení příslušného ustanovení k řešení této situace </a:t>
            </a:r>
          </a:p>
          <a:p>
            <a:pPr marL="800100" lvl="1" indent="-342900">
              <a:buFont typeface="Arial" panose="020B0604020202020204" pitchFamily="34" charset="0"/>
              <a:buChar char="•"/>
            </a:pPr>
            <a:r>
              <a:rPr lang="cs-CZ" sz="2000" i="1" dirty="0" smtClean="0">
                <a:latin typeface="Arial" panose="020B0604020202020204" pitchFamily="34" charset="0"/>
              </a:rPr>
              <a:t>Problém, který klient řeší, spočívá v tom, že klient měl jako soukromá osoba uzavřené pojištění nemovitosti na byt, cca 12 let, které řádně platil. Následně převedl tento byt na třetí osobu (nevím, zda převedl gratis nebo prodal). Proto chtěl pojištění ukončit. Nicméně prošvihl řádnou lhůtu k podání výpovědi, takže oni to brali tak, že pojištění skončí až k 30/6/2016 i když on chtěl ukončit k 30/6/2015. Vymáhají po něm pojistné cca 5.000 Kč. Jemu se nelíbí, že nechtějí přistoupit na „dohodu“ o ukončení pojištění (nechce už jim těch cca 5 tis. Kč zaplatit) a trvají výhradně na „výpovědi“, byť dohodu všeobecné smluvní podmínky také připouštějí. Domnívá se, že když jim tolik let řádně platil, tak proč by nyní nemohli přimhouřit oko a ukončit to tak, jak chce on. Jde mu o princip, je připraven se i soudit.</a:t>
            </a:r>
          </a:p>
          <a:p>
            <a:pPr lvl="1"/>
            <a:r>
              <a:rPr lang="cs-CZ" i="1" dirty="0" smtClean="0">
                <a:latin typeface="Arial" panose="020B0604020202020204" pitchFamily="34" charset="0"/>
              </a:rPr>
              <a:t> </a:t>
            </a:r>
          </a:p>
          <a:p>
            <a:pPr marL="342900" indent="-342900">
              <a:buFont typeface="+mj-lt"/>
              <a:buAutoNum type="arabicPeriod"/>
            </a:pPr>
            <a:endParaRPr lang="cs-CZ" dirty="0" smtClean="0">
              <a:latin typeface="Arial" panose="020B0604020202020204" pitchFamily="34" charset="0"/>
            </a:endParaRPr>
          </a:p>
          <a:p>
            <a:pPr marL="342900" indent="-342900">
              <a:buFont typeface="Wingdings" panose="05000000000000000000" pitchFamily="2" charset="2"/>
              <a:buChar char="§"/>
            </a:pPr>
            <a:endParaRPr lang="cs-CZ" dirty="0" smtClean="0">
              <a:latin typeface="Arial" panose="020B0604020202020204" pitchFamily="34" charset="0"/>
            </a:endParaRPr>
          </a:p>
        </p:txBody>
      </p:sp>
    </p:spTree>
    <p:extLst>
      <p:ext uri="{BB962C8B-B14F-4D97-AF65-F5344CB8AC3E}">
        <p14:creationId xmlns:p14="http://schemas.microsoft.com/office/powerpoint/2010/main" val="28692688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23</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380820"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Povinné ručení </a:t>
            </a:r>
            <a:endParaRPr lang="cs-CZ" sz="4000" dirty="0">
              <a:latin typeface="Arial" panose="020B0604020202020204" pitchFamily="34" charset="0"/>
            </a:endParaRPr>
          </a:p>
        </p:txBody>
      </p:sp>
      <p:sp>
        <p:nvSpPr>
          <p:cNvPr id="28" name="TextovéPole 27"/>
          <p:cNvSpPr txBox="1"/>
          <p:nvPr/>
        </p:nvSpPr>
        <p:spPr>
          <a:xfrm>
            <a:off x="323528" y="1217506"/>
            <a:ext cx="7272808" cy="4308872"/>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285750" indent="-285750">
              <a:spcAft>
                <a:spcPts val="1200"/>
              </a:spcAft>
              <a:buFontTx/>
              <a:buChar char="-"/>
            </a:pPr>
            <a:r>
              <a:rPr lang="cs-CZ" sz="2400" dirty="0" smtClean="0">
                <a:latin typeface="Arial" panose="020B0604020202020204" pitchFamily="34" charset="0"/>
              </a:rPr>
              <a:t>168/1999 Sb.  o pojištění odpovědnosti z provozu vozidla</a:t>
            </a:r>
          </a:p>
          <a:p>
            <a:pPr marL="285750" indent="-285750">
              <a:spcAft>
                <a:spcPts val="1200"/>
              </a:spcAft>
              <a:buFontTx/>
              <a:buChar char="-"/>
            </a:pPr>
            <a:r>
              <a:rPr lang="cs-CZ" sz="2400" dirty="0" smtClean="0">
                <a:latin typeface="Arial" panose="020B0604020202020204" pitchFamily="34" charset="0"/>
              </a:rPr>
              <a:t>implementace tzv. </a:t>
            </a:r>
            <a:r>
              <a:rPr lang="cs-CZ" sz="2400" dirty="0">
                <a:latin typeface="Arial" panose="020B0604020202020204" pitchFamily="34" charset="0"/>
              </a:rPr>
              <a:t>motorové </a:t>
            </a:r>
            <a:r>
              <a:rPr lang="cs-CZ" sz="2400" dirty="0" smtClean="0">
                <a:latin typeface="Arial" panose="020B0604020202020204" pitchFamily="34" charset="0"/>
              </a:rPr>
              <a:t>směrnice</a:t>
            </a:r>
          </a:p>
          <a:p>
            <a:pPr marL="285750" indent="-285750">
              <a:spcAft>
                <a:spcPts val="1200"/>
              </a:spcAft>
              <a:buFontTx/>
              <a:buChar char="-"/>
            </a:pPr>
            <a:r>
              <a:rPr lang="cs-CZ" sz="2400" dirty="0">
                <a:latin typeface="Arial" panose="020B0604020202020204" pitchFamily="34" charset="0"/>
              </a:rPr>
              <a:t>povinnost uzavřít smlouvu o pojištění odpovědnosti za škodu </a:t>
            </a:r>
            <a:r>
              <a:rPr lang="cs-CZ" sz="2400" dirty="0" smtClean="0">
                <a:latin typeface="Arial" panose="020B0604020202020204" pitchFamily="34" charset="0"/>
              </a:rPr>
              <a:t>způsobenou provozem </a:t>
            </a:r>
            <a:r>
              <a:rPr lang="cs-CZ" sz="2400" dirty="0">
                <a:latin typeface="Arial" panose="020B0604020202020204" pitchFamily="34" charset="0"/>
              </a:rPr>
              <a:t>vozidla (tzv. povinné ručení</a:t>
            </a:r>
            <a:r>
              <a:rPr lang="cs-CZ" sz="2400" dirty="0" smtClean="0">
                <a:latin typeface="Arial" panose="020B0604020202020204" pitchFamily="34" charset="0"/>
              </a:rPr>
              <a:t>)</a:t>
            </a:r>
          </a:p>
          <a:p>
            <a:pPr marL="285750" indent="-285750">
              <a:spcAft>
                <a:spcPts val="1200"/>
              </a:spcAft>
              <a:buFontTx/>
              <a:buChar char="-"/>
            </a:pPr>
            <a:r>
              <a:rPr lang="cs-CZ" sz="2400" dirty="0">
                <a:latin typeface="Arial" panose="020B0604020202020204" pitchFamily="34" charset="0"/>
              </a:rPr>
              <a:t>s</a:t>
            </a:r>
            <a:r>
              <a:rPr lang="cs-CZ" sz="2400" dirty="0" smtClean="0">
                <a:latin typeface="Arial" panose="020B0604020202020204" pitchFamily="34" charset="0"/>
              </a:rPr>
              <a:t>mluvní </a:t>
            </a:r>
            <a:r>
              <a:rPr lang="cs-CZ" sz="2400" dirty="0" err="1" smtClean="0">
                <a:latin typeface="Arial" panose="020B0604020202020204" pitchFamily="34" charset="0"/>
              </a:rPr>
              <a:t>přímus</a:t>
            </a:r>
            <a:r>
              <a:rPr lang="cs-CZ" sz="2400" dirty="0" smtClean="0">
                <a:latin typeface="Arial" panose="020B0604020202020204" pitchFamily="34" charset="0"/>
              </a:rPr>
              <a:t> na straně pojišťoven § 3</a:t>
            </a:r>
            <a:endParaRPr lang="cs-CZ" sz="2400" dirty="0">
              <a:latin typeface="Arial" panose="020B0604020202020204" pitchFamily="34" charset="0"/>
            </a:endParaRPr>
          </a:p>
          <a:p>
            <a:pPr marL="285750" indent="-285750">
              <a:spcAft>
                <a:spcPts val="1200"/>
              </a:spcAft>
              <a:buFontTx/>
              <a:buChar char="-"/>
            </a:pPr>
            <a:r>
              <a:rPr lang="cs-CZ" sz="2400" dirty="0" smtClean="0">
                <a:latin typeface="Arial" panose="020B0604020202020204" pitchFamily="34" charset="0"/>
              </a:rPr>
              <a:t>náhrada </a:t>
            </a:r>
            <a:r>
              <a:rPr lang="cs-CZ" sz="2400" dirty="0">
                <a:latin typeface="Arial" panose="020B0604020202020204" pitchFamily="34" charset="0"/>
              </a:rPr>
              <a:t>původního zákonného pojištění </a:t>
            </a:r>
            <a:r>
              <a:rPr lang="cs-CZ" sz="2400" dirty="0" smtClean="0">
                <a:latin typeface="Arial" panose="020B0604020202020204" pitchFamily="34" charset="0"/>
              </a:rPr>
              <a:t> </a:t>
            </a:r>
            <a:r>
              <a:rPr lang="cs-CZ" sz="2400" dirty="0">
                <a:latin typeface="Arial" panose="020B0604020202020204" pitchFamily="34" charset="0"/>
              </a:rPr>
              <a:t>vznikalo přímo okamžikem </a:t>
            </a:r>
            <a:r>
              <a:rPr lang="cs-CZ" sz="2400" dirty="0" smtClean="0">
                <a:latin typeface="Arial" panose="020B0604020202020204" pitchFamily="34" charset="0"/>
              </a:rPr>
              <a:t>uvedení vozidla </a:t>
            </a:r>
            <a:r>
              <a:rPr lang="cs-CZ" sz="2400" dirty="0">
                <a:latin typeface="Arial" panose="020B0604020202020204" pitchFamily="34" charset="0"/>
              </a:rPr>
              <a:t>do provozu</a:t>
            </a:r>
          </a:p>
        </p:txBody>
      </p:sp>
    </p:spTree>
    <p:extLst>
      <p:ext uri="{BB962C8B-B14F-4D97-AF65-F5344CB8AC3E}">
        <p14:creationId xmlns:p14="http://schemas.microsoft.com/office/powerpoint/2010/main" val="1633155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24</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6526"/>
            <a:ext cx="7380820"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4000" dirty="0" smtClean="0">
                <a:latin typeface="Arial" panose="020B0604020202020204" pitchFamily="34" charset="0"/>
              </a:rPr>
              <a:t>Povinné ručení – </a:t>
            </a:r>
            <a:r>
              <a:rPr lang="cs-CZ" sz="4000" dirty="0">
                <a:latin typeface="Arial" panose="020B0604020202020204" pitchFamily="34" charset="0"/>
              </a:rPr>
              <a:t>rozsah (§ </a:t>
            </a:r>
            <a:r>
              <a:rPr lang="cs-CZ" sz="4000" dirty="0" smtClean="0">
                <a:latin typeface="Arial" panose="020B0604020202020204" pitchFamily="34" charset="0"/>
              </a:rPr>
              <a:t>6)  </a:t>
            </a:r>
            <a:endParaRPr lang="cs-CZ" sz="4000" dirty="0">
              <a:latin typeface="Arial" panose="020B0604020202020204" pitchFamily="34" charset="0"/>
            </a:endParaRPr>
          </a:p>
        </p:txBody>
      </p:sp>
      <p:sp>
        <p:nvSpPr>
          <p:cNvPr id="28" name="TextovéPole 27"/>
          <p:cNvSpPr txBox="1"/>
          <p:nvPr/>
        </p:nvSpPr>
        <p:spPr>
          <a:xfrm>
            <a:off x="395536" y="1155394"/>
            <a:ext cx="8172400" cy="4801314"/>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285750" indent="-285750">
              <a:spcAft>
                <a:spcPts val="600"/>
              </a:spcAft>
              <a:buFontTx/>
              <a:buChar char="-"/>
            </a:pPr>
            <a:r>
              <a:rPr lang="cs-CZ" sz="2000" dirty="0" smtClean="0">
                <a:latin typeface="Arial" panose="020B0604020202020204" pitchFamily="34" charset="0"/>
              </a:rPr>
              <a:t>pojištění </a:t>
            </a:r>
            <a:r>
              <a:rPr lang="cs-CZ" sz="2000" dirty="0">
                <a:latin typeface="Arial" panose="020B0604020202020204" pitchFamily="34" charset="0"/>
              </a:rPr>
              <a:t>se vztahuje nejen na odpovědnost provozovatele, ale i </a:t>
            </a:r>
            <a:r>
              <a:rPr lang="cs-CZ" sz="2000" dirty="0" smtClean="0">
                <a:latin typeface="Arial" panose="020B0604020202020204" pitchFamily="34" charset="0"/>
              </a:rPr>
              <a:t>na odpovědnost řidiče</a:t>
            </a:r>
          </a:p>
          <a:p>
            <a:pPr marL="285750" indent="-285750">
              <a:spcAft>
                <a:spcPts val="600"/>
              </a:spcAft>
              <a:buFontTx/>
              <a:buChar char="-"/>
            </a:pPr>
            <a:r>
              <a:rPr lang="cs-CZ" sz="2000" dirty="0">
                <a:latin typeface="Arial" panose="020B0604020202020204" pitchFamily="34" charset="0"/>
              </a:rPr>
              <a:t>škody vzniklé poškozením, zničením nebo ztrátou věci, ušlý zisk, účelně vynaložené náklady právního </a:t>
            </a:r>
            <a:r>
              <a:rPr lang="cs-CZ" sz="2000" dirty="0" smtClean="0">
                <a:latin typeface="Arial" panose="020B0604020202020204" pitchFamily="34" charset="0"/>
              </a:rPr>
              <a:t>zastoupení</a:t>
            </a:r>
          </a:p>
          <a:p>
            <a:pPr marL="285750" indent="-285750">
              <a:spcAft>
                <a:spcPts val="600"/>
              </a:spcAft>
              <a:buFontTx/>
              <a:buChar char="-"/>
            </a:pPr>
            <a:r>
              <a:rPr lang="cs-CZ" sz="2000" dirty="0">
                <a:latin typeface="Arial" panose="020B0604020202020204" pitchFamily="34" charset="0"/>
              </a:rPr>
              <a:t>podmínkou náhrady škody je, že ke škodě došlo v době trvání pojistné </a:t>
            </a:r>
            <a:r>
              <a:rPr lang="cs-CZ" sz="2000" dirty="0" smtClean="0">
                <a:latin typeface="Arial" panose="020B0604020202020204" pitchFamily="34" charset="0"/>
              </a:rPr>
              <a:t>smlouvy o </a:t>
            </a:r>
            <a:r>
              <a:rPr lang="cs-CZ" sz="2000" dirty="0">
                <a:latin typeface="Arial" panose="020B0604020202020204" pitchFamily="34" charset="0"/>
              </a:rPr>
              <a:t>pojištění </a:t>
            </a:r>
            <a:r>
              <a:rPr lang="cs-CZ" sz="2000" dirty="0" smtClean="0">
                <a:latin typeface="Arial" panose="020B0604020202020204" pitchFamily="34" charset="0"/>
              </a:rPr>
              <a:t>odpovědnosti</a:t>
            </a:r>
          </a:p>
          <a:p>
            <a:pPr marL="285750" indent="-285750">
              <a:spcAft>
                <a:spcPts val="600"/>
              </a:spcAft>
              <a:buFontTx/>
              <a:buChar char="-"/>
            </a:pPr>
            <a:r>
              <a:rPr lang="cs-CZ" sz="2000" dirty="0">
                <a:latin typeface="Arial" panose="020B0604020202020204" pitchFamily="34" charset="0"/>
              </a:rPr>
              <a:t>škod na zdraví nebo škod usmrcením výše limitu plnění nejméně 35 mil. Kč</a:t>
            </a:r>
          </a:p>
          <a:p>
            <a:pPr marL="285750" indent="-285750">
              <a:spcAft>
                <a:spcPts val="600"/>
              </a:spcAft>
              <a:buFontTx/>
              <a:buChar char="-"/>
            </a:pPr>
            <a:r>
              <a:rPr lang="cs-CZ" sz="2000" dirty="0">
                <a:latin typeface="Arial" panose="020B0604020202020204" pitchFamily="34" charset="0"/>
              </a:rPr>
              <a:t> u věcných škod, limit pojistného plnění činí nejméně 35 mil. Kč bez ohledu </a:t>
            </a:r>
            <a:r>
              <a:rPr lang="cs-CZ" sz="2000" dirty="0" smtClean="0">
                <a:latin typeface="Arial" panose="020B0604020202020204" pitchFamily="34" charset="0"/>
              </a:rPr>
              <a:t>na počet poškozených</a:t>
            </a:r>
          </a:p>
          <a:p>
            <a:pPr marL="285750" indent="-285750">
              <a:spcAft>
                <a:spcPts val="600"/>
              </a:spcAft>
              <a:buFontTx/>
              <a:buChar char="-"/>
            </a:pPr>
            <a:r>
              <a:rPr lang="cs-CZ" sz="2000" dirty="0" smtClean="0">
                <a:latin typeface="Arial" panose="020B0604020202020204" pitchFamily="34" charset="0"/>
              </a:rPr>
              <a:t>pojištění </a:t>
            </a:r>
            <a:r>
              <a:rPr lang="cs-CZ" sz="2000" dirty="0">
                <a:latin typeface="Arial" panose="020B0604020202020204" pitchFamily="34" charset="0"/>
              </a:rPr>
              <a:t>nekryje – újmu řidiče, újmu osobám blízkým, škodu na předmětném vozidle, škodu na přepravovaných věcech apod. </a:t>
            </a:r>
            <a:endParaRPr lang="cs-CZ" sz="2000" dirty="0" smtClean="0">
              <a:latin typeface="Arial" panose="020B0604020202020204" pitchFamily="34" charset="0"/>
            </a:endParaRPr>
          </a:p>
          <a:p>
            <a:pPr marL="285750" indent="-285750">
              <a:buFontTx/>
              <a:buChar char="-"/>
            </a:pPr>
            <a:endParaRPr lang="cs-CZ" dirty="0">
              <a:latin typeface="Arial" panose="020B0604020202020204" pitchFamily="34" charset="0"/>
            </a:endParaRPr>
          </a:p>
        </p:txBody>
      </p:sp>
    </p:spTree>
    <p:extLst>
      <p:ext uri="{BB962C8B-B14F-4D97-AF65-F5344CB8AC3E}">
        <p14:creationId xmlns:p14="http://schemas.microsoft.com/office/powerpoint/2010/main" val="4213156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25</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355326" y="390761"/>
            <a:ext cx="7380820"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4000" dirty="0" smtClean="0">
                <a:latin typeface="Arial" panose="020B0604020202020204" pitchFamily="34" charset="0"/>
              </a:rPr>
              <a:t>Povinné ručení – povinnosti</a:t>
            </a:r>
            <a:endParaRPr lang="cs-CZ" sz="4000" dirty="0">
              <a:latin typeface="Arial" panose="020B0604020202020204" pitchFamily="34" charset="0"/>
            </a:endParaRPr>
          </a:p>
        </p:txBody>
      </p:sp>
      <p:sp>
        <p:nvSpPr>
          <p:cNvPr id="28" name="TextovéPole 27"/>
          <p:cNvSpPr txBox="1"/>
          <p:nvPr/>
        </p:nvSpPr>
        <p:spPr>
          <a:xfrm>
            <a:off x="251520" y="1216132"/>
            <a:ext cx="8172400" cy="4678204"/>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285750" indent="-285750">
              <a:spcAft>
                <a:spcPts val="1200"/>
              </a:spcAft>
              <a:buFontTx/>
              <a:buChar char="-"/>
            </a:pPr>
            <a:r>
              <a:rPr lang="cs-CZ" sz="2400" dirty="0">
                <a:latin typeface="Arial" panose="020B0604020202020204" pitchFamily="34" charset="0"/>
              </a:rPr>
              <a:t>pojistitel má povinnost ustanovit v každém jiném členském státě </a:t>
            </a:r>
            <a:r>
              <a:rPr lang="cs-CZ" sz="2400" dirty="0" err="1" smtClean="0">
                <a:latin typeface="Arial" panose="020B0604020202020204" pitchFamily="34" charset="0"/>
              </a:rPr>
              <a:t>škodního</a:t>
            </a:r>
            <a:r>
              <a:rPr lang="cs-CZ" sz="2400" dirty="0" smtClean="0">
                <a:latin typeface="Arial" panose="020B0604020202020204" pitchFamily="34" charset="0"/>
              </a:rPr>
              <a:t> zástupce</a:t>
            </a:r>
          </a:p>
          <a:p>
            <a:pPr marL="285750" indent="-285750">
              <a:spcAft>
                <a:spcPts val="1200"/>
              </a:spcAft>
              <a:buFontTx/>
              <a:buChar char="-"/>
            </a:pPr>
            <a:r>
              <a:rPr lang="cs-CZ" sz="2400" dirty="0">
                <a:latin typeface="Arial" panose="020B0604020202020204" pitchFamily="34" charset="0"/>
              </a:rPr>
              <a:t>bez zbytečného odkladu </a:t>
            </a:r>
            <a:r>
              <a:rPr lang="cs-CZ" sz="2400" dirty="0" smtClean="0">
                <a:latin typeface="Arial" panose="020B0604020202020204" pitchFamily="34" charset="0"/>
              </a:rPr>
              <a:t>oznámit </a:t>
            </a:r>
            <a:r>
              <a:rPr lang="cs-CZ" sz="2400" dirty="0">
                <a:latin typeface="Arial" panose="020B0604020202020204" pitchFamily="34" charset="0"/>
              </a:rPr>
              <a:t>pojistiteli, </a:t>
            </a:r>
            <a:r>
              <a:rPr lang="cs-CZ" sz="2400" dirty="0" smtClean="0">
                <a:latin typeface="Arial" panose="020B0604020202020204" pitchFamily="34" charset="0"/>
              </a:rPr>
              <a:t>že došlo </a:t>
            </a:r>
            <a:r>
              <a:rPr lang="cs-CZ" sz="2400" dirty="0">
                <a:latin typeface="Arial" panose="020B0604020202020204" pitchFamily="34" charset="0"/>
              </a:rPr>
              <a:t>ke škodné události s uvedením skutkového stavu a předložit k tomu </a:t>
            </a:r>
            <a:r>
              <a:rPr lang="cs-CZ" sz="2400" dirty="0" smtClean="0">
                <a:latin typeface="Arial" panose="020B0604020202020204" pitchFamily="34" charset="0"/>
              </a:rPr>
              <a:t>příslušné doklady</a:t>
            </a:r>
            <a:endParaRPr lang="cs-CZ" sz="2400" dirty="0">
              <a:latin typeface="Arial" panose="020B0604020202020204" pitchFamily="34" charset="0"/>
            </a:endParaRPr>
          </a:p>
          <a:p>
            <a:pPr marL="285750" indent="-285750">
              <a:spcAft>
                <a:spcPts val="1200"/>
              </a:spcAft>
              <a:buFontTx/>
              <a:buChar char="-"/>
            </a:pPr>
            <a:r>
              <a:rPr lang="cs-CZ" sz="2400" dirty="0" smtClean="0">
                <a:latin typeface="Arial" panose="020B0604020202020204" pitchFamily="34" charset="0"/>
              </a:rPr>
              <a:t>bez </a:t>
            </a:r>
            <a:r>
              <a:rPr lang="cs-CZ" sz="2400" dirty="0">
                <a:latin typeface="Arial" panose="020B0604020202020204" pitchFamily="34" charset="0"/>
              </a:rPr>
              <a:t>zbytečného odkladu </a:t>
            </a:r>
            <a:r>
              <a:rPr lang="cs-CZ" sz="2400" dirty="0" smtClean="0">
                <a:latin typeface="Arial" panose="020B0604020202020204" pitchFamily="34" charset="0"/>
              </a:rPr>
              <a:t>oznámit </a:t>
            </a:r>
            <a:r>
              <a:rPr lang="cs-CZ" sz="2400" dirty="0">
                <a:latin typeface="Arial" panose="020B0604020202020204" pitchFamily="34" charset="0"/>
              </a:rPr>
              <a:t>pojistiteli, že </a:t>
            </a:r>
            <a:r>
              <a:rPr lang="cs-CZ" sz="2400" dirty="0" smtClean="0">
                <a:latin typeface="Arial" panose="020B0604020202020204" pitchFamily="34" charset="0"/>
              </a:rPr>
              <a:t>byl proti </a:t>
            </a:r>
            <a:r>
              <a:rPr lang="cs-CZ" sz="2400" dirty="0">
                <a:latin typeface="Arial" panose="020B0604020202020204" pitchFamily="34" charset="0"/>
              </a:rPr>
              <a:t>němu uplatněno právo na náhradu </a:t>
            </a:r>
            <a:r>
              <a:rPr lang="cs-CZ" sz="2400" dirty="0" smtClean="0">
                <a:latin typeface="Arial" panose="020B0604020202020204" pitchFamily="34" charset="0"/>
              </a:rPr>
              <a:t>škody</a:t>
            </a:r>
          </a:p>
          <a:p>
            <a:pPr marL="285750" indent="-285750">
              <a:spcAft>
                <a:spcPts val="1200"/>
              </a:spcAft>
              <a:buFontTx/>
              <a:buChar char="-"/>
            </a:pPr>
            <a:r>
              <a:rPr lang="cs-CZ" sz="2400" dirty="0">
                <a:latin typeface="Arial" panose="020B0604020202020204" pitchFamily="34" charset="0"/>
              </a:rPr>
              <a:t>povinnost rovněž oznámit, pokud v souvislosti se škodnou událostí bylo</a:t>
            </a:r>
          </a:p>
          <a:p>
            <a:pPr marL="285750" indent="-285750">
              <a:spcAft>
                <a:spcPts val="1200"/>
              </a:spcAft>
              <a:buFontTx/>
              <a:buChar char="-"/>
            </a:pPr>
            <a:r>
              <a:rPr lang="cs-CZ" sz="2400" dirty="0">
                <a:latin typeface="Arial" panose="020B0604020202020204" pitchFamily="34" charset="0"/>
              </a:rPr>
              <a:t>zahájeno správní nebo trestní </a:t>
            </a:r>
            <a:r>
              <a:rPr lang="cs-CZ" sz="2400" dirty="0" smtClean="0">
                <a:latin typeface="Arial" panose="020B0604020202020204" pitchFamily="34" charset="0"/>
              </a:rPr>
              <a:t>řízení</a:t>
            </a:r>
            <a:endParaRPr lang="cs-CZ" sz="2400" dirty="0">
              <a:latin typeface="Arial" panose="020B0604020202020204" pitchFamily="34" charset="0"/>
            </a:endParaRPr>
          </a:p>
        </p:txBody>
      </p:sp>
    </p:spTree>
    <p:extLst>
      <p:ext uri="{BB962C8B-B14F-4D97-AF65-F5344CB8AC3E}">
        <p14:creationId xmlns:p14="http://schemas.microsoft.com/office/powerpoint/2010/main" val="684539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26</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355326" y="390761"/>
            <a:ext cx="7380820"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4000" dirty="0" smtClean="0">
                <a:latin typeface="Arial" panose="020B0604020202020204" pitchFamily="34" charset="0"/>
              </a:rPr>
              <a:t>Povinné ručení – regresy (§ 10)</a:t>
            </a:r>
            <a:endParaRPr lang="cs-CZ" sz="4000" dirty="0">
              <a:latin typeface="Arial" panose="020B0604020202020204" pitchFamily="34" charset="0"/>
            </a:endParaRPr>
          </a:p>
        </p:txBody>
      </p:sp>
      <p:sp>
        <p:nvSpPr>
          <p:cNvPr id="28" name="TextovéPole 27"/>
          <p:cNvSpPr txBox="1"/>
          <p:nvPr/>
        </p:nvSpPr>
        <p:spPr>
          <a:xfrm>
            <a:off x="515645" y="1412776"/>
            <a:ext cx="8172400" cy="4878259"/>
          </a:xfrm>
          <a:prstGeom prst="rect">
            <a:avLst/>
          </a:prstGeom>
          <a:noFill/>
        </p:spPr>
        <p:txBody>
          <a:bodyPr wrap="square" rtlCol="0">
            <a:spAutoFit/>
          </a:bodyPr>
          <a:lstStyle/>
          <a:p>
            <a:pPr>
              <a:spcAft>
                <a:spcPts val="600"/>
              </a:spcAft>
            </a:pPr>
            <a:r>
              <a:rPr lang="pl-PL" dirty="0" smtClean="0"/>
              <a:t> </a:t>
            </a:r>
            <a:r>
              <a:rPr lang="cs-CZ" sz="2200" dirty="0" smtClean="0">
                <a:latin typeface="Arial" panose="020B0604020202020204" pitchFamily="34" charset="0"/>
              </a:rPr>
              <a:t>a</a:t>
            </a:r>
            <a:r>
              <a:rPr lang="cs-CZ" sz="2200" dirty="0">
                <a:latin typeface="Arial" panose="020B0604020202020204" pitchFamily="34" charset="0"/>
              </a:rPr>
              <a:t>) újmu způsobil úmyslně</a:t>
            </a:r>
            <a:r>
              <a:rPr lang="cs-CZ" sz="2200" dirty="0" smtClean="0">
                <a:latin typeface="Arial" panose="020B0604020202020204" pitchFamily="34" charset="0"/>
              </a:rPr>
              <a:t>,</a:t>
            </a:r>
            <a:endParaRPr lang="cs-CZ" sz="2200" dirty="0">
              <a:latin typeface="Arial" panose="020B0604020202020204" pitchFamily="34" charset="0"/>
            </a:endParaRPr>
          </a:p>
          <a:p>
            <a:pPr>
              <a:spcAft>
                <a:spcPts val="600"/>
              </a:spcAft>
            </a:pPr>
            <a:r>
              <a:rPr lang="cs-CZ" sz="2200" dirty="0">
                <a:latin typeface="Arial" panose="020B0604020202020204" pitchFamily="34" charset="0"/>
              </a:rPr>
              <a:t>b) </a:t>
            </a:r>
            <a:r>
              <a:rPr lang="cs-CZ" sz="2200" dirty="0" smtClean="0">
                <a:latin typeface="Arial" panose="020B0604020202020204" pitchFamily="34" charset="0"/>
              </a:rPr>
              <a:t>nesplnil </a:t>
            </a:r>
            <a:r>
              <a:rPr lang="cs-CZ" sz="2200" dirty="0">
                <a:latin typeface="Arial" panose="020B0604020202020204" pitchFamily="34" charset="0"/>
              </a:rPr>
              <a:t>povinnost podle zákona upravujícího provoz na pozemních komunikacích </a:t>
            </a:r>
            <a:r>
              <a:rPr lang="cs-CZ" sz="2200" dirty="0" smtClean="0">
                <a:latin typeface="Arial" panose="020B0604020202020204" pitchFamily="34" charset="0"/>
              </a:rPr>
              <a:t>nebo </a:t>
            </a:r>
            <a:r>
              <a:rPr lang="cs-CZ" sz="2200" dirty="0">
                <a:latin typeface="Arial" panose="020B0604020202020204" pitchFamily="34" charset="0"/>
              </a:rPr>
              <a:t>ohlásit dopravní </a:t>
            </a:r>
            <a:r>
              <a:rPr lang="cs-CZ" sz="2200" dirty="0" smtClean="0">
                <a:latin typeface="Arial" panose="020B0604020202020204" pitchFamily="34" charset="0"/>
              </a:rPr>
              <a:t>nehodu </a:t>
            </a:r>
            <a:r>
              <a:rPr lang="cs-CZ" sz="2200" dirty="0">
                <a:latin typeface="Arial" panose="020B0604020202020204" pitchFamily="34" charset="0"/>
              </a:rPr>
              <a:t>a v důsledku toho byla ztížena nebo znemožněna možnost řádného šetření </a:t>
            </a:r>
            <a:r>
              <a:rPr lang="cs-CZ" sz="2200" dirty="0" smtClean="0">
                <a:latin typeface="Arial" panose="020B0604020202020204" pitchFamily="34" charset="0"/>
              </a:rPr>
              <a:t>pojistitele</a:t>
            </a:r>
            <a:endParaRPr lang="cs-CZ" sz="2200" dirty="0">
              <a:latin typeface="Arial" panose="020B0604020202020204" pitchFamily="34" charset="0"/>
            </a:endParaRPr>
          </a:p>
          <a:p>
            <a:pPr>
              <a:spcAft>
                <a:spcPts val="600"/>
              </a:spcAft>
            </a:pPr>
            <a:r>
              <a:rPr lang="cs-CZ" sz="2200" dirty="0">
                <a:latin typeface="Arial" panose="020B0604020202020204" pitchFamily="34" charset="0"/>
              </a:rPr>
              <a:t>c) bez zřetele hodného důvodu opustil místo dopravní nehody nebo jinak znemožnil zjištění skutečné příčiny vzniku dopravní nehody</a:t>
            </a:r>
            <a:r>
              <a:rPr lang="cs-CZ" sz="2200" dirty="0" smtClean="0">
                <a:latin typeface="Arial" panose="020B0604020202020204" pitchFamily="34" charset="0"/>
              </a:rPr>
              <a:t>,</a:t>
            </a:r>
            <a:endParaRPr lang="cs-CZ" sz="2200" dirty="0">
              <a:latin typeface="Arial" panose="020B0604020202020204" pitchFamily="34" charset="0"/>
            </a:endParaRPr>
          </a:p>
          <a:p>
            <a:pPr>
              <a:spcAft>
                <a:spcPts val="600"/>
              </a:spcAft>
            </a:pPr>
            <a:r>
              <a:rPr lang="cs-CZ" sz="2200" dirty="0">
                <a:latin typeface="Arial" panose="020B0604020202020204" pitchFamily="34" charset="0"/>
              </a:rPr>
              <a:t>d) způsobil újmu provozem vozidla, které použil neoprávněně</a:t>
            </a:r>
            <a:r>
              <a:rPr lang="cs-CZ" sz="2200" dirty="0" smtClean="0">
                <a:latin typeface="Arial" panose="020B0604020202020204" pitchFamily="34" charset="0"/>
              </a:rPr>
              <a:t>, </a:t>
            </a:r>
            <a:endParaRPr lang="cs-CZ" sz="2200" dirty="0">
              <a:latin typeface="Arial" panose="020B0604020202020204" pitchFamily="34" charset="0"/>
            </a:endParaRPr>
          </a:p>
          <a:p>
            <a:pPr>
              <a:spcAft>
                <a:spcPts val="600"/>
              </a:spcAft>
            </a:pPr>
            <a:r>
              <a:rPr lang="cs-CZ" sz="2200" dirty="0">
                <a:latin typeface="Arial" panose="020B0604020202020204" pitchFamily="34" charset="0"/>
              </a:rPr>
              <a:t>h) řídil vozidlo v době, kdy mu byl uložen zákaz činnosti řídit vozidlo</a:t>
            </a:r>
            <a:r>
              <a:rPr lang="cs-CZ" sz="2200" dirty="0" smtClean="0">
                <a:latin typeface="Arial" panose="020B0604020202020204" pitchFamily="34" charset="0"/>
              </a:rPr>
              <a:t>,</a:t>
            </a:r>
            <a:endParaRPr lang="cs-CZ" sz="2200" dirty="0">
              <a:latin typeface="Arial" panose="020B0604020202020204" pitchFamily="34" charset="0"/>
            </a:endParaRPr>
          </a:p>
          <a:p>
            <a:pPr>
              <a:spcAft>
                <a:spcPts val="600"/>
              </a:spcAft>
            </a:pPr>
            <a:r>
              <a:rPr lang="cs-CZ" sz="2200" dirty="0">
                <a:latin typeface="Arial" panose="020B0604020202020204" pitchFamily="34" charset="0"/>
              </a:rPr>
              <a:t>i) řídil vozidlo pod vlivem alkoholu, omamné nebo psychotropní </a:t>
            </a:r>
            <a:r>
              <a:rPr lang="cs-CZ" sz="2200" dirty="0" smtClean="0">
                <a:latin typeface="Arial" panose="020B0604020202020204" pitchFamily="34" charset="0"/>
              </a:rPr>
              <a:t>látky</a:t>
            </a:r>
            <a:endParaRPr lang="cs-CZ" sz="2200" dirty="0">
              <a:latin typeface="Arial" panose="020B0604020202020204" pitchFamily="34" charset="0"/>
            </a:endParaRPr>
          </a:p>
        </p:txBody>
      </p:sp>
    </p:spTree>
    <p:extLst>
      <p:ext uri="{BB962C8B-B14F-4D97-AF65-F5344CB8AC3E}">
        <p14:creationId xmlns:p14="http://schemas.microsoft.com/office/powerpoint/2010/main" val="40949638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27</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355326" y="390761"/>
            <a:ext cx="7380820" cy="1323439"/>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4000" dirty="0" smtClean="0">
                <a:latin typeface="Arial" panose="020B0604020202020204" pitchFamily="34" charset="0"/>
              </a:rPr>
              <a:t>Povinné ručení – práva poškozeného</a:t>
            </a:r>
            <a:endParaRPr lang="cs-CZ" sz="4000" dirty="0">
              <a:latin typeface="Arial" panose="020B0604020202020204" pitchFamily="34" charset="0"/>
            </a:endParaRPr>
          </a:p>
        </p:txBody>
      </p:sp>
      <p:sp>
        <p:nvSpPr>
          <p:cNvPr id="28" name="TextovéPole 27"/>
          <p:cNvSpPr txBox="1"/>
          <p:nvPr/>
        </p:nvSpPr>
        <p:spPr>
          <a:xfrm>
            <a:off x="563746" y="1714200"/>
            <a:ext cx="8172400" cy="4524315"/>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285750" indent="-285750">
              <a:spcAft>
                <a:spcPts val="1200"/>
              </a:spcAft>
              <a:buFontTx/>
              <a:buChar char="-"/>
            </a:pPr>
            <a:r>
              <a:rPr lang="cs-CZ" sz="2400" dirty="0" smtClean="0">
                <a:latin typeface="Arial" panose="020B0604020202020204" pitchFamily="34" charset="0"/>
              </a:rPr>
              <a:t>právo </a:t>
            </a:r>
            <a:r>
              <a:rPr lang="cs-CZ" sz="2400" dirty="0">
                <a:latin typeface="Arial" panose="020B0604020202020204" pitchFamily="34" charset="0"/>
              </a:rPr>
              <a:t>uplatnit svůj nárok na plnění přímo na pojistiteli škůdce nebo u Kanceláře </a:t>
            </a:r>
            <a:r>
              <a:rPr lang="cs-CZ" sz="2400" dirty="0" smtClean="0">
                <a:latin typeface="Arial" panose="020B0604020202020204" pitchFamily="34" charset="0"/>
              </a:rPr>
              <a:t>pojistitelů</a:t>
            </a:r>
          </a:p>
          <a:p>
            <a:pPr marL="285750" indent="-285750">
              <a:spcAft>
                <a:spcPts val="1200"/>
              </a:spcAft>
              <a:buFontTx/>
              <a:buChar char="-"/>
            </a:pPr>
            <a:r>
              <a:rPr lang="cs-CZ" sz="2400" dirty="0" smtClean="0">
                <a:latin typeface="Arial" panose="020B0604020202020204" pitchFamily="34" charset="0"/>
              </a:rPr>
              <a:t>pojistitel povinen provést šetření škodné události bez zbytečného odkladu nejpozději do 3 měsíců </a:t>
            </a:r>
          </a:p>
          <a:p>
            <a:pPr marL="285750" indent="-285750">
              <a:spcAft>
                <a:spcPts val="1200"/>
              </a:spcAft>
              <a:buFontTx/>
              <a:buChar char="-"/>
            </a:pPr>
            <a:r>
              <a:rPr lang="cs-CZ" sz="2400" dirty="0" smtClean="0">
                <a:latin typeface="Arial" panose="020B0604020202020204" pitchFamily="34" charset="0"/>
              </a:rPr>
              <a:t>- </a:t>
            </a:r>
            <a:r>
              <a:rPr lang="cs-CZ" sz="2400" dirty="0">
                <a:latin typeface="Arial" panose="020B0604020202020204" pitchFamily="34" charset="0"/>
              </a:rPr>
              <a:t>škody věcné a škody na zdraví a na </a:t>
            </a:r>
            <a:r>
              <a:rPr lang="cs-CZ" sz="2400" dirty="0" err="1">
                <a:latin typeface="Arial" panose="020B0604020202020204" pitchFamily="34" charset="0"/>
              </a:rPr>
              <a:t>životěbez</a:t>
            </a:r>
            <a:r>
              <a:rPr lang="cs-CZ" sz="2400" dirty="0">
                <a:latin typeface="Arial" panose="020B0604020202020204" pitchFamily="34" charset="0"/>
              </a:rPr>
              <a:t> zbytečného odkladu oznámit pojistiteli, že došlo ke škodné události s uvedením skutkového stavu a předložit k tomu příslušné doklady</a:t>
            </a:r>
          </a:p>
          <a:p>
            <a:pPr marL="285750" indent="-285750">
              <a:spcAft>
                <a:spcPts val="1200"/>
              </a:spcAft>
              <a:buFontTx/>
              <a:buChar char="-"/>
            </a:pPr>
            <a:r>
              <a:rPr lang="cs-CZ" sz="2400" dirty="0" smtClean="0">
                <a:latin typeface="Arial" panose="020B0604020202020204" pitchFamily="34" charset="0"/>
              </a:rPr>
              <a:t>bez </a:t>
            </a:r>
            <a:r>
              <a:rPr lang="cs-CZ" sz="2400" dirty="0">
                <a:latin typeface="Arial" panose="020B0604020202020204" pitchFamily="34" charset="0"/>
              </a:rPr>
              <a:t>zbytečného odkladu </a:t>
            </a:r>
            <a:r>
              <a:rPr lang="cs-CZ" sz="2400" dirty="0" smtClean="0">
                <a:latin typeface="Arial" panose="020B0604020202020204" pitchFamily="34" charset="0"/>
              </a:rPr>
              <a:t>oznámit </a:t>
            </a:r>
            <a:r>
              <a:rPr lang="cs-CZ" sz="2400" dirty="0">
                <a:latin typeface="Arial" panose="020B0604020202020204" pitchFamily="34" charset="0"/>
              </a:rPr>
              <a:t>pojistiteli, že </a:t>
            </a:r>
            <a:r>
              <a:rPr lang="cs-CZ" sz="2400" dirty="0" smtClean="0">
                <a:latin typeface="Arial" panose="020B0604020202020204" pitchFamily="34" charset="0"/>
              </a:rPr>
              <a:t>byl proti </a:t>
            </a:r>
            <a:r>
              <a:rPr lang="cs-CZ" sz="2400" dirty="0">
                <a:latin typeface="Arial" panose="020B0604020202020204" pitchFamily="34" charset="0"/>
              </a:rPr>
              <a:t>němu uplatněno právo na náhradu </a:t>
            </a:r>
            <a:r>
              <a:rPr lang="cs-CZ" sz="2400" dirty="0" smtClean="0">
                <a:latin typeface="Arial" panose="020B0604020202020204" pitchFamily="34" charset="0"/>
              </a:rPr>
              <a:t>škody</a:t>
            </a:r>
          </a:p>
        </p:txBody>
      </p:sp>
    </p:spTree>
    <p:extLst>
      <p:ext uri="{BB962C8B-B14F-4D97-AF65-F5344CB8AC3E}">
        <p14:creationId xmlns:p14="http://schemas.microsoft.com/office/powerpoint/2010/main" val="41174706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28</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380820"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Příklady</a:t>
            </a:r>
            <a:endParaRPr lang="cs-CZ" sz="4000" dirty="0">
              <a:latin typeface="Arial" panose="020B0604020202020204" pitchFamily="34" charset="0"/>
            </a:endParaRPr>
          </a:p>
        </p:txBody>
      </p:sp>
      <p:sp>
        <p:nvSpPr>
          <p:cNvPr id="9" name="Zástupný symbol obsahu 2"/>
          <p:cNvSpPr txBox="1">
            <a:spLocks/>
          </p:cNvSpPr>
          <p:nvPr/>
        </p:nvSpPr>
        <p:spPr>
          <a:xfrm>
            <a:off x="618820" y="1466835"/>
            <a:ext cx="8229600" cy="4608511"/>
          </a:xfrm>
          <a:prstGeom prst="rect">
            <a:avLst/>
          </a:prstGeom>
          <a:noFill/>
          <a:ln>
            <a:noFill/>
          </a:ln>
        </p:spPr>
        <p:txBody>
          <a:bodyPr vert="horz" wrap="square" lIns="91440" tIns="46798" rIns="91440" bIns="45720" anchor="t" anchorCtr="0" compatLnSpc="1"/>
          <a:lstStyle>
            <a:lvl1pPr marL="0" marR="0" lvl="0" indent="0" algn="l" defTabSz="914400" rtl="0" eaLnBrk="1" fontAlgn="auto" hangingPunct="1">
              <a:lnSpc>
                <a:spcPct val="100000"/>
              </a:lnSpc>
              <a:spcBef>
                <a:spcPts val="300"/>
              </a:spcBef>
              <a:spcAft>
                <a:spcPts val="0"/>
              </a:spcAft>
              <a:buClr>
                <a:srgbClr val="151261"/>
              </a:buClr>
              <a:buSzPct val="100000"/>
              <a:buFont typeface="Wingdings" pitchFamily="2"/>
              <a:buNone/>
              <a:tabLst/>
              <a:defRPr lang="en-US" sz="900" b="0" i="0" u="none" strike="noStrike" kern="1200" cap="none" spc="0" baseline="0">
                <a:solidFill>
                  <a:srgbClr val="141760"/>
                </a:solidFill>
                <a:uFillTx/>
                <a:latin typeface="Arial" pitchFamily="34"/>
                <a:cs typeface="Arial" pitchFamily="34"/>
              </a:defRPr>
            </a:lvl1pPr>
            <a:lvl2pPr marL="628650" marR="0" lvl="1" indent="-171450" algn="l" defTabSz="914400" rtl="0" eaLnBrk="1" fontAlgn="auto" hangingPunct="1">
              <a:lnSpc>
                <a:spcPct val="100000"/>
              </a:lnSpc>
              <a:spcBef>
                <a:spcPts val="300"/>
              </a:spcBef>
              <a:spcAft>
                <a:spcPts val="0"/>
              </a:spcAft>
              <a:buClr>
                <a:srgbClr val="A70336"/>
              </a:buClr>
              <a:buSzPct val="100000"/>
              <a:buFont typeface="Wingdings" pitchFamily="2"/>
              <a:buChar char="§"/>
              <a:tabLst/>
              <a:defRPr lang="en-US" sz="900" b="0" i="0" u="none" strike="noStrike" kern="1200" cap="none" spc="0" baseline="0">
                <a:solidFill>
                  <a:srgbClr val="141760"/>
                </a:solidFill>
                <a:uFillTx/>
                <a:latin typeface="Arial" pitchFamily="34"/>
                <a:cs typeface="Arial" pitchFamily="34"/>
              </a:defRPr>
            </a:lvl2pPr>
            <a:lvl3pPr marL="1085850" marR="0" lvl="2" indent="-171450" algn="l" defTabSz="914400" rtl="0" eaLnBrk="1" fontAlgn="auto" hangingPunct="1">
              <a:lnSpc>
                <a:spcPct val="100000"/>
              </a:lnSpc>
              <a:spcBef>
                <a:spcPts val="300"/>
              </a:spcBef>
              <a:spcAft>
                <a:spcPts val="0"/>
              </a:spcAft>
              <a:buClr>
                <a:srgbClr val="A70336"/>
              </a:buClr>
              <a:buSzPct val="100000"/>
              <a:buFont typeface="Wingdings" pitchFamily="2"/>
              <a:buChar char="ü"/>
              <a:tabLst/>
              <a:defRPr lang="en-US" sz="900" b="0" i="0" u="none" strike="noStrike" kern="1200" cap="none" spc="0" baseline="0">
                <a:solidFill>
                  <a:srgbClr val="141760"/>
                </a:solidFill>
                <a:uFillTx/>
                <a:latin typeface="Arial" pitchFamily="34"/>
                <a:cs typeface="Arial" pitchFamily="34"/>
              </a:defRPr>
            </a:lvl3pPr>
            <a:lvl4pPr marL="1543050" marR="0" lvl="3" indent="-171450" algn="l" defTabSz="914400" rtl="0" eaLnBrk="1" fontAlgn="auto" hangingPunct="1">
              <a:lnSpc>
                <a:spcPct val="100000"/>
              </a:lnSpc>
              <a:spcBef>
                <a:spcPts val="300"/>
              </a:spcBef>
              <a:spcAft>
                <a:spcPts val="0"/>
              </a:spcAft>
              <a:buClr>
                <a:srgbClr val="A70336"/>
              </a:buClr>
              <a:buSzPct val="100000"/>
              <a:buFont typeface="Wingdings" pitchFamily="2"/>
              <a:buChar char="ü"/>
              <a:tabLst/>
              <a:defRPr lang="en-US" sz="900" b="0" i="0" u="none" strike="noStrike" kern="1200" cap="none" spc="0" baseline="0">
                <a:solidFill>
                  <a:srgbClr val="141760"/>
                </a:solidFill>
                <a:uFillTx/>
                <a:latin typeface="Arial" pitchFamily="34"/>
                <a:cs typeface="Arial" pitchFamily="34"/>
              </a:defRPr>
            </a:lvl4pPr>
            <a:lvl5pPr marL="2000250" marR="0" lvl="4" indent="-171450" algn="l" defTabSz="914400" rtl="0" eaLnBrk="1" fontAlgn="auto" hangingPunct="1">
              <a:lnSpc>
                <a:spcPct val="100000"/>
              </a:lnSpc>
              <a:spcBef>
                <a:spcPts val="300"/>
              </a:spcBef>
              <a:spcAft>
                <a:spcPts val="0"/>
              </a:spcAft>
              <a:buClr>
                <a:srgbClr val="A70336"/>
              </a:buClr>
              <a:buSzPct val="100000"/>
              <a:buFont typeface="Wingdings" pitchFamily="2"/>
              <a:buChar char="ü"/>
              <a:tabLst/>
              <a:defRPr lang="en-US" sz="900" b="0" i="0" u="none" strike="noStrike" kern="1200" cap="none" spc="0" baseline="0">
                <a:solidFill>
                  <a:srgbClr val="141760"/>
                </a:solidFill>
                <a:uFillTx/>
                <a:latin typeface="Arial" pitchFamily="34"/>
                <a:cs typeface="Arial" pitchFamily="34"/>
              </a:defRPr>
            </a:lvl5pPr>
          </a:lstStyle>
          <a:p>
            <a:pPr>
              <a:lnSpc>
                <a:spcPct val="80000"/>
              </a:lnSpc>
            </a:pPr>
            <a:r>
              <a:rPr lang="cs-CZ" altLang="cs-CZ" sz="2000" b="1" dirty="0">
                <a:solidFill>
                  <a:schemeClr val="tx1"/>
                </a:solidFill>
              </a:rPr>
              <a:t>Žena, 25 let – </a:t>
            </a:r>
            <a:r>
              <a:rPr lang="cs-CZ" altLang="cs-CZ" sz="2000" b="1" dirty="0" err="1">
                <a:solidFill>
                  <a:schemeClr val="tx1"/>
                </a:solidFill>
              </a:rPr>
              <a:t>polytrauma</a:t>
            </a:r>
            <a:r>
              <a:rPr lang="cs-CZ" altLang="cs-CZ" sz="2000" b="1" dirty="0">
                <a:solidFill>
                  <a:schemeClr val="tx1"/>
                </a:solidFill>
              </a:rPr>
              <a:t>, vegetativní </a:t>
            </a:r>
            <a:r>
              <a:rPr lang="cs-CZ" altLang="cs-CZ" sz="2000" b="1" dirty="0" smtClean="0">
                <a:solidFill>
                  <a:schemeClr val="tx1"/>
                </a:solidFill>
              </a:rPr>
              <a:t>stav</a:t>
            </a:r>
          </a:p>
          <a:p>
            <a:pPr>
              <a:lnSpc>
                <a:spcPct val="80000"/>
              </a:lnSpc>
            </a:pPr>
            <a:endParaRPr lang="cs-CZ" altLang="cs-CZ" sz="2000" b="1" dirty="0">
              <a:solidFill>
                <a:schemeClr val="tx1"/>
              </a:solidFill>
            </a:endParaRPr>
          </a:p>
          <a:p>
            <a:pPr lvl="1">
              <a:lnSpc>
                <a:spcPct val="80000"/>
              </a:lnSpc>
            </a:pPr>
            <a:r>
              <a:rPr lang="cs-CZ" altLang="cs-CZ" sz="2000" b="1" dirty="0">
                <a:solidFill>
                  <a:schemeClr val="tx1"/>
                </a:solidFill>
              </a:rPr>
              <a:t>Plnění  23.500.000,- Kč, z toho</a:t>
            </a:r>
          </a:p>
          <a:p>
            <a:pPr lvl="2">
              <a:lnSpc>
                <a:spcPct val="80000"/>
              </a:lnSpc>
            </a:pPr>
            <a:r>
              <a:rPr lang="cs-CZ" altLang="cs-CZ" sz="2000" b="1" dirty="0">
                <a:solidFill>
                  <a:schemeClr val="tx1"/>
                </a:solidFill>
              </a:rPr>
              <a:t>Náklady léčení </a:t>
            </a:r>
            <a:r>
              <a:rPr lang="cs-CZ" altLang="cs-CZ" sz="2000" b="1" dirty="0" err="1">
                <a:solidFill>
                  <a:schemeClr val="tx1"/>
                </a:solidFill>
              </a:rPr>
              <a:t>zdr</a:t>
            </a:r>
            <a:r>
              <a:rPr lang="cs-CZ" altLang="cs-CZ" sz="2000" b="1" dirty="0">
                <a:solidFill>
                  <a:schemeClr val="tx1"/>
                </a:solidFill>
              </a:rPr>
              <a:t>. pojišťovny	</a:t>
            </a:r>
            <a:r>
              <a:rPr lang="cs-CZ" altLang="cs-CZ" sz="2000" dirty="0">
                <a:solidFill>
                  <a:schemeClr val="tx1"/>
                </a:solidFill>
              </a:rPr>
              <a:t>7.000.000,- Kč</a:t>
            </a:r>
          </a:p>
          <a:p>
            <a:pPr lvl="2">
              <a:lnSpc>
                <a:spcPct val="80000"/>
              </a:lnSpc>
            </a:pPr>
            <a:r>
              <a:rPr lang="cs-CZ" altLang="cs-CZ" sz="2000" b="1" dirty="0">
                <a:solidFill>
                  <a:schemeClr val="tx1"/>
                </a:solidFill>
              </a:rPr>
              <a:t>Bolestné 				</a:t>
            </a:r>
            <a:r>
              <a:rPr lang="cs-CZ" altLang="cs-CZ" sz="2000" dirty="0">
                <a:solidFill>
                  <a:schemeClr val="tx1"/>
                </a:solidFill>
              </a:rPr>
              <a:t>2.000.000,- Kč</a:t>
            </a:r>
          </a:p>
          <a:p>
            <a:pPr lvl="2">
              <a:lnSpc>
                <a:spcPct val="80000"/>
              </a:lnSpc>
            </a:pPr>
            <a:r>
              <a:rPr lang="cs-CZ" altLang="cs-CZ" sz="2000" b="1" dirty="0">
                <a:solidFill>
                  <a:schemeClr val="tx1"/>
                </a:solidFill>
              </a:rPr>
              <a:t>ZSU		                         </a:t>
            </a:r>
            <a:r>
              <a:rPr lang="cs-CZ" altLang="cs-CZ" sz="2000" dirty="0">
                <a:solidFill>
                  <a:schemeClr val="tx1"/>
                </a:solidFill>
              </a:rPr>
              <a:t>12.000.000,- Kč</a:t>
            </a:r>
          </a:p>
          <a:p>
            <a:pPr lvl="2">
              <a:lnSpc>
                <a:spcPct val="80000"/>
              </a:lnSpc>
            </a:pPr>
            <a:r>
              <a:rPr lang="cs-CZ" altLang="cs-CZ" sz="2000" b="1" dirty="0">
                <a:solidFill>
                  <a:schemeClr val="tx1"/>
                </a:solidFill>
              </a:rPr>
              <a:t>Ztráta na výdělku (kapitalizace)    </a:t>
            </a:r>
            <a:r>
              <a:rPr lang="cs-CZ" altLang="cs-CZ" sz="2000" dirty="0">
                <a:solidFill>
                  <a:schemeClr val="tx1"/>
                </a:solidFill>
              </a:rPr>
              <a:t>1.500.000,- Kč</a:t>
            </a:r>
            <a:endParaRPr lang="cs-CZ" altLang="cs-CZ" sz="2000" b="1" dirty="0">
              <a:solidFill>
                <a:schemeClr val="tx1"/>
              </a:solidFill>
            </a:endParaRPr>
          </a:p>
          <a:p>
            <a:pPr lvl="2">
              <a:lnSpc>
                <a:spcPct val="80000"/>
              </a:lnSpc>
            </a:pPr>
            <a:r>
              <a:rPr lang="cs-CZ" altLang="cs-CZ" sz="2000" b="1" dirty="0">
                <a:solidFill>
                  <a:schemeClr val="tx1"/>
                </a:solidFill>
              </a:rPr>
              <a:t>Péče o zdraví (kapitalizace)	 </a:t>
            </a:r>
            <a:r>
              <a:rPr lang="cs-CZ" altLang="cs-CZ" sz="2000" dirty="0">
                <a:solidFill>
                  <a:schemeClr val="tx1"/>
                </a:solidFill>
              </a:rPr>
              <a:t>1.000.000,- Kč</a:t>
            </a:r>
          </a:p>
        </p:txBody>
      </p:sp>
      <p:pic>
        <p:nvPicPr>
          <p:cNvPr id="10" name="Picture 5" descr="start?otevriPrilohu=true&amp;typPrilohy=JPG&amp;identSouboru=556803&amp;poradiPrilohy=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4005064"/>
            <a:ext cx="3091631" cy="231781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7" descr="start?otevriPrilohu=true&amp;typPrilohy=JPG&amp;identSouboru=556805&amp;poradiPrilohy=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9000" y="4220560"/>
            <a:ext cx="3150311" cy="23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983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Zástupný symbol pro číslo snímku 4"/>
          <p:cNvSpPr txBox="1">
            <a:spLocks/>
          </p:cNvSpPr>
          <p:nvPr/>
        </p:nvSpPr>
        <p:spPr>
          <a:xfrm>
            <a:off x="7884368" y="2544263"/>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2531946" y="2544263"/>
            <a:ext cx="5330794" cy="1323439"/>
          </a:xfrm>
          <a:prstGeom prst="rect">
            <a:avLst/>
          </a:prstGeom>
          <a:ln w="635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Děkuji za pozornost</a:t>
            </a:r>
          </a:p>
          <a:p>
            <a:pPr algn="ctr"/>
            <a:r>
              <a:rPr lang="cs-CZ" sz="4000" dirty="0" smtClean="0">
                <a:latin typeface="Arial" panose="020B0604020202020204" pitchFamily="34" charset="0"/>
              </a:rPr>
              <a:t> </a:t>
            </a:r>
            <a:endParaRPr lang="cs-CZ" sz="4000" dirty="0">
              <a:latin typeface="Arial" panose="020B0604020202020204" pitchFamily="34" charset="0"/>
            </a:endParaRPr>
          </a:p>
        </p:txBody>
      </p:sp>
      <p:sp>
        <p:nvSpPr>
          <p:cNvPr id="2" name="TextovéPole 1"/>
          <p:cNvSpPr txBox="1"/>
          <p:nvPr/>
        </p:nvSpPr>
        <p:spPr>
          <a:xfrm>
            <a:off x="539552" y="4869160"/>
            <a:ext cx="5832648" cy="461665"/>
          </a:xfrm>
          <a:prstGeom prst="rect">
            <a:avLst/>
          </a:prstGeom>
          <a:noFill/>
        </p:spPr>
        <p:txBody>
          <a:bodyPr wrap="square" rtlCol="0">
            <a:spAutoFit/>
          </a:bodyPr>
          <a:lstStyle/>
          <a:p>
            <a:r>
              <a:rPr lang="cs-CZ" sz="2400" dirty="0" smtClean="0">
                <a:latin typeface="Arial" panose="020B0604020202020204" pitchFamily="34" charset="0"/>
              </a:rPr>
              <a:t>adamforst@seznam.cz</a:t>
            </a:r>
            <a:endParaRPr lang="cs-CZ" sz="2400" dirty="0">
              <a:latin typeface="Arial" panose="020B0604020202020204" pitchFamily="34" charset="0"/>
            </a:endParaRPr>
          </a:p>
        </p:txBody>
      </p:sp>
    </p:spTree>
    <p:extLst>
      <p:ext uri="{BB962C8B-B14F-4D97-AF65-F5344CB8AC3E}">
        <p14:creationId xmlns:p14="http://schemas.microsoft.com/office/powerpoint/2010/main" val="972514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3</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pic>
        <p:nvPicPr>
          <p:cNvPr id="1026" name="Picture 2" descr="D:\HHP archivace\3\Mimo\přednáška pojišťovnictví\066-07_Zebricek.png"/>
          <p:cNvPicPr>
            <a:picLocks noChangeAspect="1" noChangeArrowheads="1"/>
          </p:cNvPicPr>
          <p:nvPr/>
        </p:nvPicPr>
        <p:blipFill rotWithShape="1">
          <a:blip r:embed="rId3">
            <a:extLst>
              <a:ext uri="{28A0092B-C50C-407E-A947-70E740481C1C}">
                <a14:useLocalDpi xmlns:a14="http://schemas.microsoft.com/office/drawing/2010/main" val="0"/>
              </a:ext>
            </a:extLst>
          </a:blip>
          <a:srcRect l="79607"/>
          <a:stretch/>
        </p:blipFill>
        <p:spPr bwMode="auto">
          <a:xfrm>
            <a:off x="2771800" y="-1309710"/>
            <a:ext cx="2867926" cy="8192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006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r>
              <a:rPr lang="cs-CZ" sz="1000" dirty="0" smtClean="0">
                <a:solidFill>
                  <a:srgbClr val="C00000"/>
                </a:solidFill>
                <a:latin typeface="Arial"/>
              </a:rPr>
              <a:t>/ </a:t>
            </a:r>
            <a:r>
              <a:rPr lang="cs-CZ" sz="1000" dirty="0" smtClean="0">
                <a:solidFill>
                  <a:srgbClr val="7F7F7F"/>
                </a:solidFill>
                <a:latin typeface="Arial"/>
              </a:rPr>
              <a:t> </a:t>
            </a:r>
            <a:r>
              <a:rPr lang="cs-CZ" sz="1000" dirty="0" smtClean="0">
                <a:solidFill>
                  <a:srgbClr val="C00000"/>
                </a:solidFill>
                <a:latin typeface="Arial"/>
              </a:rPr>
              <a:t>/ </a:t>
            </a:r>
            <a:r>
              <a:rPr lang="cs-CZ" sz="1000" dirty="0" smtClean="0">
                <a:solidFill>
                  <a:srgbClr val="7F7F7F"/>
                </a:solidFill>
                <a:latin typeface="Arial"/>
              </a:rPr>
              <a:t> </a:t>
            </a:r>
            <a:r>
              <a:rPr lang="cs-CZ" sz="1000" dirty="0" smtClean="0">
                <a:solidFill>
                  <a:srgbClr val="C00000"/>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4</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3024336"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Program</a:t>
            </a:r>
            <a:endParaRPr lang="cs-CZ" sz="4000" dirty="0">
              <a:latin typeface="Arial" panose="020B0604020202020204" pitchFamily="34" charset="0"/>
            </a:endParaRPr>
          </a:p>
        </p:txBody>
      </p:sp>
      <p:sp>
        <p:nvSpPr>
          <p:cNvPr id="28" name="TextovéPole 27"/>
          <p:cNvSpPr txBox="1"/>
          <p:nvPr/>
        </p:nvSpPr>
        <p:spPr>
          <a:xfrm>
            <a:off x="179512" y="1165512"/>
            <a:ext cx="5184576" cy="5740033"/>
          </a:xfrm>
          <a:prstGeom prst="rect">
            <a:avLst/>
          </a:prstGeom>
          <a:noFill/>
        </p:spPr>
        <p:txBody>
          <a:bodyPr wrap="square" rtlCol="0">
            <a:spAutoFit/>
          </a:bodyPr>
          <a:lstStyle/>
          <a:p>
            <a:r>
              <a:rPr lang="cs-CZ" b="1" dirty="0" smtClean="0">
                <a:latin typeface="Arial" panose="020B0604020202020204" pitchFamily="34" charset="0"/>
              </a:rPr>
              <a:t>Přednášky </a:t>
            </a:r>
          </a:p>
          <a:p>
            <a:pPr marL="342900" indent="-342900">
              <a:spcAft>
                <a:spcPts val="600"/>
              </a:spcAft>
              <a:buFont typeface="Arial" panose="020B0604020202020204" pitchFamily="34" charset="0"/>
              <a:buChar char="−"/>
            </a:pPr>
            <a:r>
              <a:rPr lang="cs-CZ" dirty="0" smtClean="0">
                <a:latin typeface="Arial" panose="020B0604020202020204" pitchFamily="34" charset="0"/>
              </a:rPr>
              <a:t>4/10/2018: </a:t>
            </a:r>
            <a:r>
              <a:rPr lang="cs-CZ" dirty="0">
                <a:latin typeface="Arial" panose="020B0604020202020204" pitchFamily="34" charset="0"/>
              </a:rPr>
              <a:t>Úvod </a:t>
            </a:r>
            <a:r>
              <a:rPr lang="cs-CZ" dirty="0">
                <a:latin typeface="Arial" panose="020B0604020202020204" pitchFamily="34" charset="0"/>
              </a:rPr>
              <a:t>do pojistného práva, dělení, názvosloví, relevantní právní </a:t>
            </a:r>
            <a:r>
              <a:rPr lang="cs-CZ" dirty="0" smtClean="0">
                <a:latin typeface="Arial" panose="020B0604020202020204" pitchFamily="34" charset="0"/>
              </a:rPr>
              <a:t>úprava (Adam Forst) </a:t>
            </a:r>
          </a:p>
          <a:p>
            <a:pPr marL="342900" indent="-342900">
              <a:spcAft>
                <a:spcPts val="600"/>
              </a:spcAft>
              <a:buFont typeface="Arial" panose="020B0604020202020204" pitchFamily="34" charset="0"/>
              <a:buChar char="−"/>
            </a:pPr>
            <a:r>
              <a:rPr lang="cs-CZ" dirty="0" smtClean="0">
                <a:latin typeface="Arial" panose="020B0604020202020204" pitchFamily="34" charset="0"/>
              </a:rPr>
              <a:t>25/10/2017: </a:t>
            </a:r>
            <a:r>
              <a:rPr lang="cs-CZ" dirty="0">
                <a:latin typeface="Arial" panose="020B0604020202020204" pitchFamily="34" charset="0"/>
              </a:rPr>
              <a:t>Pojistná smlouva (Ludvík </a:t>
            </a:r>
            <a:r>
              <a:rPr lang="cs-CZ" dirty="0" err="1">
                <a:latin typeface="Arial" panose="020B0604020202020204" pitchFamily="34" charset="0"/>
              </a:rPr>
              <a:t>Bohman</a:t>
            </a:r>
            <a:r>
              <a:rPr lang="cs-CZ" dirty="0">
                <a:latin typeface="Arial" panose="020B0604020202020204" pitchFamily="34" charset="0"/>
              </a:rPr>
              <a:t> / Adam Forst</a:t>
            </a:r>
            <a:r>
              <a:rPr lang="cs-CZ" dirty="0" smtClean="0">
                <a:latin typeface="Arial" panose="020B0604020202020204" pitchFamily="34" charset="0"/>
              </a:rPr>
              <a:t>)</a:t>
            </a:r>
          </a:p>
          <a:p>
            <a:pPr marL="342900" indent="-342900">
              <a:spcAft>
                <a:spcPts val="600"/>
              </a:spcAft>
              <a:buFont typeface="Arial" panose="020B0604020202020204" pitchFamily="34" charset="0"/>
              <a:buChar char="−"/>
            </a:pPr>
            <a:r>
              <a:rPr lang="cs-CZ" dirty="0">
                <a:latin typeface="Arial" panose="020B0604020202020204" pitchFamily="34" charset="0"/>
              </a:rPr>
              <a:t>22/11/2017 - Korporační aspekty správy pojišťovny; zákon o pojišťovnictví; pojistné podvody (Monika </a:t>
            </a:r>
            <a:r>
              <a:rPr lang="cs-CZ" dirty="0" err="1">
                <a:latin typeface="Arial" panose="020B0604020202020204" pitchFamily="34" charset="0"/>
              </a:rPr>
              <a:t>Herešová</a:t>
            </a:r>
            <a:r>
              <a:rPr lang="cs-CZ" dirty="0">
                <a:latin typeface="Arial" panose="020B0604020202020204" pitchFamily="34" charset="0"/>
              </a:rPr>
              <a:t> / Hynek Růžička) </a:t>
            </a:r>
            <a:endParaRPr lang="cs-CZ" dirty="0" smtClean="0">
              <a:latin typeface="Arial" panose="020B0604020202020204" pitchFamily="34" charset="0"/>
            </a:endParaRPr>
          </a:p>
          <a:p>
            <a:pPr marL="342900" indent="-342900">
              <a:spcAft>
                <a:spcPts val="600"/>
              </a:spcAft>
              <a:buFont typeface="Arial" panose="020B0604020202020204" pitchFamily="34" charset="0"/>
              <a:buChar char="−"/>
            </a:pPr>
            <a:r>
              <a:rPr lang="cs-CZ" dirty="0" smtClean="0">
                <a:latin typeface="Arial" panose="020B0604020202020204" pitchFamily="34" charset="0"/>
              </a:rPr>
              <a:t>Pojištění osob, ochrana spotřebitele, ochrana osobních údajů apod. (Monika </a:t>
            </a:r>
            <a:r>
              <a:rPr lang="cs-CZ" dirty="0" err="1" smtClean="0">
                <a:latin typeface="Arial" panose="020B0604020202020204" pitchFamily="34" charset="0"/>
              </a:rPr>
              <a:t>Herešová</a:t>
            </a:r>
            <a:r>
              <a:rPr lang="cs-CZ" dirty="0" smtClean="0">
                <a:latin typeface="Arial" panose="020B0604020202020204" pitchFamily="34" charset="0"/>
              </a:rPr>
              <a:t>) </a:t>
            </a:r>
          </a:p>
          <a:p>
            <a:pPr marL="342900" indent="-342900">
              <a:spcAft>
                <a:spcPts val="600"/>
              </a:spcAft>
              <a:buFont typeface="Arial" panose="020B0604020202020204" pitchFamily="34" charset="0"/>
              <a:buChar char="−"/>
            </a:pPr>
            <a:r>
              <a:rPr lang="cs-CZ" dirty="0">
                <a:latin typeface="Arial" panose="020B0604020202020204" pitchFamily="34" charset="0"/>
              </a:rPr>
              <a:t>6/12/2017 - Regulace distribuce pojištění; zkoušení (Robert Šimek / Adam Forst) </a:t>
            </a:r>
            <a:endParaRPr lang="cs-CZ" dirty="0" smtClean="0">
              <a:latin typeface="Arial" panose="020B0604020202020204" pitchFamily="34" charset="0"/>
            </a:endParaRPr>
          </a:p>
          <a:p>
            <a:endParaRPr lang="cs-CZ" dirty="0">
              <a:latin typeface="Arial" panose="020B0604020202020204" pitchFamily="34" charset="0"/>
            </a:endParaRPr>
          </a:p>
          <a:p>
            <a:endParaRPr lang="cs-CZ" dirty="0" smtClean="0">
              <a:latin typeface="Arial" panose="020B0604020202020204" pitchFamily="34" charset="0"/>
            </a:endParaRPr>
          </a:p>
          <a:p>
            <a:pPr marL="342900" indent="-342900">
              <a:buFont typeface="Arial" panose="020B0604020202020204" pitchFamily="34" charset="0"/>
              <a:buChar char="−"/>
            </a:pPr>
            <a:endParaRPr lang="cs-CZ" dirty="0" smtClean="0">
              <a:latin typeface="Arial" panose="020B0604020202020204" pitchFamily="34" charset="0"/>
            </a:endParaRPr>
          </a:p>
          <a:p>
            <a:pPr marL="342900" indent="-342900">
              <a:buFont typeface="Arial" panose="020B0604020202020204" pitchFamily="34" charset="0"/>
              <a:buChar char="−"/>
            </a:pPr>
            <a:endParaRPr lang="cs-CZ" dirty="0" smtClean="0">
              <a:latin typeface="Arial" panose="020B0604020202020204" pitchFamily="34" charset="0"/>
            </a:endParaRPr>
          </a:p>
          <a:p>
            <a:pPr marL="342900" indent="-342900">
              <a:buFont typeface="Arial" panose="020B0604020202020204" pitchFamily="34" charset="0"/>
              <a:buChar char="−"/>
            </a:pPr>
            <a:endParaRPr lang="cs-CZ" dirty="0" smtClean="0">
              <a:latin typeface="Arial" panose="020B0604020202020204" pitchFamily="34" charset="0"/>
            </a:endParaRPr>
          </a:p>
          <a:p>
            <a:pPr marL="342900" indent="-342900">
              <a:buFont typeface="Wingdings" panose="05000000000000000000" pitchFamily="2" charset="2"/>
              <a:buChar char="§"/>
            </a:pPr>
            <a:endParaRPr lang="cs-CZ" dirty="0" smtClean="0">
              <a:latin typeface="Arial" panose="020B060402020202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7440" y="1988840"/>
            <a:ext cx="1472952" cy="1472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Hynek Růžičk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7440" y="404664"/>
            <a:ext cx="1472952" cy="147295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Monika Herešová"/>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7440" y="3483661"/>
            <a:ext cx="1544960" cy="1544960"/>
          </a:xfrm>
          <a:prstGeom prst="rect">
            <a:avLst/>
          </a:prstGeom>
          <a:noFill/>
          <a:extLst>
            <a:ext uri="{909E8E84-426E-40DD-AFC4-6F175D3DCCD1}">
              <a14:hiddenFill xmlns:a14="http://schemas.microsoft.com/office/drawing/2010/main">
                <a:solidFill>
                  <a:srgbClr val="FFFFFF"/>
                </a:solidFill>
              </a14:hiddenFill>
            </a:ext>
          </a:extLst>
        </p:spPr>
      </p:pic>
      <p:pic>
        <p:nvPicPr>
          <p:cNvPr id="2" name="Obrázek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71828" y="5033898"/>
            <a:ext cx="1584176" cy="1584176"/>
          </a:xfrm>
          <a:prstGeom prst="rect">
            <a:avLst/>
          </a:prstGeom>
        </p:spPr>
      </p:pic>
    </p:spTree>
    <p:extLst>
      <p:ext uri="{BB962C8B-B14F-4D97-AF65-F5344CB8AC3E}">
        <p14:creationId xmlns:p14="http://schemas.microsoft.com/office/powerpoint/2010/main" val="872510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5</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380820"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Podmínky ukončení předmětu</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Přímá spojnice 28"/>
          <p:cNvCxnSpPr/>
          <p:nvPr/>
        </p:nvCxnSpPr>
        <p:spPr>
          <a:xfrm>
            <a:off x="0" y="1484784"/>
            <a:ext cx="4320480" cy="0"/>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67644" y="1519140"/>
            <a:ext cx="7272808" cy="4524315"/>
          </a:xfrm>
          <a:prstGeom prst="rect">
            <a:avLst/>
          </a:prstGeom>
          <a:noFill/>
        </p:spPr>
        <p:txBody>
          <a:bodyPr wrap="square" rtlCol="0">
            <a:spAutoFit/>
          </a:bodyPr>
          <a:lstStyle/>
          <a:p>
            <a:pPr marL="342900" indent="-342900">
              <a:buFont typeface="Arial" panose="020B0604020202020204" pitchFamily="34" charset="0"/>
              <a:buChar char="−"/>
            </a:pPr>
            <a:endParaRPr lang="cs-CZ" dirty="0" smtClean="0">
              <a:latin typeface="Arial" panose="020B0604020202020204" pitchFamily="34" charset="0"/>
            </a:endParaRPr>
          </a:p>
          <a:p>
            <a:pPr marL="342900" indent="-342900">
              <a:buFont typeface="Arial" panose="020B0604020202020204" pitchFamily="34" charset="0"/>
              <a:buChar char="−"/>
            </a:pPr>
            <a:r>
              <a:rPr lang="cs-CZ" dirty="0" smtClean="0">
                <a:latin typeface="Arial" panose="020B0604020202020204" pitchFamily="34" charset="0"/>
              </a:rPr>
              <a:t>Účast na 3 ze 4 seminářů </a:t>
            </a:r>
          </a:p>
          <a:p>
            <a:endParaRPr lang="cs-CZ" dirty="0" smtClean="0">
              <a:latin typeface="Arial" panose="020B0604020202020204" pitchFamily="34" charset="0"/>
            </a:endParaRPr>
          </a:p>
          <a:p>
            <a:r>
              <a:rPr lang="cs-CZ" dirty="0" smtClean="0">
                <a:latin typeface="Arial" panose="020B0604020202020204" pitchFamily="34" charset="0"/>
              </a:rPr>
              <a:t>Ústní zápočet; </a:t>
            </a:r>
          </a:p>
          <a:p>
            <a:pPr marL="342900" indent="-342900">
              <a:buFont typeface="Arial" panose="020B0604020202020204" pitchFamily="34" charset="0"/>
              <a:buChar char="−"/>
            </a:pPr>
            <a:r>
              <a:rPr lang="cs-CZ" dirty="0" smtClean="0">
                <a:latin typeface="Arial" panose="020B0604020202020204" pitchFamily="34" charset="0"/>
              </a:rPr>
              <a:t>15 min</a:t>
            </a:r>
          </a:p>
          <a:p>
            <a:pPr marL="342900" indent="-342900">
              <a:buFont typeface="Arial" panose="020B0604020202020204" pitchFamily="34" charset="0"/>
              <a:buChar char="−"/>
            </a:pPr>
            <a:r>
              <a:rPr lang="cs-CZ" dirty="0" smtClean="0">
                <a:latin typeface="Arial" panose="020B0604020202020204" pitchFamily="34" charset="0"/>
              </a:rPr>
              <a:t>Student si vylosuje jednu z probíraných oblastí, ve které prokáže znalost klíčových ustanovení a základní orientaci v tématu</a:t>
            </a:r>
          </a:p>
          <a:p>
            <a:pPr marL="342900" indent="-342900">
              <a:buFont typeface="Arial" panose="020B0604020202020204" pitchFamily="34" charset="0"/>
              <a:buChar char="−"/>
            </a:pPr>
            <a:endParaRPr lang="cs-CZ" dirty="0" smtClean="0">
              <a:latin typeface="Arial" panose="020B0604020202020204" pitchFamily="34" charset="0"/>
            </a:endParaRPr>
          </a:p>
          <a:p>
            <a:r>
              <a:rPr lang="cs-CZ" dirty="0" smtClean="0">
                <a:latin typeface="Arial" panose="020B0604020202020204" pitchFamily="34" charset="0"/>
              </a:rPr>
              <a:t>Učební pomůcky:</a:t>
            </a:r>
          </a:p>
          <a:p>
            <a:pPr marL="285750" indent="-285750">
              <a:buFontTx/>
              <a:buChar char="-"/>
            </a:pPr>
            <a:r>
              <a:rPr lang="cs-CZ" dirty="0" smtClean="0">
                <a:latin typeface="Arial" panose="020B0604020202020204" pitchFamily="34" charset="0"/>
              </a:rPr>
              <a:t>ÚZ pojišťovnictví </a:t>
            </a:r>
          </a:p>
          <a:p>
            <a:pPr marL="285750" indent="-285750">
              <a:buFontTx/>
              <a:buChar char="-"/>
            </a:pPr>
            <a:r>
              <a:rPr lang="cs-CZ" dirty="0" smtClean="0">
                <a:latin typeface="Arial" panose="020B0604020202020204" pitchFamily="34" charset="0"/>
              </a:rPr>
              <a:t>Přednášky a cvičení </a:t>
            </a:r>
          </a:p>
          <a:p>
            <a:pPr marL="285750" indent="-285750">
              <a:buFontTx/>
              <a:buChar char="-"/>
            </a:pPr>
            <a:r>
              <a:rPr lang="cs-CZ" dirty="0">
                <a:latin typeface="Arial" panose="020B0604020202020204" pitchFamily="34" charset="0"/>
              </a:rPr>
              <a:t>KARFÍKOVÁ, Marie a Vladimír PŘIKRYL. Pojišťovací </a:t>
            </a:r>
            <a:r>
              <a:rPr lang="cs-CZ" dirty="0" smtClean="0">
                <a:latin typeface="Arial" panose="020B0604020202020204" pitchFamily="34" charset="0"/>
              </a:rPr>
              <a:t>právo (doplňkově) </a:t>
            </a:r>
          </a:p>
          <a:p>
            <a:pPr marL="285750" indent="-285750">
              <a:buFontTx/>
              <a:buChar char="-"/>
            </a:pPr>
            <a:endParaRPr lang="cs-CZ" dirty="0" smtClean="0">
              <a:latin typeface="Arial" panose="020B0604020202020204" pitchFamily="34" charset="0"/>
            </a:endParaRPr>
          </a:p>
          <a:p>
            <a:pPr marL="285750" indent="-285750">
              <a:buFontTx/>
              <a:buChar char="-"/>
            </a:pPr>
            <a:endParaRPr lang="cs-CZ" dirty="0" smtClean="0">
              <a:latin typeface="Arial" panose="020B0604020202020204" pitchFamily="34" charset="0"/>
            </a:endParaRPr>
          </a:p>
          <a:p>
            <a:pPr marL="342900" indent="-342900">
              <a:buFont typeface="Wingdings" panose="05000000000000000000" pitchFamily="2" charset="2"/>
              <a:buChar char="§"/>
            </a:pPr>
            <a:endParaRPr lang="cs-CZ" dirty="0" smtClean="0">
              <a:latin typeface="Arial" panose="020B0604020202020204" pitchFamily="34" charset="0"/>
            </a:endParaRPr>
          </a:p>
        </p:txBody>
      </p:sp>
    </p:spTree>
    <p:extLst>
      <p:ext uri="{BB962C8B-B14F-4D97-AF65-F5344CB8AC3E}">
        <p14:creationId xmlns:p14="http://schemas.microsoft.com/office/powerpoint/2010/main" val="3554374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6</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380820"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Relevantní právní úprava</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Přímá spojnice 28"/>
          <p:cNvCxnSpPr/>
          <p:nvPr/>
        </p:nvCxnSpPr>
        <p:spPr>
          <a:xfrm>
            <a:off x="0" y="1484784"/>
            <a:ext cx="4320480" cy="0"/>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13638" y="1484784"/>
            <a:ext cx="7272808" cy="5909310"/>
          </a:xfrm>
          <a:prstGeom prst="rect">
            <a:avLst/>
          </a:prstGeom>
          <a:noFill/>
        </p:spPr>
        <p:txBody>
          <a:bodyPr wrap="square" rtlCol="0">
            <a:spAutoFit/>
          </a:bodyPr>
          <a:lstStyle/>
          <a:p>
            <a:r>
              <a:rPr lang="cs-CZ" b="1" dirty="0" smtClean="0"/>
              <a:t>Zákony</a:t>
            </a:r>
            <a:r>
              <a:rPr lang="cs-CZ" dirty="0" smtClean="0"/>
              <a:t>: </a:t>
            </a:r>
          </a:p>
          <a:p>
            <a:r>
              <a:rPr lang="cs-CZ" dirty="0" smtClean="0"/>
              <a:t>ZÁKON č. 277/2009 Sb., o pojišťovnictví</a:t>
            </a:r>
          </a:p>
          <a:p>
            <a:r>
              <a:rPr lang="cs-CZ" dirty="0" smtClean="0"/>
              <a:t>ZÁKON č. 89/2012 Sb., občanský zákoník  (zejm. § 2756 a násl. a § 2483 a násl.)</a:t>
            </a:r>
          </a:p>
          <a:p>
            <a:r>
              <a:rPr lang="cs-CZ" dirty="0" smtClean="0"/>
              <a:t>ZÁKON č. 38/2004 Sb., o pojišťovacích zprostředkovatelích a samostatných likvidátorech pojistných událostí </a:t>
            </a:r>
          </a:p>
          <a:p>
            <a:r>
              <a:rPr lang="cs-CZ" dirty="0" smtClean="0"/>
              <a:t>ZÁKON č. 168/1999 Sb., o pojištění odpovědnosti za škodu způsobenou provozem vozidla a o změně </a:t>
            </a:r>
          </a:p>
          <a:p>
            <a:r>
              <a:rPr lang="cs-CZ" dirty="0" smtClean="0"/>
              <a:t>ZÁKON č. 229/2002 Sb., o finančním arbitrovi (vybraná ustanovení)</a:t>
            </a:r>
          </a:p>
          <a:p>
            <a:r>
              <a:rPr lang="cs-CZ" dirty="0" smtClean="0"/>
              <a:t>ZÁKON č. 634/1992 Sb., o ochraně spotřebitele (vybraná ustanovení) </a:t>
            </a:r>
          </a:p>
          <a:p>
            <a:r>
              <a:rPr lang="cs-CZ" dirty="0" smtClean="0"/>
              <a:t>ZÁKON č. 99/1963 Sb., občanský soudní řád (vybraná ustanovení) </a:t>
            </a:r>
          </a:p>
          <a:p>
            <a:r>
              <a:rPr lang="cs-CZ" dirty="0" smtClean="0"/>
              <a:t>ZÁKON č. 40/2009 Sb., trestní zákoník (vybraná ustanovení) </a:t>
            </a:r>
          </a:p>
          <a:p>
            <a:endParaRPr lang="cs-CZ" b="1" dirty="0" smtClean="0"/>
          </a:p>
          <a:p>
            <a:r>
              <a:rPr lang="cs-CZ" b="1" dirty="0" err="1" smtClean="0"/>
              <a:t>Softlaw</a:t>
            </a:r>
            <a:r>
              <a:rPr lang="cs-CZ" dirty="0" smtClean="0"/>
              <a:t>: </a:t>
            </a:r>
          </a:p>
          <a:p>
            <a:r>
              <a:rPr lang="cs-CZ" dirty="0" smtClean="0"/>
              <a:t>Vybrané </a:t>
            </a:r>
            <a:r>
              <a:rPr lang="cs-CZ" dirty="0" err="1" smtClean="0"/>
              <a:t>benchmarky</a:t>
            </a:r>
            <a:r>
              <a:rPr lang="cs-CZ" dirty="0" smtClean="0"/>
              <a:t> ČNB (</a:t>
            </a:r>
            <a:r>
              <a:rPr lang="cs-CZ" dirty="0" smtClean="0">
                <a:hlinkClick r:id="rId3"/>
              </a:rPr>
              <a:t>https://www.cnb.cz/</a:t>
            </a:r>
            <a:r>
              <a:rPr lang="cs-CZ" dirty="0" err="1" smtClean="0">
                <a:hlinkClick r:id="rId3"/>
              </a:rPr>
              <a:t>cs</a:t>
            </a:r>
            <a:r>
              <a:rPr lang="cs-CZ" dirty="0" smtClean="0">
                <a:hlinkClick r:id="rId3"/>
              </a:rPr>
              <a:t>/</a:t>
            </a:r>
            <a:r>
              <a:rPr lang="cs-CZ" dirty="0" err="1" smtClean="0">
                <a:hlinkClick r:id="rId3"/>
              </a:rPr>
              <a:t>dohled_financni_trh</a:t>
            </a:r>
            <a:r>
              <a:rPr lang="cs-CZ" dirty="0" smtClean="0">
                <a:hlinkClick r:id="rId3"/>
              </a:rPr>
              <a:t>/</a:t>
            </a:r>
            <a:r>
              <a:rPr lang="cs-CZ" dirty="0" err="1" smtClean="0">
                <a:hlinkClick r:id="rId3"/>
              </a:rPr>
              <a:t>vykon_dohledu</a:t>
            </a:r>
            <a:r>
              <a:rPr lang="cs-CZ" dirty="0" smtClean="0">
                <a:hlinkClick r:id="rId3"/>
              </a:rPr>
              <a:t>/</a:t>
            </a:r>
            <a:r>
              <a:rPr lang="cs-CZ" dirty="0" err="1" smtClean="0">
                <a:hlinkClick r:id="rId3"/>
              </a:rPr>
              <a:t>dohledove_benchmarky</a:t>
            </a:r>
            <a:r>
              <a:rPr lang="cs-CZ" dirty="0" smtClean="0">
                <a:hlinkClick r:id="rId3"/>
              </a:rPr>
              <a:t>/</a:t>
            </a:r>
            <a:r>
              <a:rPr lang="cs-CZ" dirty="0" smtClean="0"/>
              <a:t>)</a:t>
            </a:r>
          </a:p>
          <a:p>
            <a:r>
              <a:rPr lang="cs-CZ" dirty="0" smtClean="0"/>
              <a:t>Metodika Nejvyššího soudu k náhradě nemajetkové újmy na zdraví</a:t>
            </a:r>
          </a:p>
          <a:p>
            <a:r>
              <a:rPr lang="pl-PL" dirty="0" smtClean="0"/>
              <a:t> </a:t>
            </a:r>
            <a:endParaRPr lang="cs-CZ" dirty="0" smtClean="0">
              <a:latin typeface="Arial" panose="020B0604020202020204" pitchFamily="34" charset="0"/>
            </a:endParaRPr>
          </a:p>
          <a:p>
            <a:pPr marL="285750" indent="-285750">
              <a:buFontTx/>
              <a:buChar char="-"/>
            </a:pPr>
            <a:endParaRPr lang="cs-CZ" dirty="0" smtClean="0">
              <a:latin typeface="Arial" panose="020B0604020202020204" pitchFamily="34" charset="0"/>
            </a:endParaRPr>
          </a:p>
          <a:p>
            <a:pPr marL="342900" indent="-342900">
              <a:buFont typeface="Wingdings" panose="05000000000000000000" pitchFamily="2" charset="2"/>
              <a:buChar char="§"/>
            </a:pPr>
            <a:endParaRPr lang="cs-CZ" dirty="0" smtClean="0">
              <a:latin typeface="Arial" panose="020B0604020202020204" pitchFamily="34" charset="0"/>
            </a:endParaRPr>
          </a:p>
        </p:txBody>
      </p:sp>
    </p:spTree>
    <p:extLst>
      <p:ext uri="{BB962C8B-B14F-4D97-AF65-F5344CB8AC3E}">
        <p14:creationId xmlns:p14="http://schemas.microsoft.com/office/powerpoint/2010/main" val="1902219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7</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Základní charakteristika pojištění </a:t>
            </a:r>
            <a:endParaRPr lang="cs-CZ" sz="4000" dirty="0">
              <a:latin typeface="Arial" panose="020B0604020202020204" pitchFamily="34" charset="0"/>
            </a:endParaRPr>
          </a:p>
        </p:txBody>
      </p:sp>
      <p:cxnSp>
        <p:nvCxnSpPr>
          <p:cNvPr id="10" name="Přímá spojnice 9"/>
          <p:cNvCxnSpPr/>
          <p:nvPr/>
        </p:nvCxnSpPr>
        <p:spPr>
          <a:xfrm flipV="1">
            <a:off x="1259632" y="1772816"/>
            <a:ext cx="0" cy="4176464"/>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Přímá spojnice 28"/>
          <p:cNvCxnSpPr/>
          <p:nvPr/>
        </p:nvCxnSpPr>
        <p:spPr>
          <a:xfrm>
            <a:off x="43595" y="1521965"/>
            <a:ext cx="4320480" cy="0"/>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1399098" y="1519140"/>
            <a:ext cx="7272808" cy="3693319"/>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r>
              <a:rPr lang="cs-CZ" b="1" dirty="0" smtClean="0">
                <a:latin typeface="Arial" panose="020B0604020202020204" pitchFamily="34" charset="0"/>
              </a:rPr>
              <a:t>Účel:</a:t>
            </a:r>
          </a:p>
          <a:p>
            <a:pPr marL="285750" indent="-285750">
              <a:buFontTx/>
              <a:buChar char="-"/>
            </a:pPr>
            <a:r>
              <a:rPr lang="cs-CZ" dirty="0" smtClean="0">
                <a:latin typeface="Arial" panose="020B0604020202020204" pitchFamily="34" charset="0"/>
              </a:rPr>
              <a:t>Obrana proti nahodilosti (pojistný zájem)</a:t>
            </a:r>
          </a:p>
          <a:p>
            <a:endParaRPr lang="cs-CZ" dirty="0">
              <a:latin typeface="Arial" panose="020B0604020202020204" pitchFamily="34" charset="0"/>
            </a:endParaRPr>
          </a:p>
          <a:p>
            <a:r>
              <a:rPr lang="cs-CZ" b="1" dirty="0" smtClean="0">
                <a:latin typeface="Arial" panose="020B0604020202020204" pitchFamily="34" charset="0"/>
              </a:rPr>
              <a:t>Principy:</a:t>
            </a:r>
          </a:p>
          <a:p>
            <a:pPr marL="285750" indent="-285750">
              <a:buFontTx/>
              <a:buChar char="-"/>
            </a:pPr>
            <a:r>
              <a:rPr lang="cs-CZ" dirty="0" smtClean="0">
                <a:latin typeface="Arial" panose="020B0604020202020204" pitchFamily="34" charset="0"/>
              </a:rPr>
              <a:t>Odvážnost </a:t>
            </a:r>
          </a:p>
          <a:p>
            <a:pPr marL="285750" indent="-285750">
              <a:buFontTx/>
              <a:buChar char="-"/>
            </a:pPr>
            <a:r>
              <a:rPr lang="cs-CZ" dirty="0" smtClean="0">
                <a:latin typeface="Arial" panose="020B0604020202020204" pitchFamily="34" charset="0"/>
              </a:rPr>
              <a:t>Neekvivalentnost</a:t>
            </a:r>
          </a:p>
          <a:p>
            <a:pPr marL="285750" indent="-285750">
              <a:buFontTx/>
              <a:buChar char="-"/>
            </a:pPr>
            <a:r>
              <a:rPr lang="cs-CZ" dirty="0" smtClean="0">
                <a:latin typeface="Arial" panose="020B0604020202020204" pitchFamily="34" charset="0"/>
              </a:rPr>
              <a:t>Solidarita</a:t>
            </a:r>
          </a:p>
          <a:p>
            <a:pPr marL="285750" indent="-285750">
              <a:buFontTx/>
              <a:buChar char="-"/>
            </a:pPr>
            <a:endParaRPr lang="cs-CZ" dirty="0">
              <a:latin typeface="Arial" panose="020B0604020202020204" pitchFamily="34" charset="0"/>
            </a:endParaRPr>
          </a:p>
          <a:p>
            <a:r>
              <a:rPr lang="cs-CZ" b="1" dirty="0" smtClean="0">
                <a:latin typeface="Arial" panose="020B0604020202020204" pitchFamily="34" charset="0"/>
              </a:rPr>
              <a:t>Atributy pojištění </a:t>
            </a:r>
          </a:p>
          <a:p>
            <a:pPr marL="285750" indent="-285750">
              <a:buFontTx/>
              <a:buChar char="-"/>
            </a:pPr>
            <a:r>
              <a:rPr lang="cs-CZ" dirty="0" smtClean="0">
                <a:latin typeface="Arial" panose="020B0604020202020204" pitchFamily="34" charset="0"/>
              </a:rPr>
              <a:t>Odhad objektivního (a subjektivního) rizika</a:t>
            </a:r>
          </a:p>
          <a:p>
            <a:pPr marL="285750" indent="-285750">
              <a:buFontTx/>
              <a:buChar char="-"/>
            </a:pPr>
            <a:r>
              <a:rPr lang="cs-CZ" dirty="0" smtClean="0">
                <a:latin typeface="Arial" panose="020B0604020202020204" pitchFamily="34" charset="0"/>
              </a:rPr>
              <a:t>Riziko morálního hazardu </a:t>
            </a:r>
          </a:p>
          <a:p>
            <a:pPr marL="342900" indent="-342900">
              <a:buFont typeface="Wingdings" panose="05000000000000000000" pitchFamily="2" charset="2"/>
              <a:buChar char="§"/>
            </a:pPr>
            <a:endParaRPr lang="cs-CZ" dirty="0" smtClean="0">
              <a:latin typeface="Arial" panose="020B0604020202020204" pitchFamily="34" charset="0"/>
            </a:endParaRPr>
          </a:p>
        </p:txBody>
      </p:sp>
    </p:spTree>
    <p:extLst>
      <p:ext uri="{BB962C8B-B14F-4D97-AF65-F5344CB8AC3E}">
        <p14:creationId xmlns:p14="http://schemas.microsoft.com/office/powerpoint/2010/main" val="1337948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8</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66892" y="404664"/>
            <a:ext cx="7380820"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4000" dirty="0" smtClean="0">
                <a:latin typeface="Arial" panose="020B0604020202020204" pitchFamily="34" charset="0"/>
              </a:rPr>
              <a:t>     Historie </a:t>
            </a:r>
            <a:endParaRPr lang="cs-CZ" sz="4000" dirty="0">
              <a:latin typeface="Arial" panose="020B0604020202020204" pitchFamily="34" charset="0"/>
            </a:endParaRPr>
          </a:p>
        </p:txBody>
      </p:sp>
      <p:sp>
        <p:nvSpPr>
          <p:cNvPr id="28" name="TextovéPole 27"/>
          <p:cNvSpPr txBox="1"/>
          <p:nvPr/>
        </p:nvSpPr>
        <p:spPr>
          <a:xfrm>
            <a:off x="69628" y="1135673"/>
            <a:ext cx="5730320" cy="5262979"/>
          </a:xfrm>
          <a:prstGeom prst="rect">
            <a:avLst/>
          </a:prstGeom>
          <a:noFill/>
        </p:spPr>
        <p:txBody>
          <a:bodyPr wrap="square" rtlCol="0">
            <a:spAutoFit/>
          </a:bodyPr>
          <a:lstStyle/>
          <a:p>
            <a:r>
              <a:rPr lang="pl-PL" dirty="0" smtClean="0"/>
              <a:t> - </a:t>
            </a:r>
            <a:r>
              <a:rPr lang="cs-CZ" dirty="0" smtClean="0">
                <a:latin typeface="Arial" panose="020B0604020202020204" pitchFamily="34" charset="0"/>
              </a:rPr>
              <a:t>Egypt 2500 let př.n.l. – dohody o společném hrazení  nákladů na pohřeb</a:t>
            </a:r>
          </a:p>
          <a:p>
            <a:pPr marL="285750" indent="-285750">
              <a:spcAft>
                <a:spcPts val="600"/>
              </a:spcAft>
              <a:buFontTx/>
              <a:buChar char="-"/>
            </a:pPr>
            <a:r>
              <a:rPr lang="cs-CZ" dirty="0" smtClean="0">
                <a:latin typeface="Arial" panose="020B0604020202020204" pitchFamily="34" charset="0"/>
              </a:rPr>
              <a:t>400 let př. n. l. – dohody o společném hrazení škod z námořních nehod, zranění ve válce, poskytnutí věna apod.</a:t>
            </a:r>
          </a:p>
          <a:p>
            <a:pPr marL="285750" indent="-285750">
              <a:spcAft>
                <a:spcPts val="600"/>
              </a:spcAft>
              <a:buFontTx/>
              <a:buChar char="-"/>
            </a:pPr>
            <a:r>
              <a:rPr lang="cs-CZ" dirty="0" smtClean="0">
                <a:latin typeface="Arial" panose="020B0604020202020204" pitchFamily="34" charset="0"/>
              </a:rPr>
              <a:t>1308 Paříž– jedna z prvních dochovaných poj. smluv se týká důchodového pojištění – za jednorázových 2400 limů náleželo od určitého věku opatovi doživotně 400 limů </a:t>
            </a:r>
          </a:p>
          <a:p>
            <a:pPr marL="285750" indent="-285750">
              <a:spcAft>
                <a:spcPts val="600"/>
              </a:spcAft>
              <a:buFontTx/>
              <a:buChar char="-"/>
            </a:pPr>
            <a:r>
              <a:rPr lang="cs-CZ" dirty="0" smtClean="0">
                <a:latin typeface="Arial" panose="020B0604020202020204" pitchFamily="34" charset="0"/>
              </a:rPr>
              <a:t>15. stol. – námořní pojištění, výplata za závazek, že někdo jiný odškodní </a:t>
            </a:r>
          </a:p>
          <a:p>
            <a:pPr marL="285750" indent="-285750">
              <a:spcAft>
                <a:spcPts val="600"/>
              </a:spcAft>
              <a:buFontTx/>
              <a:buChar char="-"/>
            </a:pPr>
            <a:r>
              <a:rPr lang="cs-CZ" dirty="0">
                <a:latin typeface="Arial" panose="020B0604020202020204" pitchFamily="34" charset="0"/>
              </a:rPr>
              <a:t>1680 </a:t>
            </a:r>
            <a:r>
              <a:rPr lang="cs-CZ" dirty="0" smtClean="0">
                <a:latin typeface="Arial" panose="020B0604020202020204" pitchFamily="34" charset="0"/>
              </a:rPr>
              <a:t> Anglie </a:t>
            </a:r>
            <a:r>
              <a:rPr lang="cs-CZ" dirty="0">
                <a:latin typeface="Arial" panose="020B0604020202020204" pitchFamily="34" charset="0"/>
              </a:rPr>
              <a:t>– založení první požární pojišťovny </a:t>
            </a:r>
            <a:endParaRPr lang="cs-CZ" dirty="0" smtClean="0">
              <a:latin typeface="Arial" panose="020B0604020202020204" pitchFamily="34" charset="0"/>
            </a:endParaRPr>
          </a:p>
          <a:p>
            <a:pPr marL="285750" indent="-285750">
              <a:spcAft>
                <a:spcPts val="600"/>
              </a:spcAft>
              <a:buFontTx/>
              <a:buChar char="-"/>
            </a:pPr>
            <a:r>
              <a:rPr lang="cs-CZ" dirty="0" smtClean="0">
                <a:latin typeface="Arial" panose="020B0604020202020204" pitchFamily="34" charset="0"/>
              </a:rPr>
              <a:t>1688 kavárna Edwarda </a:t>
            </a:r>
            <a:r>
              <a:rPr lang="cs-CZ" dirty="0" err="1" smtClean="0">
                <a:latin typeface="Arial" panose="020B0604020202020204" pitchFamily="34" charset="0"/>
              </a:rPr>
              <a:t>Lloyda</a:t>
            </a:r>
            <a:r>
              <a:rPr lang="cs-CZ" dirty="0" smtClean="0">
                <a:latin typeface="Arial" panose="020B0604020202020204" pitchFamily="34" charset="0"/>
              </a:rPr>
              <a:t> na Tower Street, brokeři sháněli upisovatele </a:t>
            </a:r>
          </a:p>
          <a:p>
            <a:pPr marL="285750" indent="-285750">
              <a:spcAft>
                <a:spcPts val="600"/>
              </a:spcAft>
              <a:buFontTx/>
              <a:buChar char="-"/>
            </a:pPr>
            <a:r>
              <a:rPr lang="cs-CZ" dirty="0">
                <a:latin typeface="Arial" panose="020B0604020202020204" pitchFamily="34" charset="0"/>
              </a:rPr>
              <a:t>1852 Kolín nad </a:t>
            </a:r>
            <a:r>
              <a:rPr lang="cs-CZ" dirty="0" smtClean="0">
                <a:latin typeface="Arial" panose="020B0604020202020204" pitchFamily="34" charset="0"/>
              </a:rPr>
              <a:t>Rýnem, jedna z prvních zajišťovacích společností</a:t>
            </a:r>
          </a:p>
          <a:p>
            <a:pPr marL="285750" indent="-285750">
              <a:spcAft>
                <a:spcPts val="600"/>
              </a:spcAft>
              <a:buFontTx/>
              <a:buChar char="-"/>
            </a:pPr>
            <a:r>
              <a:rPr lang="cs-CZ" dirty="0" smtClean="0">
                <a:latin typeface="Arial" panose="020B0604020202020204" pitchFamily="34" charset="0"/>
              </a:rPr>
              <a:t>1868 Pojišťovací banka Slavia v Čechách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204" y="496585"/>
            <a:ext cx="1620180" cy="648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descr="https://upload.wikimedia.org/wikipedia/commons/b/b8/Lloyd%27s_coffee_house_drawin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8740" y="1484784"/>
            <a:ext cx="2243108" cy="262942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50000"/>
          <a:stretch/>
        </p:blipFill>
        <p:spPr bwMode="auto">
          <a:xfrm>
            <a:off x="5799948" y="4797152"/>
            <a:ext cx="3162300"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9711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txBox="1">
            <a:spLocks/>
          </p:cNvSpPr>
          <p:nvPr/>
        </p:nvSpPr>
        <p:spPr>
          <a:xfrm>
            <a:off x="1367644" y="6487385"/>
            <a:ext cx="4572508" cy="258073"/>
          </a:xfrm>
          <a:prstGeom prst="rect">
            <a:avLst/>
          </a:prstGeom>
        </p:spPr>
        <p:txBody>
          <a:bodyPr lIns="0" tIns="0" rIns="0" bIns="0"/>
          <a:lstStyle>
            <a:defPPr>
              <a:defRPr lang="cs-CZ"/>
            </a:defPPr>
            <a:lvl1pPr marL="0" algn="l" defTabSz="914400" rtl="0" eaLnBrk="1" latinLnBrk="0" hangingPunct="1">
              <a:defRPr sz="9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cs-CZ" sz="1000" dirty="0" smtClean="0">
                <a:solidFill>
                  <a:srgbClr val="7F7F7F"/>
                </a:solidFill>
                <a:latin typeface="Arial"/>
              </a:rPr>
              <a:t> </a:t>
            </a:r>
            <a:endParaRPr lang="cs-CZ" sz="1000" dirty="0">
              <a:solidFill>
                <a:srgbClr val="7F7F7F"/>
              </a:solidFill>
              <a:latin typeface="Arial"/>
            </a:endParaRPr>
          </a:p>
        </p:txBody>
      </p:sp>
      <p:sp>
        <p:nvSpPr>
          <p:cNvPr id="5" name="Zástupný symbol pro číslo snímku 4"/>
          <p:cNvSpPr>
            <a:spLocks noGrp="1"/>
          </p:cNvSpPr>
          <p:nvPr>
            <p:ph type="sldNum" sz="quarter" idx="12"/>
          </p:nvPr>
        </p:nvSpPr>
        <p:spPr>
          <a:xfrm>
            <a:off x="755576" y="6475671"/>
            <a:ext cx="504056" cy="365125"/>
          </a:xfrm>
          <a:solidFill>
            <a:srgbClr val="C00000"/>
          </a:solidFill>
        </p:spPr>
        <p:txBody>
          <a:bodyPr/>
          <a:lstStyle/>
          <a:p>
            <a:pPr algn="ctr">
              <a:defRPr/>
            </a:pPr>
            <a:fld id="{681C73AD-1676-43F3-AF3B-2E8C99DBD57D}" type="slidenum">
              <a:rPr lang="cs-CZ" smtClean="0">
                <a:solidFill>
                  <a:schemeClr val="bg1"/>
                </a:solidFill>
              </a:rPr>
              <a:pPr algn="ctr">
                <a:defRPr/>
              </a:pPr>
              <a:t>9</a:t>
            </a:fld>
            <a:endParaRPr lang="cs-CZ" dirty="0">
              <a:solidFill>
                <a:schemeClr val="bg1"/>
              </a:solidFill>
            </a:endParaRPr>
          </a:p>
        </p:txBody>
      </p:sp>
      <p:sp>
        <p:nvSpPr>
          <p:cNvPr id="18" name="Zástupný symbol pro číslo snímku 4"/>
          <p:cNvSpPr txBox="1">
            <a:spLocks/>
          </p:cNvSpPr>
          <p:nvPr/>
        </p:nvSpPr>
        <p:spPr>
          <a:xfrm>
            <a:off x="0" y="404664"/>
            <a:ext cx="1259632" cy="707886"/>
          </a:xfrm>
          <a:prstGeom prst="rect">
            <a:avLst/>
          </a:prstGeom>
          <a:solidFill>
            <a:srgbClr val="C00000"/>
          </a:solidFill>
        </p:spPr>
        <p:txBody>
          <a:bodyPr vert="horz" lIns="91440" tIns="45720" rIns="91440" bIns="45720" rtlCol="0" anchor="ctr"/>
          <a:lstStyle>
            <a:defPPr>
              <a:defRPr lang="cs-CZ"/>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endParaRPr lang="cs-CZ" dirty="0">
              <a:solidFill>
                <a:schemeClr val="bg1"/>
              </a:solidFill>
            </a:endParaRPr>
          </a:p>
        </p:txBody>
      </p:sp>
      <p:sp>
        <p:nvSpPr>
          <p:cNvPr id="8" name="TextovéPole 7"/>
          <p:cNvSpPr txBox="1"/>
          <p:nvPr/>
        </p:nvSpPr>
        <p:spPr>
          <a:xfrm>
            <a:off x="1259632" y="404664"/>
            <a:ext cx="7776864" cy="707886"/>
          </a:xfrm>
          <a:prstGeom prst="rect">
            <a:avLst/>
          </a:prstGeom>
          <a:ln w="31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4000" dirty="0" smtClean="0">
                <a:latin typeface="Arial" panose="020B0604020202020204" pitchFamily="34" charset="0"/>
              </a:rPr>
              <a:t>Vývoj právní úpravy</a:t>
            </a:r>
            <a:endParaRPr lang="cs-CZ" sz="4000" dirty="0">
              <a:latin typeface="Arial" panose="020B0604020202020204" pitchFamily="34" charset="0"/>
            </a:endParaRPr>
          </a:p>
        </p:txBody>
      </p:sp>
      <p:cxnSp>
        <p:nvCxnSpPr>
          <p:cNvPr id="29" name="Přímá spojnice 28"/>
          <p:cNvCxnSpPr/>
          <p:nvPr/>
        </p:nvCxnSpPr>
        <p:spPr>
          <a:xfrm>
            <a:off x="43595" y="1521965"/>
            <a:ext cx="4320480" cy="0"/>
          </a:xfrm>
          <a:prstGeom prst="line">
            <a:avLst/>
          </a:prstGeom>
        </p:spPr>
        <p:style>
          <a:lnRef idx="1">
            <a:schemeClr val="accent2"/>
          </a:lnRef>
          <a:fillRef idx="0">
            <a:schemeClr val="accent2"/>
          </a:fillRef>
          <a:effectRef idx="0">
            <a:schemeClr val="accent2"/>
          </a:effectRef>
          <a:fontRef idx="minor">
            <a:schemeClr val="tx1"/>
          </a:fontRef>
        </p:style>
      </p:cxnSp>
      <p:sp>
        <p:nvSpPr>
          <p:cNvPr id="28" name="TextovéPole 27"/>
          <p:cNvSpPr txBox="1"/>
          <p:nvPr/>
        </p:nvSpPr>
        <p:spPr>
          <a:xfrm>
            <a:off x="827584" y="1519140"/>
            <a:ext cx="7812868" cy="4616648"/>
          </a:xfrm>
          <a:prstGeom prst="rect">
            <a:avLst/>
          </a:prstGeom>
          <a:noFill/>
        </p:spPr>
        <p:txBody>
          <a:bodyPr wrap="square" rtlCol="0">
            <a:spAutoFit/>
          </a:bodyPr>
          <a:lstStyle/>
          <a:p>
            <a:r>
              <a:rPr lang="pl-PL" dirty="0" smtClean="0"/>
              <a:t> </a:t>
            </a:r>
            <a:endParaRPr lang="cs-CZ" dirty="0" smtClean="0">
              <a:latin typeface="Arial" panose="020B0604020202020204" pitchFamily="34" charset="0"/>
            </a:endParaRPr>
          </a:p>
          <a:p>
            <a:pPr marL="285750" indent="-285750">
              <a:spcAft>
                <a:spcPts val="1200"/>
              </a:spcAft>
              <a:buFontTx/>
              <a:buChar char="-"/>
            </a:pPr>
            <a:r>
              <a:rPr lang="cs-CZ" sz="2400" dirty="0">
                <a:latin typeface="Arial" panose="020B0604020202020204" pitchFamily="34" charset="0"/>
              </a:rPr>
              <a:t>1811 – Všeobecný zákoník občanský (AGBG</a:t>
            </a:r>
            <a:r>
              <a:rPr lang="cs-CZ" sz="2400" dirty="0" smtClean="0">
                <a:latin typeface="Arial" panose="020B0604020202020204" pitchFamily="34" charset="0"/>
              </a:rPr>
              <a:t>),</a:t>
            </a:r>
          </a:p>
          <a:p>
            <a:pPr marL="285750" indent="-285750">
              <a:spcAft>
                <a:spcPts val="1200"/>
              </a:spcAft>
              <a:buFontTx/>
              <a:buChar char="-"/>
            </a:pPr>
            <a:r>
              <a:rPr lang="cs-CZ" sz="2400" dirty="0">
                <a:latin typeface="Arial" panose="020B0604020202020204" pitchFamily="34" charset="0"/>
              </a:rPr>
              <a:t>253/1852 ř. z. </a:t>
            </a:r>
            <a:r>
              <a:rPr lang="cs-CZ" sz="2400" dirty="0" smtClean="0">
                <a:latin typeface="Arial" panose="020B0604020202020204" pitchFamily="34" charset="0"/>
              </a:rPr>
              <a:t>– o zakládání, zařízení i hospodaření pojišťoven </a:t>
            </a:r>
          </a:p>
          <a:p>
            <a:pPr marL="285750" indent="-285750">
              <a:spcAft>
                <a:spcPts val="1200"/>
              </a:spcAft>
              <a:buFontTx/>
              <a:buChar char="-"/>
            </a:pPr>
            <a:r>
              <a:rPr lang="cs-CZ" sz="2400" dirty="0" smtClean="0">
                <a:latin typeface="Arial" panose="020B0604020202020204" pitchFamily="34" charset="0"/>
              </a:rPr>
              <a:t>45/1934 Sb., zákon o pojistné smlouvě</a:t>
            </a:r>
            <a:endParaRPr lang="cs-CZ" sz="2400" dirty="0">
              <a:latin typeface="Arial" panose="020B0604020202020204" pitchFamily="34" charset="0"/>
            </a:endParaRPr>
          </a:p>
          <a:p>
            <a:pPr marL="285750" indent="-285750">
              <a:spcAft>
                <a:spcPts val="1200"/>
              </a:spcAft>
              <a:buFontTx/>
              <a:buChar char="-"/>
            </a:pPr>
            <a:r>
              <a:rPr lang="cs-CZ" sz="2400" dirty="0" smtClean="0">
                <a:latin typeface="Arial" panose="020B0604020202020204" pitchFamily="34" charset="0"/>
              </a:rPr>
              <a:t>40/1964 </a:t>
            </a:r>
            <a:r>
              <a:rPr lang="cs-CZ" sz="2400" dirty="0">
                <a:latin typeface="Arial" panose="020B0604020202020204" pitchFamily="34" charset="0"/>
              </a:rPr>
              <a:t>Sb</a:t>
            </a:r>
            <a:r>
              <a:rPr lang="cs-CZ" sz="2400" dirty="0" smtClean="0">
                <a:latin typeface="Arial" panose="020B0604020202020204" pitchFamily="34" charset="0"/>
              </a:rPr>
              <a:t>.,</a:t>
            </a:r>
            <a:r>
              <a:rPr lang="cs-CZ" sz="2400" dirty="0">
                <a:latin typeface="Arial" panose="020B0604020202020204" pitchFamily="34" charset="0"/>
              </a:rPr>
              <a:t> </a:t>
            </a:r>
            <a:r>
              <a:rPr lang="cs-CZ" sz="2400" dirty="0" smtClean="0">
                <a:latin typeface="Arial" panose="020B0604020202020204" pitchFamily="34" charset="0"/>
              </a:rPr>
              <a:t>občanský zákoník </a:t>
            </a:r>
          </a:p>
          <a:p>
            <a:pPr marL="285750" indent="-285750">
              <a:spcAft>
                <a:spcPts val="1200"/>
              </a:spcAft>
              <a:buFontTx/>
              <a:buChar char="-"/>
            </a:pPr>
            <a:r>
              <a:rPr lang="cs-CZ" sz="2400" dirty="0" smtClean="0">
                <a:latin typeface="Arial" panose="020B0604020202020204" pitchFamily="34" charset="0"/>
              </a:rPr>
              <a:t>37/2004 Sb. , o pojistné smlouvě </a:t>
            </a:r>
          </a:p>
          <a:p>
            <a:pPr marL="285750" indent="-285750">
              <a:spcAft>
                <a:spcPts val="1200"/>
              </a:spcAft>
              <a:buFontTx/>
              <a:buChar char="-"/>
            </a:pPr>
            <a:r>
              <a:rPr lang="cs-CZ" sz="2400" dirty="0" smtClean="0">
                <a:latin typeface="Arial" panose="020B0604020202020204" pitchFamily="34" charset="0"/>
              </a:rPr>
              <a:t>89/2012 Sb., občanský zákoník </a:t>
            </a:r>
          </a:p>
          <a:p>
            <a:pPr marL="285750" indent="-285750">
              <a:spcAft>
                <a:spcPts val="1200"/>
              </a:spcAft>
              <a:buFontTx/>
              <a:buChar char="-"/>
            </a:pPr>
            <a:r>
              <a:rPr lang="cs-CZ" sz="2400" dirty="0" smtClean="0">
                <a:latin typeface="Arial" panose="020B0604020202020204" pitchFamily="34" charset="0"/>
              </a:rPr>
              <a:t>277/2009 Sb., o pojišťovnictví  (předchozí úprava 1991, 1999)</a:t>
            </a:r>
          </a:p>
        </p:txBody>
      </p:sp>
    </p:spTree>
    <p:extLst>
      <p:ext uri="{BB962C8B-B14F-4D97-AF65-F5344CB8AC3E}">
        <p14:creationId xmlns:p14="http://schemas.microsoft.com/office/powerpoint/2010/main" val="2709368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1474</TotalTime>
  <Words>1680</Words>
  <Application>Microsoft Office PowerPoint</Application>
  <PresentationFormat>Předvádění na obrazovce (4:3)</PresentationFormat>
  <Paragraphs>353</Paragraphs>
  <Slides>29</Slides>
  <Notes>29</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Standard</dc:creator>
  <cp:lastModifiedBy>Forst Adam</cp:lastModifiedBy>
  <cp:revision>131</cp:revision>
  <cp:lastPrinted>2016-10-05T18:35:46Z</cp:lastPrinted>
  <dcterms:created xsi:type="dcterms:W3CDTF">2013-03-17T15:44:36Z</dcterms:created>
  <dcterms:modified xsi:type="dcterms:W3CDTF">2018-10-03T16:26:53Z</dcterms:modified>
</cp:coreProperties>
</file>