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366" r:id="rId3"/>
    <p:sldId id="365" r:id="rId4"/>
    <p:sldId id="367" r:id="rId5"/>
    <p:sldId id="378" r:id="rId6"/>
    <p:sldId id="325" r:id="rId7"/>
    <p:sldId id="331" r:id="rId8"/>
    <p:sldId id="383" r:id="rId9"/>
    <p:sldId id="386" r:id="rId10"/>
    <p:sldId id="387" r:id="rId11"/>
    <p:sldId id="388" r:id="rId12"/>
    <p:sldId id="389" r:id="rId13"/>
    <p:sldId id="390" r:id="rId14"/>
    <p:sldId id="391" r:id="rId15"/>
    <p:sldId id="393" r:id="rId16"/>
    <p:sldId id="334" r:id="rId17"/>
    <p:sldId id="339" r:id="rId18"/>
    <p:sldId id="340" r:id="rId19"/>
    <p:sldId id="338" r:id="rId20"/>
    <p:sldId id="377" r:id="rId21"/>
    <p:sldId id="392" r:id="rId22"/>
    <p:sldId id="335" r:id="rId23"/>
    <p:sldId id="355" r:id="rId24"/>
    <p:sldId id="356" r:id="rId25"/>
    <p:sldId id="326" r:id="rId26"/>
    <p:sldId id="328" r:id="rId27"/>
    <p:sldId id="330" r:id="rId28"/>
    <p:sldId id="336" r:id="rId29"/>
    <p:sldId id="337" r:id="rId30"/>
    <p:sldId id="374" r:id="rId31"/>
    <p:sldId id="341" r:id="rId32"/>
    <p:sldId id="342" r:id="rId33"/>
    <p:sldId id="343" r:id="rId34"/>
    <p:sldId id="344" r:id="rId35"/>
    <p:sldId id="345" r:id="rId36"/>
    <p:sldId id="346" r:id="rId37"/>
    <p:sldId id="347" r:id="rId38"/>
    <p:sldId id="348" r:id="rId39"/>
    <p:sldId id="349" r:id="rId40"/>
    <p:sldId id="350" r:id="rId41"/>
    <p:sldId id="351" r:id="rId42"/>
    <p:sldId id="368" r:id="rId43"/>
    <p:sldId id="369" r:id="rId44"/>
    <p:sldId id="370" r:id="rId45"/>
    <p:sldId id="371" r:id="rId46"/>
    <p:sldId id="361" r:id="rId47"/>
    <p:sldId id="352" r:id="rId48"/>
    <p:sldId id="360" r:id="rId49"/>
    <p:sldId id="353" r:id="rId50"/>
    <p:sldId id="362" r:id="rId51"/>
    <p:sldId id="333" r:id="rId52"/>
    <p:sldId id="359" r:id="rId53"/>
    <p:sldId id="372" r:id="rId54"/>
    <p:sldId id="375" r:id="rId55"/>
    <p:sldId id="376" r:id="rId56"/>
    <p:sldId id="358" r:id="rId57"/>
    <p:sldId id="379" r:id="rId58"/>
    <p:sldId id="380" r:id="rId59"/>
    <p:sldId id="381" r:id="rId60"/>
    <p:sldId id="382" r:id="rId61"/>
    <p:sldId id="302" r:id="rId62"/>
    <p:sldId id="312" r:id="rId63"/>
    <p:sldId id="314" r:id="rId64"/>
    <p:sldId id="305" r:id="rId65"/>
    <p:sldId id="315" r:id="rId66"/>
    <p:sldId id="306" r:id="rId67"/>
    <p:sldId id="307" r:id="rId68"/>
    <p:sldId id="313" r:id="rId69"/>
    <p:sldId id="308" r:id="rId70"/>
    <p:sldId id="309" r:id="rId71"/>
    <p:sldId id="316" r:id="rId72"/>
    <p:sldId id="310" r:id="rId73"/>
    <p:sldId id="267" r:id="rId7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18" autoAdjust="0"/>
    <p:restoredTop sz="94280" autoAdjust="0"/>
  </p:normalViewPr>
  <p:slideViewPr>
    <p:cSldViewPr>
      <p:cViewPr varScale="1">
        <p:scale>
          <a:sx n="72" d="100"/>
          <a:sy n="72" d="100"/>
        </p:scale>
        <p:origin x="118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3AE5392-AA01-4A1C-8186-FA3D8E168ED9}" type="datetimeFigureOut">
              <a:rPr lang="cs-CZ" smtClean="0"/>
              <a:pPr/>
              <a:t>27.02.2018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5392-AA01-4A1C-8186-FA3D8E168ED9}" type="datetimeFigureOut">
              <a:rPr lang="cs-CZ" smtClean="0"/>
              <a:pPr/>
              <a:t>27.02.2018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AE5392-AA01-4A1C-8186-FA3D8E168ED9}" type="datetimeFigureOut">
              <a:rPr lang="cs-CZ" smtClean="0"/>
              <a:pPr/>
              <a:t>27.02.2018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5392-AA01-4A1C-8186-FA3D8E168ED9}" type="datetimeFigureOut">
              <a:rPr lang="cs-CZ" smtClean="0"/>
              <a:pPr/>
              <a:t>27.02.2018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5392-AA01-4A1C-8186-FA3D8E168ED9}" type="datetimeFigureOut">
              <a:rPr lang="cs-CZ" smtClean="0"/>
              <a:pPr/>
              <a:t>27.02.2018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E5392-AA01-4A1C-8186-FA3D8E168ED9}" type="datetimeFigureOut">
              <a:rPr lang="cs-CZ" smtClean="0"/>
              <a:pPr/>
              <a:t>27.02.2018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E5392-AA01-4A1C-8186-FA3D8E168ED9}" type="datetimeFigureOut">
              <a:rPr lang="cs-CZ" smtClean="0"/>
              <a:pPr/>
              <a:t>27.02.2018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5392-AA01-4A1C-8186-FA3D8E168ED9}" type="datetimeFigureOut">
              <a:rPr lang="cs-CZ" smtClean="0"/>
              <a:pPr/>
              <a:t>27.02.2018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5392-AA01-4A1C-8186-FA3D8E168ED9}" type="datetimeFigureOut">
              <a:rPr lang="cs-CZ" smtClean="0"/>
              <a:pPr/>
              <a:t>27.02.2018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5392-AA01-4A1C-8186-FA3D8E168ED9}" type="datetimeFigureOut">
              <a:rPr lang="cs-CZ" smtClean="0"/>
              <a:pPr/>
              <a:t>27.02.2018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AE5392-AA01-4A1C-8186-FA3D8E168ED9}" type="datetimeFigureOut">
              <a:rPr lang="cs-CZ" smtClean="0"/>
              <a:pPr/>
              <a:t>27.02.2018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AE5392-AA01-4A1C-8186-FA3D8E168ED9}" type="datetimeFigureOut">
              <a:rPr lang="cs-CZ" smtClean="0"/>
              <a:pPr/>
              <a:t>27.02.2018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5EC2AE-8020-47D0-9A47-CFF72A67A5A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spd="slow">
    <p:cover/>
  </p:transition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EU'&amp;link='32004L0018#'&amp;ucin-k-dni='30.12.9999" TargetMode="External"/><Relationship Id="rId7" Type="http://schemas.openxmlformats.org/officeDocument/2006/relationships/hyperlink" Target="EU'&amp;link='32009L0081#'&amp;ucin-k-dni='30.12.9999" TargetMode="External"/><Relationship Id="rId2" Type="http://schemas.openxmlformats.org/officeDocument/2006/relationships/hyperlink" Target="EU'&amp;link='32014L0024#'&amp;ucin-k-dni='30.12.999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EU'&amp;link='32014L0023#'&amp;ucin-k-dni='30.12.9999" TargetMode="External"/><Relationship Id="rId5" Type="http://schemas.openxmlformats.org/officeDocument/2006/relationships/hyperlink" Target="EU'&amp;link='32004L0017#'&amp;ucin-k-dni='30.12.9999" TargetMode="External"/><Relationship Id="rId4" Type="http://schemas.openxmlformats.org/officeDocument/2006/relationships/hyperlink" Target="EU'&amp;link='32014L0025#'&amp;ucin-k-dni='30.12.9999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ASPI'&amp;link='134/2016%20Sb.#4'&amp;ucin-k-dni='30.12.9999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ASPI'&amp;link='134/2016%20Sb.#4'&amp;ucin-k-dni='30.12.9999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EU'&amp;link='32014L0025#'&amp;ucin-k-dni='30.12.9999" TargetMode="External"/><Relationship Id="rId2" Type="http://schemas.openxmlformats.org/officeDocument/2006/relationships/hyperlink" Target="EU'&amp;link='32014L0024#'&amp;ucin-k-dni='30.12.999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EU'&amp;link='32009L0081#'&amp;ucin-k-dni='30.12.9999" TargetMode="External"/><Relationship Id="rId4" Type="http://schemas.openxmlformats.org/officeDocument/2006/relationships/hyperlink" Target="EU'&amp;link='32014L0023#'&amp;ucin-k-dni='30.12.9999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-171400"/>
            <a:ext cx="8299648" cy="6048672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Základní Pojmy  </a:t>
            </a:r>
            <a:br>
              <a:rPr lang="cs-CZ" dirty="0"/>
            </a:br>
            <a:r>
              <a:rPr lang="cs-CZ" dirty="0"/>
              <a:t>Zásady</a:t>
            </a:r>
            <a:br>
              <a:rPr lang="cs-CZ" dirty="0"/>
            </a:br>
            <a:r>
              <a:rPr lang="cs-CZ" dirty="0"/>
              <a:t>zákona o veřejných Zakázkách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-25826" y="6021288"/>
            <a:ext cx="8856984" cy="1296144"/>
          </a:xfrm>
        </p:spPr>
        <p:txBody>
          <a:bodyPr>
            <a:normAutofit/>
          </a:bodyPr>
          <a:lstStyle/>
          <a:p>
            <a:pPr algn="r"/>
            <a:endParaRPr lang="cs-CZ" sz="800" dirty="0"/>
          </a:p>
        </p:txBody>
      </p:sp>
    </p:spTree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3D590C-F092-4CF7-B3A0-8318C9D3A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Otevřené 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69606F-419E-4108-AB74-385F92928F3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500" dirty="0"/>
              <a:t>běžné, obecně využitelné pro všechny zadavatele</a:t>
            </a:r>
          </a:p>
          <a:p>
            <a:pPr marL="0" indent="0">
              <a:buNone/>
            </a:pPr>
            <a:endParaRPr lang="cs-CZ" sz="35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500" dirty="0"/>
              <a:t> „nejtransparentnější“ druh zadávacího řízení</a:t>
            </a:r>
          </a:p>
          <a:p>
            <a:pPr marL="0" indent="0">
              <a:buNone/>
            </a:pPr>
            <a:endParaRPr lang="cs-CZ" sz="35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500" dirty="0"/>
              <a:t> zahájení – odesláním oznámení, kterým se vyzývá neomezený počet dodavatelů</a:t>
            </a:r>
          </a:p>
          <a:p>
            <a:pPr marL="0" indent="0">
              <a:buNone/>
            </a:pPr>
            <a:endParaRPr lang="cs-CZ" sz="3500" dirty="0"/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500" dirty="0"/>
              <a:t> dodavatelé poté podávají nabídky a prokazují splnění kvalifikace požadované zákonem a 	zadavatelem („jednokolové“)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2866662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436942-DCEE-4158-BFC8-20158A6CB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Užší 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149420-66F1-438E-B07F-9B173786F45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525780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4100" dirty="0"/>
              <a:t>běžné, obecně využitelné pro všechny zadavatele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100" dirty="0"/>
              <a:t> zahájení – odesláním oznámení, kterým se vyzývá neomezený počet dodavatelů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100" dirty="0"/>
              <a:t> nejprve podávají žádosti o účast (zájemci) – probíhá posuzování kvalifikace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100" dirty="0"/>
              <a:t> následně kvalifikovaní jsou vyzváni k podání nabídek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100" dirty="0"/>
              <a:t> řízení „dvoukolové“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100" dirty="0"/>
              <a:t> již nelze opětovně omezovat počty zájemců (vyjma oblasti obrany nebo bezpečnosti)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100" dirty="0"/>
              <a:t> výzva k podání nabídek musí obsahovat náležitosti dle § 28 odst. 4 ZVZ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5309663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4BF693-D1F1-4F93-8B62-50F210D6B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Jednací řízení s uveřejněním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9575EA-674F-4674-86B3-073F69A7956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586536" cy="5257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800" dirty="0"/>
              <a:t> nutno splnit podmínky pro jeho využití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 neúspěšné předchozí „otevřenější“ řízení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 nesmí být podstatně změněny zadávací podmínky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 nutno zahájit bezodkladně po zrušení předchozího zadávacího řízení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 lze využít i v případě, kdy lze předpokládat nesrovnatelné nabídky</a:t>
            </a:r>
          </a:p>
          <a:p>
            <a:pPr lvl="1"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cs-CZ" dirty="0"/>
              <a:t> u vybraných služeb, pokud nelze dostatečně vymezit předmět (zejm. z hlediska stanovení hodnotících  	kritérií)</a:t>
            </a:r>
          </a:p>
          <a:p>
            <a:pPr lvl="1"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cs-CZ" dirty="0"/>
              <a:t> u stavebních prací za účelem výzkumu a vývoje (nikoli pro zisk)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3800" dirty="0"/>
              <a:t>sektoroví zadavatelé mohou využít bez omezení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940974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96B7A0-1B4C-4882-9DCF-72131EAEB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n-lt"/>
                <a:cs typeface="Times New Roman" panose="02020603050405020304" pitchFamily="18" charset="0"/>
              </a:rPr>
              <a:t>Jednací řízení s uveřejněním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8E594C-2D10-42AB-8D47-BFE51D74947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5257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řízení „dvoukolové“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méně formální a spíše výjimečné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blíží se soukromoprávnímu vyjednávání o smlouvě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důraz na dodržení základních zásad (výslovný odkaz v </a:t>
            </a:r>
            <a:r>
              <a:rPr lang="cs-CZ" sz="3200" dirty="0" err="1"/>
              <a:t>ust</a:t>
            </a:r>
            <a:r>
              <a:rPr lang="cs-CZ" sz="3200" dirty="0"/>
              <a:t>. § 30 odst. 8 ZVZ)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nutno stanovit, zda jednání bude ve více fázích + zda bude omezován počet uchazečů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661642051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89B151-C777-4E00-A764-6802C52FC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Jednací řízení bez uveřejnění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13173D-4501-4E22-9FB1-3490A537E3D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54292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100" dirty="0">
                <a:cs typeface="Times New Roman" panose="02020603050405020304" pitchFamily="18" charset="0"/>
              </a:rPr>
              <a:t>nejméně formální druh zadávacího řízení, stěží kontrolovatelné</a:t>
            </a:r>
          </a:p>
          <a:p>
            <a:pPr marL="0" indent="0">
              <a:buNone/>
            </a:pPr>
            <a:endParaRPr lang="cs-CZ" sz="4100" dirty="0"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4100" dirty="0">
                <a:cs typeface="Times New Roman" panose="02020603050405020304" pitchFamily="18" charset="0"/>
              </a:rPr>
              <a:t> striktně stanovené zákonné podmínky pro použití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>
                <a:cs typeface="Times New Roman" panose="02020603050405020304" pitchFamily="18" charset="0"/>
              </a:rPr>
              <a:t>v předchozím otevřeném řízení, užším řízení, zjednodušeném podlimitním řízení či jednacím řízení s uveřejněním nebyly podány žádné nabídky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>
                <a:cs typeface="Times New Roman" panose="02020603050405020304" pitchFamily="18" charset="0"/>
              </a:rPr>
              <a:t>podány pouze nabídky nevhodné z hlediska požadavků na předmět plnění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>
                <a:cs typeface="Times New Roman" panose="02020603050405020304" pitchFamily="18" charset="0"/>
              </a:rPr>
              <a:t>nesmí být podstatně změněny zadávací podmínky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>
                <a:cs typeface="Times New Roman" panose="02020603050405020304" pitchFamily="18" charset="0"/>
              </a:rPr>
              <a:t>nutno zahájit bezodkladně po zrušení předchozího zadávacího řízení </a:t>
            </a:r>
          </a:p>
          <a:p>
            <a:pPr marL="365760" lvl="1" indent="0">
              <a:lnSpc>
                <a:spcPct val="150000"/>
              </a:lnSpc>
              <a:buNone/>
            </a:pPr>
            <a:endParaRPr lang="cs-CZ" dirty="0">
              <a:cs typeface="Times New Roman" panose="02020603050405020304" pitchFamily="18" charset="0"/>
            </a:endParaRPr>
          </a:p>
          <a:p>
            <a:r>
              <a:rPr lang="cs-CZ" dirty="0"/>
              <a:t> </a:t>
            </a:r>
            <a:r>
              <a:rPr lang="cs-CZ" sz="4600" dirty="0">
                <a:cs typeface="Times New Roman" panose="02020603050405020304" pitchFamily="18" charset="0"/>
              </a:rPr>
              <a:t>další možnosti použití </a:t>
            </a:r>
            <a:r>
              <a:rPr lang="cs-CZ" sz="2600" dirty="0">
                <a:cs typeface="Times New Roman" panose="02020603050405020304" pitchFamily="18" charset="0"/>
              </a:rPr>
              <a:t>/výzkum a vývoj,  zboží z komod. burzy../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5113153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69137A-740A-4B53-BB31-94D5B5890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66700"/>
            <a:ext cx="8657456" cy="9906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Jednací řízení bez uveřejnění (shrnutí)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8DE54C-0884-4ECC-8123-FD33C5AB4F8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3200" dirty="0"/>
              <a:t>využívat pouze tam, kde nelze jinak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 nevyžaduje se splnění kvalifikace</a:t>
            </a:r>
          </a:p>
          <a:p>
            <a:pPr marL="0" indent="0">
              <a:buNone/>
            </a:pPr>
            <a:endParaRPr lang="cs-CZ" sz="3200" dirty="0"/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200" dirty="0"/>
              <a:t> rozhodnutí Evropského soudního dvora ve věci C-385/02 – restriktivní výklad, důkazní břemeno 	nese ten, kdo se výjimky dovolává </a:t>
            </a:r>
          </a:p>
        </p:txBody>
      </p:sp>
    </p:spTree>
    <p:extLst>
      <p:ext uri="{BB962C8B-B14F-4D97-AF65-F5344CB8AC3E}">
        <p14:creationId xmlns:p14="http://schemas.microsoft.com/office/powerpoint/2010/main" val="2849019439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cs typeface="Times New Roman" panose="02020603050405020304" pitchFamily="18" charset="0"/>
              </a:rPr>
              <a:t>Veřejný zadavatel </a:t>
            </a:r>
            <a:r>
              <a:rPr lang="cs-CZ" sz="1800" dirty="0">
                <a:cs typeface="Times New Roman" panose="02020603050405020304" pitchFamily="18" charset="0"/>
              </a:rPr>
              <a:t>§4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Autofit/>
          </a:bodyPr>
          <a:lstStyle/>
          <a:p>
            <a:r>
              <a:rPr lang="sv-SE" sz="3200" dirty="0">
                <a:cs typeface="Times New Roman" panose="02020603050405020304" pitchFamily="18" charset="0"/>
              </a:rPr>
              <a:t>Česká republika; v případě České republiky se</a:t>
            </a:r>
          </a:p>
          <a:p>
            <a:pPr marL="0" indent="0">
              <a:buNone/>
            </a:pPr>
            <a:r>
              <a:rPr lang="cs-CZ" sz="3200" dirty="0">
                <a:cs typeface="Times New Roman" panose="02020603050405020304" pitchFamily="18" charset="0"/>
              </a:rPr>
              <a:t>organizační složky státu považují za samostatné</a:t>
            </a:r>
          </a:p>
          <a:p>
            <a:pPr marL="0" indent="0">
              <a:buNone/>
            </a:pPr>
            <a:r>
              <a:rPr lang="cs-CZ" sz="3200" dirty="0">
                <a:cs typeface="Times New Roman" panose="02020603050405020304" pitchFamily="18" charset="0"/>
              </a:rPr>
              <a:t>Zadavatele </a:t>
            </a:r>
            <a:r>
              <a:rPr lang="cs-CZ" sz="2000" dirty="0">
                <a:cs typeface="Times New Roman" panose="02020603050405020304" pitchFamily="18" charset="0"/>
              </a:rPr>
              <a:t>(a)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Česká národní banka </a:t>
            </a:r>
            <a:r>
              <a:rPr lang="cs-CZ" sz="2000" dirty="0">
                <a:cs typeface="Times New Roman" panose="02020603050405020304" pitchFamily="18" charset="0"/>
              </a:rPr>
              <a:t>(b)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 státní příspěvková organizace</a:t>
            </a:r>
            <a:endParaRPr lang="cs-CZ" sz="2000" dirty="0">
              <a:cs typeface="Times New Roman" panose="02020603050405020304" pitchFamily="18" charset="0"/>
            </a:endParaRPr>
          </a:p>
          <a:p>
            <a:r>
              <a:rPr lang="cs-CZ" sz="3200" dirty="0">
                <a:cs typeface="Times New Roman" panose="02020603050405020304" pitchFamily="18" charset="0"/>
              </a:rPr>
              <a:t> územní samosprávný celek, jeho příspěvková</a:t>
            </a:r>
          </a:p>
          <a:p>
            <a:pPr marL="0" indent="0">
              <a:buNone/>
            </a:pPr>
            <a:r>
              <a:rPr lang="cs-CZ" sz="3200" dirty="0">
                <a:cs typeface="Times New Roman" panose="02020603050405020304" pitchFamily="18" charset="0"/>
              </a:rPr>
              <a:t>organizace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 jiná právnická osoba za splnění podmínek </a:t>
            </a:r>
            <a:r>
              <a:rPr lang="cs-CZ" sz="2000" dirty="0">
                <a:cs typeface="Times New Roman" panose="02020603050405020304" pitchFamily="18" charset="0"/>
              </a:rPr>
              <a:t>(e)</a:t>
            </a:r>
          </a:p>
        </p:txBody>
      </p:sp>
    </p:spTree>
    <p:extLst>
      <p:ext uri="{BB962C8B-B14F-4D97-AF65-F5344CB8AC3E}">
        <p14:creationId xmlns:p14="http://schemas.microsoft.com/office/powerpoint/2010/main" val="433722563"/>
      </p:ext>
    </p:extLst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Zadavatel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§ 4/2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964488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3200" dirty="0">
                <a:cs typeface="Times New Roman" panose="02020603050405020304" pitchFamily="18" charset="0"/>
              </a:rPr>
              <a:t>osoba, která k úhradě nadlimitní </a:t>
            </a:r>
            <a:r>
              <a:rPr lang="cs-CZ" sz="3200" dirty="0">
                <a:cs typeface="Times New Roman" panose="02020603050405020304" pitchFamily="18" charset="0"/>
              </a:rPr>
              <a:t>nebo podlimitní </a:t>
            </a:r>
            <a:r>
              <a:rPr lang="cs-CZ" sz="3200" b="1" dirty="0" err="1">
                <a:cs typeface="Times New Roman" panose="02020603050405020304" pitchFamily="18" charset="0"/>
              </a:rPr>
              <a:t>vz</a:t>
            </a:r>
            <a:r>
              <a:rPr lang="cs-CZ" sz="3200" dirty="0">
                <a:cs typeface="Times New Roman" panose="02020603050405020304" pitchFamily="18" charset="0"/>
              </a:rPr>
              <a:t> použije více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než 200 000 000 Kč, nebo více než 50 % peněžních prostředků</a:t>
            </a:r>
          </a:p>
          <a:p>
            <a:pPr lvl="1"/>
            <a:r>
              <a:rPr lang="cs-CZ" dirty="0">
                <a:cs typeface="Times New Roman" panose="02020603050405020304" pitchFamily="18" charset="0"/>
              </a:rPr>
              <a:t>a) rozpočtu veřejného zadavatele,</a:t>
            </a:r>
          </a:p>
          <a:p>
            <a:pPr lvl="1"/>
            <a:r>
              <a:rPr lang="cs-CZ" dirty="0">
                <a:cs typeface="Times New Roman" panose="02020603050405020304" pitchFamily="18" charset="0"/>
              </a:rPr>
              <a:t>b) rozpočtu Evropské unie nebo veřejného rozpočtu cizího státu s výjimkou, kdy </a:t>
            </a:r>
            <a:r>
              <a:rPr lang="cs-CZ" sz="2800" dirty="0">
                <a:cs typeface="Times New Roman" panose="02020603050405020304" pitchFamily="18" charset="0"/>
              </a:rPr>
              <a:t>je </a:t>
            </a:r>
            <a:r>
              <a:rPr lang="cs-CZ" sz="2800" b="1" dirty="0" err="1">
                <a:cs typeface="Times New Roman" panose="02020603050405020304" pitchFamily="18" charset="0"/>
              </a:rPr>
              <a:t>vz</a:t>
            </a:r>
            <a:r>
              <a:rPr lang="cs-CZ" sz="2800" dirty="0">
                <a:cs typeface="Times New Roman" panose="02020603050405020304" pitchFamily="18" charset="0"/>
              </a:rPr>
              <a:t> plněna mimo EU</a:t>
            </a:r>
            <a:endParaRPr lang="cs-CZ" dirty="0">
              <a:cs typeface="Times New Roman" panose="02020603050405020304" pitchFamily="18" charset="0"/>
            </a:endParaRPr>
          </a:p>
          <a:p>
            <a:r>
              <a:rPr lang="cs-CZ" sz="3200" dirty="0">
                <a:cs typeface="Times New Roman" panose="02020603050405020304" pitchFamily="18" charset="0"/>
              </a:rPr>
              <a:t>Zahájil řízení dle zák. sám (dobrovolně) – pouze ve vztahu k tomuto řízení </a:t>
            </a:r>
            <a:r>
              <a:rPr lang="cs-CZ" sz="2000" dirty="0">
                <a:cs typeface="Times New Roman" panose="02020603050405020304" pitchFamily="18" charset="0"/>
              </a:rPr>
              <a:t>§ 4/5</a:t>
            </a:r>
          </a:p>
        </p:txBody>
      </p:sp>
    </p:spTree>
    <p:extLst>
      <p:ext uri="{BB962C8B-B14F-4D97-AF65-F5344CB8AC3E}">
        <p14:creationId xmlns:p14="http://schemas.microsoft.com/office/powerpoint/2010/main" val="319137672"/>
      </p:ext>
    </p:extLst>
  </p:cSld>
  <p:clrMapOvr>
    <a:masterClrMapping/>
  </p:clrMapOvr>
  <p:transition spd="slow">
    <p:cov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cs typeface="Times New Roman" panose="02020603050405020304" pitchFamily="18" charset="0"/>
              </a:rPr>
              <a:t>„Sektorový“ zadavatel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cs-CZ" sz="3200" b="1" dirty="0" err="1">
                <a:cs typeface="Times New Roman" panose="02020603050405020304" pitchFamily="18" charset="0"/>
              </a:rPr>
              <a:t>vz</a:t>
            </a:r>
            <a:r>
              <a:rPr lang="cs-CZ" sz="3200" dirty="0">
                <a:cs typeface="Times New Roman" panose="02020603050405020304" pitchFamily="18" charset="0"/>
              </a:rPr>
              <a:t> zadávaná jinou osobou při výkonu relevantní činnosti </a:t>
            </a:r>
          </a:p>
          <a:p>
            <a:pPr marL="0" indent="0">
              <a:buNone/>
            </a:pPr>
            <a:r>
              <a:rPr lang="cs-CZ" sz="3200" dirty="0">
                <a:cs typeface="Times New Roman" panose="02020603050405020304" pitchFamily="18" charset="0"/>
              </a:rPr>
              <a:t>- relevantní činnost vykonává na základě zvláštního nebo výhradního práva podle </a:t>
            </a:r>
            <a:r>
              <a:rPr lang="cs-CZ" sz="1800" dirty="0">
                <a:cs typeface="Times New Roman" panose="02020603050405020304" pitchFamily="18" charset="0"/>
              </a:rPr>
              <a:t>§ 152 </a:t>
            </a:r>
          </a:p>
          <a:p>
            <a:pPr marL="0" indent="0">
              <a:buNone/>
            </a:pPr>
            <a:r>
              <a:rPr lang="cs-CZ" sz="3200" dirty="0">
                <a:cs typeface="Times New Roman" panose="02020603050405020304" pitchFamily="18" charset="0"/>
              </a:rPr>
              <a:t> - nad touto osobou může veřejný zadavatel</a:t>
            </a:r>
          </a:p>
          <a:p>
            <a:pPr marL="0" indent="0">
              <a:buNone/>
            </a:pPr>
            <a:r>
              <a:rPr lang="it-IT" sz="3200" dirty="0">
                <a:cs typeface="Times New Roman" panose="02020603050405020304" pitchFamily="18" charset="0"/>
              </a:rPr>
              <a:t>přímo nebo nepřímo uplatňovat dominantní</a:t>
            </a:r>
            <a:r>
              <a:rPr lang="cs-CZ" sz="3200" dirty="0">
                <a:cs typeface="Times New Roman" panose="02020603050405020304" pitchFamily="18" charset="0"/>
              </a:rPr>
              <a:t> vliv </a:t>
            </a:r>
          </a:p>
          <a:p>
            <a:pPr marL="0" indent="0">
              <a:buNone/>
            </a:pPr>
            <a:r>
              <a:rPr lang="cs-CZ" sz="3200" dirty="0">
                <a:cs typeface="Times New Roman" panose="02020603050405020304" pitchFamily="18" charset="0"/>
              </a:rPr>
              <a:t>/</a:t>
            </a:r>
            <a:r>
              <a:rPr lang="cs-CZ" sz="2800" dirty="0">
                <a:cs typeface="Times New Roman" panose="02020603050405020304" pitchFamily="18" charset="0"/>
              </a:rPr>
              <a:t>plyn, teplo, elektroenergetika, voda, dopravní sítě, pošta/</a:t>
            </a:r>
          </a:p>
          <a:p>
            <a:pPr marL="0" indent="0">
              <a:buNone/>
            </a:pPr>
            <a:r>
              <a:rPr lang="cs-CZ" sz="2800" dirty="0">
                <a:cs typeface="Times New Roman" panose="02020603050405020304" pitchFamily="18" charset="0"/>
              </a:rPr>
              <a:t> - projekty vodních děl + odpadní vody</a:t>
            </a:r>
          </a:p>
        </p:txBody>
      </p:sp>
    </p:spTree>
    <p:extLst>
      <p:ext uri="{BB962C8B-B14F-4D97-AF65-F5344CB8AC3E}">
        <p14:creationId xmlns:p14="http://schemas.microsoft.com/office/powerpoint/2010/main" val="466670331"/>
      </p:ext>
    </p:extLst>
  </p:cSld>
  <p:clrMapOvr>
    <a:masterClrMapping/>
  </p:clrMapOvr>
  <p:transition spd="slow">
    <p:cov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cs typeface="Times New Roman" panose="02020603050405020304" pitchFamily="18" charset="0"/>
              </a:rPr>
              <a:t>Centrální zadavatel </a:t>
            </a:r>
            <a:r>
              <a:rPr lang="cs-CZ" sz="1800" dirty="0"/>
              <a:t>§ 9</a:t>
            </a:r>
            <a:endParaRPr lang="cs-CZ" sz="1800" dirty="0"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r>
              <a:rPr lang="pl-PL" sz="3600" dirty="0">
                <a:cs typeface="Times New Roman" panose="02020603050405020304" pitchFamily="18" charset="0"/>
              </a:rPr>
              <a:t>Centrálním zadavatelem je zadavatel dle ZZVZ </a:t>
            </a:r>
            <a:r>
              <a:rPr lang="cs-CZ" sz="3600" dirty="0">
                <a:cs typeface="Times New Roman" panose="02020603050405020304" pitchFamily="18" charset="0"/>
              </a:rPr>
              <a:t>anebo podle práva jiného členského státu</a:t>
            </a:r>
          </a:p>
          <a:p>
            <a:r>
              <a:rPr lang="cs-CZ" sz="3600" dirty="0">
                <a:cs typeface="Times New Roman" panose="02020603050405020304" pitchFamily="18" charset="0"/>
              </a:rPr>
              <a:t>a)</a:t>
            </a:r>
            <a:r>
              <a:rPr lang="cs-CZ" sz="3600" u="sng" dirty="0">
                <a:cs typeface="Times New Roman" panose="02020603050405020304" pitchFamily="18" charset="0"/>
              </a:rPr>
              <a:t> pořizuje  sobě </a:t>
            </a:r>
            <a:r>
              <a:rPr lang="cs-CZ" sz="3600" dirty="0">
                <a:cs typeface="Times New Roman" panose="02020603050405020304" pitchFamily="18" charset="0"/>
              </a:rPr>
              <a:t>dodávky či služby, které následně přenechá </a:t>
            </a:r>
            <a:r>
              <a:rPr lang="pl-PL" sz="3600" dirty="0">
                <a:cs typeface="Times New Roman" panose="02020603050405020304" pitchFamily="18" charset="0"/>
              </a:rPr>
              <a:t>jednomu nebo více zadavatelům za cenu </a:t>
            </a:r>
            <a:r>
              <a:rPr lang="cs-CZ" sz="3600" dirty="0">
                <a:cs typeface="Times New Roman" panose="02020603050405020304" pitchFamily="18" charset="0"/>
              </a:rPr>
              <a:t>nikoliv vyšší, než za  niž byly pořízeny</a:t>
            </a:r>
          </a:p>
          <a:p>
            <a:r>
              <a:rPr lang="cs-CZ" sz="3600" dirty="0">
                <a:cs typeface="Times New Roman" panose="02020603050405020304" pitchFamily="18" charset="0"/>
              </a:rPr>
              <a:t>b) </a:t>
            </a:r>
            <a:r>
              <a:rPr lang="cs-CZ" sz="3600" u="sng" dirty="0">
                <a:cs typeface="Times New Roman" panose="02020603050405020304" pitchFamily="18" charset="0"/>
              </a:rPr>
              <a:t>jiný </a:t>
            </a:r>
            <a:r>
              <a:rPr lang="cs-CZ" sz="3600" dirty="0">
                <a:cs typeface="Times New Roman" panose="02020603050405020304" pitchFamily="18" charset="0"/>
              </a:rPr>
              <a:t>zadavatel nebo zadavatelé </a:t>
            </a:r>
            <a:r>
              <a:rPr lang="cs-CZ" sz="3600" dirty="0" err="1">
                <a:cs typeface="Times New Roman" panose="02020603050405020304" pitchFamily="18" charset="0"/>
              </a:rPr>
              <a:t>pořizují</a:t>
            </a:r>
            <a:r>
              <a:rPr lang="cs-CZ" sz="3600" u="sng" dirty="0" err="1">
                <a:cs typeface="Times New Roman" panose="02020603050405020304" pitchFamily="18" charset="0"/>
              </a:rPr>
              <a:t>druhému</a:t>
            </a:r>
            <a:r>
              <a:rPr lang="cs-CZ" sz="3600" dirty="0">
                <a:cs typeface="Times New Roman" panose="02020603050405020304" pitchFamily="18" charset="0"/>
              </a:rPr>
              <a:t> dodávky, služby nebo stavební práce</a:t>
            </a:r>
          </a:p>
        </p:txBody>
      </p:sp>
    </p:spTree>
    <p:extLst>
      <p:ext uri="{BB962C8B-B14F-4D97-AF65-F5344CB8AC3E}">
        <p14:creationId xmlns:p14="http://schemas.microsoft.com/office/powerpoint/2010/main" val="2263607091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cs typeface="Times New Roman" panose="02020603050405020304" pitchFamily="18" charset="0"/>
              </a:rPr>
              <a:t>Prameny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772816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cs-CZ" sz="5100" dirty="0">
                <a:cs typeface="Times New Roman" panose="02020603050405020304" pitchFamily="18" charset="0"/>
              </a:rPr>
              <a:t>ZÁK. č. 134/2016 Sb.,</a:t>
            </a:r>
            <a:r>
              <a:rPr lang="cs-CZ" sz="5100" b="1" dirty="0">
                <a:cs typeface="Times New Roman" panose="02020603050405020304" pitchFamily="18" charset="0"/>
              </a:rPr>
              <a:t> o zadávání veřejných zakázek</a:t>
            </a:r>
            <a:r>
              <a:rPr lang="cs-CZ" sz="5100" dirty="0">
                <a:cs typeface="Times New Roman" panose="02020603050405020304" pitchFamily="18" charset="0"/>
              </a:rPr>
              <a:t> </a:t>
            </a:r>
            <a:r>
              <a:rPr lang="pl-PL" sz="5100" dirty="0">
                <a:cs typeface="Times New Roman" panose="02020603050405020304" pitchFamily="18" charset="0"/>
              </a:rPr>
              <a:t>ze dne 19. dubna 2016, účinný od 1.10.2016 (ZVZZ)</a:t>
            </a:r>
          </a:p>
          <a:p>
            <a:r>
              <a:rPr lang="cs-CZ" sz="5100" dirty="0" err="1">
                <a:cs typeface="Times New Roman" panose="02020603050405020304" pitchFamily="18" charset="0"/>
              </a:rPr>
              <a:t>Nař</a:t>
            </a:r>
            <a:r>
              <a:rPr lang="cs-CZ" sz="5100" dirty="0">
                <a:cs typeface="Times New Roman" panose="02020603050405020304" pitchFamily="18" charset="0"/>
              </a:rPr>
              <a:t>. </a:t>
            </a:r>
            <a:r>
              <a:rPr lang="cs-CZ" sz="5100" dirty="0" err="1">
                <a:cs typeface="Times New Roman" panose="02020603050405020304" pitchFamily="18" charset="0"/>
              </a:rPr>
              <a:t>vl</a:t>
            </a:r>
            <a:r>
              <a:rPr lang="cs-CZ" sz="5100" dirty="0">
                <a:cs typeface="Times New Roman" panose="02020603050405020304" pitchFamily="18" charset="0"/>
              </a:rPr>
              <a:t>. č.172/2016 Sb., o stanovení limitů pro účely zákona pro zadávání veřejných zakázek</a:t>
            </a:r>
          </a:p>
          <a:p>
            <a:r>
              <a:rPr lang="cs-CZ" sz="5100" dirty="0">
                <a:cs typeface="Times New Roman" panose="02020603050405020304" pitchFamily="18" charset="0"/>
              </a:rPr>
              <a:t>Zák. č.194/2010 Sb., zákon o veřejných službách v přepravě cestujících a o změně dalších zák.</a:t>
            </a:r>
          </a:p>
          <a:p>
            <a:r>
              <a:rPr lang="cs-CZ" sz="5100" dirty="0">
                <a:cs typeface="Times New Roman" panose="02020603050405020304" pitchFamily="18" charset="0"/>
              </a:rPr>
              <a:t>Směrnice </a:t>
            </a:r>
            <a:r>
              <a:rPr lang="cs-CZ" sz="5100" dirty="0" err="1">
                <a:cs typeface="Times New Roman" panose="02020603050405020304" pitchFamily="18" charset="0"/>
              </a:rPr>
              <a:t>Evr</a:t>
            </a:r>
            <a:r>
              <a:rPr lang="cs-CZ" sz="5100" dirty="0">
                <a:cs typeface="Times New Roman" panose="02020603050405020304" pitchFamily="18" charset="0"/>
              </a:rPr>
              <a:t>. Parlamentu a Rady , Nařízení Komise </a:t>
            </a:r>
          </a:p>
          <a:p>
            <a:pPr marL="0" indent="0">
              <a:buNone/>
            </a:pPr>
            <a:endParaRPr lang="cs-CZ" sz="2400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7907783"/>
      </p:ext>
    </p:extLst>
  </p:cSld>
  <p:clrMapOvr>
    <a:masterClrMapping/>
  </p:clrMapOvr>
  <p:transition spd="slow">
    <p:cove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Centrální 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3600" dirty="0"/>
          </a:p>
          <a:p>
            <a:r>
              <a:rPr lang="cs-CZ" sz="3600" dirty="0"/>
              <a:t>Provádí centralizované zadání, ve kterém pořizuje a přenechává jinému zadavateli předem vymezenému okruhu  nebo jiný zadavatel či zadavatelé si pořizují dodávky či služby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9657284"/>
      </p:ext>
    </p:extLst>
  </p:cSld>
  <p:clrMapOvr>
    <a:masterClrMapping/>
  </p:clrMapOvr>
  <p:transition spd="slow">
    <p:cov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C80516-4BF8-48F9-B8CD-CB9AA8189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spolupráce nebo volby práva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53333C2F-5626-4005-A955-AD5ED50DA445}"/>
              </a:ext>
            </a:extLst>
          </p:cNvPr>
          <p:cNvSpPr/>
          <p:nvPr/>
        </p:nvSpPr>
        <p:spPr>
          <a:xfrm>
            <a:off x="323528" y="2274838"/>
            <a:ext cx="799288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200" dirty="0">
                <a:latin typeface="StempelGaramondLTPro-Roman"/>
              </a:rPr>
              <a:t>v p</a:t>
            </a:r>
            <a:r>
              <a:rPr lang="cs-CZ" sz="3200" dirty="0">
                <a:latin typeface="StempelGaramondLTPro-Roman+01"/>
              </a:rPr>
              <a:t>ř</a:t>
            </a:r>
            <a:r>
              <a:rPr lang="cs-CZ" sz="3200" dirty="0">
                <a:latin typeface="StempelGaramondLTPro-Roman"/>
              </a:rPr>
              <a:t>ípad</a:t>
            </a:r>
            <a:r>
              <a:rPr lang="cs-CZ" sz="3200" dirty="0">
                <a:latin typeface="StempelGaramondLTPro-Roman+01"/>
              </a:rPr>
              <a:t>ě </a:t>
            </a:r>
            <a:r>
              <a:rPr lang="cs-CZ" sz="3200" dirty="0">
                <a:latin typeface="StempelGaramondLTPro-Roman"/>
              </a:rPr>
              <a:t>koncesí podle § 174</a:t>
            </a:r>
          </a:p>
          <a:p>
            <a:pPr marL="457200" indent="-457200">
              <a:buFontTx/>
              <a:buChar char="-"/>
            </a:pPr>
            <a:r>
              <a:rPr lang="pl-PL" sz="3200" dirty="0"/>
              <a:t>oblasti obrany nebo bezpečnosti podle § 187</a:t>
            </a:r>
          </a:p>
          <a:p>
            <a:pPr marL="457200" indent="-457200">
              <a:buFontTx/>
              <a:buChar char="-"/>
            </a:pPr>
            <a:r>
              <a:rPr lang="pl-PL" sz="3200" dirty="0"/>
              <a:t>předstírání sektorové zakázky</a:t>
            </a:r>
          </a:p>
          <a:p>
            <a:endParaRPr lang="pl-PL" sz="3200" dirty="0"/>
          </a:p>
          <a:p>
            <a:r>
              <a:rPr lang="pl-PL" sz="3200" dirty="0"/>
              <a:t>+</a:t>
            </a:r>
          </a:p>
          <a:p>
            <a:r>
              <a:rPr lang="cs-CZ" sz="3200" dirty="0"/>
              <a:t>nesmí se spoluprací vyhýbat dodržování jiných právních předpisů.</a:t>
            </a:r>
          </a:p>
        </p:txBody>
      </p:sp>
    </p:spTree>
    <p:extLst>
      <p:ext uri="{BB962C8B-B14F-4D97-AF65-F5344CB8AC3E}">
        <p14:creationId xmlns:p14="http://schemas.microsoft.com/office/powerpoint/2010/main" val="4089444026"/>
      </p:ext>
    </p:extLst>
  </p:cSld>
  <p:clrMapOvr>
    <a:masterClrMapping/>
  </p:clrMapOvr>
  <p:transition spd="slow">
    <p:cove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900" b="1" dirty="0">
                <a:cs typeface="Times New Roman" panose="02020603050405020304" pitchFamily="18" charset="0"/>
              </a:rPr>
              <a:t>Dodavatel </a:t>
            </a:r>
            <a:r>
              <a:rPr lang="cs-CZ" sz="2000" dirty="0"/>
              <a:t>§ 5</a:t>
            </a:r>
            <a:br>
              <a:rPr lang="cs-CZ" b="1" dirty="0">
                <a:cs typeface="Times New Roman" panose="02020603050405020304" pitchFamily="18" charset="0"/>
              </a:rPr>
            </a:br>
            <a:endParaRPr lang="cs-CZ" dirty="0"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rmAutofit lnSpcReduction="10000"/>
          </a:bodyPr>
          <a:lstStyle/>
          <a:p>
            <a:endParaRPr lang="cs-CZ" sz="3200" dirty="0"/>
          </a:p>
          <a:p>
            <a:r>
              <a:rPr lang="cs-CZ" sz="3600" dirty="0">
                <a:cs typeface="Times New Roman" panose="02020603050405020304" pitchFamily="18" charset="0"/>
              </a:rPr>
              <a:t>Dodavatelem se rozumí osoba, která nabízí poskytnutí dodávek, služeb nebo stavebních prací</a:t>
            </a:r>
          </a:p>
          <a:p>
            <a:pPr marL="0" indent="0">
              <a:buNone/>
            </a:pPr>
            <a:endParaRPr lang="cs-CZ" sz="3600" dirty="0">
              <a:cs typeface="Times New Roman" panose="02020603050405020304" pitchFamily="18" charset="0"/>
            </a:endParaRPr>
          </a:p>
          <a:p>
            <a:r>
              <a:rPr lang="cs-CZ" sz="3600" dirty="0">
                <a:cs typeface="Times New Roman" panose="02020603050405020304" pitchFamily="18" charset="0"/>
              </a:rPr>
              <a:t> více těchto osob společně </a:t>
            </a:r>
          </a:p>
          <a:p>
            <a:pPr marL="0" indent="0">
              <a:buNone/>
            </a:pPr>
            <a:r>
              <a:rPr lang="cs-CZ" sz="3600" dirty="0">
                <a:cs typeface="Times New Roman" panose="02020603050405020304" pitchFamily="18" charset="0"/>
              </a:rPr>
              <a:t> </a:t>
            </a:r>
          </a:p>
          <a:p>
            <a:r>
              <a:rPr lang="cs-CZ" sz="3600" dirty="0">
                <a:cs typeface="Times New Roman" panose="02020603050405020304" pitchFamily="18" charset="0"/>
              </a:rPr>
              <a:t> pobočka závodu</a:t>
            </a:r>
          </a:p>
        </p:txBody>
      </p:sp>
    </p:spTree>
    <p:extLst>
      <p:ext uri="{BB962C8B-B14F-4D97-AF65-F5344CB8AC3E}">
        <p14:creationId xmlns:p14="http://schemas.microsoft.com/office/powerpoint/2010/main" val="2028446559"/>
      </p:ext>
    </p:extLst>
  </p:cSld>
  <p:clrMapOvr>
    <a:masterClrMapping/>
  </p:clrMapOvr>
  <p:transition spd="slow">
    <p:cove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cs typeface="Times New Roman" panose="02020603050405020304" pitchFamily="18" charset="0"/>
              </a:rPr>
              <a:t>Odpovědnost za dodržení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50120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pl-PL" sz="3500" dirty="0">
              <a:cs typeface="Times New Roman" panose="02020603050405020304" pitchFamily="18" charset="0"/>
            </a:endParaRPr>
          </a:p>
          <a:p>
            <a:r>
              <a:rPr lang="pl-PL" sz="4100" dirty="0">
                <a:cs typeface="Times New Roman" panose="02020603050405020304" pitchFamily="18" charset="0"/>
              </a:rPr>
              <a:t>Za dodržení zákona odpovídá  zadavatel</a:t>
            </a:r>
          </a:p>
          <a:p>
            <a:r>
              <a:rPr lang="pl-PL" sz="4100" dirty="0">
                <a:cs typeface="Times New Roman" panose="02020603050405020304" pitchFamily="18" charset="0"/>
              </a:rPr>
              <a:t>při </a:t>
            </a:r>
            <a:r>
              <a:rPr lang="cs-CZ" sz="4100" dirty="0">
                <a:cs typeface="Times New Roman" panose="02020603050405020304" pitchFamily="18" charset="0"/>
              </a:rPr>
              <a:t>centralizovaném zadávání </a:t>
            </a:r>
          </a:p>
          <a:p>
            <a:pPr lvl="1"/>
            <a:r>
              <a:rPr lang="cs-CZ" sz="3800" dirty="0">
                <a:cs typeface="Times New Roman" panose="02020603050405020304" pitchFamily="18" charset="0"/>
              </a:rPr>
              <a:t>1)</a:t>
            </a:r>
            <a:r>
              <a:rPr lang="cs-CZ" sz="3800" u="sng" dirty="0">
                <a:cs typeface="Times New Roman" panose="02020603050405020304" pitchFamily="18" charset="0"/>
              </a:rPr>
              <a:t>centrální zadavatel</a:t>
            </a:r>
          </a:p>
          <a:p>
            <a:pPr lvl="1"/>
            <a:r>
              <a:rPr lang="cs-CZ" sz="3800" dirty="0">
                <a:cs typeface="Times New Roman" panose="02020603050405020304" pitchFamily="18" charset="0"/>
              </a:rPr>
              <a:t>2) </a:t>
            </a:r>
            <a:r>
              <a:rPr lang="cs-CZ" sz="3800" u="sng" dirty="0">
                <a:cs typeface="Times New Roman" panose="02020603050405020304" pitchFamily="18" charset="0"/>
              </a:rPr>
              <a:t>zadavatel</a:t>
            </a:r>
            <a:r>
              <a:rPr lang="cs-CZ" sz="3800" dirty="0">
                <a:cs typeface="Times New Roman" panose="02020603050405020304" pitchFamily="18" charset="0"/>
              </a:rPr>
              <a:t> samostatně zadávající </a:t>
            </a:r>
            <a:r>
              <a:rPr lang="cs-CZ" sz="3800" b="1" dirty="0" err="1">
                <a:cs typeface="Times New Roman" panose="02020603050405020304" pitchFamily="18" charset="0"/>
              </a:rPr>
              <a:t>vz</a:t>
            </a:r>
            <a:r>
              <a:rPr lang="cs-CZ" sz="3800" b="1" dirty="0">
                <a:cs typeface="Times New Roman" panose="02020603050405020304" pitchFamily="18" charset="0"/>
              </a:rPr>
              <a:t> </a:t>
            </a:r>
            <a:r>
              <a:rPr lang="cs-CZ" sz="3800" dirty="0" err="1">
                <a:cs typeface="Times New Roman" panose="02020603050405020304" pitchFamily="18" charset="0"/>
              </a:rPr>
              <a:t>odpov</a:t>
            </a:r>
            <a:r>
              <a:rPr lang="cs-CZ" sz="3800" dirty="0">
                <a:cs typeface="Times New Roman" panose="02020603050405020304" pitchFamily="18" charset="0"/>
              </a:rPr>
              <a:t>.</a:t>
            </a:r>
          </a:p>
          <a:p>
            <a:endParaRPr lang="cs-CZ" sz="4100" dirty="0"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4100" dirty="0">
                <a:cs typeface="Times New Roman" panose="02020603050405020304" pitchFamily="18" charset="0"/>
              </a:rPr>
              <a:t>a) v rámci dynamického nákupního systému provozovaného centrálním zadavatelem, </a:t>
            </a:r>
          </a:p>
          <a:p>
            <a:pPr>
              <a:buFontTx/>
              <a:buChar char="-"/>
            </a:pPr>
            <a:endParaRPr lang="cs-CZ" sz="4100" dirty="0"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4100" dirty="0">
                <a:cs typeface="Times New Roman" panose="02020603050405020304" pitchFamily="18" charset="0"/>
              </a:rPr>
              <a:t>b) na základě rámcové dohody uzavřené v rámci centralizovaného zadávání</a:t>
            </a:r>
            <a:endParaRPr lang="pl-PL" sz="41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3432060"/>
      </p:ext>
    </p:extLst>
  </p:cSld>
  <p:clrMapOvr>
    <a:masterClrMapping/>
  </p:clrMapOvr>
  <p:transition spd="slow">
    <p:cove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cs typeface="Times New Roman" panose="02020603050405020304" pitchFamily="18" charset="0"/>
              </a:rPr>
              <a:t>Odpovědnost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600" dirty="0">
              <a:cs typeface="Times New Roman" panose="02020603050405020304" pitchFamily="18" charset="0"/>
            </a:endParaRPr>
          </a:p>
          <a:p>
            <a:r>
              <a:rPr lang="cs-CZ" sz="3600" dirty="0">
                <a:cs typeface="Times New Roman" panose="02020603050405020304" pitchFamily="18" charset="0"/>
              </a:rPr>
              <a:t>u výlučně sektorových veřejných zakázek, </a:t>
            </a:r>
            <a:r>
              <a:rPr lang="pl-PL" sz="3600" dirty="0">
                <a:cs typeface="Times New Roman" panose="02020603050405020304" pitchFamily="18" charset="0"/>
              </a:rPr>
              <a:t>postupuje podle ustanovení </a:t>
            </a:r>
            <a:r>
              <a:rPr lang="cs-CZ" sz="3600" dirty="0">
                <a:cs typeface="Times New Roman" panose="02020603050405020304" pitchFamily="18" charset="0"/>
              </a:rPr>
              <a:t>upravující sektorové veřejné zakázky</a:t>
            </a:r>
          </a:p>
        </p:txBody>
      </p:sp>
    </p:spTree>
    <p:extLst>
      <p:ext uri="{BB962C8B-B14F-4D97-AF65-F5344CB8AC3E}">
        <p14:creationId xmlns:p14="http://schemas.microsoft.com/office/powerpoint/2010/main" val="3637910563"/>
      </p:ext>
    </p:extLst>
  </p:cSld>
  <p:clrMapOvr>
    <a:masterClrMapping/>
  </p:clrMapOvr>
  <p:transition spd="slow">
    <p:cover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Zadání veřejné zakázky /VZ/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dirty="0">
                <a:cs typeface="Times New Roman" panose="02020603050405020304" pitchFamily="18" charset="0"/>
              </a:rPr>
              <a:t>Zadáním </a:t>
            </a:r>
            <a:r>
              <a:rPr lang="cs-CZ" sz="3600" b="1" dirty="0" err="1">
                <a:cs typeface="Times New Roman" panose="02020603050405020304" pitchFamily="18" charset="0"/>
              </a:rPr>
              <a:t>vz</a:t>
            </a:r>
            <a:r>
              <a:rPr lang="cs-CZ" sz="3600" dirty="0">
                <a:cs typeface="Times New Roman" panose="02020603050405020304" pitchFamily="18" charset="0"/>
              </a:rPr>
              <a:t> je uzavření </a:t>
            </a:r>
            <a:r>
              <a:rPr lang="cs-CZ" sz="3600" u="sng" dirty="0">
                <a:cs typeface="Times New Roman" panose="02020603050405020304" pitchFamily="18" charset="0"/>
              </a:rPr>
              <a:t>úplatné</a:t>
            </a:r>
            <a:r>
              <a:rPr lang="cs-CZ" sz="3600" dirty="0">
                <a:cs typeface="Times New Roman" panose="02020603050405020304" pitchFamily="18" charset="0"/>
              </a:rPr>
              <a:t> smlouvy mezi zadavatelem a dodavatelem, z níž vyplývá povinnost dodavatele </a:t>
            </a:r>
          </a:p>
          <a:p>
            <a:r>
              <a:rPr lang="cs-CZ" sz="3600" dirty="0">
                <a:cs typeface="Times New Roman" panose="02020603050405020304" pitchFamily="18" charset="0"/>
              </a:rPr>
              <a:t>poskytnout </a:t>
            </a:r>
          </a:p>
          <a:p>
            <a:pPr lvl="1"/>
            <a:r>
              <a:rPr lang="cs-CZ" sz="3300" u="sng" dirty="0">
                <a:cs typeface="Times New Roman" panose="02020603050405020304" pitchFamily="18" charset="0"/>
              </a:rPr>
              <a:t>dodávky  </a:t>
            </a:r>
          </a:p>
          <a:p>
            <a:pPr lvl="1"/>
            <a:r>
              <a:rPr lang="cs-CZ" sz="3300" u="sng" dirty="0">
                <a:cs typeface="Times New Roman" panose="02020603050405020304" pitchFamily="18" charset="0"/>
              </a:rPr>
              <a:t>služby</a:t>
            </a:r>
            <a:r>
              <a:rPr lang="cs-CZ" sz="3300" dirty="0"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cs-CZ" sz="3300" u="sng" dirty="0">
                <a:cs typeface="Times New Roman" panose="02020603050405020304" pitchFamily="18" charset="0"/>
              </a:rPr>
              <a:t>stavební práce</a:t>
            </a:r>
            <a:endParaRPr lang="cs-CZ" sz="33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045887"/>
      </p:ext>
    </p:extLst>
  </p:cSld>
  <p:clrMapOvr>
    <a:masterClrMapping/>
  </p:clrMapOvr>
  <p:transition spd="slow">
    <p:cove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cs typeface="Times New Roman" panose="02020603050405020304" pitchFamily="18" charset="0"/>
              </a:rPr>
              <a:t>Co se nepovažuje za zakázku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600" dirty="0"/>
          </a:p>
          <a:p>
            <a:r>
              <a:rPr lang="cs-CZ" sz="3600" dirty="0">
                <a:cs typeface="Times New Roman" panose="02020603050405020304" pitchFamily="18" charset="0"/>
              </a:rPr>
              <a:t>smlouva, kterou se zakládá pracovněprávní vztah</a:t>
            </a:r>
          </a:p>
          <a:p>
            <a:r>
              <a:rPr lang="cs-CZ" sz="3600" dirty="0">
                <a:cs typeface="Times New Roman" panose="02020603050405020304" pitchFamily="18" charset="0"/>
              </a:rPr>
              <a:t> jiný obdobný vztah </a:t>
            </a:r>
          </a:p>
          <a:p>
            <a:r>
              <a:rPr lang="cs-CZ" sz="3600" dirty="0">
                <a:cs typeface="Times New Roman" panose="02020603050405020304" pitchFamily="18" charset="0"/>
              </a:rPr>
              <a:t>smlouvy upravující spolupráci zadavatele při zadávání veřejné zakázky</a:t>
            </a:r>
          </a:p>
        </p:txBody>
      </p:sp>
    </p:spTree>
    <p:extLst>
      <p:ext uri="{BB962C8B-B14F-4D97-AF65-F5344CB8AC3E}">
        <p14:creationId xmlns:p14="http://schemas.microsoft.com/office/powerpoint/2010/main" val="1649770944"/>
      </p:ext>
    </p:extLst>
  </p:cSld>
  <p:clrMapOvr>
    <a:masterClrMapping/>
  </p:clrMapOvr>
  <p:transition spd="slow">
    <p:cover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cs typeface="Times New Roman" panose="02020603050405020304" pitchFamily="18" charset="0"/>
              </a:rPr>
              <a:t>Druhy veřejných zakázek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18661" y="2132856"/>
            <a:ext cx="9036496" cy="3891136"/>
          </a:xfrm>
        </p:spPr>
        <p:txBody>
          <a:bodyPr>
            <a:normAutofit lnSpcReduction="10000"/>
          </a:bodyPr>
          <a:lstStyle/>
          <a:p>
            <a:r>
              <a:rPr lang="cs-CZ" sz="4000" dirty="0">
                <a:cs typeface="Times New Roman" panose="02020603050405020304" pitchFamily="18" charset="0"/>
              </a:rPr>
              <a:t>dodávky </a:t>
            </a:r>
            <a:r>
              <a:rPr lang="cs-CZ" sz="2800" dirty="0">
                <a:cs typeface="Times New Roman" panose="02020603050405020304" pitchFamily="18" charset="0"/>
              </a:rPr>
              <a:t>věci, zvířata, ovladatelné přírodní síly </a:t>
            </a:r>
            <a:r>
              <a:rPr lang="pl-PL" sz="2800" dirty="0">
                <a:cs typeface="Times New Roman" panose="02020603050405020304" pitchFamily="18" charset="0"/>
              </a:rPr>
              <a:t>nespojené se stavebními pracemi </a:t>
            </a:r>
            <a:r>
              <a:rPr lang="pl-PL" sz="2000" dirty="0">
                <a:cs typeface="Times New Roman" panose="02020603050405020304" pitchFamily="18" charset="0"/>
              </a:rPr>
              <a:t>§ 14 odst. 1</a:t>
            </a:r>
          </a:p>
          <a:p>
            <a:r>
              <a:rPr lang="pl-PL" sz="4000" dirty="0">
                <a:cs typeface="Times New Roman" panose="02020603050405020304" pitchFamily="18" charset="0"/>
              </a:rPr>
              <a:t>služby </a:t>
            </a:r>
            <a:r>
              <a:rPr lang="pl-PL" sz="2000" dirty="0">
                <a:cs typeface="Times New Roman" panose="02020603050405020304" pitchFamily="18" charset="0"/>
              </a:rPr>
              <a:t>§ 14 odst. 2 </a:t>
            </a:r>
            <a:endParaRPr lang="pl-PL" sz="4000" dirty="0">
              <a:cs typeface="Times New Roman" panose="02020603050405020304" pitchFamily="18" charset="0"/>
            </a:endParaRPr>
          </a:p>
          <a:p>
            <a:r>
              <a:rPr lang="pl-PL" sz="4000" dirty="0">
                <a:cs typeface="Times New Roman" panose="02020603050405020304" pitchFamily="18" charset="0"/>
              </a:rPr>
              <a:t>stavební práce </a:t>
            </a:r>
            <a:r>
              <a:rPr lang="pl-PL" sz="2000" dirty="0">
                <a:cs typeface="Times New Roman" panose="02020603050405020304" pitchFamily="18" charset="0"/>
              </a:rPr>
              <a:t>§ 14 odst. 3 </a:t>
            </a:r>
          </a:p>
          <a:p>
            <a:r>
              <a:rPr lang="pl-PL" sz="4000" dirty="0">
                <a:cs typeface="Times New Roman" panose="02020603050405020304" pitchFamily="18" charset="0"/>
              </a:rPr>
              <a:t>koncese na služby  </a:t>
            </a:r>
            <a:r>
              <a:rPr lang="pl-PL" sz="2000" dirty="0">
                <a:cs typeface="Times New Roman" panose="02020603050405020304" pitchFamily="18" charset="0"/>
              </a:rPr>
              <a:t>§ 174 odst. 3 </a:t>
            </a:r>
          </a:p>
          <a:p>
            <a:r>
              <a:rPr lang="pl-PL" sz="4000" dirty="0">
                <a:cs typeface="Times New Roman" panose="02020603050405020304" pitchFamily="18" charset="0"/>
              </a:rPr>
              <a:t>nebo koncese na stavební práce</a:t>
            </a:r>
            <a:r>
              <a:rPr lang="pl-PL" sz="3200" dirty="0">
                <a:cs typeface="Times New Roman" panose="02020603050405020304" pitchFamily="18" charset="0"/>
              </a:rPr>
              <a:t> </a:t>
            </a:r>
            <a:r>
              <a:rPr lang="cs-CZ" sz="3200" dirty="0">
                <a:cs typeface="Times New Roman" panose="02020603050405020304" pitchFamily="18" charset="0"/>
              </a:rPr>
              <a:t> </a:t>
            </a:r>
            <a:r>
              <a:rPr lang="cs-CZ" sz="2000" dirty="0">
                <a:cs typeface="Times New Roman" panose="02020603050405020304" pitchFamily="18" charset="0"/>
              </a:rPr>
              <a:t>§ 174 odst. 2</a:t>
            </a:r>
          </a:p>
        </p:txBody>
      </p:sp>
    </p:spTree>
    <p:extLst>
      <p:ext uri="{BB962C8B-B14F-4D97-AF65-F5344CB8AC3E}">
        <p14:creationId xmlns:p14="http://schemas.microsoft.com/office/powerpoint/2010/main" val="1713486522"/>
      </p:ext>
    </p:extLst>
  </p:cSld>
  <p:clrMapOvr>
    <a:masterClrMapping/>
  </p:clrMapOvr>
  <p:transition spd="slow">
    <p:cover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cs typeface="Times New Roman" panose="02020603050405020304" pitchFamily="18" charset="0"/>
              </a:rPr>
              <a:t>Společné zadávání</a:t>
            </a:r>
            <a:endParaRPr lang="cs-CZ" dirty="0"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600200"/>
            <a:ext cx="8658544" cy="4495800"/>
          </a:xfrm>
        </p:spPr>
        <p:txBody>
          <a:bodyPr>
            <a:normAutofit lnSpcReduction="10000"/>
          </a:bodyPr>
          <a:lstStyle/>
          <a:p>
            <a:endParaRPr lang="cs-CZ" sz="3600" dirty="0"/>
          </a:p>
          <a:p>
            <a:r>
              <a:rPr lang="cs-CZ" sz="3600" dirty="0">
                <a:cs typeface="Times New Roman" panose="02020603050405020304" pitchFamily="18" charset="0"/>
              </a:rPr>
              <a:t>zadavatelé mohou veřejnou zakázku zadat také společně </a:t>
            </a:r>
            <a:r>
              <a:rPr lang="cs-CZ" sz="2000" dirty="0">
                <a:cs typeface="Times New Roman" panose="02020603050405020304" pitchFamily="18" charset="0"/>
              </a:rPr>
              <a:t>§ 7</a:t>
            </a:r>
          </a:p>
          <a:p>
            <a:endParaRPr lang="cs-CZ" sz="3600" dirty="0">
              <a:cs typeface="Times New Roman" panose="02020603050405020304" pitchFamily="18" charset="0"/>
            </a:endParaRPr>
          </a:p>
          <a:p>
            <a:r>
              <a:rPr lang="cs-CZ" sz="3600" dirty="0">
                <a:cs typeface="Times New Roman" panose="02020603050405020304" pitchFamily="18" charset="0"/>
              </a:rPr>
              <a:t>také společně s osobou, která nemá povinnost postupovat podle zákona</a:t>
            </a:r>
          </a:p>
          <a:p>
            <a:pPr>
              <a:buFontTx/>
              <a:buChar char="-"/>
            </a:pPr>
            <a:r>
              <a:rPr lang="cs-CZ" sz="3200" dirty="0">
                <a:cs typeface="Times New Roman" panose="02020603050405020304" pitchFamily="18" charset="0"/>
              </a:rPr>
              <a:t>písemná smlouva</a:t>
            </a:r>
          </a:p>
          <a:p>
            <a:pPr>
              <a:buFontTx/>
              <a:buChar char="-"/>
            </a:pPr>
            <a:r>
              <a:rPr lang="cs-CZ" sz="3200" dirty="0">
                <a:cs typeface="Times New Roman" panose="02020603050405020304" pitchFamily="18" charset="0"/>
              </a:rPr>
              <a:t>zásadně solidární odpovědnost</a:t>
            </a:r>
          </a:p>
        </p:txBody>
      </p:sp>
    </p:spTree>
    <p:extLst>
      <p:ext uri="{BB962C8B-B14F-4D97-AF65-F5344CB8AC3E}">
        <p14:creationId xmlns:p14="http://schemas.microsoft.com/office/powerpoint/2010/main" val="4073650912"/>
      </p:ext>
    </p:extLst>
  </p:cSld>
  <p:clrMapOvr>
    <a:masterClrMapping/>
  </p:clrMapOvr>
  <p:transition spd="slow">
    <p:cover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9036496" cy="990600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cs typeface="Times New Roman" panose="02020603050405020304" pitchFamily="18" charset="0"/>
              </a:rPr>
              <a:t>Společně z různých členských států</a:t>
            </a:r>
            <a:endParaRPr lang="cs-CZ" dirty="0"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9242" y="1556792"/>
            <a:ext cx="9064758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>
                <a:cs typeface="Times New Roman" panose="02020603050405020304" pitchFamily="18" charset="0"/>
              </a:rPr>
              <a:t>Rozhodné právo:</a:t>
            </a:r>
          </a:p>
          <a:p>
            <a:r>
              <a:rPr lang="cs-CZ" sz="3600" dirty="0">
                <a:cs typeface="Times New Roman" panose="02020603050405020304" pitchFamily="18" charset="0"/>
              </a:rPr>
              <a:t> mezinárodní smlouva</a:t>
            </a:r>
          </a:p>
          <a:p>
            <a:r>
              <a:rPr lang="pl-PL" sz="3600" dirty="0">
                <a:cs typeface="Times New Roman" panose="02020603050405020304" pitchFamily="18" charset="0"/>
              </a:rPr>
              <a:t> dohodou osob zúčastněných na zakázce </a:t>
            </a:r>
            <a:r>
              <a:rPr lang="cs-CZ" sz="1800" dirty="0"/>
              <a:t>§ 8</a:t>
            </a:r>
            <a:endParaRPr lang="pl-PL" sz="1800" dirty="0">
              <a:cs typeface="Times New Roman" panose="02020603050405020304" pitchFamily="18" charset="0"/>
            </a:endParaRPr>
          </a:p>
          <a:p>
            <a:endParaRPr lang="pl-PL" sz="3600" dirty="0">
              <a:cs typeface="Times New Roman" panose="02020603050405020304" pitchFamily="18" charset="0"/>
            </a:endParaRPr>
          </a:p>
          <a:p>
            <a:r>
              <a:rPr lang="cs-CZ" sz="3600" dirty="0">
                <a:cs typeface="Times New Roman" panose="02020603050405020304" pitchFamily="18" charset="0"/>
              </a:rPr>
              <a:t>pro centrální zadavatele z jiného členského státu, je rozhodným právem „jeho“ právo i pro přezkum</a:t>
            </a:r>
          </a:p>
          <a:p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836619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cs typeface="Times New Roman" panose="02020603050405020304" pitchFamily="18" charset="0"/>
              </a:rPr>
              <a:t>Prameny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cs typeface="Times New Roman" panose="02020603050405020304" pitchFamily="18" charset="0"/>
              </a:rPr>
              <a:t>V PŘECHODNÉM  OBDOBÍ /KONČÍCÍ/ </a:t>
            </a:r>
          </a:p>
          <a:p>
            <a:endParaRPr lang="cs-CZ" sz="3200" dirty="0"/>
          </a:p>
          <a:p>
            <a:r>
              <a:rPr lang="cs-CZ" sz="3200" dirty="0">
                <a:cs typeface="Times New Roman" panose="02020603050405020304" pitchFamily="18" charset="0"/>
              </a:rPr>
              <a:t>Zák. č. 137/2006 Sb., o veřejných zakázkách (ZVZ), ve znění účinném přede dnem nabytí účinnosti nového zák.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Zák. č. 139/2006 Sb., o koncesních smlouvách a koncesním řízení (koncesní zák.) /neúčinný/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Zák. č 340/2015 Sb. o  registru smluv</a:t>
            </a:r>
          </a:p>
          <a:p>
            <a:pPr marL="0" indent="0">
              <a:buNone/>
            </a:pPr>
            <a:endParaRPr lang="cs-CZ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271091"/>
      </p:ext>
    </p:extLst>
  </p:cSld>
  <p:clrMapOvr>
    <a:masterClrMapping/>
  </p:clrMapOvr>
  <p:transition spd="slow">
    <p:cover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8781734" cy="990600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900" b="1" dirty="0">
                <a:cs typeface="Times New Roman" panose="02020603050405020304" pitchFamily="18" charset="0"/>
              </a:rPr>
              <a:t>Zákaz spolupráce nebo volby práva</a:t>
            </a:r>
            <a:br>
              <a:rPr lang="cs-CZ" sz="4000" b="1" dirty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Autofit/>
          </a:bodyPr>
          <a:lstStyle/>
          <a:p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dirty="0">
                <a:cs typeface="Times New Roman" panose="02020603050405020304" pitchFamily="18" charset="0"/>
              </a:rPr>
              <a:t>společné zadání není možné v případě koncesí</a:t>
            </a:r>
          </a:p>
          <a:p>
            <a:r>
              <a:rPr lang="cs-CZ" sz="3600" dirty="0">
                <a:cs typeface="Times New Roman" panose="02020603050405020304" pitchFamily="18" charset="0"/>
              </a:rPr>
              <a:t>v případě v</a:t>
            </a:r>
            <a:r>
              <a:rPr lang="pl-PL" sz="3600" dirty="0">
                <a:cs typeface="Times New Roman" panose="02020603050405020304" pitchFamily="18" charset="0"/>
              </a:rPr>
              <a:t> oblasti obrany nebo bezpečnosti</a:t>
            </a:r>
          </a:p>
          <a:p>
            <a:r>
              <a:rPr lang="cs-CZ" sz="3600" dirty="0">
                <a:cs typeface="Times New Roman" panose="02020603050405020304" pitchFamily="18" charset="0"/>
              </a:rPr>
              <a:t>pokud by byla zadávána postupem pro sektorovou </a:t>
            </a:r>
            <a:r>
              <a:rPr lang="cs-CZ" sz="3600" b="1" dirty="0" err="1">
                <a:cs typeface="Times New Roman" panose="02020603050405020304" pitchFamily="18" charset="0"/>
              </a:rPr>
              <a:t>vz</a:t>
            </a:r>
            <a:r>
              <a:rPr lang="cs-CZ" sz="3600" dirty="0">
                <a:cs typeface="Times New Roman" panose="02020603050405020304" pitchFamily="18" charset="0"/>
              </a:rPr>
              <a:t>, ačkoliv se o sektorovou </a:t>
            </a:r>
            <a:r>
              <a:rPr lang="cs-CZ" sz="3600" b="1" dirty="0" err="1">
                <a:cs typeface="Times New Roman" panose="02020603050405020304" pitchFamily="18" charset="0"/>
              </a:rPr>
              <a:t>vz</a:t>
            </a:r>
            <a:r>
              <a:rPr lang="cs-CZ" sz="3600" b="1" dirty="0">
                <a:cs typeface="Times New Roman" panose="02020603050405020304" pitchFamily="18" charset="0"/>
              </a:rPr>
              <a:t> </a:t>
            </a:r>
            <a:r>
              <a:rPr lang="cs-CZ" sz="3600" dirty="0">
                <a:cs typeface="Times New Roman" panose="02020603050405020304" pitchFamily="18" charset="0"/>
              </a:rPr>
              <a:t>podle zák. nejedná </a:t>
            </a:r>
            <a:r>
              <a:rPr lang="cs-CZ" sz="2000" dirty="0">
                <a:cs typeface="Times New Roman" panose="02020603050405020304" pitchFamily="18" charset="0"/>
              </a:rPr>
              <a:t>§10</a:t>
            </a:r>
          </a:p>
        </p:txBody>
      </p:sp>
    </p:spTree>
    <p:extLst>
      <p:ext uri="{BB962C8B-B14F-4D97-AF65-F5344CB8AC3E}">
        <p14:creationId xmlns:p14="http://schemas.microsoft.com/office/powerpoint/2010/main" val="3062955261"/>
      </p:ext>
    </p:extLst>
  </p:cSld>
  <p:clrMapOvr>
    <a:masterClrMapping/>
  </p:clrMapOvr>
  <p:transition spd="slow">
    <p:cover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sz="4900" b="1" dirty="0"/>
            </a:br>
            <a: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Předpokládaná hodnota </a:t>
            </a:r>
            <a:r>
              <a:rPr lang="cs-CZ" sz="4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vz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9144000" cy="5373216"/>
          </a:xfrm>
        </p:spPr>
        <p:txBody>
          <a:bodyPr>
            <a:noAutofit/>
          </a:bodyPr>
          <a:lstStyle/>
          <a:p>
            <a:r>
              <a:rPr lang="cs-CZ" sz="2800" dirty="0"/>
              <a:t> </a:t>
            </a:r>
            <a:r>
              <a:rPr lang="cs-CZ" sz="3200" dirty="0"/>
              <a:t>předpokládaná výše úplaty vyplývající z plnění </a:t>
            </a:r>
            <a:r>
              <a:rPr lang="cs-CZ" sz="3200" b="1" dirty="0" err="1"/>
              <a:t>vz</a:t>
            </a:r>
            <a:r>
              <a:rPr lang="cs-CZ" sz="3200" b="1" dirty="0"/>
              <a:t> </a:t>
            </a:r>
            <a:r>
              <a:rPr lang="cs-CZ" sz="3200" dirty="0"/>
              <a:t>(vč. úplat od třetích osob), bez DPH  § 16</a:t>
            </a:r>
          </a:p>
          <a:p>
            <a:r>
              <a:rPr lang="cs-CZ" sz="3200" dirty="0"/>
              <a:t>předpokládaná hodnota změn závazků ze smlouvy</a:t>
            </a:r>
          </a:p>
          <a:p>
            <a:r>
              <a:rPr lang="cs-CZ" sz="3200" dirty="0" err="1"/>
              <a:t>předpoklád</a:t>
            </a:r>
            <a:r>
              <a:rPr lang="cs-CZ" sz="3200" dirty="0"/>
              <a:t>. výše cen, odměn, plateb, které </a:t>
            </a:r>
            <a:r>
              <a:rPr lang="cs-CZ" sz="3200" dirty="0" err="1"/>
              <a:t>zadava</a:t>
            </a:r>
            <a:r>
              <a:rPr lang="cs-CZ" sz="3200" dirty="0"/>
              <a:t>- tel poskytne dodavatelům v souvislosti s jejich účastí</a:t>
            </a:r>
          </a:p>
          <a:p>
            <a:r>
              <a:rPr lang="cs-CZ" sz="3200" dirty="0"/>
              <a:t> výše aktuální okamžiku zahájení zadávacího řízení nebo zadání </a:t>
            </a:r>
            <a:r>
              <a:rPr lang="cs-CZ" sz="3200" b="1" dirty="0" err="1"/>
              <a:t>vz</a:t>
            </a:r>
            <a:endParaRPr lang="cs-CZ" sz="3200" b="1" dirty="0"/>
          </a:p>
          <a:p>
            <a:r>
              <a:rPr lang="cs-CZ" sz="3200" dirty="0"/>
              <a:t> hodnota ze zkušeností se zakázkami se stejným či obdobným předmětem, </a:t>
            </a:r>
            <a:r>
              <a:rPr lang="cs-CZ" sz="3200" dirty="0" err="1"/>
              <a:t>info</a:t>
            </a:r>
            <a:r>
              <a:rPr lang="cs-CZ" sz="3200" dirty="0"/>
              <a:t> získaných průzkumem trhu nebo jinak</a:t>
            </a:r>
          </a:p>
          <a:p>
            <a:pPr marL="0" indent="0">
              <a:buNone/>
            </a:pPr>
            <a:endParaRPr lang="cs-CZ" sz="28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39201740"/>
      </p:ext>
    </p:extLst>
  </p:cSld>
  <p:clrMapOvr>
    <a:masterClrMapping/>
  </p:clrMapOvr>
  <p:transition spd="slow">
    <p:cover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2084" y="3583"/>
            <a:ext cx="8514528" cy="1219200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4000" dirty="0"/>
            </a:br>
            <a: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Předpokládaná hodnota veřejné zakázky u provozních jednotek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/>
          <a:lstStyle/>
          <a:p>
            <a:pPr marL="0" indent="0">
              <a:buNone/>
            </a:pPr>
            <a:endParaRPr lang="cs-CZ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/>
              <a:t>zadavatel musí zahrnout všechny provozní jednotky (zásadně) </a:t>
            </a:r>
            <a:r>
              <a:rPr lang="cs-CZ" sz="1800" dirty="0"/>
              <a:t>§ 17</a:t>
            </a:r>
          </a:p>
          <a:p>
            <a:pPr marL="0" indent="0">
              <a:buNone/>
            </a:pPr>
            <a:endParaRPr lang="cs-CZ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/>
              <a:t> ne v případě, kdy jsou funkčně samostatné při zadávání </a:t>
            </a:r>
            <a:r>
              <a:rPr lang="cs-CZ" sz="3600" b="1" dirty="0" err="1"/>
              <a:t>vz</a:t>
            </a:r>
            <a:r>
              <a:rPr lang="cs-CZ" sz="3600" dirty="0"/>
              <a:t> (městské části, fakulty VŠ)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32700"/>
      </p:ext>
    </p:extLst>
  </p:cSld>
  <p:clrMapOvr>
    <a:masterClrMapping/>
  </p:clrMapOvr>
  <p:transition spd="slow">
    <p:cover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1" dirty="0">
                <a:latin typeface="+mn-lt"/>
                <a:cs typeface="Times New Roman" panose="02020603050405020304" pitchFamily="18" charset="0"/>
              </a:rPr>
              <a:t>Předpokládaná hodnota veřejné zakázky rozdělené na části</a:t>
            </a:r>
            <a:endParaRPr lang="cs-CZ" sz="4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endParaRPr lang="cs-CZ" sz="3600" dirty="0"/>
          </a:p>
          <a:p>
            <a:r>
              <a:rPr lang="cs-CZ" sz="3600" dirty="0"/>
              <a:t>hodnota podle součtu předpokládaných hodnot všech těchto částí, nezáleží zda v jednom či více řízeních, samostatně neb ve spolupráci</a:t>
            </a:r>
          </a:p>
          <a:p>
            <a:endParaRPr lang="cs-CZ" sz="3600" dirty="0"/>
          </a:p>
          <a:p>
            <a:r>
              <a:rPr lang="cs-CZ" sz="3600" dirty="0"/>
              <a:t>součet předpokládaných hodnot částí </a:t>
            </a:r>
            <a:r>
              <a:rPr lang="cs-CZ" sz="3600" b="1" dirty="0" err="1"/>
              <a:t>vz</a:t>
            </a:r>
            <a:r>
              <a:rPr lang="cs-CZ" sz="3600" dirty="0"/>
              <a:t> musí zahrnovat předpokládanou hodnotu všech plnění, která tvoří jeden funkční celek a jsou zadávána v časové souvislosti </a:t>
            </a:r>
            <a:r>
              <a:rPr lang="cs-CZ" sz="1800" dirty="0"/>
              <a:t>§ 18</a:t>
            </a:r>
          </a:p>
        </p:txBody>
      </p:sp>
    </p:spTree>
    <p:extLst>
      <p:ext uri="{BB962C8B-B14F-4D97-AF65-F5344CB8AC3E}">
        <p14:creationId xmlns:p14="http://schemas.microsoft.com/office/powerpoint/2010/main" val="3337827012"/>
      </p:ext>
    </p:extLst>
  </p:cSld>
  <p:clrMapOvr>
    <a:masterClrMapping/>
  </p:clrMapOvr>
  <p:transition spd="slow">
    <p:cover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1" dirty="0">
                <a:latin typeface="+mn-lt"/>
                <a:cs typeface="Times New Roman" panose="02020603050405020304" pitchFamily="18" charset="0"/>
              </a:rPr>
              <a:t>Předpokládaná hodnota </a:t>
            </a:r>
            <a:r>
              <a:rPr lang="cs-CZ" sz="4000" b="1" dirty="0" err="1">
                <a:latin typeface="+mn-lt"/>
                <a:cs typeface="Times New Roman" panose="02020603050405020304" pitchFamily="18" charset="0"/>
              </a:rPr>
              <a:t>vz</a:t>
            </a:r>
            <a:br>
              <a:rPr lang="cs-CZ" sz="4000" b="1" dirty="0">
                <a:latin typeface="+mn-lt"/>
                <a:cs typeface="Times New Roman" panose="02020603050405020304" pitchFamily="18" charset="0"/>
              </a:rPr>
            </a:br>
            <a:r>
              <a:rPr lang="cs-CZ" sz="4000" b="1" dirty="0">
                <a:latin typeface="+mn-lt"/>
                <a:cs typeface="Times New Roman" panose="02020603050405020304" pitchFamily="18" charset="0"/>
              </a:rPr>
              <a:t>pravidelné povahy</a:t>
            </a:r>
            <a:endParaRPr lang="cs-CZ" sz="4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429200"/>
          </a:xfrm>
        </p:spPr>
        <p:txBody>
          <a:bodyPr>
            <a:normAutofit fontScale="92500" lnSpcReduction="20000"/>
          </a:bodyPr>
          <a:lstStyle/>
          <a:p>
            <a:pPr marL="365760" lvl="1" indent="0">
              <a:buNone/>
              <a:tabLst>
                <a:tab pos="273050" algn="l"/>
              </a:tabLst>
            </a:pPr>
            <a:r>
              <a:rPr lang="cs-CZ" sz="3800" dirty="0"/>
              <a:t>- ve výši skutečné ceny uhrazené za uplynulých 12 měsíců (příp. upravené o očekávané změny)</a:t>
            </a:r>
          </a:p>
          <a:p>
            <a:pPr lvl="1">
              <a:buFontTx/>
              <a:buChar char="-"/>
              <a:tabLst>
                <a:tab pos="273050" algn="l"/>
              </a:tabLst>
            </a:pPr>
            <a:r>
              <a:rPr lang="cs-CZ" sz="3800" dirty="0"/>
              <a:t>součet předpokládaného plnění za následujících 12 měsíců </a:t>
            </a:r>
            <a:r>
              <a:rPr lang="cs-CZ" sz="1900" dirty="0"/>
              <a:t>§ 19</a:t>
            </a:r>
          </a:p>
          <a:p>
            <a:r>
              <a:rPr lang="cs-CZ" sz="3800" dirty="0"/>
              <a:t> </a:t>
            </a:r>
            <a:r>
              <a:rPr lang="cs-CZ" sz="3300" dirty="0"/>
              <a:t>výjimka: jednotková cena je v průběhu účetního období proměnlivá a zadavatel pořizuje takové dodávky či  opakované služby podle aktuálních potřeb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800" dirty="0"/>
              <a:t> u smluv na dobu určitou – za celou dobu účinnosti smlouvy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800" dirty="0"/>
              <a:t> u smluv na dobu neurčitou – za dobu 48 měsíců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34282650"/>
      </p:ext>
    </p:extLst>
  </p:cSld>
  <p:clrMapOvr>
    <a:masterClrMapping/>
  </p:clrMapOvr>
  <p:transition spd="slow">
    <p:cover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23528" y="1124745"/>
            <a:ext cx="88204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/>
              <a:t>z judikatury: rozsudek KS </a:t>
            </a:r>
            <a:r>
              <a:rPr lang="cs-CZ" sz="3600" dirty="0" err="1"/>
              <a:t>sp</a:t>
            </a:r>
            <a:r>
              <a:rPr lang="cs-CZ" sz="3600" dirty="0"/>
              <a:t>. zn. 62 Ca 30/2008 </a:t>
            </a:r>
          </a:p>
          <a:p>
            <a:r>
              <a:rPr lang="cs-CZ" sz="3600" dirty="0"/>
              <a:t>a navazující NSS </a:t>
            </a:r>
            <a:r>
              <a:rPr lang="cs-CZ" sz="3600" dirty="0" err="1"/>
              <a:t>sp</a:t>
            </a:r>
            <a:r>
              <a:rPr lang="cs-CZ" sz="3600" dirty="0"/>
              <a:t>. zn. 2 </a:t>
            </a:r>
            <a:r>
              <a:rPr lang="cs-CZ" sz="3600" dirty="0" err="1"/>
              <a:t>Afs</a:t>
            </a:r>
            <a:r>
              <a:rPr lang="cs-CZ" sz="3600" dirty="0"/>
              <a:t> 132/2009,  62 Ca 36/2011 </a:t>
            </a:r>
          </a:p>
        </p:txBody>
      </p:sp>
    </p:spTree>
    <p:extLst>
      <p:ext uri="{BB962C8B-B14F-4D97-AF65-F5344CB8AC3E}">
        <p14:creationId xmlns:p14="http://schemas.microsoft.com/office/powerpoint/2010/main" val="1733854420"/>
      </p:ext>
    </p:extLst>
  </p:cSld>
  <p:clrMapOvr>
    <a:masterClrMapping/>
  </p:clrMapOvr>
  <p:transition spd="slow">
    <p:cover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b="1" dirty="0"/>
            </a:br>
            <a:r>
              <a:rPr lang="cs-CZ" b="1" dirty="0">
                <a:latin typeface="+mn-lt"/>
                <a:cs typeface="Times New Roman" panose="02020603050405020304" pitchFamily="18" charset="0"/>
              </a:rPr>
              <a:t>Předpokládaná hodnota služeb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429200"/>
          </a:xfrm>
        </p:spPr>
        <p:txBody>
          <a:bodyPr>
            <a:noAutofit/>
          </a:bodyPr>
          <a:lstStyle/>
          <a:p>
            <a:r>
              <a:rPr lang="cs-CZ" sz="3600" dirty="0"/>
              <a:t>hodnota</a:t>
            </a:r>
            <a:r>
              <a:rPr lang="cs-CZ" sz="3600" b="1" dirty="0"/>
              <a:t> </a:t>
            </a:r>
            <a:r>
              <a:rPr lang="cs-CZ" sz="3600" b="1" dirty="0" err="1"/>
              <a:t>vz</a:t>
            </a:r>
            <a:r>
              <a:rPr lang="cs-CZ" sz="3600" b="1" dirty="0"/>
              <a:t> </a:t>
            </a:r>
            <a:r>
              <a:rPr lang="cs-CZ" sz="3600" dirty="0"/>
              <a:t>na služby dle celkové </a:t>
            </a:r>
            <a:r>
              <a:rPr lang="cs-CZ" sz="3600" u="sng" dirty="0"/>
              <a:t>smluvní ceny</a:t>
            </a:r>
          </a:p>
          <a:p>
            <a:pPr marL="0" indent="0">
              <a:buNone/>
            </a:pPr>
            <a:r>
              <a:rPr lang="cs-CZ" sz="1800" dirty="0"/>
              <a:t>§ 21</a:t>
            </a:r>
          </a:p>
          <a:p>
            <a:pPr marL="0" indent="0">
              <a:buNone/>
            </a:pPr>
            <a:r>
              <a:rPr lang="cs-CZ" sz="3600" dirty="0"/>
              <a:t>Pokud není stanovena:</a:t>
            </a:r>
          </a:p>
          <a:p>
            <a:r>
              <a:rPr lang="pl-PL" sz="3600" dirty="0"/>
              <a:t>a) za </a:t>
            </a:r>
            <a:r>
              <a:rPr lang="pl-PL" sz="3600" u="sng" dirty="0"/>
              <a:t>celou dobu trvání</a:t>
            </a:r>
            <a:r>
              <a:rPr lang="pl-PL" sz="3600" dirty="0"/>
              <a:t> smlouvy, je-li doba trvání</a:t>
            </a:r>
            <a:r>
              <a:rPr lang="cs-CZ" sz="3600" dirty="0"/>
              <a:t> smlouvy rovna 48 měsíců nebo kratší,</a:t>
            </a:r>
          </a:p>
          <a:p>
            <a:r>
              <a:rPr lang="pl-PL" sz="3600" dirty="0"/>
              <a:t>b) </a:t>
            </a:r>
            <a:r>
              <a:rPr lang="pl-PL" sz="3600" u="sng" dirty="0"/>
              <a:t>za 48 měsíců</a:t>
            </a:r>
            <a:r>
              <a:rPr lang="pl-PL" sz="3600" dirty="0"/>
              <a:t> u smlouvy na dobu neurčitou,</a:t>
            </a:r>
          </a:p>
          <a:p>
            <a:pPr marL="0" indent="0">
              <a:buNone/>
            </a:pPr>
            <a:r>
              <a:rPr lang="cs-CZ" sz="3600" dirty="0"/>
              <a:t> nebo smlouvy s dobou trvání delší než 48 měsíců</a:t>
            </a:r>
          </a:p>
        </p:txBody>
      </p:sp>
    </p:spTree>
    <p:extLst>
      <p:ext uri="{BB962C8B-B14F-4D97-AF65-F5344CB8AC3E}">
        <p14:creationId xmlns:p14="http://schemas.microsoft.com/office/powerpoint/2010/main" val="2348491790"/>
      </p:ext>
    </p:extLst>
  </p:cSld>
  <p:clrMapOvr>
    <a:masterClrMapping/>
  </p:clrMapOvr>
  <p:transition spd="slow">
    <p:cover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b="1" dirty="0">
                <a:latin typeface="+mn-lt"/>
                <a:cs typeface="Times New Roman" panose="02020603050405020304" pitchFamily="18" charset="0"/>
              </a:rPr>
            </a:br>
            <a:r>
              <a:rPr lang="cs-CZ" b="1" dirty="0">
                <a:latin typeface="+mn-lt"/>
                <a:cs typeface="Times New Roman" panose="02020603050405020304" pitchFamily="18" charset="0"/>
              </a:rPr>
              <a:t>Předpokládaná hodnota služeb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-38270" y="1484784"/>
            <a:ext cx="9036496" cy="5904656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273050" algn="l"/>
              </a:tabLst>
            </a:pPr>
            <a:r>
              <a:rPr lang="cs-CZ" sz="3900" dirty="0"/>
              <a:t>Dále  musí zohlednit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900" dirty="0"/>
              <a:t> u pojišťovacích služeb pojistné, provizi</a:t>
            </a:r>
            <a:endParaRPr lang="cs-CZ" sz="3900" u="sng" dirty="0"/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900" dirty="0"/>
              <a:t> u bankovních, finančních – vycházet z veškerých souvisejících plateb jako jsou provize, úroky, odměny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900" dirty="0"/>
              <a:t>u projektových služeb – základem budou platby za zpracování projektu (honoráře), provize aj.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9073807"/>
      </p:ext>
    </p:extLst>
  </p:cSld>
  <p:clrMapOvr>
    <a:masterClrMapping/>
  </p:clrMapOvr>
  <p:transition spd="slow">
    <p:cover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r>
              <a:rPr lang="cs-CZ" b="1" dirty="0">
                <a:latin typeface="+mn-lt"/>
                <a:cs typeface="Times New Roman" panose="02020603050405020304" pitchFamily="18" charset="0"/>
              </a:rPr>
              <a:t>Předpokládaná hodnota stavebních prací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/>
          <a:lstStyle/>
          <a:p>
            <a:endParaRPr lang="cs-CZ" sz="3200" dirty="0"/>
          </a:p>
          <a:p>
            <a:r>
              <a:rPr lang="cs-CZ" sz="3600" dirty="0">
                <a:cs typeface="Times New Roman" panose="02020603050405020304" pitchFamily="18" charset="0"/>
              </a:rPr>
              <a:t>nutno zahrnout i předpokládanou hodnotu odpovídající dodávkám a službám nezbytným pro provedení stavebních prací</a:t>
            </a:r>
          </a:p>
          <a:p>
            <a:endParaRPr lang="cs-CZ" sz="3600" dirty="0">
              <a:cs typeface="Times New Roman" panose="02020603050405020304" pitchFamily="18" charset="0"/>
            </a:endParaRPr>
          </a:p>
          <a:p>
            <a:r>
              <a:rPr lang="cs-CZ" sz="3600" dirty="0">
                <a:cs typeface="Times New Roman" panose="02020603050405020304" pitchFamily="18" charset="0"/>
              </a:rPr>
              <a:t>výrobky předané zadavatelem dodavateli rovněž započíst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§22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1399277"/>
      </p:ext>
    </p:extLst>
  </p:cSld>
  <p:clrMapOvr>
    <a:masterClrMapping/>
  </p:clrMapOvr>
  <p:transition spd="slow">
    <p:cover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8658544" cy="99060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>
                <a:latin typeface="+mn-lt"/>
                <a:cs typeface="Times New Roman" panose="02020603050405020304" pitchFamily="18" charset="0"/>
              </a:rPr>
              <a:t>Předpokládaná hodnota ve zvláštních případech</a:t>
            </a:r>
            <a:endParaRPr lang="cs-CZ" sz="4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20000"/>
          </a:bodyPr>
          <a:lstStyle/>
          <a:p>
            <a:r>
              <a:rPr lang="cs-CZ" sz="3900" dirty="0"/>
              <a:t>u rámcové dohody  </a:t>
            </a:r>
          </a:p>
          <a:p>
            <a:r>
              <a:rPr lang="cs-CZ" sz="3900" dirty="0"/>
              <a:t>dynamického nákupního systému</a:t>
            </a:r>
          </a:p>
          <a:p>
            <a:pPr marL="0" indent="0">
              <a:buNone/>
            </a:pPr>
            <a:r>
              <a:rPr lang="cs-CZ" sz="3900" dirty="0"/>
              <a:t>-je rozhodná souhrnná předpokládaná hodnota všech </a:t>
            </a:r>
            <a:r>
              <a:rPr lang="cs-CZ" sz="3900" b="1" dirty="0" err="1"/>
              <a:t>vz</a:t>
            </a:r>
            <a:r>
              <a:rPr lang="cs-CZ" sz="3900" dirty="0"/>
              <a:t>, jež mohou být na základě rámcové dohody nebo v dynamickém nákupním systému zadány </a:t>
            </a:r>
            <a:r>
              <a:rPr lang="cs-CZ" sz="1900" dirty="0"/>
              <a:t>§ 23</a:t>
            </a:r>
          </a:p>
          <a:p>
            <a:r>
              <a:rPr lang="cs-CZ" sz="3900" dirty="0"/>
              <a:t>inovační partnerství</a:t>
            </a:r>
          </a:p>
          <a:p>
            <a:pPr marL="0" indent="0">
              <a:buNone/>
            </a:pPr>
            <a:r>
              <a:rPr lang="cs-CZ" sz="3900" dirty="0"/>
              <a:t>předpokládaná hodnota výzkumných a vývojových činností +  i těch co mohou být vyvinuty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990353147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cs typeface="Times New Roman" panose="02020603050405020304" pitchFamily="18" charset="0"/>
              </a:rPr>
              <a:t>Prameny – Směrnice, sdělení /p</a:t>
            </a:r>
            <a:r>
              <a:rPr lang="cs-CZ" sz="4000" b="1" dirty="0"/>
              <a:t>říklady</a:t>
            </a:r>
            <a:br>
              <a:rPr lang="cs-CZ" sz="4000" b="1" dirty="0"/>
            </a:br>
            <a:endParaRPr lang="cs-CZ" sz="4000" b="1" dirty="0"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556792"/>
            <a:ext cx="9684568" cy="5616624"/>
          </a:xfrm>
        </p:spPr>
        <p:txBody>
          <a:bodyPr>
            <a:noAutofit/>
          </a:bodyPr>
          <a:lstStyle/>
          <a:p>
            <a:r>
              <a:rPr lang="cs-CZ" sz="2000" b="1" dirty="0"/>
              <a:t>Směrnice</a:t>
            </a:r>
            <a:r>
              <a:rPr lang="cs-CZ" sz="2000" dirty="0"/>
              <a:t> Evropského parlamentu a Rady </a:t>
            </a:r>
            <a:r>
              <a:rPr lang="cs-CZ" sz="2000" u="sng" dirty="0">
                <a:hlinkClick r:id="rId2" action="ppaction://hlinkfile"/>
              </a:rPr>
              <a:t>2014/24/EU</a:t>
            </a:r>
            <a:r>
              <a:rPr lang="cs-CZ" sz="2000" dirty="0"/>
              <a:t> ze dne 26. února 2014 o zadávání veřejných zakázek a o zrušení směrnice </a:t>
            </a:r>
            <a:r>
              <a:rPr lang="cs-CZ" sz="2000" u="sng" dirty="0">
                <a:hlinkClick r:id="rId3" action="ppaction://hlinkfile"/>
              </a:rPr>
              <a:t>2004/18/ES</a:t>
            </a:r>
            <a:r>
              <a:rPr lang="cs-CZ" sz="2000" dirty="0"/>
              <a:t>. </a:t>
            </a:r>
          </a:p>
          <a:p>
            <a:r>
              <a:rPr lang="cs-CZ" sz="2000" dirty="0"/>
              <a:t>Směrnice Evropského parlamentu a Rady </a:t>
            </a:r>
            <a:r>
              <a:rPr lang="cs-CZ" sz="2000" u="sng" dirty="0">
                <a:hlinkClick r:id="rId4" action="ppaction://hlinkfile"/>
              </a:rPr>
              <a:t>2014/25/EU</a:t>
            </a:r>
            <a:r>
              <a:rPr lang="cs-CZ" sz="2000" dirty="0"/>
              <a:t> ze dne 26. února 2014 o zadávání zakázek subjekty působícími v odvětví vodního hospodářství, energetiky, dopravy a poštovních služeb a o zrušení směrnice </a:t>
            </a:r>
            <a:r>
              <a:rPr lang="cs-CZ" sz="2000" u="sng" dirty="0">
                <a:hlinkClick r:id="rId5" action="ppaction://hlinkfile"/>
              </a:rPr>
              <a:t>2004/17/ES</a:t>
            </a:r>
            <a:r>
              <a:rPr lang="cs-CZ" sz="2000" dirty="0"/>
              <a:t>. </a:t>
            </a:r>
          </a:p>
          <a:p>
            <a:r>
              <a:rPr lang="cs-CZ" sz="2000" dirty="0"/>
              <a:t>Směrnice Evropského parlamentu a Rady </a:t>
            </a:r>
            <a:r>
              <a:rPr lang="cs-CZ" sz="2000" u="sng" dirty="0">
                <a:hlinkClick r:id="rId6" action="ppaction://hlinkfile"/>
              </a:rPr>
              <a:t>2014/23/EU</a:t>
            </a:r>
            <a:r>
              <a:rPr lang="cs-CZ" sz="2000" dirty="0"/>
              <a:t> ze dne 26. února 2014 o udělování koncesí. </a:t>
            </a:r>
          </a:p>
          <a:p>
            <a:r>
              <a:rPr lang="cs-CZ" sz="2000" dirty="0"/>
              <a:t>Směrnice Evropského parlamentu a Rady </a:t>
            </a:r>
            <a:r>
              <a:rPr lang="cs-CZ" sz="2000" u="sng" dirty="0">
                <a:hlinkClick r:id="rId7" action="ppaction://hlinkfile"/>
              </a:rPr>
              <a:t>2009/81/ES</a:t>
            </a:r>
            <a:r>
              <a:rPr lang="cs-CZ" sz="2000" dirty="0"/>
              <a:t> ze dne 13. července 2009 o koordinaci postupů při zadávání některých zakázek na stavební práce, dodávky a služby zadavateli v oblasti obrany a bezpečnosti a o změně směrnic </a:t>
            </a:r>
            <a:r>
              <a:rPr lang="cs-CZ" sz="2000" u="sng" dirty="0">
                <a:hlinkClick r:id="rId5" action="ppaction://hlinkfile"/>
              </a:rPr>
              <a:t>2004/17/ES</a:t>
            </a:r>
            <a:r>
              <a:rPr lang="cs-CZ" sz="2000" dirty="0"/>
              <a:t> a </a:t>
            </a:r>
            <a:r>
              <a:rPr lang="cs-CZ" sz="2000" u="sng" dirty="0">
                <a:hlinkClick r:id="rId3" action="ppaction://hlinkfile"/>
              </a:rPr>
              <a:t>2004/18/ES</a:t>
            </a:r>
            <a:r>
              <a:rPr lang="cs-CZ" sz="2000" dirty="0"/>
              <a:t>. </a:t>
            </a:r>
          </a:p>
          <a:p>
            <a:r>
              <a:rPr lang="cs-CZ" sz="2000" b="1" dirty="0"/>
              <a:t>Sdělení</a:t>
            </a:r>
            <a:r>
              <a:rPr lang="cs-CZ" sz="2000" dirty="0"/>
              <a:t> Komise - Odpovídající hodnoty finančních limitů podle směrnic Evropského parlamentu a Rady </a:t>
            </a:r>
            <a:r>
              <a:rPr lang="cs-CZ" sz="2000" u="sng" dirty="0">
                <a:hlinkClick r:id="rId6" action="ppaction://hlinkfile"/>
              </a:rPr>
              <a:t>2014/23/EU</a:t>
            </a:r>
            <a:r>
              <a:rPr lang="cs-CZ" sz="2000" dirty="0"/>
              <a:t>, </a:t>
            </a:r>
            <a:r>
              <a:rPr lang="cs-CZ" sz="2000" u="sng" dirty="0">
                <a:hlinkClick r:id="rId2" action="ppaction://hlinkfile"/>
              </a:rPr>
              <a:t>2014/24/EU</a:t>
            </a:r>
            <a:r>
              <a:rPr lang="cs-CZ" sz="2000" dirty="0"/>
              <a:t> a </a:t>
            </a:r>
            <a:r>
              <a:rPr lang="cs-CZ" sz="2000" u="sng" dirty="0">
                <a:hlinkClick r:id="rId4" action="ppaction://hlinkfile"/>
              </a:rPr>
              <a:t>2014/25/EU</a:t>
            </a:r>
            <a:r>
              <a:rPr lang="cs-CZ" sz="2000" dirty="0"/>
              <a:t>. </a:t>
            </a:r>
          </a:p>
          <a:p>
            <a:r>
              <a:rPr lang="cs-CZ" sz="2000" dirty="0"/>
              <a:t>Sdělení Komise - Odpovídající prahové hodnoty podle směrnic Evropského parlamentu a Rady </a:t>
            </a:r>
            <a:r>
              <a:rPr lang="cs-CZ" sz="2000" u="sng" dirty="0">
                <a:hlinkClick r:id="rId5" action="ppaction://hlinkfile"/>
              </a:rPr>
              <a:t>2004/17/ES</a:t>
            </a:r>
            <a:r>
              <a:rPr lang="cs-CZ" sz="2000" dirty="0"/>
              <a:t>, </a:t>
            </a:r>
            <a:r>
              <a:rPr lang="cs-CZ" sz="2000" u="sng" dirty="0">
                <a:hlinkClick r:id="rId3" action="ppaction://hlinkfile"/>
              </a:rPr>
              <a:t>2004/18/ES</a:t>
            </a:r>
            <a:r>
              <a:rPr lang="cs-CZ" sz="2000" dirty="0"/>
              <a:t> a </a:t>
            </a:r>
            <a:r>
              <a:rPr lang="cs-CZ" sz="2000" u="sng" dirty="0">
                <a:hlinkClick r:id="rId7" action="ppaction://hlinkfile"/>
              </a:rPr>
              <a:t>2009/81/ES</a:t>
            </a:r>
            <a:r>
              <a:rPr lang="cs-CZ" sz="2000" dirty="0"/>
              <a:t>.  </a:t>
            </a:r>
          </a:p>
          <a:p>
            <a:pPr marL="0" indent="0">
              <a:buNone/>
            </a:pPr>
            <a:r>
              <a:rPr 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1144422"/>
      </p:ext>
    </p:extLst>
  </p:cSld>
  <p:clrMapOvr>
    <a:masterClrMapping/>
  </p:clrMapOvr>
  <p:transition spd="slow">
    <p:cover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Režim veřejné zakázky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rmAutofit/>
          </a:bodyPr>
          <a:lstStyle/>
          <a:p>
            <a:r>
              <a:rPr lang="cs-CZ" sz="3600" dirty="0"/>
              <a:t>se určuje podle její předpokládané hodnoty</a:t>
            </a:r>
          </a:p>
          <a:p>
            <a:endParaRPr lang="cs-CZ" sz="3600" dirty="0"/>
          </a:p>
          <a:p>
            <a:r>
              <a:rPr lang="cs-CZ" sz="3600" dirty="0"/>
              <a:t>povinnost dodržet režim určený při zahájení zadávacího řízení i v případě, že by byl oprávněn použít jiný </a:t>
            </a:r>
            <a:r>
              <a:rPr lang="cs-CZ" sz="2000" dirty="0"/>
              <a:t>§ 24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ale i zjednodušený režim dle </a:t>
            </a:r>
            <a:r>
              <a:rPr lang="cs-CZ" sz="2000" dirty="0"/>
              <a:t>§ 129</a:t>
            </a:r>
          </a:p>
        </p:txBody>
      </p:sp>
    </p:spTree>
    <p:extLst>
      <p:ext uri="{BB962C8B-B14F-4D97-AF65-F5344CB8AC3E}">
        <p14:creationId xmlns:p14="http://schemas.microsoft.com/office/powerpoint/2010/main" val="163583455"/>
      </p:ext>
    </p:extLst>
  </p:cSld>
  <p:clrMapOvr>
    <a:masterClrMapping/>
  </p:clrMapOvr>
  <p:transition spd="slow">
    <p:cover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Nadlimitní veřejná zakázka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>
            <a:normAutofit/>
          </a:bodyPr>
          <a:lstStyle/>
          <a:p>
            <a:endParaRPr lang="cs-CZ" sz="3600" dirty="0"/>
          </a:p>
          <a:p>
            <a:r>
              <a:rPr lang="cs-CZ" sz="3600" dirty="0"/>
              <a:t>předpokládaná hodnota je rovna nebo</a:t>
            </a:r>
          </a:p>
          <a:p>
            <a:pPr marL="0" indent="0">
              <a:buNone/>
            </a:pPr>
            <a:r>
              <a:rPr lang="cs-CZ" sz="3600" dirty="0"/>
              <a:t>přesahuje finanční limit stanovený nařízením vlády zapracovávajícím příslušné předpisy EU – nařízení vlády    č. 172/2016 Sb.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zadavatel ji zadává v nadlimitním režimu</a:t>
            </a:r>
          </a:p>
        </p:txBody>
      </p:sp>
    </p:spTree>
    <p:extLst>
      <p:ext uri="{BB962C8B-B14F-4D97-AF65-F5344CB8AC3E}">
        <p14:creationId xmlns:p14="http://schemas.microsoft.com/office/powerpoint/2010/main" val="3873085604"/>
      </p:ext>
    </p:extLst>
  </p:cSld>
  <p:clrMapOvr>
    <a:masterClrMapping/>
  </p:clrMapOvr>
  <p:transition spd="slow">
    <p:cover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Limit u </a:t>
            </a:r>
            <a:r>
              <a:rPr lang="cs-CZ" b="1" dirty="0" err="1">
                <a:latin typeface="+mn-lt"/>
                <a:cs typeface="Times New Roman" panose="02020603050405020304" pitchFamily="18" charset="0"/>
              </a:rPr>
              <a:t>vz</a:t>
            </a:r>
            <a:r>
              <a:rPr lang="cs-CZ" b="1" dirty="0">
                <a:latin typeface="+mn-lt"/>
                <a:cs typeface="Times New Roman" panose="02020603050405020304" pitchFamily="18" charset="0"/>
              </a:rPr>
              <a:t> na dodávky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200" dirty="0"/>
          </a:p>
          <a:p>
            <a:r>
              <a:rPr lang="cs-CZ" sz="3200" dirty="0"/>
              <a:t>Limit na dodávky 3,8 mil. Kč pro § 4 odst. 1 písm. a) - c)</a:t>
            </a:r>
          </a:p>
          <a:p>
            <a:r>
              <a:rPr lang="cs-CZ" sz="3200" dirty="0"/>
              <a:t> 5,9 mil. Kč  a) a c) v oblasti obrany, jinak pro d) - e), </a:t>
            </a:r>
            <a:r>
              <a:rPr lang="cs-CZ" sz="3200" u="sng" dirty="0">
                <a:hlinkClick r:id="rId2" action="ppaction://hlinkfile"/>
              </a:rPr>
              <a:t>§ 4 odst. 2 a 5 zákona</a:t>
            </a:r>
            <a:endParaRPr lang="cs-CZ" sz="3200" dirty="0"/>
          </a:p>
          <a:p>
            <a:r>
              <a:rPr lang="cs-CZ" sz="3200" dirty="0"/>
              <a:t>11,9 mil pro sektorového zadavatele a pro obranu</a:t>
            </a:r>
          </a:p>
          <a:p>
            <a:pPr marL="0" indent="0">
              <a:buNone/>
            </a:pPr>
            <a:endParaRPr lang="cs-CZ" sz="3200" dirty="0"/>
          </a:p>
          <a:p>
            <a:r>
              <a:rPr lang="cs-CZ" u="sng" dirty="0"/>
              <a:t>POZOR KONKRETNÍ VYŠE LIMITU SE průběžně MĚNÍ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367447"/>
      </p:ext>
    </p:extLst>
  </p:cSld>
  <p:clrMapOvr>
    <a:masterClrMapping/>
  </p:clrMapOvr>
  <p:transition spd="slow">
    <p:cover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99457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900" b="1" dirty="0">
                <a:latin typeface="+mn-lt"/>
                <a:cs typeface="Times New Roman" panose="02020603050405020304" pitchFamily="18" charset="0"/>
              </a:rPr>
              <a:t>Limit u </a:t>
            </a:r>
            <a:r>
              <a:rPr lang="cs-CZ" sz="4900" b="1" dirty="0" err="1">
                <a:latin typeface="+mn-lt"/>
                <a:cs typeface="Times New Roman" panose="02020603050405020304" pitchFamily="18" charset="0"/>
              </a:rPr>
              <a:t>vz</a:t>
            </a:r>
            <a:r>
              <a:rPr lang="cs-CZ" sz="4900" b="1" dirty="0">
                <a:latin typeface="+mn-lt"/>
                <a:cs typeface="Times New Roman" panose="02020603050405020304" pitchFamily="18" charset="0"/>
              </a:rPr>
              <a:t> na služby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853136"/>
          </a:xfrm>
        </p:spPr>
        <p:txBody>
          <a:bodyPr>
            <a:noAutofit/>
          </a:bodyPr>
          <a:lstStyle/>
          <a:p>
            <a:r>
              <a:rPr lang="cs-CZ" sz="3200" dirty="0"/>
              <a:t>3,8 mil. Kč pro zadavatele podle </a:t>
            </a:r>
            <a:r>
              <a:rPr lang="cs-CZ" sz="3200" u="sng" dirty="0">
                <a:hlinkClick r:id="rId2" action="ppaction://hlinkfile"/>
              </a:rPr>
              <a:t>§ 4 odst. 1 písm. a) až c) zákona</a:t>
            </a:r>
            <a:r>
              <a:rPr lang="cs-CZ" sz="3200" b="1" dirty="0"/>
              <a:t> </a:t>
            </a:r>
            <a:endParaRPr lang="cs-CZ" sz="3200" dirty="0"/>
          </a:p>
          <a:p>
            <a:r>
              <a:rPr lang="cs-CZ" sz="3200" dirty="0"/>
              <a:t>5,9 mil. Kč pro zadavatele podle  </a:t>
            </a:r>
            <a:r>
              <a:rPr lang="cs-CZ" sz="3200" u="sng" dirty="0">
                <a:hlinkClick r:id="rId2" action="ppaction://hlinkfile"/>
              </a:rPr>
              <a:t>§ 4 odst. 1 písm. d)</a:t>
            </a:r>
            <a:r>
              <a:rPr lang="cs-CZ" sz="3200" dirty="0"/>
              <a:t> a </a:t>
            </a:r>
            <a:r>
              <a:rPr lang="cs-CZ" sz="3200" u="sng" dirty="0">
                <a:hlinkClick r:id="rId2" action="ppaction://hlinkfile"/>
              </a:rPr>
              <a:t>e) zákona</a:t>
            </a:r>
            <a:r>
              <a:rPr lang="cs-CZ" sz="3200" dirty="0"/>
              <a:t>,  </a:t>
            </a:r>
            <a:r>
              <a:rPr lang="cs-CZ" sz="3200" u="sng" dirty="0">
                <a:hlinkClick r:id="rId2" action="ppaction://hlinkfile"/>
              </a:rPr>
              <a:t>§ 4 / 2 a zákona</a:t>
            </a:r>
            <a:r>
              <a:rPr lang="cs-CZ" sz="3200" dirty="0"/>
              <a:t>, </a:t>
            </a:r>
          </a:p>
          <a:p>
            <a:r>
              <a:rPr lang="cs-CZ" sz="3200" dirty="0"/>
              <a:t>11,9 mil pro sektorového zadavatele a obranu</a:t>
            </a:r>
          </a:p>
          <a:p>
            <a:r>
              <a:rPr lang="cs-CZ" sz="3200" dirty="0"/>
              <a:t>20,478 mil. Kč, zadávané ve zjednodušeném režimu </a:t>
            </a:r>
          </a:p>
          <a:p>
            <a:r>
              <a:rPr lang="cs-CZ" sz="3200" dirty="0"/>
              <a:t>26,9 mil. Kč, sektorové </a:t>
            </a:r>
            <a:r>
              <a:rPr lang="cs-CZ" sz="3200" b="1" dirty="0" err="1"/>
              <a:t>vz</a:t>
            </a:r>
            <a:endParaRPr lang="cs-CZ" sz="3200" b="1" dirty="0"/>
          </a:p>
          <a:p>
            <a:r>
              <a:rPr lang="cs-CZ" sz="3200" dirty="0"/>
              <a:t>149,22 Kč mil.</a:t>
            </a:r>
            <a:r>
              <a:rPr lang="cs-CZ" sz="3200" b="1" dirty="0"/>
              <a:t> </a:t>
            </a:r>
            <a:r>
              <a:rPr lang="cs-CZ" sz="3200" dirty="0"/>
              <a:t>koncese na služby</a:t>
            </a:r>
          </a:p>
        </p:txBody>
      </p:sp>
    </p:spTree>
    <p:extLst>
      <p:ext uri="{BB962C8B-B14F-4D97-AF65-F5344CB8AC3E}">
        <p14:creationId xmlns:p14="http://schemas.microsoft.com/office/powerpoint/2010/main" val="20162478"/>
      </p:ext>
    </p:extLst>
  </p:cSld>
  <p:clrMapOvr>
    <a:masterClrMapping/>
  </p:clrMapOvr>
  <p:transition spd="slow">
    <p:cover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Nadlimitní </a:t>
            </a:r>
            <a:r>
              <a:rPr lang="cs-CZ" b="1" dirty="0" err="1">
                <a:latin typeface="+mn-lt"/>
                <a:cs typeface="Times New Roman" panose="02020603050405020304" pitchFamily="18" charset="0"/>
              </a:rPr>
              <a:t>vz</a:t>
            </a:r>
            <a:r>
              <a:rPr lang="cs-CZ" b="1" dirty="0">
                <a:latin typeface="+mn-lt"/>
                <a:cs typeface="Times New Roman" panose="02020603050405020304" pitchFamily="18" charset="0"/>
              </a:rPr>
              <a:t> na stavební práce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sz="3600" dirty="0"/>
          </a:p>
          <a:p>
            <a:r>
              <a:rPr lang="cs-CZ" sz="3200" dirty="0"/>
              <a:t>Limit na stavební práce činí 149 mil. Kč</a:t>
            </a:r>
          </a:p>
          <a:p>
            <a:pPr marL="0" indent="0">
              <a:buNone/>
            </a:pPr>
            <a:r>
              <a:rPr lang="cs-CZ" sz="3600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220303"/>
      </p:ext>
    </p:extLst>
  </p:cSld>
  <p:clrMapOvr>
    <a:masterClrMapping/>
  </p:clrMapOvr>
  <p:transition spd="slow">
    <p:cover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Možnosti vyčlenit části </a:t>
            </a:r>
            <a:r>
              <a:rPr lang="cs-CZ" b="1" dirty="0" err="1">
                <a:latin typeface="+mn-lt"/>
                <a:cs typeface="Times New Roman" panose="02020603050405020304" pitchFamily="18" charset="0"/>
              </a:rPr>
              <a:t>vz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/>
          <a:lstStyle/>
          <a:p>
            <a:r>
              <a:rPr lang="cs-CZ" sz="3200" dirty="0"/>
              <a:t>Netřeba zadávat podle celkové předpokládané hodnoty</a:t>
            </a:r>
          </a:p>
          <a:p>
            <a:pPr marL="0" indent="0">
              <a:buNone/>
            </a:pPr>
            <a:endParaRPr lang="cs-CZ" sz="3200" dirty="0"/>
          </a:p>
          <a:p>
            <a:r>
              <a:rPr lang="cs-CZ" sz="3600" dirty="0"/>
              <a:t>a) 2 mil. Kč na dodávky nebo služby </a:t>
            </a:r>
          </a:p>
          <a:p>
            <a:pPr marL="0" indent="0">
              <a:buNone/>
            </a:pPr>
            <a:r>
              <a:rPr lang="cs-CZ" sz="3600" dirty="0"/>
              <a:t> </a:t>
            </a:r>
          </a:p>
          <a:p>
            <a:r>
              <a:rPr lang="cs-CZ" sz="3600" dirty="0"/>
              <a:t>b) 6 mil. Kč na stavební práce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625092"/>
      </p:ext>
    </p:extLst>
  </p:cSld>
  <p:clrMapOvr>
    <a:masterClrMapping/>
  </p:clrMapOvr>
  <p:transition spd="slow">
    <p:cover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Nadlimitní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n-lt"/>
                <a:cs typeface="Times New Roman" panose="02020603050405020304" pitchFamily="18" charset="0"/>
              </a:rPr>
              <a:t>vz</a:t>
            </a:r>
            <a:r>
              <a:rPr lang="cs-CZ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cs-CZ" sz="1800" dirty="0">
                <a:latin typeface="+mn-lt"/>
                <a:cs typeface="Times New Roman" panose="02020603050405020304" pitchFamily="18" charset="0"/>
              </a:rPr>
              <a:t>§ 25</a:t>
            </a:r>
            <a:br>
              <a:rPr lang="cs-CZ" b="1" dirty="0">
                <a:latin typeface="+mn-lt"/>
                <a:cs typeface="Times New Roman" panose="02020603050405020304" pitchFamily="18" charset="0"/>
              </a:rPr>
            </a:br>
            <a:r>
              <a:rPr lang="cs-CZ" b="1" dirty="0">
                <a:latin typeface="+mn-lt"/>
                <a:cs typeface="Times New Roman" panose="02020603050405020304" pitchFamily="18" charset="0"/>
              </a:rPr>
              <a:t>-volba druhu zadávacího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892480" cy="5257800"/>
          </a:xfrm>
        </p:spPr>
        <p:txBody>
          <a:bodyPr>
            <a:noAutofit/>
          </a:bodyPr>
          <a:lstStyle/>
          <a:p>
            <a:r>
              <a:rPr lang="cs-CZ" sz="3600" dirty="0"/>
              <a:t>otevřené řízení</a:t>
            </a:r>
          </a:p>
          <a:p>
            <a:r>
              <a:rPr lang="cs-CZ" sz="3600" dirty="0"/>
              <a:t>užší řízení a 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/>
              <a:t>Za splnění zvláštních podmínek i</a:t>
            </a:r>
          </a:p>
          <a:p>
            <a:r>
              <a:rPr lang="cs-CZ" sz="3600" dirty="0"/>
              <a:t> jednací řízení s uveřejněním</a:t>
            </a:r>
          </a:p>
          <a:p>
            <a:r>
              <a:rPr lang="cs-CZ" sz="3600" dirty="0"/>
              <a:t> jednací řízení bez uveřejnění</a:t>
            </a:r>
          </a:p>
          <a:p>
            <a:r>
              <a:rPr lang="cs-CZ" sz="3600" dirty="0"/>
              <a:t> řízení se soutěžním dialogem </a:t>
            </a:r>
          </a:p>
          <a:p>
            <a:r>
              <a:rPr lang="cs-CZ" sz="3600" dirty="0"/>
              <a:t> řízení o inovačním partnerství</a:t>
            </a:r>
          </a:p>
        </p:txBody>
      </p:sp>
    </p:spTree>
    <p:extLst>
      <p:ext uri="{BB962C8B-B14F-4D97-AF65-F5344CB8AC3E}">
        <p14:creationId xmlns:p14="http://schemas.microsoft.com/office/powerpoint/2010/main" val="1633929615"/>
      </p:ext>
    </p:extLst>
  </p:cSld>
  <p:clrMapOvr>
    <a:masterClrMapping/>
  </p:clrMapOvr>
  <p:transition spd="slow">
    <p:cover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Podlimitní veřejná zakázka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>
            <a:normAutofit/>
          </a:bodyPr>
          <a:lstStyle/>
          <a:p>
            <a:endParaRPr lang="cs-CZ" sz="3600" dirty="0"/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Nedosahuje výše nadlimitní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§26</a:t>
            </a:r>
          </a:p>
          <a:p>
            <a:pPr marL="0" indent="0">
              <a:buNone/>
            </a:pP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Zadává v podlimitním režimu podle části třetí, pokud ji nezadává ve zjednodušeném režimu, nebo u ní neuplatnil výjimku</a:t>
            </a:r>
          </a:p>
        </p:txBody>
      </p:sp>
    </p:spTree>
    <p:extLst>
      <p:ext uri="{BB962C8B-B14F-4D97-AF65-F5344CB8AC3E}">
        <p14:creationId xmlns:p14="http://schemas.microsoft.com/office/powerpoint/2010/main" val="2240503971"/>
      </p:ext>
    </p:extLst>
  </p:cSld>
  <p:clrMapOvr>
    <a:masterClrMapping/>
  </p:clrMapOvr>
  <p:transition spd="slow">
    <p:cover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900" b="1" dirty="0">
                <a:latin typeface="+mn-lt"/>
                <a:cs typeface="Times New Roman" panose="02020603050405020304" pitchFamily="18" charset="0"/>
              </a:rPr>
              <a:t>Volba druhu zadávacího řízení v podlimitním režimu</a:t>
            </a:r>
            <a:br>
              <a:rPr lang="cs-CZ" b="1" dirty="0">
                <a:latin typeface="+mn-lt"/>
              </a:rPr>
            </a:b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sz="3200" dirty="0"/>
              <a:t>a) </a:t>
            </a:r>
            <a:r>
              <a:rPr lang="cs-CZ" sz="3200" dirty="0">
                <a:cs typeface="Times New Roman" panose="02020603050405020304" pitchFamily="18" charset="0"/>
              </a:rPr>
              <a:t>zjednodušené podlimitní řízení s výjimkou </a:t>
            </a:r>
            <a:r>
              <a:rPr lang="cs-CZ" sz="3200" b="1" dirty="0" err="1">
                <a:cs typeface="Times New Roman" panose="02020603050405020304" pitchFamily="18" charset="0"/>
              </a:rPr>
              <a:t>vz</a:t>
            </a:r>
            <a:r>
              <a:rPr lang="cs-CZ" sz="3200" dirty="0">
                <a:cs typeface="Times New Roman" panose="02020603050405020304" pitchFamily="18" charset="0"/>
              </a:rPr>
              <a:t> na stavební práce, jejíž 	předpokládaná hodnota přesáhne 50  mil. Kč</a:t>
            </a:r>
          </a:p>
          <a:p>
            <a:endParaRPr lang="cs-CZ" sz="3200" dirty="0">
              <a:cs typeface="Times New Roman" panose="02020603050405020304" pitchFamily="18" charset="0"/>
            </a:endParaRPr>
          </a:p>
          <a:p>
            <a:r>
              <a:rPr lang="cs-CZ" sz="3200" dirty="0">
                <a:cs typeface="Times New Roman" panose="02020603050405020304" pitchFamily="18" charset="0"/>
              </a:rPr>
              <a:t>b) a některé z druhy zadávacích řízení pro nadlimitní režim (přísnější)</a:t>
            </a:r>
          </a:p>
        </p:txBody>
      </p:sp>
    </p:spTree>
    <p:extLst>
      <p:ext uri="{BB962C8B-B14F-4D97-AF65-F5344CB8AC3E}">
        <p14:creationId xmlns:p14="http://schemas.microsoft.com/office/powerpoint/2010/main" val="739658687"/>
      </p:ext>
    </p:extLst>
  </p:cSld>
  <p:clrMapOvr>
    <a:masterClrMapping/>
  </p:clrMapOvr>
  <p:transition spd="slow">
    <p:cover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  <a:cs typeface="Times New Roman" panose="02020603050405020304" pitchFamily="18" charset="0"/>
              </a:rPr>
              <a:t>Veřejná zakázka malého rozsahu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5257800"/>
          </a:xfrm>
        </p:spPr>
        <p:txBody>
          <a:bodyPr>
            <a:noAutofit/>
          </a:bodyPr>
          <a:lstStyle/>
          <a:p>
            <a:r>
              <a:rPr lang="cs-CZ" sz="4000" dirty="0"/>
              <a:t>Jejíž předpokládaná hodnota je rovna nebo nižší v případě veřejné zakázky:</a:t>
            </a:r>
          </a:p>
          <a:p>
            <a:r>
              <a:rPr lang="pl-PL" sz="4000" dirty="0"/>
              <a:t>a) na dodávky nebo na služby částce </a:t>
            </a:r>
            <a:r>
              <a:rPr lang="pl-PL" sz="4000" u="sng" dirty="0"/>
              <a:t>2 mil. Kč</a:t>
            </a:r>
            <a:endParaRPr lang="cs-CZ" sz="4000" u="sng" dirty="0"/>
          </a:p>
          <a:p>
            <a:r>
              <a:rPr lang="cs-CZ" sz="4000" dirty="0"/>
              <a:t>b) na stavební práce částce </a:t>
            </a:r>
            <a:r>
              <a:rPr lang="cs-CZ" sz="4000" u="sng" dirty="0"/>
              <a:t>6 mil. Kč</a:t>
            </a:r>
          </a:p>
          <a:p>
            <a:pPr marL="0" indent="0">
              <a:buNone/>
            </a:pPr>
            <a:r>
              <a:rPr lang="cs-CZ" sz="1800" dirty="0"/>
              <a:t>  § 27</a:t>
            </a:r>
          </a:p>
        </p:txBody>
      </p:sp>
    </p:spTree>
    <p:extLst>
      <p:ext uri="{BB962C8B-B14F-4D97-AF65-F5344CB8AC3E}">
        <p14:creationId xmlns:p14="http://schemas.microsoft.com/office/powerpoint/2010/main" val="3312786021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Nařízení Komise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5257800"/>
          </a:xfrm>
        </p:spPr>
        <p:txBody>
          <a:bodyPr>
            <a:normAutofit fontScale="77500" lnSpcReduction="20000"/>
          </a:bodyPr>
          <a:lstStyle/>
          <a:p>
            <a:r>
              <a:rPr lang="cs-CZ" sz="3200" b="1" dirty="0"/>
              <a:t>Nařízení</a:t>
            </a:r>
            <a:r>
              <a:rPr lang="cs-CZ" sz="3200" dirty="0"/>
              <a:t> Komise v přenesené pravomoci (EU) 2015/2170 ze dne 24. listopadu 2015, kterým se mění směrnice Evropského parlamentu a Rady </a:t>
            </a:r>
            <a:r>
              <a:rPr lang="cs-CZ" sz="3200" u="sng" dirty="0">
                <a:hlinkClick r:id="rId2" action="ppaction://hlinkfile"/>
              </a:rPr>
              <a:t>2014/24/EU</a:t>
            </a:r>
            <a:r>
              <a:rPr lang="cs-CZ" sz="3200" dirty="0"/>
              <a:t> ohledně finančních limitů používaných při postupech zadávání veřejných zakázek. </a:t>
            </a:r>
          </a:p>
          <a:p>
            <a:r>
              <a:rPr lang="cs-CZ" sz="3200" dirty="0"/>
              <a:t>Nařízení Komise v přenesené pravomoci (EU) 2015/2171 ze dne 24. listopadu 2015, kterým se mění směrnice Evropského parlamentu a Rady </a:t>
            </a:r>
            <a:r>
              <a:rPr lang="cs-CZ" sz="3200" u="sng" dirty="0">
                <a:hlinkClick r:id="rId3" action="ppaction://hlinkfile"/>
              </a:rPr>
              <a:t>2014/25/EU</a:t>
            </a:r>
            <a:r>
              <a:rPr lang="cs-CZ" sz="3200" dirty="0"/>
              <a:t> ohledně finančních limitů používaných při postupech zadávání veřejných zakázek. </a:t>
            </a:r>
          </a:p>
          <a:p>
            <a:r>
              <a:rPr lang="cs-CZ" sz="3200" dirty="0"/>
              <a:t>Nařízení Komise v přenesené pravomoci (EU) 2015/2172 ze dne 24. listopadu 2015, kterým se mění směrnice Evropského parlamentu a Rady </a:t>
            </a:r>
            <a:r>
              <a:rPr lang="cs-CZ" sz="3200" u="sng" dirty="0">
                <a:hlinkClick r:id="rId4" action="ppaction://hlinkfile"/>
              </a:rPr>
              <a:t>2014/23/EU</a:t>
            </a:r>
            <a:r>
              <a:rPr lang="cs-CZ" sz="3200" dirty="0"/>
              <a:t> ohledně finančních limitů používaných při postupech zadávání veřejných zakázek. </a:t>
            </a:r>
          </a:p>
          <a:p>
            <a:r>
              <a:rPr lang="cs-CZ" sz="3200" dirty="0"/>
              <a:t>Nařízení Komise (EU) 2015/2340 ze dne 15. prosince 2015, kterým se mění směrnice Evropského parlamentu a Rady </a:t>
            </a:r>
            <a:r>
              <a:rPr lang="cs-CZ" sz="3200" u="sng" dirty="0">
                <a:hlinkClick r:id="rId5" action="ppaction://hlinkfile"/>
              </a:rPr>
              <a:t>2009/81/ES</a:t>
            </a:r>
            <a:r>
              <a:rPr lang="cs-CZ" sz="3200" dirty="0"/>
              <a:t> ohledně prahových hodnot používaných při postupech zadávání veřejných zakázek.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921952"/>
      </p:ext>
    </p:extLst>
  </p:cSld>
  <p:clrMapOvr>
    <a:masterClrMapping/>
  </p:clrMapOvr>
  <p:transition spd="slow">
    <p:cover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Zjednodušený režim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357192"/>
          </a:xfrm>
        </p:spPr>
        <p:txBody>
          <a:bodyPr>
            <a:normAutofit/>
          </a:bodyPr>
          <a:lstStyle/>
          <a:p>
            <a:r>
              <a:rPr lang="cs-CZ" sz="3600" b="1" dirty="0" err="1">
                <a:cs typeface="Times New Roman" panose="02020603050405020304" pitchFamily="18" charset="0"/>
              </a:rPr>
              <a:t>vz</a:t>
            </a:r>
            <a:r>
              <a:rPr lang="cs-CZ" sz="3600" dirty="0">
                <a:cs typeface="Times New Roman" panose="02020603050405020304" pitchFamily="18" charset="0"/>
              </a:rPr>
              <a:t> včetně koncesí na sociální a jiné zvláštní služby uvedené v příloze č. 4</a:t>
            </a:r>
          </a:p>
          <a:p>
            <a:r>
              <a:rPr lang="nn-NO" sz="3600" dirty="0">
                <a:cs typeface="Times New Roman" panose="02020603050405020304" pitchFamily="18" charset="0"/>
              </a:rPr>
              <a:t>i služby v příloze</a:t>
            </a:r>
            <a:r>
              <a:rPr lang="cs-CZ" sz="3600" dirty="0">
                <a:cs typeface="Times New Roman" panose="02020603050405020304" pitchFamily="18" charset="0"/>
              </a:rPr>
              <a:t> neuvedené, pokud jejich předpokládaná hodnota nižší, než je předpokládaná hodnota služeb uvedených v příloze</a:t>
            </a:r>
          </a:p>
          <a:p>
            <a:r>
              <a:rPr lang="cs-CZ" sz="2800" dirty="0">
                <a:cs typeface="Times New Roman" panose="02020603050405020304" pitchFamily="18" charset="0"/>
              </a:rPr>
              <a:t>Zdravotní a sociální včetně administrativy, služby pro veřejnost obecné či organizované odbory, pol. organizacemi, hotelové sl.</a:t>
            </a:r>
          </a:p>
        </p:txBody>
      </p:sp>
    </p:spTree>
    <p:extLst>
      <p:ext uri="{BB962C8B-B14F-4D97-AF65-F5344CB8AC3E}">
        <p14:creationId xmlns:p14="http://schemas.microsoft.com/office/powerpoint/2010/main" val="2409645573"/>
      </p:ext>
    </p:extLst>
  </p:cSld>
  <p:clrMapOvr>
    <a:masterClrMapping/>
  </p:clrMapOvr>
  <p:transition spd="slow">
    <p:cover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Volba druhu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600" dirty="0"/>
              <a:t>zadavatel volí druh s ohledem na své postavení, předpokládanou hodnotu, příp. na základě splnění zákonných podmínek</a:t>
            </a:r>
          </a:p>
          <a:p>
            <a:pPr marL="0" indent="0">
              <a:buNone/>
              <a:tabLst>
                <a:tab pos="273050" algn="l"/>
              </a:tabLst>
            </a:pPr>
            <a:endParaRPr lang="cs-CZ" sz="3600" dirty="0"/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600" dirty="0"/>
              <a:t> otevřené a užší řízení lze využít vždy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000115498"/>
      </p:ext>
    </p:extLst>
  </p:cSld>
  <p:clrMapOvr>
    <a:masterClrMapping/>
  </p:clrMapOvr>
  <p:transition spd="slow">
    <p:cover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  <a:cs typeface="Times New Roman" panose="02020603050405020304" pitchFamily="18" charset="0"/>
              </a:rPr>
              <a:t>Vertikální spolupráce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rmAutofit lnSpcReduction="10000"/>
          </a:bodyPr>
          <a:lstStyle/>
          <a:p>
            <a:r>
              <a:rPr lang="cs-CZ" sz="3600" dirty="0">
                <a:cs typeface="Times New Roman" panose="02020603050405020304" pitchFamily="18" charset="0"/>
              </a:rPr>
              <a:t>Za zadání </a:t>
            </a:r>
            <a:r>
              <a:rPr lang="cs-CZ" sz="3600" b="1" dirty="0" err="1">
                <a:cs typeface="Times New Roman" panose="02020603050405020304" pitchFamily="18" charset="0"/>
              </a:rPr>
              <a:t>vz</a:t>
            </a:r>
            <a:r>
              <a:rPr lang="cs-CZ" sz="3600" dirty="0">
                <a:cs typeface="Times New Roman" panose="02020603050405020304" pitchFamily="18" charset="0"/>
              </a:rPr>
              <a:t> se nepovažuje </a:t>
            </a:r>
            <a:r>
              <a:rPr lang="cs-CZ" sz="1800" dirty="0"/>
              <a:t>§ 11</a:t>
            </a:r>
            <a:endParaRPr lang="cs-CZ" sz="1800" dirty="0">
              <a:cs typeface="Times New Roman" panose="02020603050405020304" pitchFamily="18" charset="0"/>
            </a:endParaRPr>
          </a:p>
          <a:p>
            <a:r>
              <a:rPr lang="cs-CZ" sz="3600" dirty="0"/>
              <a:t>sám nebo společně s jinými veřejnými zadavateli ovládá tuto osobu</a:t>
            </a:r>
          </a:p>
          <a:p>
            <a:r>
              <a:rPr lang="cs-CZ" sz="3600" dirty="0"/>
              <a:t>v ovládané osobě nemá majetkovou účast jiná osoba než ovládající</a:t>
            </a:r>
          </a:p>
          <a:p>
            <a:r>
              <a:rPr lang="cs-CZ" sz="3600" dirty="0"/>
              <a:t>více než 80 % celkové činnosti takto ovládané osoby je prováděno při plnění úkolů, které jí svěřil ovládající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344627"/>
      </p:ext>
    </p:extLst>
  </p:cSld>
  <p:clrMapOvr>
    <a:masterClrMapping/>
  </p:clrMapOvr>
  <p:transition spd="slow">
    <p:cover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900" b="1" dirty="0">
                <a:latin typeface="+mn-lt"/>
                <a:cs typeface="Times New Roman" panose="02020603050405020304" pitchFamily="18" charset="0"/>
              </a:rPr>
              <a:t>Horizontální spolupráce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756" y="1556792"/>
            <a:ext cx="9428787" cy="5400600"/>
          </a:xfrm>
        </p:spPr>
        <p:txBody>
          <a:bodyPr>
            <a:noAutofit/>
          </a:bodyPr>
          <a:lstStyle/>
          <a:p>
            <a:r>
              <a:rPr lang="cs-CZ" sz="2800" dirty="0">
                <a:cs typeface="Times New Roman" panose="02020603050405020304" pitchFamily="18" charset="0"/>
              </a:rPr>
              <a:t>Za zadání</a:t>
            </a:r>
            <a:r>
              <a:rPr lang="cs-CZ" sz="2800" b="1" dirty="0">
                <a:cs typeface="Times New Roman" panose="02020603050405020304" pitchFamily="18" charset="0"/>
              </a:rPr>
              <a:t> </a:t>
            </a:r>
            <a:r>
              <a:rPr lang="cs-CZ" sz="2800" b="1" dirty="0" err="1">
                <a:cs typeface="Times New Roman" panose="02020603050405020304" pitchFamily="18" charset="0"/>
              </a:rPr>
              <a:t>vz</a:t>
            </a:r>
            <a:r>
              <a:rPr lang="cs-CZ" sz="2800" b="1" dirty="0">
                <a:cs typeface="Times New Roman" panose="02020603050405020304" pitchFamily="18" charset="0"/>
              </a:rPr>
              <a:t> </a:t>
            </a:r>
            <a:r>
              <a:rPr lang="cs-CZ" sz="2800" dirty="0">
                <a:cs typeface="Times New Roman" panose="02020603050405020304" pitchFamily="18" charset="0"/>
              </a:rPr>
              <a:t>se nepovažuje uzavření smlouvy výlučně mezi veřejnými zadavateli, pokud </a:t>
            </a:r>
            <a:r>
              <a:rPr lang="cs-CZ" sz="2800" dirty="0"/>
              <a:t>§ 12</a:t>
            </a:r>
            <a:endParaRPr lang="cs-CZ" sz="2800" dirty="0">
              <a:cs typeface="Times New Roman" panose="02020603050405020304" pitchFamily="18" charset="0"/>
            </a:endParaRPr>
          </a:p>
          <a:p>
            <a:r>
              <a:rPr lang="pt-BR" sz="2800" dirty="0">
                <a:cs typeface="Times New Roman" panose="02020603050405020304" pitchFamily="18" charset="0"/>
              </a:rPr>
              <a:t>smlouva zakládá nebo provádí spolupráci</a:t>
            </a:r>
            <a:r>
              <a:rPr lang="cs-CZ" sz="2800" dirty="0">
                <a:cs typeface="Times New Roman" panose="02020603050405020304" pitchFamily="18" charset="0"/>
              </a:rPr>
              <a:t> mezi veřejnými zadavateli za účelem dosahování jejich společných cílů směřujících k zajišťování veřejných potřeb, které mají tito veřejní zadavatelé zajišťovat</a:t>
            </a:r>
          </a:p>
          <a:p>
            <a:r>
              <a:rPr lang="cs-CZ" sz="2800" dirty="0">
                <a:cs typeface="Times New Roman" panose="02020603050405020304" pitchFamily="18" charset="0"/>
              </a:rPr>
              <a:t>se spolupráce řídí pouze ohledy souvisejícími s veřejným zájmem</a:t>
            </a:r>
          </a:p>
          <a:p>
            <a:r>
              <a:rPr lang="cs-CZ" sz="2800" dirty="0">
                <a:cs typeface="Times New Roman" panose="02020603050405020304" pitchFamily="18" charset="0"/>
              </a:rPr>
              <a:t> každý z těchto veřejných zadavatelů vykonává na trhu méně než 20 % svých činností, kterých se spolupráce týká</a:t>
            </a:r>
          </a:p>
        </p:txBody>
      </p:sp>
    </p:spTree>
    <p:extLst>
      <p:ext uri="{BB962C8B-B14F-4D97-AF65-F5344CB8AC3E}">
        <p14:creationId xmlns:p14="http://schemas.microsoft.com/office/powerpoint/2010/main" val="4254241850"/>
      </p:ext>
    </p:extLst>
  </p:cSld>
  <p:clrMapOvr>
    <a:masterClrMapping/>
  </p:clrMapOvr>
  <p:transition spd="slow">
    <p:cover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900" b="1" dirty="0">
                <a:latin typeface="+mn-lt"/>
                <a:cs typeface="Times New Roman" panose="02020603050405020304" pitchFamily="18" charset="0"/>
              </a:rPr>
              <a:t>Podíl činnosti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495800"/>
          </a:xfrm>
        </p:spPr>
        <p:txBody>
          <a:bodyPr>
            <a:normAutofit lnSpcReduction="10000"/>
          </a:bodyPr>
          <a:lstStyle/>
          <a:p>
            <a:r>
              <a:rPr lang="cs-CZ" sz="3600" dirty="0">
                <a:cs typeface="Times New Roman" panose="02020603050405020304" pitchFamily="18" charset="0"/>
              </a:rPr>
              <a:t>bere se  v úvahu průměrný obrat</a:t>
            </a:r>
          </a:p>
          <a:p>
            <a:r>
              <a:rPr lang="cs-CZ" sz="3600" dirty="0"/>
              <a:t>není-li možno určit tento obrat, použijí se jako základ v případě vertikální spolupráce celkové	náklady právnické osoby </a:t>
            </a:r>
          </a:p>
          <a:p>
            <a:r>
              <a:rPr lang="cs-CZ" sz="3600" dirty="0"/>
              <a:t> horizontální spolupráce náklady vzniklé v souvislosti s činností, kterých se tato spolupráce týká , za předchozí 3 </a:t>
            </a:r>
            <a:r>
              <a:rPr lang="cs-CZ" sz="3600" dirty="0" err="1"/>
              <a:t>učetní</a:t>
            </a:r>
            <a:r>
              <a:rPr lang="cs-CZ" sz="3600" dirty="0"/>
              <a:t> období </a:t>
            </a:r>
          </a:p>
        </p:txBody>
      </p:sp>
    </p:spTree>
    <p:extLst>
      <p:ext uri="{BB962C8B-B14F-4D97-AF65-F5344CB8AC3E}">
        <p14:creationId xmlns:p14="http://schemas.microsoft.com/office/powerpoint/2010/main" val="2000321252"/>
      </p:ext>
    </p:extLst>
  </p:cSld>
  <p:clrMapOvr>
    <a:masterClrMapping/>
  </p:clrMapOvr>
  <p:transition spd="slow">
    <p:cover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r>
              <a:rPr lang="cs-CZ" sz="4900" b="1" dirty="0">
                <a:latin typeface="+mn-lt"/>
                <a:cs typeface="Times New Roman" panose="02020603050405020304" pitchFamily="18" charset="0"/>
              </a:rPr>
              <a:t>SMÍŠENÁ ZAKÁZKA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/>
          <a:lstStyle/>
          <a:p>
            <a:endParaRPr lang="cs-CZ" sz="3200" dirty="0">
              <a:cs typeface="Times New Roman" panose="02020603050405020304" pitchFamily="18" charset="0"/>
            </a:endParaRPr>
          </a:p>
          <a:p>
            <a:r>
              <a:rPr lang="cs-CZ" sz="3200" dirty="0">
                <a:cs typeface="Times New Roman" panose="02020603050405020304" pitchFamily="18" charset="0"/>
              </a:rPr>
              <a:t>smíšenou zakázkou rozumí zakázka, která je z části </a:t>
            </a:r>
            <a:r>
              <a:rPr lang="cs-CZ" sz="3200" b="1" dirty="0" err="1">
                <a:cs typeface="Times New Roman" panose="02020603050405020304" pitchFamily="18" charset="0"/>
              </a:rPr>
              <a:t>vz</a:t>
            </a:r>
            <a:r>
              <a:rPr lang="cs-CZ" sz="3200" dirty="0">
                <a:cs typeface="Times New Roman" panose="02020603050405020304" pitchFamily="18" charset="0"/>
              </a:rPr>
              <a:t>, kterou je zadavatel povinen zadat v zadávacím</a:t>
            </a:r>
          </a:p>
          <a:p>
            <a:pPr marL="0" indent="0">
              <a:buNone/>
            </a:pPr>
            <a:r>
              <a:rPr lang="cs-CZ" sz="3200" dirty="0">
                <a:cs typeface="Times New Roman" panose="02020603050405020304" pitchFamily="18" charset="0"/>
              </a:rPr>
              <a:t>  řízení, a z části zakázkou, na niž se tato povinnost</a:t>
            </a:r>
          </a:p>
          <a:p>
            <a:pPr marL="0" indent="0">
              <a:buNone/>
            </a:pPr>
            <a:r>
              <a:rPr lang="cs-CZ" sz="3200" dirty="0">
                <a:cs typeface="Times New Roman" panose="02020603050405020304" pitchFamily="18" charset="0"/>
              </a:rPr>
              <a:t>   nevztahuje </a:t>
            </a:r>
            <a:r>
              <a:rPr lang="cs-CZ" sz="2000" dirty="0">
                <a:cs typeface="Times New Roman" panose="02020603050405020304" pitchFamily="18" charset="0"/>
              </a:rPr>
              <a:t>§ 32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116648"/>
      </p:ext>
    </p:extLst>
  </p:cSld>
  <p:clrMapOvr>
    <a:masterClrMapping/>
  </p:clrMapOvr>
  <p:transition spd="slow">
    <p:cover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b="1" dirty="0"/>
            </a:br>
            <a:r>
              <a:rPr lang="cs-CZ" sz="4900" b="1" dirty="0">
                <a:latin typeface="+mn-lt"/>
                <a:cs typeface="Times New Roman" panose="02020603050405020304" pitchFamily="18" charset="0"/>
              </a:rPr>
              <a:t>Účastník zadávacího řízení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-108520" y="1600200"/>
            <a:ext cx="9252520" cy="51411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dirty="0"/>
              <a:t> Dodavatel se stává účastníkem zadávacího řízení v okamžiku §47</a:t>
            </a:r>
          </a:p>
          <a:p>
            <a:r>
              <a:rPr lang="cs-CZ" sz="3600" dirty="0"/>
              <a:t>a) vyjádří předběžný zájem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b) podá žádost o účast nebo nabídku</a:t>
            </a:r>
          </a:p>
          <a:p>
            <a:endParaRPr lang="cs-CZ" sz="3600" dirty="0"/>
          </a:p>
          <a:p>
            <a:r>
              <a:rPr lang="cs-CZ" sz="3600" dirty="0"/>
              <a:t>c) zahájí jednání se zadavatelem v       	zadávacím řízení</a:t>
            </a:r>
          </a:p>
        </p:txBody>
      </p:sp>
    </p:spTree>
    <p:extLst>
      <p:ext uri="{BB962C8B-B14F-4D97-AF65-F5344CB8AC3E}">
        <p14:creationId xmlns:p14="http://schemas.microsoft.com/office/powerpoint/2010/main" val="673612262"/>
      </p:ext>
    </p:extLst>
  </p:cSld>
  <p:clrMapOvr>
    <a:masterClrMapping/>
  </p:clrMapOvr>
  <p:transition spd="slow">
    <p:cover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sz="4900" b="1" dirty="0"/>
            </a:br>
            <a:r>
              <a:rPr lang="cs-CZ" sz="4900" b="1" dirty="0"/>
              <a:t>Obecné výjimky ze zákona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r>
              <a:rPr lang="cs-CZ" sz="3200" dirty="0"/>
              <a:t>Ohrožení ochrany základních bezpečnostních zájmů</a:t>
            </a:r>
          </a:p>
          <a:p>
            <a:r>
              <a:rPr lang="cs-CZ" sz="3200" dirty="0"/>
              <a:t>vyzrazení utajované informace</a:t>
            </a:r>
          </a:p>
          <a:p>
            <a:r>
              <a:rPr lang="cs-CZ" sz="3200" dirty="0"/>
              <a:t>zvláštních bezpečnostní opatření stanovenými jinými právními předpisy</a:t>
            </a:r>
          </a:p>
          <a:p>
            <a:r>
              <a:rPr lang="cs-CZ" sz="3200" dirty="0"/>
              <a:t>provozování veřejné komunikační sítě nebo poskytování jedné či víc elektronických komunikací</a:t>
            </a:r>
          </a:p>
          <a:p>
            <a:r>
              <a:rPr lang="cs-CZ" sz="3200" dirty="0"/>
              <a:t>zadávanou provozovatelem televizního nebo rozhlasového</a:t>
            </a:r>
          </a:p>
          <a:p>
            <a:r>
              <a:rPr lang="cs-CZ" sz="3200" dirty="0"/>
              <a:t>jde-li o rozhodčí, smírčí nebo obdobné činnosti  a právní služby § 29 a) – t) + speciální</a:t>
            </a:r>
          </a:p>
        </p:txBody>
      </p:sp>
    </p:spTree>
    <p:extLst>
      <p:ext uri="{BB962C8B-B14F-4D97-AF65-F5344CB8AC3E}">
        <p14:creationId xmlns:p14="http://schemas.microsoft.com/office/powerpoint/2010/main" val="184482959"/>
      </p:ext>
    </p:extLst>
  </p:cSld>
  <p:clrMapOvr>
    <a:masterClrMapping/>
  </p:clrMapOvr>
  <p:transition spd="slow">
    <p:cover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Výjimky pro podlimitní </a:t>
            </a:r>
            <a:r>
              <a:rPr lang="cs-CZ" b="1" dirty="0" err="1"/>
              <a:t>vz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-108520" y="1600200"/>
            <a:ext cx="9252520" cy="5257800"/>
          </a:xfrm>
        </p:spPr>
        <p:txBody>
          <a:bodyPr>
            <a:normAutofit/>
          </a:bodyPr>
          <a:lstStyle/>
          <a:p>
            <a:r>
              <a:rPr lang="cs-CZ" sz="3200" dirty="0"/>
              <a:t>dodávky nebo na služby přímo související s návštěvami ústavních činitelů</a:t>
            </a:r>
          </a:p>
          <a:p>
            <a:r>
              <a:rPr lang="cs-CZ" sz="3200" dirty="0"/>
              <a:t>Vězeňskou službou</a:t>
            </a:r>
          </a:p>
          <a:p>
            <a:r>
              <a:rPr lang="cs-CZ" sz="3200" dirty="0"/>
              <a:t>humanitární pomoci</a:t>
            </a:r>
          </a:p>
          <a:p>
            <a:r>
              <a:rPr lang="cs-CZ" sz="3200" dirty="0"/>
              <a:t>zastupitelským úřadem a majetku ČR v zahraničí</a:t>
            </a:r>
          </a:p>
          <a:p>
            <a:r>
              <a:rPr lang="pl-PL" sz="3200" dirty="0"/>
              <a:t>na nákup knih a jiných informačních zdrojů</a:t>
            </a:r>
          </a:p>
          <a:p>
            <a:r>
              <a:rPr lang="cs-CZ" sz="3200" dirty="0"/>
              <a:t>pořízení zvířete za účelem chovu nebo plemenitby</a:t>
            </a:r>
          </a:p>
          <a:p>
            <a:r>
              <a:rPr lang="cs-CZ" sz="3200" dirty="0"/>
              <a:t>vojenského materiálu pro ozbrojené složky</a:t>
            </a:r>
          </a:p>
          <a:p>
            <a:r>
              <a:rPr lang="cs-CZ" dirty="0"/>
              <a:t>zajištění obranyschopnosti ČR, mise mimo EU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063115368"/>
      </p:ext>
    </p:extLst>
  </p:cSld>
  <p:clrMapOvr>
    <a:masterClrMapping/>
  </p:clrMapOvr>
  <p:transition spd="slow">
    <p:cover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Výjimka pro </a:t>
            </a:r>
            <a:r>
              <a:rPr lang="cs-CZ" b="1" dirty="0" err="1"/>
              <a:t>vz</a:t>
            </a:r>
            <a:r>
              <a:rPr lang="cs-CZ" b="1" dirty="0"/>
              <a:t> malého rozsahu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rmAutofit lnSpcReduction="10000"/>
          </a:bodyPr>
          <a:lstStyle/>
          <a:p>
            <a:endParaRPr lang="cs-CZ" sz="3600" dirty="0"/>
          </a:p>
          <a:p>
            <a:r>
              <a:rPr lang="pt-BR" sz="4000" dirty="0"/>
              <a:t>Zadavatel není povinen zadat v zadávacím řízení</a:t>
            </a:r>
            <a:r>
              <a:rPr lang="cs-CZ" sz="4000" dirty="0"/>
              <a:t> veřejnou zakázku malého rozsahu. </a:t>
            </a:r>
          </a:p>
          <a:p>
            <a:pPr marL="0" indent="0">
              <a:buNone/>
            </a:pPr>
            <a:endParaRPr lang="cs-CZ" sz="4000" dirty="0"/>
          </a:p>
          <a:p>
            <a:r>
              <a:rPr lang="cs-CZ" sz="4000" dirty="0"/>
              <a:t>Při jejím zadávání je však zadavatel povinen dodržet zásady podle § 6.</a:t>
            </a:r>
          </a:p>
        </p:txBody>
      </p:sp>
    </p:spTree>
    <p:extLst>
      <p:ext uri="{BB962C8B-B14F-4D97-AF65-F5344CB8AC3E}">
        <p14:creationId xmlns:p14="http://schemas.microsoft.com/office/powerpoint/2010/main" val="307533434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cs typeface="Times New Roman" panose="02020603050405020304" pitchFamily="18" charset="0"/>
              </a:rPr>
              <a:t>Předmět úpravy ZZVZ</a:t>
            </a:r>
            <a:endParaRPr lang="cs-CZ" sz="4000" dirty="0"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429200"/>
          </a:xfrm>
        </p:spPr>
        <p:txBody>
          <a:bodyPr>
            <a:noAutofit/>
          </a:bodyPr>
          <a:lstStyle/>
          <a:p>
            <a:r>
              <a:rPr lang="cs-CZ" sz="3200" dirty="0">
                <a:cs typeface="Times New Roman" panose="02020603050405020304" pitchFamily="18" charset="0"/>
              </a:rPr>
              <a:t>Pravidla pro zadávání veřejných zakázek </a:t>
            </a:r>
            <a:r>
              <a:rPr lang="cs-CZ" sz="3200" b="1" dirty="0">
                <a:cs typeface="Times New Roman" panose="02020603050405020304" pitchFamily="18" charset="0"/>
              </a:rPr>
              <a:t>/</a:t>
            </a:r>
            <a:r>
              <a:rPr lang="cs-CZ" sz="3200" b="1" dirty="0" err="1">
                <a:cs typeface="Times New Roman" panose="02020603050405020304" pitchFamily="18" charset="0"/>
              </a:rPr>
              <a:t>vz</a:t>
            </a:r>
            <a:r>
              <a:rPr lang="cs-CZ" sz="3200" b="1" dirty="0">
                <a:cs typeface="Times New Roman" panose="02020603050405020304" pitchFamily="18" charset="0"/>
              </a:rPr>
              <a:t>/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povinnosti dodavatelů při zadávání </a:t>
            </a:r>
            <a:r>
              <a:rPr lang="cs-CZ" sz="3200" b="1" dirty="0" err="1">
                <a:cs typeface="Times New Roman" panose="02020603050405020304" pitchFamily="18" charset="0"/>
              </a:rPr>
              <a:t>vz</a:t>
            </a:r>
            <a:r>
              <a:rPr lang="cs-CZ" sz="3200" dirty="0">
                <a:cs typeface="Times New Roman" panose="02020603050405020304" pitchFamily="18" charset="0"/>
              </a:rPr>
              <a:t> a při zvláštních postupech předcházejících jejich zadání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uveřejňování informací o </a:t>
            </a:r>
            <a:r>
              <a:rPr lang="cs-CZ" sz="3200" b="1" dirty="0" err="1">
                <a:cs typeface="Times New Roman" panose="02020603050405020304" pitchFamily="18" charset="0"/>
              </a:rPr>
              <a:t>vz</a:t>
            </a:r>
            <a:endParaRPr lang="cs-CZ" sz="3200" b="1" dirty="0">
              <a:cs typeface="Times New Roman" panose="02020603050405020304" pitchFamily="18" charset="0"/>
            </a:endParaRPr>
          </a:p>
          <a:p>
            <a:r>
              <a:rPr lang="cs-CZ" sz="3200" dirty="0">
                <a:cs typeface="Times New Roman" panose="02020603050405020304" pitchFamily="18" charset="0"/>
              </a:rPr>
              <a:t>zvláštní podmínky fakturace za </a:t>
            </a:r>
            <a:r>
              <a:rPr lang="cs-CZ" sz="3200" dirty="0" err="1">
                <a:cs typeface="Times New Roman" panose="02020603050405020304" pitchFamily="18" charset="0"/>
              </a:rPr>
              <a:t>vz</a:t>
            </a:r>
            <a:endParaRPr lang="cs-CZ" sz="3200" dirty="0">
              <a:cs typeface="Times New Roman" panose="02020603050405020304" pitchFamily="18" charset="0"/>
            </a:endParaRPr>
          </a:p>
          <a:p>
            <a:r>
              <a:rPr lang="cs-CZ" sz="3200" dirty="0">
                <a:cs typeface="Times New Roman" panose="02020603050405020304" pitchFamily="18" charset="0"/>
              </a:rPr>
              <a:t>zvláštní důvody pro ukončení závazků ze smluv na veřejné zakázky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ISVZ, systémy </a:t>
            </a:r>
            <a:r>
              <a:rPr lang="cs-CZ" sz="3200" dirty="0" err="1">
                <a:cs typeface="Times New Roman" panose="02020603050405020304" pitchFamily="18" charset="0"/>
              </a:rPr>
              <a:t>kvalifik</a:t>
            </a:r>
            <a:r>
              <a:rPr lang="cs-CZ" sz="3200" dirty="0">
                <a:cs typeface="Times New Roman" panose="02020603050405020304" pitchFamily="18" charset="0"/>
              </a:rPr>
              <a:t>. a </a:t>
            </a:r>
            <a:r>
              <a:rPr lang="cs-CZ" sz="3200" dirty="0" err="1">
                <a:cs typeface="Times New Roman" panose="02020603050405020304" pitchFamily="18" charset="0"/>
              </a:rPr>
              <a:t>certifik</a:t>
            </a:r>
            <a:r>
              <a:rPr lang="cs-CZ" sz="3200" dirty="0">
                <a:cs typeface="Times New Roman" panose="02020603050405020304" pitchFamily="18" charset="0"/>
              </a:rPr>
              <a:t>. dodavatelů</a:t>
            </a:r>
          </a:p>
          <a:p>
            <a:r>
              <a:rPr lang="cs-CZ" sz="3200" dirty="0">
                <a:cs typeface="Times New Roman" panose="02020603050405020304" pitchFamily="18" charset="0"/>
              </a:rPr>
              <a:t>dozor nad dodržováním zákona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903511530"/>
      </p:ext>
    </p:extLst>
  </p:cSld>
  <p:clrMapOvr>
    <a:masterClrMapping/>
  </p:clrMapOvr>
  <p:transition spd="slow">
    <p:cover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 Další výjimky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rmAutofit/>
          </a:bodyPr>
          <a:lstStyle/>
          <a:p>
            <a:r>
              <a:rPr lang="cs-CZ" sz="3200" dirty="0"/>
              <a:t>výjimky pro sektorové </a:t>
            </a:r>
            <a:r>
              <a:rPr lang="cs-CZ" sz="3200" dirty="0" err="1"/>
              <a:t>vz</a:t>
            </a:r>
            <a:r>
              <a:rPr lang="cs-CZ" sz="3200" dirty="0"/>
              <a:t> nedosahující limit</a:t>
            </a:r>
          </a:p>
          <a:p>
            <a:r>
              <a:rPr lang="cs-CZ" sz="3200" dirty="0"/>
              <a:t> pro dodávky vody, paliv nebo energie</a:t>
            </a:r>
          </a:p>
          <a:p>
            <a:r>
              <a:rPr lang="cs-CZ" sz="3200" dirty="0"/>
              <a:t> pro veřejného zadavatele poskytujícího poštovní služby</a:t>
            </a:r>
          </a:p>
          <a:p>
            <a:r>
              <a:rPr lang="pl-PL" sz="3200" dirty="0"/>
              <a:t>koncesi na služby udělovanou dodavateli na základě</a:t>
            </a:r>
          </a:p>
          <a:p>
            <a:pPr marL="0" indent="0">
              <a:buNone/>
            </a:pPr>
            <a:r>
              <a:rPr lang="cs-CZ" sz="3200" dirty="0"/>
              <a:t>výhradního práva</a:t>
            </a:r>
          </a:p>
          <a:p>
            <a:r>
              <a:rPr lang="cs-CZ" sz="3200" dirty="0"/>
              <a:t>letecké dopravy aj.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8233943"/>
      </p:ext>
    </p:extLst>
  </p:cSld>
  <p:clrMapOvr>
    <a:masterClrMapping/>
  </p:clrMapOvr>
  <p:transition spd="slow">
    <p:cover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>
            <a:spLocks noGrp="1"/>
          </p:cNvSpPr>
          <p:nvPr/>
        </p:nvSpPr>
        <p:spPr>
          <a:xfrm>
            <a:off x="0" y="-171400"/>
            <a:ext cx="9144000" cy="648072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zásady procesu zadávání veřejných zakázek.</a:t>
            </a:r>
          </a:p>
          <a:p>
            <a:pPr marL="0" indent="0">
              <a:buNone/>
            </a:pPr>
            <a:r>
              <a:rPr lang="cs-CZ" sz="3600" b="1" dirty="0"/>
              <a:t>    1.Obecné</a:t>
            </a:r>
            <a:r>
              <a:rPr lang="cs-CZ" sz="3600" dirty="0"/>
              <a:t> – zásady zákona</a:t>
            </a:r>
            <a:endParaRPr lang="cs-CZ" sz="40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transparentnost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přiměřenost /proporcionalita/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3200" dirty="0"/>
          </a:p>
          <a:p>
            <a:pPr marL="0" indent="0">
              <a:buNone/>
            </a:pPr>
            <a:r>
              <a:rPr lang="cs-CZ" sz="3600" b="1" dirty="0"/>
              <a:t>   2. </a:t>
            </a:r>
            <a:r>
              <a:rPr lang="cs-CZ" sz="3600" dirty="0"/>
              <a:t>Ve vztahu </a:t>
            </a:r>
            <a:r>
              <a:rPr lang="cs-CZ" sz="3600" b="1" dirty="0"/>
              <a:t>k dodavatelům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3200" dirty="0"/>
              <a:t>rovné zacházení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zákaz diskriminace</a:t>
            </a:r>
          </a:p>
          <a:p>
            <a:pPr marL="0" indent="0">
              <a:buNone/>
            </a:pPr>
            <a:r>
              <a:rPr lang="cs-CZ" sz="2400" dirty="0"/>
              <a:t>	  		</a:t>
            </a:r>
          </a:p>
          <a:p>
            <a:pPr marL="0" indent="0">
              <a:buNone/>
            </a:pPr>
            <a:r>
              <a:rPr lang="cs-CZ" sz="2400" dirty="0"/>
              <a:t>			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6015962"/>
      </p:ext>
    </p:extLst>
  </p:cSld>
  <p:clrMapOvr>
    <a:masterClrMapping/>
  </p:clrMapOvr>
  <p:transition spd="slow">
    <p:cover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404664"/>
            <a:ext cx="9144000" cy="4820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 3. </a:t>
            </a:r>
            <a:r>
              <a:rPr lang="cs-CZ" sz="3200" dirty="0">
                <a:ea typeface="Calibri" panose="020F0502020204030204" pitchFamily="34" charset="0"/>
                <a:cs typeface="Times New Roman" panose="02020603050405020304" pitchFamily="18" charset="0"/>
              </a:rPr>
              <a:t>Zákaz </a:t>
            </a:r>
            <a:r>
              <a:rPr lang="cs-CZ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omezování účasti </a:t>
            </a:r>
            <a:r>
              <a:rPr lang="cs-CZ" sz="3200" dirty="0">
                <a:ea typeface="Calibri" panose="020F0502020204030204" pitchFamily="34" charset="0"/>
                <a:cs typeface="Times New Roman" panose="02020603050405020304" pitchFamily="18" charset="0"/>
              </a:rPr>
              <a:t>v zadávacím řízení  </a:t>
            </a:r>
            <a:r>
              <a:rPr lang="cs-CZ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dle sídla.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32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ea typeface="Calibri" panose="020F0502020204030204" pitchFamily="34" charset="0"/>
                <a:cs typeface="Times New Roman" panose="02020603050405020304" pitchFamily="18" charset="0"/>
              </a:rPr>
              <a:t>- V členském státě EU nebo Švýcarsku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ea typeface="Calibri" panose="020F0502020204030204" pitchFamily="34" charset="0"/>
                <a:cs typeface="Times New Roman" panose="02020603050405020304" pitchFamily="18" charset="0"/>
              </a:rPr>
              <a:t>- Ve státě, jež má uzavřenu mezinárodní smlouvu s ČR nebo EU</a:t>
            </a:r>
          </a:p>
        </p:txBody>
      </p:sp>
    </p:spTree>
    <p:extLst>
      <p:ext uri="{BB962C8B-B14F-4D97-AF65-F5344CB8AC3E}">
        <p14:creationId xmlns:p14="http://schemas.microsoft.com/office/powerpoint/2010/main" val="1746563158"/>
      </p:ext>
    </p:extLst>
  </p:cSld>
  <p:clrMapOvr>
    <a:masterClrMapping/>
  </p:clrMapOvr>
  <p:transition spd="slow">
    <p:cover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116632"/>
            <a:ext cx="932452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Další zásady Evropského práva nevyjádřené v ZVZ.</a:t>
            </a:r>
          </a:p>
          <a:p>
            <a:pPr algn="ctr"/>
            <a:endParaRPr lang="cs-CZ" sz="3200" b="1" dirty="0">
              <a:latin typeface="Courier New" panose="02070309020205020404" pitchFamily="49" charset="0"/>
            </a:endParaRPr>
          </a:p>
          <a:p>
            <a:pPr algn="ctr"/>
            <a:endParaRPr lang="cs-CZ" sz="3200" b="1" dirty="0">
              <a:latin typeface="Courier New" panose="02070309020205020404" pitchFamily="49" charset="0"/>
            </a:endParaRP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- 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volného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pohybu zboží, 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-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svobody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usazování, podnikání a poskytování služeb 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- 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subsidiarita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proporcionalita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/dovozená z práva EU/</a:t>
            </a:r>
          </a:p>
          <a:p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cs-CZ" sz="3200" b="1" dirty="0"/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- 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férovost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/dovozená doktríny/ </a:t>
            </a: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388587"/>
      </p:ext>
    </p:extLst>
  </p:cSld>
  <p:clrMapOvr>
    <a:masterClrMapping/>
  </p:clrMapOvr>
  <p:transition spd="slow">
    <p:cover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476672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zásady ZVVZ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podpora hospodářské soutěže	  	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hospodárnosti </a:t>
            </a:r>
            <a:r>
              <a:rPr lang="cs-CZ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řádného nakládání s veřejnými zdroji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elektronizace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přesné </a:t>
            </a:r>
            <a:r>
              <a:rPr lang="cs-CZ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specifikace způsobu provedení veřejné 	zakázky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- flexibility zadávání zakázek</a:t>
            </a:r>
          </a:p>
          <a:p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1160463" algn="l"/>
              </a:tabLst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základní jsou výslovně zakotvené (§ 6 odst. 1,2,3 	ZZVZ)</a:t>
            </a:r>
          </a:p>
        </p:txBody>
      </p:sp>
    </p:spTree>
    <p:extLst>
      <p:ext uri="{BB962C8B-B14F-4D97-AF65-F5344CB8AC3E}">
        <p14:creationId xmlns:p14="http://schemas.microsoft.com/office/powerpoint/2010/main" val="1343852978"/>
      </p:ext>
    </p:extLst>
  </p:cSld>
  <p:clrMapOvr>
    <a:masterClrMapping/>
  </p:clrMapOvr>
  <p:transition spd="slow">
    <p:cover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7504" y="0"/>
            <a:ext cx="9036496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sz="4400" b="1" dirty="0"/>
              <a:t>TRANSPARENTNOST</a:t>
            </a:r>
            <a:endParaRPr lang="cs-CZ" sz="4400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r>
              <a:rPr lang="cs-CZ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Průhlednost, předvídatelnost, pochopitelnost, ověřitelnost , propustnost, co nejširší informovanost a kontrolovatelnost jednotlivých fází postupu veřejného zadavatele.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endParaRPr lang="cs-CZ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Smysl a cíl 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maximální zabránění korupčním praktikám, 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efektivní a hospodárné používání a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úspora veřejných prostředků,  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kultivace podnikatelského prostředí  </a:t>
            </a:r>
          </a:p>
          <a:p>
            <a:pPr>
              <a:spcAft>
                <a:spcPts val="0"/>
              </a:spcAft>
            </a:pP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347984"/>
      </p:ext>
    </p:extLst>
  </p:cSld>
  <p:clrMapOvr>
    <a:masterClrMapping/>
  </p:clrMapOvr>
  <p:transition spd="slow">
    <p:cover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>
            <a:spLocks noGrp="1"/>
          </p:cNvSpPr>
          <p:nvPr/>
        </p:nvSpPr>
        <p:spPr>
          <a:xfrm>
            <a:off x="251520" y="0"/>
            <a:ext cx="8892480" cy="7029400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3600" b="1" dirty="0"/>
              <a:t>TRANSPARENTNOST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400" dirty="0"/>
              <a:t>rozsudek KS </a:t>
            </a:r>
            <a:r>
              <a:rPr lang="cs-CZ" sz="2400" dirty="0" err="1"/>
              <a:t>sp</a:t>
            </a:r>
            <a:r>
              <a:rPr lang="cs-CZ" sz="2400" dirty="0"/>
              <a:t>. zn. 31 Ca 166/2005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požadavek transparentnosti není naplněn, pokud jsou v postupu zadavatele shledány </a:t>
            </a:r>
            <a:r>
              <a:rPr lang="cs-CZ" sz="2400" i="1" dirty="0"/>
              <a:t>„…takové prvky, jež by zadávací řízení činily </a:t>
            </a:r>
            <a:r>
              <a:rPr lang="cs-CZ" sz="2400" i="1" u="sng" dirty="0"/>
              <a:t>nekontrolovatelným, hůře kontrolovatelným, nečitelným a nepřehledným</a:t>
            </a:r>
            <a:r>
              <a:rPr lang="cs-CZ" sz="2400" i="1" dirty="0"/>
              <a:t> nebo jež by vzbuzovaly </a:t>
            </a:r>
            <a:r>
              <a:rPr lang="cs-CZ" sz="2400" i="1" u="sng" dirty="0"/>
              <a:t>pochybnosti o pravých důvodech</a:t>
            </a:r>
            <a:r>
              <a:rPr lang="cs-CZ" sz="2400" i="1" dirty="0"/>
              <a:t> jednotlivých kroků zadavatele…“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rozsudky NSS </a:t>
            </a:r>
            <a:r>
              <a:rPr lang="cs-CZ" sz="2400" dirty="0" err="1"/>
              <a:t>sp</a:t>
            </a:r>
            <a:r>
              <a:rPr lang="cs-CZ" sz="2400" dirty="0"/>
              <a:t>. zn. 5 </a:t>
            </a:r>
            <a:r>
              <a:rPr lang="cs-CZ" sz="2400" dirty="0" err="1"/>
              <a:t>Afs</a:t>
            </a:r>
            <a:r>
              <a:rPr lang="cs-CZ" sz="2400" dirty="0"/>
              <a:t> 131/2007, 1 </a:t>
            </a:r>
            <a:r>
              <a:rPr lang="cs-CZ" sz="2400" dirty="0" err="1"/>
              <a:t>Afs</a:t>
            </a:r>
            <a:r>
              <a:rPr lang="cs-CZ" sz="2400" dirty="0"/>
              <a:t> 45/2010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„…</a:t>
            </a:r>
            <a:r>
              <a:rPr lang="cs-CZ" sz="2400" i="1" dirty="0"/>
              <a:t>podmínkou dodržení zásady transparentnosti je tedy průběh zadávacího řízení takovým způsobem, který se navenek jeví jako </a:t>
            </a:r>
            <a:r>
              <a:rPr lang="cs-CZ" sz="2400" i="1" u="sng" dirty="0"/>
              <a:t>férový a řádný</a:t>
            </a:r>
            <a:r>
              <a:rPr lang="cs-CZ" sz="2400" i="1" dirty="0"/>
              <a:t>. (…) Porušení zásady transparentnosti nastává nezávisle na tom, zda se podaří prokázat konkrétní porušení některé konkrétní zákonné povinnosti…“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2400" dirty="0"/>
              <a:t> dále také např. v rozsudcích NSS </a:t>
            </a:r>
            <a:r>
              <a:rPr lang="cs-CZ" sz="2400" dirty="0" err="1"/>
              <a:t>sp</a:t>
            </a:r>
            <a:r>
              <a:rPr lang="cs-CZ" sz="2400" dirty="0"/>
              <a:t>. zn. 2 </a:t>
            </a:r>
            <a:r>
              <a:rPr lang="cs-CZ" sz="2400" dirty="0" err="1"/>
              <a:t>Afs</a:t>
            </a:r>
            <a:r>
              <a:rPr lang="cs-CZ" sz="2400" dirty="0"/>
              <a:t> 86/2008 (transparentnost Z.D.), KS </a:t>
            </a:r>
            <a:r>
              <a:rPr lang="cs-CZ" sz="2400" dirty="0" err="1"/>
              <a:t>sp</a:t>
            </a:r>
            <a:r>
              <a:rPr lang="cs-CZ" sz="2400" dirty="0"/>
              <a:t>. zn. 62 </a:t>
            </a:r>
            <a:r>
              <a:rPr lang="cs-CZ" sz="2400" dirty="0" err="1"/>
              <a:t>Af</a:t>
            </a:r>
            <a:r>
              <a:rPr lang="cs-CZ" sz="2400" dirty="0"/>
              <a:t> 36/2010 (netransparentní hodnocení), KS </a:t>
            </a:r>
            <a:r>
              <a:rPr lang="cs-CZ" sz="2400" dirty="0" err="1"/>
              <a:t>sp</a:t>
            </a:r>
            <a:r>
              <a:rPr lang="cs-CZ" sz="2400" dirty="0"/>
              <a:t>. zn. 62 Ca 31/2008 a NSS </a:t>
            </a:r>
            <a:r>
              <a:rPr lang="cs-CZ" sz="2400" dirty="0" err="1"/>
              <a:t>sp</a:t>
            </a:r>
            <a:r>
              <a:rPr lang="cs-CZ" sz="2400" dirty="0"/>
              <a:t>. zn. 1 </a:t>
            </a:r>
            <a:r>
              <a:rPr lang="cs-CZ" sz="2400" dirty="0" err="1"/>
              <a:t>Afs</a:t>
            </a:r>
            <a:r>
              <a:rPr lang="cs-CZ" sz="2400" dirty="0"/>
              <a:t> 45/2010 	(omezení počtu zájemců losováním), KS </a:t>
            </a:r>
            <a:r>
              <a:rPr lang="cs-CZ" sz="2400" dirty="0" err="1"/>
              <a:t>sp</a:t>
            </a:r>
            <a:r>
              <a:rPr lang="cs-CZ" sz="2400" dirty="0"/>
              <a:t>. zn. 62 </a:t>
            </a:r>
            <a:r>
              <a:rPr lang="cs-CZ" sz="2400" dirty="0" err="1"/>
              <a:t>Af</a:t>
            </a:r>
            <a:r>
              <a:rPr lang="cs-CZ" sz="2400" dirty="0"/>
              <a:t> 61/2012 (elektronické losování), a další.</a:t>
            </a:r>
          </a:p>
          <a:p>
            <a:pPr marL="201168" lvl="1" indent="0">
              <a:lnSpc>
                <a:spcPct val="100000"/>
              </a:lnSpc>
              <a:buNone/>
            </a:pPr>
            <a:endParaRPr lang="cs-CZ" sz="2400" i="1" dirty="0"/>
          </a:p>
          <a:p>
            <a:pPr lvl="1">
              <a:lnSpc>
                <a:spcPct val="100000"/>
              </a:lnSpc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407064"/>
      </p:ext>
    </p:extLst>
  </p:cSld>
  <p:clrMapOvr>
    <a:masterClrMapping/>
  </p:clrMapOvr>
  <p:transition spd="slow">
    <p:cover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283295"/>
            <a:ext cx="83529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diskriminace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1052736"/>
            <a:ext cx="9144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 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působí ke všem potenciálním dodavatelům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zjevná diskriminace (rozdílné zacházení s jednotlivcem a celkem) 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skrytá diskriminace (podmínky nastaveny pouze zdánlivě stejně)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nelze tento koncept aplikovat mechanicky – existují limity, všechny podmínky nemohou 	působit na všechny dodavatele stejně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přístup k dodavatelům musí být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materiálně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stejný </a:t>
            </a:r>
          </a:p>
        </p:txBody>
      </p:sp>
    </p:spTree>
    <p:extLst>
      <p:ext uri="{BB962C8B-B14F-4D97-AF65-F5344CB8AC3E}">
        <p14:creationId xmlns:p14="http://schemas.microsoft.com/office/powerpoint/2010/main" val="3798175185"/>
      </p:ext>
    </p:extLst>
  </p:cSld>
  <p:clrMapOvr>
    <a:masterClrMapping/>
  </p:clrMapOvr>
  <p:transition spd="slow">
    <p:cover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-9263" y="980728"/>
            <a:ext cx="892899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Přiměřenost </a:t>
            </a:r>
          </a:p>
          <a:p>
            <a:pPr lvl="1" algn="ctr"/>
            <a:endParaRPr lang="cs-CZ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35558" lvl="2" indent="-285750">
              <a:buFont typeface="Wingdings" panose="05000000000000000000" pitchFamily="2" charset="2"/>
              <a:buChar char="§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nižší hodnota VZ = nižší nároky na proces zadávání, </a:t>
            </a:r>
          </a:p>
          <a:p>
            <a:pPr marL="1035558" lvl="2" indent="-285750">
              <a:buFont typeface="Wingdings" panose="05000000000000000000" pitchFamily="2" charset="2"/>
              <a:buChar char="§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přiměřenost kvalifikace (technická, zdrojová, personální musí být odůvodněná),  </a:t>
            </a:r>
          </a:p>
          <a:p>
            <a:pPr marL="1035558" lvl="2" indent="-285750">
              <a:buFont typeface="Wingdings" panose="05000000000000000000" pitchFamily="2" charset="2"/>
              <a:buChar char="§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přiměřenost stanovených lhůt, </a:t>
            </a:r>
          </a:p>
          <a:p>
            <a:pPr marL="1035558" lvl="2" indent="-285750">
              <a:buFont typeface="Wingdings" panose="05000000000000000000" pitchFamily="2" charset="2"/>
              <a:buChar char="§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požadavků zadavatele apod.</a:t>
            </a:r>
          </a:p>
          <a:p>
            <a:pPr marL="749808" lvl="2"/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35558" lvl="2" indent="-285750">
              <a:buFont typeface="Wingdings" panose="05000000000000000000" pitchFamily="2" charset="2"/>
              <a:buChar char="§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souvisí s diskriminací – co je nepřiměřené je i diskriminační</a:t>
            </a:r>
          </a:p>
        </p:txBody>
      </p:sp>
    </p:spTree>
    <p:extLst>
      <p:ext uri="{BB962C8B-B14F-4D97-AF65-F5344CB8AC3E}">
        <p14:creationId xmlns:p14="http://schemas.microsoft.com/office/powerpoint/2010/main" val="1421938853"/>
      </p:ext>
    </p:extLst>
  </p:cSld>
  <p:clrMapOvr>
    <a:masterClrMapping/>
  </p:clrMapOvr>
  <p:transition spd="slow">
    <p:cover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188640"/>
            <a:ext cx="903649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diskriminace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000" dirty="0"/>
              <a:t>rozsudek KS </a:t>
            </a:r>
            <a:r>
              <a:rPr lang="cs-CZ" sz="2000" dirty="0" err="1"/>
              <a:t>sp</a:t>
            </a:r>
            <a:r>
              <a:rPr lang="cs-CZ" sz="2000" dirty="0"/>
              <a:t>. zn. 62 Ca 9/2007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 rozsudek NSS </a:t>
            </a:r>
            <a:r>
              <a:rPr lang="cs-CZ" sz="2000" dirty="0" err="1"/>
              <a:t>sp</a:t>
            </a:r>
            <a:r>
              <a:rPr lang="cs-CZ" sz="2000" dirty="0"/>
              <a:t>. zn. 5 </a:t>
            </a:r>
            <a:r>
              <a:rPr lang="cs-CZ" sz="2000" dirty="0" err="1"/>
              <a:t>Afs</a:t>
            </a:r>
            <a:r>
              <a:rPr lang="cs-CZ" sz="2000" dirty="0"/>
              <a:t> 131/2007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„[p]</a:t>
            </a:r>
            <a:r>
              <a:rPr lang="cs-CZ" sz="2000" i="1" dirty="0" err="1"/>
              <a:t>orušení</a:t>
            </a:r>
            <a:r>
              <a:rPr lang="cs-CZ" sz="2000" i="1" dirty="0"/>
              <a:t> zásady nediskriminace zadávacího řízení by nesporně nastalo, pokud by zadavatel </a:t>
            </a:r>
            <a:r>
              <a:rPr lang="cs-CZ" sz="2000" i="1" u="sng" dirty="0"/>
              <a:t>v téže situaci a v týchž otázkách</a:t>
            </a:r>
            <a:r>
              <a:rPr lang="cs-CZ" sz="2000" i="1" dirty="0"/>
              <a:t> přistupoval k některým uchazečům o veřejnou zakázku </a:t>
            </a:r>
            <a:r>
              <a:rPr lang="cs-CZ" sz="2000" i="1" u="sng" dirty="0"/>
              <a:t>procedurálně nebo obsahově jinak než ke zbylým</a:t>
            </a:r>
            <a:r>
              <a:rPr lang="cs-CZ" sz="2000" i="1" dirty="0"/>
              <a:t>, popř. pokud by v důsledku zadavatelova postupu bylo některým uchazečům </a:t>
            </a:r>
            <a:r>
              <a:rPr lang="cs-CZ" sz="2000" i="1" u="sng" dirty="0"/>
              <a:t>objektivně znemožněno nebo ztíženo</a:t>
            </a:r>
            <a:r>
              <a:rPr lang="cs-CZ" sz="2000" i="1" dirty="0"/>
              <a:t> ucházet se o veřejnou zakázku za podmínek, za nichž se o ni mohou ucházet jiní uchazeči</a:t>
            </a:r>
            <a:r>
              <a:rPr lang="cs-CZ" sz="2000" dirty="0"/>
              <a:t>“.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 rozsudek NSS </a:t>
            </a:r>
            <a:r>
              <a:rPr lang="cs-CZ" sz="2000" dirty="0" err="1"/>
              <a:t>sp</a:t>
            </a:r>
            <a:r>
              <a:rPr lang="cs-CZ" sz="2000" dirty="0"/>
              <a:t>. zn. 1 </a:t>
            </a:r>
            <a:r>
              <a:rPr lang="cs-CZ" sz="2000" dirty="0" err="1"/>
              <a:t>Afs</a:t>
            </a:r>
            <a:r>
              <a:rPr lang="cs-CZ" sz="2000" dirty="0"/>
              <a:t> 20/2008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„[z]</a:t>
            </a:r>
            <a:r>
              <a:rPr lang="cs-CZ" sz="2000" i="1" dirty="0" err="1"/>
              <a:t>ákaz</a:t>
            </a:r>
            <a:r>
              <a:rPr lang="cs-CZ" sz="2000" i="1" dirty="0"/>
              <a:t> diskriminace uvedený v § 6 zákona č. 137/2006 Sb., o veřejných zakázkách, zahrnuje jednak formu </a:t>
            </a:r>
            <a:r>
              <a:rPr lang="cs-CZ" sz="2000" i="1" u="sng" dirty="0"/>
              <a:t>zjevnou</a:t>
            </a:r>
            <a:r>
              <a:rPr lang="cs-CZ" sz="2000" i="1" dirty="0"/>
              <a:t>, jednak formu </a:t>
            </a:r>
            <a:r>
              <a:rPr lang="cs-CZ" sz="2000" i="1" u="sng" dirty="0"/>
              <a:t>skrytou</a:t>
            </a:r>
            <a:r>
              <a:rPr lang="cs-CZ" sz="2000" i="1" dirty="0"/>
              <a:t>. Za skrytou formu nepřípustné diskriminace je třeba považovat i takový postup, kterým zadavatel znemožní některým dodavatelům ucházet se o veřejnou zakázku nastavením technických kvalifikačních předpokladů zjevně nepřiměřených ve vztahu k velikosti, složitosti a technické náročnosti konkrétní veřejné zakázky, v důsledku čehož je zřejmé, že zakázku nemohou splnit někteří z potenciálních uchazečů, jež by jinak byli bývali k plnění předmětu veřejné zakázky objektivně způsobilými“.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250273056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cs typeface="Times New Roman" panose="02020603050405020304" pitchFamily="18" charset="0"/>
              </a:rPr>
              <a:t>Druhy zadávacích řízení</a:t>
            </a:r>
            <a:r>
              <a:rPr lang="cs-CZ" b="1" dirty="0">
                <a:cs typeface="Times New Roman" panose="02020603050405020304" pitchFamily="18" charset="0"/>
              </a:rPr>
              <a:t> </a:t>
            </a:r>
            <a:r>
              <a:rPr lang="cs-CZ" sz="2000" dirty="0">
                <a:cs typeface="Times New Roman" panose="02020603050405020304" pitchFamily="18" charset="0"/>
              </a:rPr>
              <a:t>§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9144000" cy="5760640"/>
          </a:xfrm>
        </p:spPr>
        <p:txBody>
          <a:bodyPr>
            <a:noAutofit/>
          </a:bodyPr>
          <a:lstStyle/>
          <a:p>
            <a:r>
              <a:rPr lang="cs-CZ" sz="2800" dirty="0">
                <a:cs typeface="Times New Roman" panose="02020603050405020304" pitchFamily="18" charset="0"/>
              </a:rPr>
              <a:t>a)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zjednodušené podlimitní řízení § 53 (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stavba 50, nad2-5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otevřené řízení  § 56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užší řízení § 58 /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1.kvalifikace + 2hodnocení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jednací řízení s uveřejněním § 60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jednací řízení bez uveřejnění § 63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f) řízení se soutěžním dialogem § 68</a:t>
            </a:r>
          </a:p>
          <a:p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g) řízení o inovačním partnerství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§ 70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h) koncesní řízení § 174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i) řízení pro zadání ve zjednoduš. režimu § 129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služb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958382"/>
      </p:ext>
    </p:extLst>
  </p:cSld>
  <p:clrMapOvr>
    <a:masterClrMapping/>
  </p:clrMapOvr>
  <p:transition spd="slow">
    <p:cover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8"/>
            <a:ext cx="9144000" cy="58785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Rovné zacházení</a:t>
            </a:r>
          </a:p>
          <a:p>
            <a:pPr algn="ctr"/>
            <a:endParaRPr lang="cs-CZ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/>
              <a:t>  rovnost příležitostí všech dodavatelů o </a:t>
            </a:r>
            <a:r>
              <a:rPr lang="cs-CZ" sz="3600" dirty="0" err="1"/>
              <a:t>vz</a:t>
            </a:r>
            <a:endParaRPr lang="cs-CZ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/>
              <a:t> shodné zacházení s uchazeči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/>
              <a:t>  nutnost dodržovat ve všech fází zadávacího procesu</a:t>
            </a:r>
          </a:p>
          <a:p>
            <a:pPr>
              <a:buFont typeface="Wingdings" panose="05000000000000000000" pitchFamily="2" charset="2"/>
              <a:buChar char="Ø"/>
              <a:tabLst>
                <a:tab pos="273050" algn="l"/>
              </a:tabLst>
            </a:pPr>
            <a:r>
              <a:rPr lang="cs-CZ" sz="3600" dirty="0"/>
              <a:t>  souvisí s transparentností – nutno nějakým způsobem ověřit, zda bylo se všemi  uchazeči rovně zacházeno</a:t>
            </a:r>
          </a:p>
          <a:p>
            <a:pPr algn="ctr"/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851226535"/>
      </p:ext>
    </p:extLst>
  </p:cSld>
  <p:clrMapOvr>
    <a:masterClrMapping/>
  </p:clrMapOvr>
  <p:transition spd="slow">
    <p:cover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188640"/>
            <a:ext cx="8999984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Rovné zacházení při jakémkoli doteku, zejména při právních jednáních ve vztazích mezi zadavatelem a všemi uchazeči bez jakýchkoli rozdílů. </a:t>
            </a:r>
          </a:p>
          <a:p>
            <a:pPr algn="just"/>
            <a:r>
              <a:rPr lang="cs-CZ" sz="2800" dirty="0">
                <a:cs typeface="Times New Roman" panose="02020603050405020304" pitchFamily="18" charset="0"/>
              </a:rPr>
              <a:t>   Zadávací dokumentace, musí v každém okamžiku umožnit objektivní a stejné podmínky, včetně momentu posuzování podaných nabídek a výběru.</a:t>
            </a:r>
          </a:p>
          <a:p>
            <a:pPr algn="just"/>
            <a:endParaRPr lang="cs-CZ" sz="2800" dirty="0">
              <a:cs typeface="Times New Roman" panose="02020603050405020304" pitchFamily="18" charset="0"/>
            </a:endParaRPr>
          </a:p>
          <a:p>
            <a:pPr algn="just"/>
            <a:r>
              <a:rPr lang="cs-CZ" sz="2800" dirty="0"/>
              <a:t>Dle rozhodnutí </a:t>
            </a:r>
            <a:r>
              <a:rPr lang="cs-CZ" sz="2800" dirty="0" err="1"/>
              <a:t>Embassy</a:t>
            </a:r>
            <a:r>
              <a:rPr lang="cs-CZ" sz="2800" dirty="0"/>
              <a:t> </a:t>
            </a:r>
            <a:r>
              <a:rPr lang="cs-CZ" sz="2800" dirty="0" err="1"/>
              <a:t>Limousines</a:t>
            </a:r>
            <a:r>
              <a:rPr lang="cs-CZ" sz="2800" dirty="0"/>
              <a:t> and. </a:t>
            </a:r>
            <a:r>
              <a:rPr lang="cs-CZ" sz="2800" dirty="0" err="1"/>
              <a:t>Services</a:t>
            </a:r>
            <a:r>
              <a:rPr lang="cs-CZ" sz="2800" dirty="0"/>
              <a:t> v. Evropský parlament, rozsudek Soudu 1. stupně č. T-2003/96 ze dne 17. prosince 1998 je mj. zadavatel povinen projevovat souvislé a logické chování vůči uchazečům, nesmí přihlédnout k jakékoli intervenci politických a administrativních subjektů pocházejících i zevnitř instituce.</a:t>
            </a:r>
          </a:p>
          <a:p>
            <a:pPr algn="just"/>
            <a:r>
              <a:rPr lang="cs-CZ" sz="2800" dirty="0"/>
              <a:t> </a:t>
            </a:r>
          </a:p>
          <a:p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377071"/>
      </p:ext>
    </p:extLst>
  </p:cSld>
  <p:clrMapOvr>
    <a:masterClrMapping/>
  </p:clrMapOvr>
  <p:transition spd="slow">
    <p:cover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116632"/>
            <a:ext cx="874846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dirty="0"/>
              <a:t>   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zásady </a:t>
            </a:r>
          </a:p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(výslovně nevyjádřené)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 nelze je upřednostnit před základními zásadami, jsou doplňkové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  podpora </a:t>
            </a:r>
            <a:r>
              <a:rPr lang="cs-CZ" sz="2400" dirty="0"/>
              <a:t>hospodářské soutěže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 judikovaná zásada – např.  KS </a:t>
            </a:r>
            <a:r>
              <a:rPr lang="cs-CZ" sz="2400" dirty="0" err="1"/>
              <a:t>sp</a:t>
            </a:r>
            <a:r>
              <a:rPr lang="cs-CZ" sz="2400" dirty="0"/>
              <a:t>. zn. 62 </a:t>
            </a:r>
            <a:r>
              <a:rPr lang="cs-CZ" sz="2400" dirty="0" err="1"/>
              <a:t>Af</a:t>
            </a:r>
            <a:r>
              <a:rPr lang="cs-CZ" sz="2400" dirty="0"/>
              <a:t> 61/2010, KS 62 </a:t>
            </a:r>
            <a:r>
              <a:rPr lang="cs-CZ" sz="2400" dirty="0" err="1"/>
              <a:t>Af</a:t>
            </a:r>
            <a:r>
              <a:rPr lang="cs-CZ" sz="2400" dirty="0"/>
              <a:t> 112/2013 (napadeno u NSS </a:t>
            </a:r>
            <a:r>
              <a:rPr lang="cs-CZ" sz="2400" dirty="0" err="1"/>
              <a:t>sp</a:t>
            </a:r>
            <a:r>
              <a:rPr lang="cs-CZ" sz="2400" dirty="0"/>
              <a:t>. zn. 1 As 256/2015), NSS </a:t>
            </a:r>
            <a:r>
              <a:rPr lang="cs-CZ" sz="2400" dirty="0" err="1"/>
              <a:t>sp</a:t>
            </a:r>
            <a:r>
              <a:rPr lang="cs-CZ" sz="2400" dirty="0"/>
              <a:t>. zn. 5 </a:t>
            </a:r>
            <a:r>
              <a:rPr lang="cs-CZ" sz="2400" dirty="0" err="1"/>
              <a:t>Afs</a:t>
            </a:r>
            <a:r>
              <a:rPr lang="cs-CZ" sz="2400" dirty="0"/>
              <a:t> 42/2012 (vytvoření podmínek pro následné JŘBÚ)</a:t>
            </a:r>
          </a:p>
          <a:p>
            <a:pPr marL="273050" indent="-273050">
              <a:buFont typeface="Wingdings" panose="05000000000000000000" pitchFamily="2" charset="2"/>
              <a:buChar char="Ø"/>
            </a:pPr>
            <a:r>
              <a:rPr lang="cs-CZ" sz="2400" b="1" dirty="0"/>
              <a:t> hospodárnost </a:t>
            </a:r>
            <a:r>
              <a:rPr lang="cs-CZ" sz="2400" dirty="0"/>
              <a:t>(účelem zákona je férová soutěž, která by měla vést k hospodárnosti, efektivnosti a účelnosti vynakládání prostředků z veřejných zdrojů)</a:t>
            </a:r>
          </a:p>
          <a:p>
            <a:pPr lvl="1">
              <a:buFont typeface="Wingdings" panose="05000000000000000000" pitchFamily="2" charset="2"/>
              <a:buChar char="§"/>
              <a:tabLst>
                <a:tab pos="273050" algn="l"/>
              </a:tabLst>
            </a:pPr>
            <a:r>
              <a:rPr lang="cs-CZ" sz="2400" dirty="0"/>
              <a:t> rozsudek NSS </a:t>
            </a:r>
            <a:r>
              <a:rPr lang="cs-CZ" sz="2400" dirty="0" err="1"/>
              <a:t>sp</a:t>
            </a:r>
            <a:r>
              <a:rPr lang="cs-CZ" sz="2400" dirty="0"/>
              <a:t>. zn. 5 </a:t>
            </a:r>
            <a:r>
              <a:rPr lang="cs-CZ" sz="2400" dirty="0" err="1"/>
              <a:t>Afs</a:t>
            </a:r>
            <a:r>
              <a:rPr lang="cs-CZ" sz="2400" dirty="0"/>
              <a:t> 43/2012 a jemu předcházející rozsudek KS </a:t>
            </a:r>
            <a:r>
              <a:rPr lang="cs-CZ" sz="2400" dirty="0" err="1"/>
              <a:t>sp</a:t>
            </a:r>
            <a:r>
              <a:rPr lang="cs-CZ" sz="2400" dirty="0"/>
              <a:t>. zn. 62 </a:t>
            </a:r>
            <a:r>
              <a:rPr lang="cs-CZ" sz="2400" dirty="0" err="1"/>
              <a:t>Af</a:t>
            </a:r>
            <a:r>
              <a:rPr lang="cs-CZ" sz="2400" dirty="0"/>
              <a:t> 62/2010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 </a:t>
            </a:r>
            <a:r>
              <a:rPr lang="cs-CZ" sz="2400" b="1" dirty="0"/>
              <a:t>elektronizace</a:t>
            </a:r>
            <a:r>
              <a:rPr lang="cs-CZ" sz="2400" dirty="0"/>
              <a:t> procesu zadávání</a:t>
            </a:r>
            <a:endParaRPr lang="cs-CZ" sz="2400" dirty="0">
              <a:highlight>
                <a:srgbClr val="FFFF00"/>
              </a:highlight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93242687"/>
      </p:ext>
    </p:extLst>
  </p:cSld>
  <p:clrMapOvr>
    <a:masterClrMapping/>
  </p:clrMapOvr>
  <p:transition spd="slow">
    <p:cover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Děkuji za pozornost!</a:t>
            </a:r>
          </a:p>
        </p:txBody>
      </p:sp>
    </p:spTree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Režim veřejné zakázky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r>
              <a:rPr lang="cs-CZ" sz="3200" dirty="0"/>
              <a:t>Hlavní předmět veřejné zakázky (dodávky, služby-co převažuje, ale účel je rozhodující – stavební) §15/2, 3</a:t>
            </a:r>
          </a:p>
          <a:p>
            <a:pPr marL="0" indent="0">
              <a:buNone/>
            </a:pPr>
            <a:r>
              <a:rPr lang="cs-CZ" sz="3200" dirty="0"/>
              <a:t> dle předpokládané hodnoty </a:t>
            </a:r>
            <a:r>
              <a:rPr lang="cs-CZ" sz="3200" dirty="0" err="1"/>
              <a:t>vz</a:t>
            </a:r>
            <a:endParaRPr lang="cs-CZ" sz="3200" dirty="0"/>
          </a:p>
          <a:p>
            <a:r>
              <a:rPr lang="cs-CZ" sz="3200" dirty="0"/>
              <a:t>režim </a:t>
            </a:r>
            <a:r>
              <a:rPr lang="cs-CZ" sz="3200" b="1" dirty="0"/>
              <a:t>podlimitní a nadlimitní</a:t>
            </a:r>
          </a:p>
          <a:p>
            <a:r>
              <a:rPr lang="cs-CZ" sz="3200" b="1" dirty="0"/>
              <a:t>malého rozsahu </a:t>
            </a:r>
            <a:r>
              <a:rPr lang="cs-CZ" sz="3200" dirty="0"/>
              <a:t>§ 27 – ÚOHS nemůže  přezkoumávat ale soulad s § 6</a:t>
            </a:r>
          </a:p>
          <a:p>
            <a:pPr marL="0" indent="0">
              <a:buNone/>
            </a:pPr>
            <a:endParaRPr lang="cs-CZ" sz="3200" dirty="0"/>
          </a:p>
          <a:p>
            <a:r>
              <a:rPr lang="cs-CZ" sz="3200" b="1" dirty="0"/>
              <a:t>obecné výjimky </a:t>
            </a:r>
            <a:r>
              <a:rPr lang="cs-CZ" sz="3200" dirty="0"/>
              <a:t>ze zadávání § 29 </a:t>
            </a:r>
          </a:p>
        </p:txBody>
      </p:sp>
    </p:spTree>
    <p:extLst>
      <p:ext uri="{BB962C8B-B14F-4D97-AF65-F5344CB8AC3E}">
        <p14:creationId xmlns:p14="http://schemas.microsoft.com/office/powerpoint/2010/main" val="1715684821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4F2852C7-AECE-4EBC-B538-1AE388CCA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2743200"/>
            <a:ext cx="8991600" cy="3926160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 </a:t>
            </a:r>
            <a:r>
              <a:rPr lang="cs-CZ" sz="6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zadavatel volí druh s ohledem na své postavení, předpokládanou hodnotu, příp. na základě splnění zákonných podmínek</a:t>
            </a:r>
          </a:p>
          <a:p>
            <a:endParaRPr lang="cs-CZ" sz="6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6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otevřené a užší řízení lze využít vždy</a:t>
            </a:r>
          </a:p>
          <a:p>
            <a:endParaRPr lang="cs-CZ" sz="6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CCF0355-8921-411F-82AF-A5E4BF36F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Druhy zadávacích řízení</a:t>
            </a:r>
            <a:endParaRPr lang="cs-CZ" dirty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949275"/>
      </p:ext>
    </p:extLst>
  </p:cSld>
  <p:clrMapOvr>
    <a:masterClrMapping/>
  </p:clrMapOvr>
  <p:transition spd="slow">
    <p:cover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11447</TotalTime>
  <Words>3464</Words>
  <Application>Microsoft Office PowerPoint</Application>
  <PresentationFormat>Předvádění na obrazovce (4:3)</PresentationFormat>
  <Paragraphs>462</Paragraphs>
  <Slides>73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73</vt:i4>
      </vt:variant>
    </vt:vector>
  </HeadingPairs>
  <TitlesOfParts>
    <vt:vector size="82" baseType="lpstr">
      <vt:lpstr>Calibri</vt:lpstr>
      <vt:lpstr>Courier New</vt:lpstr>
      <vt:lpstr>StempelGaramondLTPro-Roman</vt:lpstr>
      <vt:lpstr>StempelGaramondLTPro-Roman+01</vt:lpstr>
      <vt:lpstr>Times New Roman</vt:lpstr>
      <vt:lpstr>Tw Cen MT</vt:lpstr>
      <vt:lpstr>Wingdings</vt:lpstr>
      <vt:lpstr>Wingdings 2</vt:lpstr>
      <vt:lpstr>Medián</vt:lpstr>
      <vt:lpstr>Základní Pojmy   Zásady zákona o veřejných Zakázkách</vt:lpstr>
      <vt:lpstr>Prameny</vt:lpstr>
      <vt:lpstr>Prameny</vt:lpstr>
      <vt:lpstr>Prameny – Směrnice, sdělení /příklady </vt:lpstr>
      <vt:lpstr>Nařízení Komise </vt:lpstr>
      <vt:lpstr>Předmět úpravy ZZVZ</vt:lpstr>
      <vt:lpstr>Druhy zadávacích řízení § 3</vt:lpstr>
      <vt:lpstr>Režim veřejné zakázky</vt:lpstr>
      <vt:lpstr>Druhy zadávacích řízení</vt:lpstr>
      <vt:lpstr>Otevřené řízení</vt:lpstr>
      <vt:lpstr>Užší řízení</vt:lpstr>
      <vt:lpstr>Jednací řízení s uveřejněním 1</vt:lpstr>
      <vt:lpstr>Jednací řízení s uveřejněním 2</vt:lpstr>
      <vt:lpstr>Jednací řízení bez uveřejnění</vt:lpstr>
      <vt:lpstr>Jednací řízení bez uveřejnění (shrnutí)</vt:lpstr>
      <vt:lpstr>Veřejný zadavatel §4</vt:lpstr>
      <vt:lpstr>Zadavatel § 4/2</vt:lpstr>
      <vt:lpstr>„Sektorový“ zadavatel</vt:lpstr>
      <vt:lpstr>Centrální zadavatel § 9</vt:lpstr>
      <vt:lpstr>Centrální z</vt:lpstr>
      <vt:lpstr>Zákaz spolupráce nebo volby práva </vt:lpstr>
      <vt:lpstr> Dodavatel § 5 </vt:lpstr>
      <vt:lpstr>Odpovědnost za dodržení zákona</vt:lpstr>
      <vt:lpstr>Odpovědnost</vt:lpstr>
      <vt:lpstr>Zadání veřejné zakázky /VZ/</vt:lpstr>
      <vt:lpstr>Co se nepovažuje za zakázku</vt:lpstr>
      <vt:lpstr>Druhy veřejných zakázek</vt:lpstr>
      <vt:lpstr>Společné zadávání</vt:lpstr>
      <vt:lpstr>Společně z různých členských států</vt:lpstr>
      <vt:lpstr> Zákaz spolupráce nebo volby práva </vt:lpstr>
      <vt:lpstr> Předpokládaná hodnota vz </vt:lpstr>
      <vt:lpstr> Předpokládaná hodnota veřejné zakázky u provozních jednotek </vt:lpstr>
      <vt:lpstr>Předpokládaná hodnota veřejné zakázky rozdělené na části</vt:lpstr>
      <vt:lpstr>Předpokládaná hodnota vz pravidelné povahy</vt:lpstr>
      <vt:lpstr>Prezentace aplikace PowerPoint</vt:lpstr>
      <vt:lpstr> Předpokládaná hodnota služeb </vt:lpstr>
      <vt:lpstr> Předpokládaná hodnota služeb </vt:lpstr>
      <vt:lpstr> Předpokládaná hodnota stavebních prací </vt:lpstr>
      <vt:lpstr>Předpokládaná hodnota ve zvláštních případech</vt:lpstr>
      <vt:lpstr>Režim veřejné zakázky</vt:lpstr>
      <vt:lpstr>Nadlimitní veřejná zakázka</vt:lpstr>
      <vt:lpstr>Limit u vz na dodávky</vt:lpstr>
      <vt:lpstr>Limit u vz na služby  </vt:lpstr>
      <vt:lpstr>Nadlimitní vz na stavební práce</vt:lpstr>
      <vt:lpstr>Možnosti vyčlenit části vz</vt:lpstr>
      <vt:lpstr>Nadlimitní vz § 25 -volba druhu zadávacího řízení</vt:lpstr>
      <vt:lpstr>Podlimitní veřejná zakázka</vt:lpstr>
      <vt:lpstr> Volba druhu zadávacího řízení v podlimitním režimu </vt:lpstr>
      <vt:lpstr>Veřejná zakázka malého rozsahu</vt:lpstr>
      <vt:lpstr>Zjednodušený režim</vt:lpstr>
      <vt:lpstr>Volba druhu řízení</vt:lpstr>
      <vt:lpstr>Vertikální spolupráce</vt:lpstr>
      <vt:lpstr> Horizontální spolupráce </vt:lpstr>
      <vt:lpstr> Podíl činnosti </vt:lpstr>
      <vt:lpstr> SMÍŠENÁ ZAKÁZKA </vt:lpstr>
      <vt:lpstr> Účastník zadávacího řízení </vt:lpstr>
      <vt:lpstr> Obecné výjimky ze zákona </vt:lpstr>
      <vt:lpstr>Výjimky pro podlimitní vz</vt:lpstr>
      <vt:lpstr>Výjimka pro vz malého rozsahu</vt:lpstr>
      <vt:lpstr> Další výjimky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Pojmy   Právní principy  Zásady zákona o veřejných Zakázkách</dc:title>
  <cp:lastModifiedBy>Jaromír Harvánek</cp:lastModifiedBy>
  <cp:revision>101</cp:revision>
  <dcterms:created xsi:type="dcterms:W3CDTF">2015-10-07T18:28:44Z</dcterms:created>
  <dcterms:modified xsi:type="dcterms:W3CDTF">2018-02-27T11:15:03Z</dcterms:modified>
</cp:coreProperties>
</file>