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89" r:id="rId3"/>
    <p:sldId id="290" r:id="rId4"/>
    <p:sldId id="291" r:id="rId5"/>
    <p:sldId id="257" r:id="rId6"/>
    <p:sldId id="263" r:id="rId7"/>
    <p:sldId id="258" r:id="rId8"/>
    <p:sldId id="292" r:id="rId9"/>
    <p:sldId id="293" r:id="rId10"/>
    <p:sldId id="264" r:id="rId11"/>
    <p:sldId id="309" r:id="rId12"/>
    <p:sldId id="295" r:id="rId13"/>
    <p:sldId id="282" r:id="rId14"/>
    <p:sldId id="294" r:id="rId15"/>
    <p:sldId id="299" r:id="rId16"/>
    <p:sldId id="296" r:id="rId17"/>
    <p:sldId id="304" r:id="rId18"/>
    <p:sldId id="308" r:id="rId19"/>
    <p:sldId id="326" r:id="rId20"/>
    <p:sldId id="327" r:id="rId21"/>
    <p:sldId id="297" r:id="rId22"/>
    <p:sldId id="307" r:id="rId23"/>
    <p:sldId id="310" r:id="rId24"/>
    <p:sldId id="311" r:id="rId25"/>
    <p:sldId id="312" r:id="rId26"/>
    <p:sldId id="302" r:id="rId27"/>
    <p:sldId id="314" r:id="rId28"/>
    <p:sldId id="318" r:id="rId29"/>
    <p:sldId id="301" r:id="rId30"/>
    <p:sldId id="316" r:id="rId31"/>
    <p:sldId id="317" r:id="rId32"/>
    <p:sldId id="300" r:id="rId33"/>
    <p:sldId id="319" r:id="rId34"/>
    <p:sldId id="305" r:id="rId35"/>
    <p:sldId id="320" r:id="rId36"/>
    <p:sldId id="321" r:id="rId37"/>
    <p:sldId id="322" r:id="rId38"/>
    <p:sldId id="323" r:id="rId39"/>
    <p:sldId id="306" r:id="rId40"/>
    <p:sldId id="324" r:id="rId41"/>
    <p:sldId id="303" r:id="rId42"/>
    <p:sldId id="325" r:id="rId4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3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5762C-F34A-4FD2-AA8A-A12B0E806E34}" type="datetimeFigureOut">
              <a:rPr lang="cs-CZ" smtClean="0"/>
              <a:t>21.11.2017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82F91-4253-4E9E-95C9-E649A33F1FB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5762C-F34A-4FD2-AA8A-A12B0E806E34}" type="datetimeFigureOut">
              <a:rPr lang="cs-CZ" smtClean="0"/>
              <a:t>21.11.2017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82F91-4253-4E9E-95C9-E649A33F1FB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5762C-F34A-4FD2-AA8A-A12B0E806E34}" type="datetimeFigureOut">
              <a:rPr lang="cs-CZ" smtClean="0"/>
              <a:t>21.11.2017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82F91-4253-4E9E-95C9-E649A33F1FBC}" type="slidenum">
              <a:rPr lang="cs-CZ" smtClean="0"/>
              <a:t>‹#›</a:t>
            </a:fld>
            <a:endParaRPr lang="cs-CZ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5762C-F34A-4FD2-AA8A-A12B0E806E34}" type="datetimeFigureOut">
              <a:rPr lang="cs-CZ" smtClean="0"/>
              <a:t>21.11.2017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82F91-4253-4E9E-95C9-E649A33F1FBC}" type="slidenum">
              <a:rPr lang="cs-CZ" smtClean="0"/>
              <a:t>‹#›</a:t>
            </a:fld>
            <a:endParaRPr lang="cs-CZ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5762C-F34A-4FD2-AA8A-A12B0E806E34}" type="datetimeFigureOut">
              <a:rPr lang="cs-CZ" smtClean="0"/>
              <a:t>21.11.2017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82F91-4253-4E9E-95C9-E649A33F1FB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5762C-F34A-4FD2-AA8A-A12B0E806E34}" type="datetimeFigureOut">
              <a:rPr lang="cs-CZ" smtClean="0"/>
              <a:t>21.11.2017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82F91-4253-4E9E-95C9-E649A33F1FBC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5762C-F34A-4FD2-AA8A-A12B0E806E34}" type="datetimeFigureOut">
              <a:rPr lang="cs-CZ" smtClean="0"/>
              <a:t>21.11.2017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82F91-4253-4E9E-95C9-E649A33F1FB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5762C-F34A-4FD2-AA8A-A12B0E806E34}" type="datetimeFigureOut">
              <a:rPr lang="cs-CZ" smtClean="0"/>
              <a:t>21.11.2017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82F91-4253-4E9E-95C9-E649A33F1FB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5762C-F34A-4FD2-AA8A-A12B0E806E34}" type="datetimeFigureOut">
              <a:rPr lang="cs-CZ" smtClean="0"/>
              <a:t>21.11.2017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82F91-4253-4E9E-95C9-E649A33F1FB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5762C-F34A-4FD2-AA8A-A12B0E806E34}" type="datetimeFigureOut">
              <a:rPr lang="cs-CZ" smtClean="0"/>
              <a:t>21.11.2017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82F91-4253-4E9E-95C9-E649A33F1FBC}" type="slidenum">
              <a:rPr lang="cs-CZ" smtClean="0"/>
              <a:t>‹#›</a:t>
            </a:fld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5762C-F34A-4FD2-AA8A-A12B0E806E34}" type="datetimeFigureOut">
              <a:rPr lang="cs-CZ" smtClean="0"/>
              <a:t>21.11.2017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82F91-4253-4E9E-95C9-E649A33F1FBC}" type="slidenum">
              <a:rPr lang="cs-CZ" smtClean="0"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7695762C-F34A-4FD2-AA8A-A12B0E806E34}" type="datetimeFigureOut">
              <a:rPr lang="cs-CZ" smtClean="0"/>
              <a:t>21.11.2017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7E882F91-4253-4E9E-95C9-E649A33F1FBC}" type="slidenum">
              <a:rPr lang="cs-CZ" smtClean="0"/>
              <a:t>‹#›</a:t>
            </a:fld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Ochrana životního prostředí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V právu civilního letectví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638728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mtClean="0"/>
              <a:t>Evropská </a:t>
            </a:r>
            <a:r>
              <a:rPr lang="cs-CZ" dirty="0" smtClean="0"/>
              <a:t>úprava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0716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1977 - Druhý akční program ochrany životního </a:t>
            </a:r>
            <a:r>
              <a:rPr lang="cs-CZ" dirty="0" smtClean="0"/>
              <a:t>prostředí (problematika hluku)</a:t>
            </a:r>
          </a:p>
          <a:p>
            <a:r>
              <a:rPr lang="cs-CZ" dirty="0"/>
              <a:t>1987 - </a:t>
            </a:r>
            <a:r>
              <a:rPr lang="cs-CZ" dirty="0" smtClean="0"/>
              <a:t>Čtvrtý akční program </a:t>
            </a:r>
            <a:r>
              <a:rPr lang="cs-CZ" dirty="0"/>
              <a:t>ochrany životního </a:t>
            </a:r>
            <a:r>
              <a:rPr lang="cs-CZ" dirty="0" smtClean="0"/>
              <a:t>prostředí</a:t>
            </a:r>
          </a:p>
          <a:p>
            <a:r>
              <a:rPr lang="cs-CZ" dirty="0" smtClean="0"/>
              <a:t>1996 – Zelená kniha </a:t>
            </a:r>
            <a:r>
              <a:rPr lang="sv-SE" dirty="0"/>
              <a:t>Budoucí politika ochrany před </a:t>
            </a:r>
            <a:r>
              <a:rPr lang="sv-SE" dirty="0" smtClean="0"/>
              <a:t>hlukem</a:t>
            </a:r>
            <a:endParaRPr lang="cs-CZ" dirty="0" smtClean="0"/>
          </a:p>
          <a:p>
            <a:r>
              <a:rPr lang="cs-CZ" dirty="0"/>
              <a:t>1999 </a:t>
            </a:r>
            <a:r>
              <a:rPr lang="cs-CZ" dirty="0" smtClean="0"/>
              <a:t>– Sdělení Komise Letecká </a:t>
            </a:r>
            <a:r>
              <a:rPr lang="cs-CZ" dirty="0"/>
              <a:t>doprava a životní </a:t>
            </a:r>
            <a:r>
              <a:rPr lang="cs-CZ" dirty="0" smtClean="0"/>
              <a:t>prostředí</a:t>
            </a:r>
          </a:p>
          <a:p>
            <a:r>
              <a:rPr lang="cs-CZ" dirty="0"/>
              <a:t>2002 - </a:t>
            </a:r>
            <a:r>
              <a:rPr lang="cs-CZ" dirty="0" smtClean="0"/>
              <a:t>Šestý akční program </a:t>
            </a:r>
            <a:r>
              <a:rPr lang="cs-CZ" dirty="0"/>
              <a:t>ochrany životního prostředí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Vývoj právní úpravy ochrany ŽP v letectví</a:t>
            </a:r>
          </a:p>
        </p:txBody>
      </p:sp>
    </p:spTree>
    <p:extLst>
      <p:ext uri="{BB962C8B-B14F-4D97-AF65-F5344CB8AC3E}">
        <p14:creationId xmlns:p14="http://schemas.microsoft.com/office/powerpoint/2010/main" val="1234164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Evropská komise</a:t>
            </a:r>
          </a:p>
          <a:p>
            <a:r>
              <a:rPr lang="cs-CZ" dirty="0" smtClean="0"/>
              <a:t>Ředitelství </a:t>
            </a:r>
            <a:r>
              <a:rPr lang="cs-CZ" dirty="0"/>
              <a:t>životního </a:t>
            </a:r>
            <a:r>
              <a:rPr lang="cs-CZ" dirty="0" smtClean="0"/>
              <a:t>prostředí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Institucionální zakotvení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1155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Vnitrostátní úprava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5280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ŽP: </a:t>
            </a:r>
            <a:endParaRPr lang="cs-CZ" dirty="0" smtClean="0"/>
          </a:p>
          <a:p>
            <a:pPr lvl="2"/>
            <a:r>
              <a:rPr lang="cs-CZ" dirty="0" smtClean="0"/>
              <a:t>Ministerstvo </a:t>
            </a:r>
            <a:r>
              <a:rPr lang="cs-CZ" dirty="0"/>
              <a:t>životního </a:t>
            </a:r>
            <a:r>
              <a:rPr lang="cs-CZ" dirty="0" smtClean="0"/>
              <a:t>prostředí</a:t>
            </a:r>
          </a:p>
          <a:p>
            <a:pPr lvl="2"/>
            <a:r>
              <a:rPr lang="cs-CZ" dirty="0" smtClean="0"/>
              <a:t>Ministerstvo zdravotnictví (hlukové mapy)</a:t>
            </a:r>
          </a:p>
          <a:p>
            <a:r>
              <a:rPr lang="cs-CZ" dirty="0" smtClean="0"/>
              <a:t>ŽP v oblasti </a:t>
            </a:r>
            <a:r>
              <a:rPr lang="cs-CZ" dirty="0"/>
              <a:t>letecké dopravy: </a:t>
            </a:r>
            <a:endParaRPr lang="cs-CZ" dirty="0" smtClean="0"/>
          </a:p>
          <a:p>
            <a:pPr lvl="2"/>
            <a:r>
              <a:rPr lang="cs-CZ" dirty="0" smtClean="0"/>
              <a:t>Ministerstvo dopravy </a:t>
            </a:r>
            <a:r>
              <a:rPr lang="cs-CZ" sz="1600" dirty="0" smtClean="0"/>
              <a:t>(rozhodnutí o snížení hlukových imisí na letištích, akční plány pro letiště)</a:t>
            </a:r>
          </a:p>
          <a:p>
            <a:pPr lvl="2"/>
            <a:r>
              <a:rPr lang="cs-CZ" dirty="0"/>
              <a:t>Krajské úřady </a:t>
            </a:r>
            <a:r>
              <a:rPr lang="cs-CZ" sz="1600" dirty="0"/>
              <a:t>(</a:t>
            </a:r>
            <a:r>
              <a:rPr lang="cs-CZ" sz="1600" dirty="0" smtClean="0"/>
              <a:t>zajištění údajů </a:t>
            </a:r>
            <a:r>
              <a:rPr lang="cs-CZ" sz="1600" dirty="0"/>
              <a:t>o zdrojích </a:t>
            </a:r>
            <a:r>
              <a:rPr lang="cs-CZ" sz="1600" dirty="0" smtClean="0"/>
              <a:t>hluku, </a:t>
            </a:r>
            <a:r>
              <a:rPr lang="cs-CZ" sz="1600" dirty="0"/>
              <a:t>aktualizace akčních </a:t>
            </a:r>
            <a:r>
              <a:rPr lang="cs-CZ" sz="1600" dirty="0" smtClean="0"/>
              <a:t>plánů, služby pro veřejnost)</a:t>
            </a:r>
          </a:p>
          <a:p>
            <a:pPr lvl="2"/>
            <a:r>
              <a:rPr lang="cs-CZ" dirty="0" smtClean="0"/>
              <a:t>Krajské </a:t>
            </a:r>
            <a:r>
              <a:rPr lang="cs-CZ" dirty="0"/>
              <a:t>hygienické </a:t>
            </a:r>
            <a:r>
              <a:rPr lang="cs-CZ" dirty="0" smtClean="0"/>
              <a:t>stanice </a:t>
            </a:r>
            <a:r>
              <a:rPr lang="cs-CZ" sz="1600" dirty="0"/>
              <a:t>(kontrola </a:t>
            </a:r>
            <a:r>
              <a:rPr lang="cs-CZ" sz="1600" dirty="0" smtClean="0"/>
              <a:t>dodržování maximálních hlukových limitů)</a:t>
            </a:r>
            <a:endParaRPr lang="cs-CZ" sz="16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Institucionální zakotvení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9493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HLUK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2730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Hluk vnitřní - hluk, produkovaný lidskou činností, který je pociťován </a:t>
            </a:r>
            <a:r>
              <a:rPr lang="cs-CZ" dirty="0" smtClean="0"/>
              <a:t>určitým </a:t>
            </a:r>
            <a:r>
              <a:rPr lang="cs-CZ" dirty="0"/>
              <a:t>okruhem osob v </a:t>
            </a:r>
            <a:r>
              <a:rPr lang="cs-CZ" dirty="0" smtClean="0"/>
              <a:t>uvnitř budov, kde je zároveň jeho expozice</a:t>
            </a:r>
            <a:endParaRPr lang="cs-CZ" dirty="0"/>
          </a:p>
          <a:p>
            <a:endParaRPr lang="cs-CZ" dirty="0" smtClean="0"/>
          </a:p>
          <a:p>
            <a:r>
              <a:rPr lang="cs-CZ" b="1" u="sng" dirty="0"/>
              <a:t>Hluk venkovní </a:t>
            </a:r>
            <a:r>
              <a:rPr lang="cs-CZ" dirty="0"/>
              <a:t>- hluk, produkovaný lidskou činností, který je pociťován neurčitým okruhem osob v jejich soukromém </a:t>
            </a:r>
            <a:r>
              <a:rPr lang="cs-CZ" dirty="0" smtClean="0"/>
              <a:t>prostředí</a:t>
            </a:r>
          </a:p>
          <a:p>
            <a:pPr lvl="2"/>
            <a:r>
              <a:rPr lang="cs-CZ" dirty="0" smtClean="0"/>
              <a:t>Automobilová doprava  - 80 %</a:t>
            </a:r>
          </a:p>
          <a:p>
            <a:pPr lvl="2"/>
            <a:r>
              <a:rPr lang="cs-CZ" dirty="0" smtClean="0"/>
              <a:t>Železniční doprava – 15 %</a:t>
            </a:r>
          </a:p>
          <a:p>
            <a:pPr lvl="2"/>
            <a:r>
              <a:rPr lang="cs-CZ" b="1" dirty="0" smtClean="0"/>
              <a:t>Letecká doprava – 4 %</a:t>
            </a:r>
          </a:p>
          <a:p>
            <a:pPr lvl="2"/>
            <a:r>
              <a:rPr lang="cs-CZ" dirty="0" smtClean="0"/>
              <a:t>Průmysl – 0,5 %</a:t>
            </a:r>
          </a:p>
          <a:p>
            <a:endParaRPr lang="cs-CZ" dirty="0" smtClean="0"/>
          </a:p>
          <a:p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úprava hluku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0837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Mezinárodní úprava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4381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Příloha č. 16 k Chicagské úmluvě - Ochrana životního prostředí</a:t>
            </a:r>
          </a:p>
          <a:p>
            <a:pPr lvl="1"/>
            <a:r>
              <a:rPr lang="cs-CZ" dirty="0"/>
              <a:t>Svazek I - Hluk z letadel (1971, 7. novelizace)</a:t>
            </a:r>
          </a:p>
          <a:p>
            <a:pPr lvl="3"/>
            <a:r>
              <a:rPr lang="cs-CZ" dirty="0"/>
              <a:t>Hlukové limity dle typu letounu</a:t>
            </a:r>
          </a:p>
          <a:p>
            <a:pPr lvl="3"/>
            <a:r>
              <a:rPr lang="cs-CZ" dirty="0"/>
              <a:t>Zkušební postupy a postupy pro certifikaci</a:t>
            </a:r>
          </a:p>
          <a:p>
            <a:pPr lvl="3"/>
            <a:r>
              <a:rPr lang="cs-CZ" dirty="0"/>
              <a:t>Zásady měření hluku</a:t>
            </a:r>
          </a:p>
          <a:p>
            <a:pPr lvl="3"/>
            <a:r>
              <a:rPr lang="cs-CZ" dirty="0"/>
              <a:t>Zásady měření hluku v oblasti letišť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Právní úprava hluku </a:t>
            </a:r>
            <a:r>
              <a:rPr lang="cs-CZ" dirty="0" smtClean="0"/>
              <a:t>– emise</a:t>
            </a:r>
            <a:br>
              <a:rPr lang="cs-CZ" dirty="0" smtClean="0"/>
            </a:br>
            <a:r>
              <a:rPr lang="cs-CZ" sz="2000" dirty="0"/>
              <a:t>(pravidla pro certifikaci letadel a jejich částí)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9425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16632"/>
            <a:ext cx="5040560" cy="65618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78819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Podle chráněných složek ŽP</a:t>
            </a:r>
          </a:p>
          <a:p>
            <a:pPr lvl="2"/>
            <a:r>
              <a:rPr lang="cs-CZ" dirty="0" smtClean="0"/>
              <a:t>Ochrana ovzduší</a:t>
            </a:r>
          </a:p>
          <a:p>
            <a:pPr lvl="2"/>
            <a:r>
              <a:rPr lang="cs-CZ" dirty="0" smtClean="0"/>
              <a:t>Ochrana vod</a:t>
            </a:r>
          </a:p>
          <a:p>
            <a:pPr lvl="2"/>
            <a:r>
              <a:rPr lang="cs-CZ" dirty="0" smtClean="0"/>
              <a:t>Ochrana půdy</a:t>
            </a:r>
          </a:p>
          <a:p>
            <a:pPr lvl="2"/>
            <a:r>
              <a:rPr lang="cs-CZ" dirty="0" smtClean="0"/>
              <a:t>Ozónové vrstvy</a:t>
            </a:r>
          </a:p>
          <a:p>
            <a:pPr lvl="2"/>
            <a:endParaRPr lang="cs-CZ" dirty="0"/>
          </a:p>
          <a:p>
            <a:r>
              <a:rPr lang="cs-CZ" b="1" u="sng" dirty="0" smtClean="0"/>
              <a:t>Podle zdrojů způsobilých ŽP narušit</a:t>
            </a:r>
          </a:p>
          <a:p>
            <a:pPr lvl="2"/>
            <a:r>
              <a:rPr lang="cs-CZ" b="1" u="sng" dirty="0" smtClean="0"/>
              <a:t>Ochrana před hlukem</a:t>
            </a:r>
          </a:p>
          <a:p>
            <a:pPr lvl="2"/>
            <a:r>
              <a:rPr lang="cs-CZ" dirty="0" smtClean="0"/>
              <a:t>Ochrana před odpady</a:t>
            </a:r>
          </a:p>
          <a:p>
            <a:pPr lvl="2"/>
            <a:r>
              <a:rPr lang="cs-CZ" b="1" u="sng" dirty="0" smtClean="0"/>
              <a:t>Ochrana před chemickými látkami</a:t>
            </a:r>
          </a:p>
          <a:p>
            <a:pPr lvl="2"/>
            <a:r>
              <a:rPr lang="cs-CZ" dirty="0" smtClean="0"/>
              <a:t>Ochrana před geneticky modifikovanými organismy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Ochrana životního prostředí - dělení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0831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786" y="188640"/>
            <a:ext cx="4554506" cy="4968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1764" y="992314"/>
            <a:ext cx="4282724" cy="5113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7167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Rezoluce ICAO A33-7</a:t>
            </a:r>
          </a:p>
          <a:p>
            <a:pPr lvl="2"/>
            <a:r>
              <a:rPr lang="cs-CZ" dirty="0"/>
              <a:t>koncept „vyváženého přístupu k řízení hluku letadel“ </a:t>
            </a:r>
            <a:endParaRPr lang="cs-CZ" dirty="0" smtClean="0"/>
          </a:p>
          <a:p>
            <a:r>
              <a:rPr lang="cs-CZ" dirty="0" smtClean="0"/>
              <a:t>Další činnost ICAO:</a:t>
            </a:r>
          </a:p>
          <a:p>
            <a:pPr lvl="2"/>
            <a:r>
              <a:rPr lang="cs-CZ" dirty="0" smtClean="0"/>
              <a:t>poradenské materiály</a:t>
            </a:r>
          </a:p>
          <a:p>
            <a:pPr lvl="2"/>
            <a:r>
              <a:rPr lang="cs-CZ" dirty="0" smtClean="0"/>
              <a:t>technické dokumentace</a:t>
            </a:r>
          </a:p>
          <a:p>
            <a:pPr lvl="2"/>
            <a:r>
              <a:rPr lang="cs-CZ" dirty="0" smtClean="0"/>
              <a:t>technické manuály</a:t>
            </a:r>
          </a:p>
          <a:p>
            <a:pPr marL="627063" lvl="2" indent="0"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Právní úprava hluku – emise</a:t>
            </a:r>
            <a:br>
              <a:rPr lang="cs-CZ" dirty="0" smtClean="0"/>
            </a:br>
            <a:r>
              <a:rPr lang="cs-CZ" sz="2000" dirty="0" smtClean="0"/>
              <a:t>(pravidla pro certifikaci letadel a jejich částí)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694392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mtClean="0"/>
              <a:t>Evropská </a:t>
            </a:r>
            <a:r>
              <a:rPr lang="cs-CZ" dirty="0" smtClean="0"/>
              <a:t>úprava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4339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 smtClean="0"/>
              <a:t>Směrnice EP a </a:t>
            </a:r>
            <a:r>
              <a:rPr lang="cs-CZ" b="1" dirty="0"/>
              <a:t>Rady </a:t>
            </a:r>
            <a:r>
              <a:rPr lang="cs-CZ" b="1" dirty="0" smtClean="0"/>
              <a:t>2000/14/ES o </a:t>
            </a:r>
            <a:r>
              <a:rPr lang="cs-CZ" b="1" dirty="0"/>
              <a:t>sbližování právních předpisů členských států týkajících se emisí hluku </a:t>
            </a:r>
            <a:r>
              <a:rPr lang="cs-CZ" b="1" dirty="0" smtClean="0"/>
              <a:t>zařízení, která </a:t>
            </a:r>
            <a:r>
              <a:rPr lang="cs-CZ" b="1" dirty="0"/>
              <a:t>jsou určena k použití ve venkovním prostoru, do okolního </a:t>
            </a:r>
            <a:r>
              <a:rPr lang="cs-CZ" b="1" dirty="0" smtClean="0"/>
              <a:t>prostředí</a:t>
            </a:r>
          </a:p>
          <a:p>
            <a:pPr lvl="2"/>
            <a:r>
              <a:rPr lang="cs-CZ" dirty="0"/>
              <a:t>všechny výrobky </a:t>
            </a:r>
            <a:r>
              <a:rPr lang="cs-CZ" dirty="0" smtClean="0"/>
              <a:t>musí obsahovat </a:t>
            </a:r>
            <a:r>
              <a:rPr lang="cs-CZ" dirty="0"/>
              <a:t>údaje o garantované nejvyšší přípustné hladině </a:t>
            </a:r>
            <a:r>
              <a:rPr lang="cs-CZ" dirty="0" smtClean="0"/>
              <a:t>hluku</a:t>
            </a:r>
          </a:p>
          <a:p>
            <a:pPr lvl="2"/>
            <a:r>
              <a:rPr lang="cs-CZ" dirty="0" smtClean="0"/>
              <a:t>žádný </a:t>
            </a:r>
            <a:r>
              <a:rPr lang="cs-CZ" dirty="0"/>
              <a:t>výrobek nesmí přesáhnout nejvyšší přípustné hodnoty emisí hluku</a:t>
            </a:r>
            <a:endParaRPr lang="cs-CZ" dirty="0" smtClean="0"/>
          </a:p>
          <a:p>
            <a:pPr lvl="2"/>
            <a:r>
              <a:rPr lang="cs-CZ" dirty="0"/>
              <a:t>povinnosti výrobce, příp. dovozce na prokázání posouzení shody s technickými požadavky autorizovanou </a:t>
            </a:r>
            <a:r>
              <a:rPr lang="cs-CZ" dirty="0" smtClean="0"/>
              <a:t>osobou</a:t>
            </a:r>
          </a:p>
          <a:p>
            <a:pPr lvl="2"/>
            <a:r>
              <a:rPr lang="cs-CZ" dirty="0" smtClean="0"/>
              <a:t>označení CE</a:t>
            </a:r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úprava hluku - emise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7303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Směrnice EP a </a:t>
            </a:r>
            <a:r>
              <a:rPr lang="cs-CZ" b="1" dirty="0"/>
              <a:t>Rady 2002/49/ES </a:t>
            </a:r>
            <a:r>
              <a:rPr lang="cs-CZ" b="1" dirty="0" smtClean="0"/>
              <a:t>o </a:t>
            </a:r>
            <a:r>
              <a:rPr lang="cs-CZ" b="1" dirty="0"/>
              <a:t>hodnocení a řízení hluku ve venkovním </a:t>
            </a:r>
            <a:r>
              <a:rPr lang="cs-CZ" b="1" dirty="0" smtClean="0"/>
              <a:t>prostředí</a:t>
            </a:r>
          </a:p>
          <a:p>
            <a:pPr lvl="2"/>
            <a:r>
              <a:rPr lang="cs-CZ" sz="1900" dirty="0"/>
              <a:t>členské státy Evropské unie </a:t>
            </a:r>
            <a:r>
              <a:rPr lang="cs-CZ" sz="1900" dirty="0" smtClean="0"/>
              <a:t>jsou povinny </a:t>
            </a:r>
            <a:r>
              <a:rPr lang="cs-CZ" sz="1900" dirty="0"/>
              <a:t>vypracovat strategické hlukové mapy a akční plány hlukové zátěže</a:t>
            </a:r>
          </a:p>
          <a:p>
            <a:pPr lvl="2"/>
            <a:r>
              <a:rPr lang="cs-CZ" sz="1900" dirty="0" smtClean="0"/>
              <a:t>je třeba zajistit </a:t>
            </a:r>
            <a:r>
              <a:rPr lang="cs-CZ" sz="1900" dirty="0"/>
              <a:t>jednotný způsob měření a hodnocení hluku za účelem vypracování podrobné analýzy a vytvoření opatření na úrovni EU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úprava hluku - imise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1853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Nařízení EP </a:t>
            </a:r>
            <a:r>
              <a:rPr lang="cs-CZ" b="1" dirty="0"/>
              <a:t>a Rady (EU) č. 598/2014 o pravidlech a postupech pro zavedení provozních omezení ke snížení hluku na letištích Unie v rámci vyváženého </a:t>
            </a:r>
            <a:r>
              <a:rPr lang="cs-CZ" b="1" dirty="0" smtClean="0"/>
              <a:t>přístupu</a:t>
            </a:r>
          </a:p>
          <a:p>
            <a:pPr lvl="2"/>
            <a:r>
              <a:rPr lang="cs-CZ" dirty="0" smtClean="0"/>
              <a:t>členské státy vymezí </a:t>
            </a:r>
            <a:r>
              <a:rPr lang="cs-CZ" dirty="0"/>
              <a:t>cíle ke snížení </a:t>
            </a:r>
            <a:r>
              <a:rPr lang="cs-CZ" dirty="0" smtClean="0"/>
              <a:t>hluku</a:t>
            </a:r>
            <a:r>
              <a:rPr lang="cs-CZ" dirty="0"/>
              <a:t> </a:t>
            </a:r>
            <a:r>
              <a:rPr lang="cs-CZ" dirty="0" smtClean="0"/>
              <a:t>a určí </a:t>
            </a:r>
            <a:r>
              <a:rPr lang="cs-CZ" dirty="0"/>
              <a:t>opatření ke zmírnění dopadu </a:t>
            </a:r>
            <a:r>
              <a:rPr lang="cs-CZ" dirty="0" smtClean="0"/>
              <a:t>hluku</a:t>
            </a:r>
          </a:p>
          <a:p>
            <a:pPr lvl="2"/>
            <a:r>
              <a:rPr lang="cs-CZ" dirty="0"/>
              <a:t>povinnost snižování hlučnosti u zdroje provozováním moderních méně hlučných letadel,</a:t>
            </a:r>
          </a:p>
          <a:p>
            <a:pPr lvl="2"/>
            <a:r>
              <a:rPr lang="cs-CZ" dirty="0"/>
              <a:t>Povinnost zavedení provozních omezení,  včetně omezení nočních letů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úprava hluku - imise</a:t>
            </a:r>
          </a:p>
        </p:txBody>
      </p:sp>
    </p:spTree>
    <p:extLst>
      <p:ext uri="{BB962C8B-B14F-4D97-AF65-F5344CB8AC3E}">
        <p14:creationId xmlns:p14="http://schemas.microsoft.com/office/powerpoint/2010/main" val="791893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Vnitrostátní úprava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5851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Nařízení </a:t>
            </a:r>
            <a:r>
              <a:rPr lang="cs-CZ" b="1" dirty="0"/>
              <a:t>vlády č. 9/2002 Sb., kterým se stanoví technické požadavky na výrobky z hlediska emisí </a:t>
            </a:r>
            <a:r>
              <a:rPr lang="cs-CZ" b="1" dirty="0" smtClean="0"/>
              <a:t>hluku </a:t>
            </a:r>
          </a:p>
          <a:p>
            <a:pPr lvl="2"/>
            <a:r>
              <a:rPr lang="cs-CZ" dirty="0" smtClean="0"/>
              <a:t>nařízení </a:t>
            </a:r>
            <a:r>
              <a:rPr lang="cs-CZ" dirty="0"/>
              <a:t>vydané na základě zákona č. 22/1997 Sb., o technických požadavcích na výrobky</a:t>
            </a:r>
          </a:p>
          <a:p>
            <a:pPr lvl="2"/>
            <a:r>
              <a:rPr lang="cs-CZ" dirty="0" smtClean="0"/>
              <a:t>provedení směrnice </a:t>
            </a:r>
            <a:r>
              <a:rPr lang="cs-CZ" dirty="0"/>
              <a:t>EP a Rady </a:t>
            </a:r>
            <a:r>
              <a:rPr lang="cs-CZ" dirty="0" smtClean="0"/>
              <a:t>2000/14/ES </a:t>
            </a:r>
            <a:r>
              <a:rPr lang="cs-CZ" dirty="0"/>
              <a:t>o sbližování právních předpisů členských států týkajících se emisí hluku zařízení, která jsou určena k použití ve venkovním prostoru, do okolního prostředí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úprava hluku - e</a:t>
            </a:r>
            <a:r>
              <a:rPr lang="cs-CZ" dirty="0" smtClean="0"/>
              <a:t>mise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3474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Zákon č. 258/2000 Sb., o ochraně veřejného zdraví</a:t>
            </a:r>
          </a:p>
          <a:p>
            <a:endParaRPr lang="cs-CZ" b="1" dirty="0"/>
          </a:p>
          <a:p>
            <a:r>
              <a:rPr lang="cs-CZ" b="1" dirty="0" smtClean="0"/>
              <a:t>Nařízení </a:t>
            </a:r>
            <a:r>
              <a:rPr lang="cs-CZ" b="1" dirty="0"/>
              <a:t>vlády č. 272/2011 Sb., o ochraně zdraví před nepříznivými účinky hluku a </a:t>
            </a:r>
            <a:r>
              <a:rPr lang="cs-CZ" b="1" dirty="0" smtClean="0"/>
              <a:t>vibrací</a:t>
            </a:r>
          </a:p>
          <a:p>
            <a:endParaRPr lang="cs-CZ" b="1" dirty="0"/>
          </a:p>
          <a:p>
            <a:r>
              <a:rPr lang="cs-CZ" b="1" dirty="0" smtClean="0"/>
              <a:t>Vyhláška </a:t>
            </a:r>
            <a:r>
              <a:rPr lang="cs-CZ" b="1" dirty="0"/>
              <a:t>Ministerstva zdravotnictví č. 523/2006 Sb. o hlukovém </a:t>
            </a:r>
            <a:r>
              <a:rPr lang="cs-CZ" b="1" dirty="0" smtClean="0"/>
              <a:t>mapování</a:t>
            </a:r>
          </a:p>
          <a:p>
            <a:pPr marL="0" indent="0">
              <a:buNone/>
            </a:pPr>
            <a:endParaRPr lang="cs-CZ" b="1" dirty="0" smtClean="0"/>
          </a:p>
          <a:p>
            <a:r>
              <a:rPr lang="cs-CZ" b="1" dirty="0" smtClean="0"/>
              <a:t>Soukromoprávní prostředky ochrany před hlukem</a:t>
            </a:r>
            <a:endParaRPr lang="cs-CZ" b="1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úprava hluku - imise</a:t>
            </a:r>
          </a:p>
        </p:txBody>
      </p:sp>
    </p:spTree>
    <p:extLst>
      <p:ext uri="{BB962C8B-B14F-4D97-AF65-F5344CB8AC3E}">
        <p14:creationId xmlns:p14="http://schemas.microsoft.com/office/powerpoint/2010/main" val="304815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dirty="0"/>
              <a:t>Z</a:t>
            </a:r>
            <a:r>
              <a:rPr lang="cs-CZ" b="1" dirty="0" smtClean="0"/>
              <a:t>ákon </a:t>
            </a:r>
            <a:r>
              <a:rPr lang="cs-CZ" b="1" dirty="0"/>
              <a:t>č. 258/2000 Sb., o ochraně veřejného </a:t>
            </a:r>
            <a:r>
              <a:rPr lang="cs-CZ" b="1" dirty="0" smtClean="0"/>
              <a:t>zdraví</a:t>
            </a:r>
          </a:p>
          <a:p>
            <a:pPr lvl="2"/>
            <a:r>
              <a:rPr lang="cs-CZ" sz="1700" smtClean="0"/>
              <a:t>„zvuk</a:t>
            </a:r>
            <a:r>
              <a:rPr lang="cs-CZ" sz="1700" dirty="0"/>
              <a:t>, který může být škodlivý pro zdraví a jehož hygienický limit stanoví prováděcí </a:t>
            </a:r>
            <a:r>
              <a:rPr lang="cs-CZ" sz="1700"/>
              <a:t>právní </a:t>
            </a:r>
            <a:r>
              <a:rPr lang="cs-CZ" sz="1700" smtClean="0"/>
              <a:t>předpis“ </a:t>
            </a:r>
            <a:endParaRPr lang="cs-CZ" sz="1700" dirty="0"/>
          </a:p>
          <a:p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Nařízení </a:t>
            </a:r>
            <a:r>
              <a:rPr lang="cs-CZ" b="1" dirty="0"/>
              <a:t>vlády č. 272/2011 Sb., o ochraně zdraví před nepříznivými účinky hluku a </a:t>
            </a:r>
            <a:r>
              <a:rPr lang="cs-CZ" b="1" dirty="0" smtClean="0"/>
              <a:t>vibrací</a:t>
            </a:r>
          </a:p>
          <a:p>
            <a:pPr lvl="2"/>
            <a:r>
              <a:rPr lang="pl-PL" dirty="0"/>
              <a:t>limity hluku pro jednotlivé prostory </a:t>
            </a:r>
            <a:r>
              <a:rPr lang="pl-PL" dirty="0" smtClean="0"/>
              <a:t>a </a:t>
            </a:r>
            <a:r>
              <a:rPr lang="cs-CZ" dirty="0" smtClean="0"/>
              <a:t>určitá časová pásma</a:t>
            </a:r>
            <a:endParaRPr lang="pl-PL" dirty="0" smtClean="0"/>
          </a:p>
          <a:p>
            <a:pPr lvl="2"/>
            <a:r>
              <a:rPr lang="cs-CZ" dirty="0"/>
              <a:t>p</a:t>
            </a:r>
            <a:r>
              <a:rPr lang="cs-CZ" dirty="0" smtClean="0"/>
              <a:t>rostory rozděleny </a:t>
            </a:r>
            <a:r>
              <a:rPr lang="cs-CZ" dirty="0"/>
              <a:t>na tři skupiny:  chráněné vnitřní prostory  a chráněné venkovní prostory staveb  a chráněné venkovní </a:t>
            </a:r>
            <a:r>
              <a:rPr lang="cs-CZ" dirty="0" smtClean="0"/>
              <a:t>prostory</a:t>
            </a:r>
          </a:p>
          <a:p>
            <a:pPr lvl="2"/>
            <a:r>
              <a:rPr lang="cs-CZ" dirty="0" smtClean="0"/>
              <a:t>provozovatelé </a:t>
            </a:r>
            <a:r>
              <a:rPr lang="cs-CZ" dirty="0"/>
              <a:t>letiště (hluk z budov a provozních vozidel a dalších pomocných zařízení) nebo provozovatele letounů nebo </a:t>
            </a:r>
            <a:r>
              <a:rPr lang="cs-CZ" dirty="0" smtClean="0"/>
              <a:t>vrtulníků</a:t>
            </a:r>
          </a:p>
          <a:p>
            <a:pPr lvl="4"/>
            <a:r>
              <a:rPr lang="cs-CZ" dirty="0" smtClean="0"/>
              <a:t>výjimky (splnění konkrétních protihlukových opatření)</a:t>
            </a:r>
          </a:p>
          <a:p>
            <a:pPr lvl="2"/>
            <a:r>
              <a:rPr lang="cs-CZ" dirty="0"/>
              <a:t>p</a:t>
            </a:r>
            <a:r>
              <a:rPr lang="cs-CZ" dirty="0" smtClean="0"/>
              <a:t>rovozovatel letiště s více než 50 tisíci vzlety ročně</a:t>
            </a:r>
          </a:p>
          <a:p>
            <a:pPr lvl="4"/>
            <a:r>
              <a:rPr lang="cs-CZ" dirty="0"/>
              <a:t>p</a:t>
            </a:r>
            <a:r>
              <a:rPr lang="cs-CZ" dirty="0" smtClean="0"/>
              <a:t>ovinnost navrhnout opatření ke zřízení hlukového pásma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úprava hluku - </a:t>
            </a:r>
            <a:r>
              <a:rPr lang="cs-CZ" dirty="0" smtClean="0"/>
              <a:t>imise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6096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Hluk</a:t>
            </a:r>
          </a:p>
          <a:p>
            <a:pPr lvl="2"/>
            <a:r>
              <a:rPr lang="cs-CZ" dirty="0" smtClean="0"/>
              <a:t>Hluk v těsné blízkosti letišť</a:t>
            </a:r>
          </a:p>
          <a:p>
            <a:pPr lvl="2"/>
            <a:r>
              <a:rPr lang="cs-CZ" dirty="0" smtClean="0"/>
              <a:t>Hluk z motorů letadel při přistávání a vzletu letadel</a:t>
            </a:r>
          </a:p>
          <a:p>
            <a:pPr marL="627063" lvl="2" indent="0">
              <a:buNone/>
            </a:pPr>
            <a:endParaRPr lang="cs-CZ" dirty="0" smtClean="0"/>
          </a:p>
          <a:p>
            <a:r>
              <a:rPr lang="cs-CZ" dirty="0" smtClean="0"/>
              <a:t>Chemické látky ohrožující ovzduší</a:t>
            </a:r>
          </a:p>
          <a:p>
            <a:pPr lvl="2"/>
            <a:r>
              <a:rPr lang="cs-CZ" dirty="0" smtClean="0"/>
              <a:t>Chemické látky vypouštěné při provozu letadel a dalších zařízení / chemické látky vypouštěné při výrobě a likvidaci letadel a dalších zařízení</a:t>
            </a:r>
          </a:p>
          <a:p>
            <a:pPr lvl="2"/>
            <a:r>
              <a:rPr lang="cs-CZ" dirty="0" smtClean="0"/>
              <a:t>CO2</a:t>
            </a:r>
          </a:p>
          <a:p>
            <a:pPr lvl="2"/>
            <a:r>
              <a:rPr lang="cs-CZ" dirty="0" smtClean="0"/>
              <a:t>Oxidy dusíku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Zdroje ohrožující ŽP, vyplývající z letecké dopravy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8530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99592" y="2636912"/>
            <a:ext cx="7408333" cy="3450696"/>
          </a:xfrm>
        </p:spPr>
        <p:txBody>
          <a:bodyPr/>
          <a:lstStyle/>
          <a:p>
            <a:pPr marL="0" indent="0">
              <a:buNone/>
            </a:pPr>
            <a:r>
              <a:rPr lang="cs-CZ" b="1" dirty="0" smtClean="0"/>
              <a:t>Vyhláška Ministerstva </a:t>
            </a:r>
            <a:r>
              <a:rPr lang="cs-CZ" b="1" dirty="0"/>
              <a:t>zdravotnictví č. 523/2006 Sb. o hlukovém </a:t>
            </a:r>
            <a:r>
              <a:rPr lang="cs-CZ" b="1" dirty="0" smtClean="0"/>
              <a:t>mapování</a:t>
            </a:r>
          </a:p>
          <a:p>
            <a:pPr lvl="2"/>
            <a:r>
              <a:rPr lang="cs-CZ" dirty="0"/>
              <a:t>V jednotlivých etapách mapování by mělo dojít k asi 10 % snížení zasažených obyvatel nadlimitními hodnotami </a:t>
            </a:r>
            <a:r>
              <a:rPr lang="cs-CZ" dirty="0" smtClean="0"/>
              <a:t>hluku</a:t>
            </a:r>
          </a:p>
          <a:p>
            <a:pPr lvl="2"/>
            <a:r>
              <a:rPr lang="cs-CZ" dirty="0"/>
              <a:t>zmapování hluku „z hlavního letiště určeného členským státem</a:t>
            </a:r>
            <a:r>
              <a:rPr lang="cs-CZ" dirty="0" smtClean="0"/>
              <a:t>“ - </a:t>
            </a:r>
            <a:r>
              <a:rPr lang="cs-CZ" dirty="0"/>
              <a:t>Letiště Václava </a:t>
            </a:r>
            <a:r>
              <a:rPr lang="cs-CZ" dirty="0" smtClean="0"/>
              <a:t>Havla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3631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835835"/>
            <a:ext cx="8081606" cy="43317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06060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CO2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2730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oxid uhličitý (CO2), oxid siřičitý (SO2) a oxidy dusíku</a:t>
            </a:r>
          </a:p>
          <a:p>
            <a:r>
              <a:rPr lang="cs-CZ" dirty="0" smtClean="0"/>
              <a:t>ICAO a EK: „</a:t>
            </a:r>
            <a:r>
              <a:rPr lang="cs-CZ" i="1" dirty="0" smtClean="0"/>
              <a:t>Cílem není </a:t>
            </a:r>
            <a:r>
              <a:rPr lang="cs-CZ" i="1" dirty="0"/>
              <a:t>úplný zákaz veškerého znečišťování, ale jeho omezení na takovou míru, která je dle nejlepších dostupných technických postupů v daném období </a:t>
            </a:r>
            <a:r>
              <a:rPr lang="cs-CZ" i="1" dirty="0" smtClean="0"/>
              <a:t>možná</a:t>
            </a:r>
            <a:r>
              <a:rPr lang="cs-CZ" dirty="0" smtClean="0"/>
              <a:t>“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5291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Mezinárodní úprava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4381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1997 - Kjótský </a:t>
            </a:r>
            <a:r>
              <a:rPr lang="cs-CZ" dirty="0"/>
              <a:t>protokol </a:t>
            </a:r>
            <a:endParaRPr lang="cs-CZ" dirty="0" smtClean="0"/>
          </a:p>
          <a:p>
            <a:pPr lvl="2"/>
            <a:r>
              <a:rPr lang="cs-CZ" dirty="0"/>
              <a:t>povinnost smluvních stran „</a:t>
            </a:r>
            <a:r>
              <a:rPr lang="cs-CZ" i="1" dirty="0"/>
              <a:t>usilovat o omezení nebo snížení emisí skleníkových </a:t>
            </a:r>
            <a:r>
              <a:rPr lang="cs-CZ" i="1" dirty="0" smtClean="0"/>
              <a:t>plynů, </a:t>
            </a:r>
            <a:r>
              <a:rPr lang="cs-CZ" i="1" dirty="0"/>
              <a:t>pocházejících ze spalování paliv v letecké a námořní dopravě, a to prostřednictvím práce Mezinárodní organizace pro civilní letectví (ICAO) a Mezinárodní námořní organizace (IMO</a:t>
            </a:r>
            <a:r>
              <a:rPr lang="cs-CZ" i="1" dirty="0" smtClean="0"/>
              <a:t>).“</a:t>
            </a:r>
          </a:p>
          <a:p>
            <a:r>
              <a:rPr lang="cs-CZ" dirty="0" smtClean="0"/>
              <a:t>2010 – ICAO: </a:t>
            </a:r>
            <a:r>
              <a:rPr lang="pt-BR" dirty="0"/>
              <a:t>dohoda o letectví a změně </a:t>
            </a:r>
            <a:r>
              <a:rPr lang="pt-BR" dirty="0" smtClean="0"/>
              <a:t>klimatu</a:t>
            </a:r>
            <a:endParaRPr lang="cs-CZ" dirty="0" smtClean="0"/>
          </a:p>
          <a:p>
            <a:pPr lvl="2"/>
            <a:r>
              <a:rPr lang="cs-CZ" dirty="0"/>
              <a:t>cíl </a:t>
            </a:r>
            <a:r>
              <a:rPr lang="cs-CZ" dirty="0" smtClean="0"/>
              <a:t>dvouprocentní </a:t>
            </a:r>
            <a:r>
              <a:rPr lang="cs-CZ" dirty="0"/>
              <a:t>zvýšení palivové efektivity za současné stabilizace globálních emisí oxidu uhličitého do roku </a:t>
            </a:r>
            <a:r>
              <a:rPr lang="cs-CZ" dirty="0" smtClean="0"/>
              <a:t>2020</a:t>
            </a:r>
          </a:p>
          <a:p>
            <a:pPr lvl="4"/>
            <a:r>
              <a:rPr lang="cs-CZ" dirty="0" smtClean="0"/>
              <a:t>státům </a:t>
            </a:r>
            <a:r>
              <a:rPr lang="cs-CZ" dirty="0"/>
              <a:t>neukládá v této věci žádné povinnosti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7723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Příloha č. 16 k Chicagské úmluvě – Ochrana životního prostředí</a:t>
            </a:r>
          </a:p>
          <a:p>
            <a:pPr lvl="2">
              <a:buClr>
                <a:srgbClr val="4F81BD"/>
              </a:buClr>
            </a:pPr>
            <a:r>
              <a:rPr lang="cs-CZ" dirty="0">
                <a:solidFill>
                  <a:srgbClr val="1F497D"/>
                </a:solidFill>
              </a:rPr>
              <a:t>Svazek II – Emise leteckých motorů (1981, 3. novelizace)</a:t>
            </a:r>
          </a:p>
          <a:p>
            <a:pPr lvl="4">
              <a:buClr>
                <a:srgbClr val="4F81BD"/>
              </a:buClr>
            </a:pPr>
            <a:r>
              <a:rPr lang="cs-CZ" dirty="0" smtClean="0">
                <a:solidFill>
                  <a:srgbClr val="1F497D"/>
                </a:solidFill>
              </a:rPr>
              <a:t>limity </a:t>
            </a:r>
            <a:r>
              <a:rPr lang="cs-CZ" dirty="0">
                <a:solidFill>
                  <a:srgbClr val="1F497D"/>
                </a:solidFill>
              </a:rPr>
              <a:t>CO2 a oxidů dusíku pro certifikaci </a:t>
            </a:r>
            <a:r>
              <a:rPr lang="cs-CZ" dirty="0" smtClean="0">
                <a:solidFill>
                  <a:srgbClr val="1F497D"/>
                </a:solidFill>
              </a:rPr>
              <a:t>motorů</a:t>
            </a:r>
          </a:p>
          <a:p>
            <a:pPr lvl="4">
              <a:buClr>
                <a:srgbClr val="4F81BD"/>
              </a:buClr>
            </a:pPr>
            <a:r>
              <a:rPr lang="cs-CZ" dirty="0" smtClean="0">
                <a:solidFill>
                  <a:srgbClr val="1F497D"/>
                </a:solidFill>
              </a:rPr>
              <a:t>dva typy leteckých </a:t>
            </a:r>
            <a:r>
              <a:rPr lang="cs-CZ" dirty="0">
                <a:solidFill>
                  <a:srgbClr val="1F497D"/>
                </a:solidFill>
              </a:rPr>
              <a:t>motorů, na základě jejich konstrukce k dosažení podzvukové nebo nadzvukové rychlosti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2235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Prohlášení </a:t>
            </a:r>
            <a:r>
              <a:rPr lang="cs-CZ" b="1" dirty="0" smtClean="0"/>
              <a:t>ICAO A38-18</a:t>
            </a:r>
            <a:r>
              <a:rPr lang="cs-CZ" b="1" dirty="0"/>
              <a:t>, o pokračování politik a postupů ICAO týkající se ochrany životního prostředí – změna </a:t>
            </a:r>
            <a:r>
              <a:rPr lang="cs-CZ" b="1" dirty="0" smtClean="0"/>
              <a:t>klimatu</a:t>
            </a:r>
          </a:p>
          <a:p>
            <a:pPr lvl="2"/>
            <a:r>
              <a:rPr lang="cs-CZ" dirty="0"/>
              <a:t>vytvoření tzv. </a:t>
            </a:r>
            <a:r>
              <a:rPr lang="cs-CZ" dirty="0" err="1"/>
              <a:t>Global</a:t>
            </a:r>
            <a:r>
              <a:rPr lang="cs-CZ" dirty="0"/>
              <a:t> Market-</a:t>
            </a:r>
            <a:r>
              <a:rPr lang="cs-CZ" dirty="0" err="1"/>
              <a:t>Based</a:t>
            </a:r>
            <a:r>
              <a:rPr lang="cs-CZ" dirty="0"/>
              <a:t> mechanismu ke snížení emisí </a:t>
            </a:r>
            <a:r>
              <a:rPr lang="cs-CZ" dirty="0" smtClean="0"/>
              <a:t>CO2</a:t>
            </a:r>
          </a:p>
          <a:p>
            <a:pPr lvl="4"/>
            <a:r>
              <a:rPr lang="cs-CZ" dirty="0" smtClean="0"/>
              <a:t>poplatky</a:t>
            </a:r>
          </a:p>
          <a:p>
            <a:pPr lvl="4"/>
            <a:r>
              <a:rPr lang="cs-CZ" dirty="0" smtClean="0"/>
              <a:t>obchodování </a:t>
            </a:r>
            <a:r>
              <a:rPr lang="cs-CZ" dirty="0"/>
              <a:t>s emisemi </a:t>
            </a:r>
          </a:p>
          <a:p>
            <a:pPr lvl="4"/>
            <a:r>
              <a:rPr lang="cs-CZ" dirty="0" smtClean="0"/>
              <a:t>kompenzace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3670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719" y="260648"/>
            <a:ext cx="9179519" cy="4176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972" y="4527770"/>
            <a:ext cx="8656136" cy="503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89038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mtClean="0"/>
              <a:t>Evropská </a:t>
            </a:r>
            <a:r>
              <a:rPr lang="cs-CZ" dirty="0" smtClean="0"/>
              <a:t>úprava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4339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Emise</a:t>
            </a:r>
            <a:r>
              <a:rPr lang="cs-CZ" dirty="0"/>
              <a:t>: uvolňování znečišťujících </a:t>
            </a:r>
            <a:r>
              <a:rPr lang="cs-CZ" dirty="0" smtClean="0"/>
              <a:t>látek (globální)</a:t>
            </a:r>
          </a:p>
          <a:p>
            <a:pPr lvl="2"/>
            <a:r>
              <a:rPr lang="cs-CZ" dirty="0"/>
              <a:t>stanovení limitů pro použití některých látek při výrobě </a:t>
            </a:r>
            <a:r>
              <a:rPr lang="cs-CZ" dirty="0" smtClean="0"/>
              <a:t>částí </a:t>
            </a:r>
            <a:r>
              <a:rPr lang="cs-CZ" dirty="0"/>
              <a:t>letadel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Imise</a:t>
            </a:r>
            <a:r>
              <a:rPr lang="cs-CZ" dirty="0"/>
              <a:t>: následky těchto emisí, tedy znečišťující látky, které se dostaly do životního </a:t>
            </a:r>
            <a:r>
              <a:rPr lang="cs-CZ" dirty="0" smtClean="0"/>
              <a:t>prostředí (lokální)</a:t>
            </a:r>
          </a:p>
          <a:p>
            <a:pPr lvl="2"/>
            <a:r>
              <a:rPr lang="cs-CZ" dirty="0" smtClean="0"/>
              <a:t>nejvyšší přípustná míra hluku/znečištění v určité oblasti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-&gt;&gt; emisní a imisní limity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Emise a imise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143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 smtClean="0"/>
              <a:t>Směrnice </a:t>
            </a:r>
            <a:r>
              <a:rPr lang="cs-CZ" b="1" dirty="0"/>
              <a:t>2008/50/ES o kvalitě vnějšího ovzduší a čistším ovzduší pro </a:t>
            </a:r>
            <a:r>
              <a:rPr lang="cs-CZ" b="1" dirty="0" smtClean="0"/>
              <a:t>Evropu</a:t>
            </a:r>
          </a:p>
          <a:p>
            <a:pPr lvl="2"/>
            <a:r>
              <a:rPr lang="cs-CZ" dirty="0"/>
              <a:t>cíle v oblasti zajištění kvality ovzduší, zlepšení lidského zdraví a životního prostředí do roku </a:t>
            </a:r>
            <a:r>
              <a:rPr lang="cs-CZ" dirty="0" smtClean="0"/>
              <a:t>2020</a:t>
            </a:r>
          </a:p>
          <a:p>
            <a:r>
              <a:rPr lang="cs-CZ" b="1" dirty="0" smtClean="0"/>
              <a:t>Směrnice 2008/101/ES </a:t>
            </a:r>
            <a:r>
              <a:rPr lang="cs-CZ" sz="1900" dirty="0" smtClean="0"/>
              <a:t>– </a:t>
            </a:r>
            <a:r>
              <a:rPr lang="cs-CZ" sz="1900" dirty="0"/>
              <a:t>novelizace směrnice Evropského parlamentu a Rady 2003/87/ES ze dne 13. října 2003 o vytvoření systému pro obchodování s povolenkami na emise skleníkových plynů ve </a:t>
            </a:r>
            <a:r>
              <a:rPr lang="cs-CZ" sz="1900" dirty="0" smtClean="0"/>
              <a:t>Společenství, </a:t>
            </a:r>
            <a:r>
              <a:rPr lang="cs-CZ" sz="1900" dirty="0"/>
              <a:t>jejímž prostřednictvím se sektor civilního letectví zahrnuje do Evropského systému emisního </a:t>
            </a:r>
            <a:r>
              <a:rPr lang="cs-CZ" sz="1900" dirty="0" smtClean="0"/>
              <a:t>obchodování</a:t>
            </a:r>
            <a:endParaRPr lang="cs-CZ" dirty="0" smtClean="0"/>
          </a:p>
          <a:p>
            <a:pPr lvl="3"/>
            <a:r>
              <a:rPr lang="en-US" dirty="0" err="1"/>
              <a:t>Rozhodnutí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věci</a:t>
            </a:r>
            <a:r>
              <a:rPr lang="en-US" dirty="0"/>
              <a:t> C-366/10 Air Transport Association of America </a:t>
            </a:r>
            <a:r>
              <a:rPr lang="cs-CZ" dirty="0" smtClean="0"/>
              <a:t> / Společné moskevské prohlášení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8850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Vnitrostátní úprava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5851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dirty="0" smtClean="0"/>
              <a:t>Zákon </a:t>
            </a:r>
            <a:r>
              <a:rPr lang="cs-CZ" b="1" dirty="0"/>
              <a:t>č. 201/2012 Sb., o ochraně </a:t>
            </a:r>
            <a:r>
              <a:rPr lang="cs-CZ" b="1" dirty="0" smtClean="0"/>
              <a:t>ovzduší</a:t>
            </a:r>
          </a:p>
          <a:p>
            <a:pPr lvl="2"/>
            <a:r>
              <a:rPr lang="cs-CZ" dirty="0"/>
              <a:t>práva a povinnosti provozovatelů zdrojů znečišťování ovzduší, nástroje ke snižování množství ovzduší </a:t>
            </a:r>
            <a:r>
              <a:rPr lang="cs-CZ" dirty="0" smtClean="0"/>
              <a:t>znečišťujících látek</a:t>
            </a:r>
          </a:p>
          <a:p>
            <a:pPr marL="627063" lvl="2" indent="0">
              <a:buNone/>
            </a:pPr>
            <a:r>
              <a:rPr lang="cs-CZ" dirty="0" smtClean="0"/>
              <a:t> </a:t>
            </a:r>
            <a:endParaRPr lang="cs-CZ" dirty="0"/>
          </a:p>
          <a:p>
            <a:r>
              <a:rPr lang="cs-CZ" b="1" dirty="0" smtClean="0"/>
              <a:t>Zákon </a:t>
            </a:r>
            <a:r>
              <a:rPr lang="cs-CZ" b="1" dirty="0"/>
              <a:t>č. 73/2012 Sb., o látkách, které poškozují ozonovou vrstvu, a o fluorovaných skleníkových plynech, doplněný vyhláškou č. 257/2012 Sb., o předcházení emisím látek, které poškozují ozonovou vrstvu, a fluorovaných skleníkových </a:t>
            </a:r>
            <a:r>
              <a:rPr lang="cs-CZ" b="1" dirty="0" smtClean="0"/>
              <a:t>plynů</a:t>
            </a:r>
          </a:p>
          <a:p>
            <a:endParaRPr lang="cs-CZ" dirty="0"/>
          </a:p>
          <a:p>
            <a:r>
              <a:rPr lang="cs-CZ" b="1" dirty="0" smtClean="0"/>
              <a:t>Zákon </a:t>
            </a:r>
            <a:r>
              <a:rPr lang="cs-CZ" b="1" dirty="0"/>
              <a:t>č.  383/2012 o podmínkách pro obchodování </a:t>
            </a:r>
            <a:r>
              <a:rPr lang="cs-CZ" b="1" dirty="0" smtClean="0"/>
              <a:t>s povolenkami</a:t>
            </a:r>
            <a:endParaRPr lang="cs-CZ" b="1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305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Mezinárodní úprava</a:t>
            </a:r>
          </a:p>
          <a:p>
            <a:r>
              <a:rPr lang="cs-CZ" dirty="0" smtClean="0"/>
              <a:t>Evropská úprava</a:t>
            </a:r>
          </a:p>
          <a:p>
            <a:r>
              <a:rPr lang="cs-CZ" dirty="0" smtClean="0"/>
              <a:t>Vnitrostátní úprava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Právní úprava ochrany životního prostředí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9361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Mezinárodní úprava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9087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ICAO</a:t>
            </a:r>
          </a:p>
          <a:p>
            <a:pPr lvl="2"/>
            <a:r>
              <a:rPr lang="cs-CZ" dirty="0" smtClean="0"/>
              <a:t>70. </a:t>
            </a:r>
            <a:r>
              <a:rPr lang="cs-CZ" dirty="0"/>
              <a:t>léta - jednání o harmonizovaném přístupu k řešení hluku způsobeném leteckou dopravou a </a:t>
            </a:r>
            <a:r>
              <a:rPr lang="cs-CZ" dirty="0" smtClean="0"/>
              <a:t>ochraně </a:t>
            </a:r>
            <a:r>
              <a:rPr lang="cs-CZ" dirty="0"/>
              <a:t>ovzduší v blízkém okolí </a:t>
            </a:r>
            <a:r>
              <a:rPr lang="cs-CZ" dirty="0" smtClean="0"/>
              <a:t>letišť</a:t>
            </a:r>
          </a:p>
          <a:p>
            <a:pPr lvl="2"/>
            <a:r>
              <a:rPr lang="cs-CZ" dirty="0"/>
              <a:t>1970 - </a:t>
            </a:r>
            <a:r>
              <a:rPr lang="cs-CZ" dirty="0" smtClean="0"/>
              <a:t>Výbor </a:t>
            </a:r>
            <a:r>
              <a:rPr lang="cs-CZ" dirty="0"/>
              <a:t>pro hluk z letecké </a:t>
            </a:r>
            <a:r>
              <a:rPr lang="cs-CZ" dirty="0" smtClean="0"/>
              <a:t>dopravy</a:t>
            </a:r>
          </a:p>
          <a:p>
            <a:pPr lvl="2"/>
            <a:r>
              <a:rPr lang="cs-CZ" dirty="0"/>
              <a:t>1977 - </a:t>
            </a:r>
            <a:r>
              <a:rPr lang="cs-CZ" dirty="0" smtClean="0"/>
              <a:t>Výbor </a:t>
            </a:r>
            <a:r>
              <a:rPr lang="cs-CZ" dirty="0"/>
              <a:t>pro emise z leteckých </a:t>
            </a:r>
            <a:r>
              <a:rPr lang="cs-CZ" dirty="0" smtClean="0"/>
              <a:t>motorů</a:t>
            </a:r>
          </a:p>
          <a:p>
            <a:pPr lvl="2"/>
            <a:r>
              <a:rPr lang="cs-CZ" dirty="0"/>
              <a:t>1983 </a:t>
            </a:r>
            <a:r>
              <a:rPr lang="cs-CZ" dirty="0" smtClean="0"/>
              <a:t>– sloučení obou výborů pod Výbor </a:t>
            </a:r>
            <a:r>
              <a:rPr lang="cs-CZ" dirty="0"/>
              <a:t>pro ochranu životního prostředí v </a:t>
            </a:r>
            <a:r>
              <a:rPr lang="cs-CZ" dirty="0" smtClean="0"/>
              <a:t>letectví</a:t>
            </a:r>
          </a:p>
          <a:p>
            <a:pPr lvl="2"/>
            <a:r>
              <a:rPr lang="cs-CZ" dirty="0" smtClean="0"/>
              <a:t>1994 – počátek spolupráce s orgány OSN v oblasti ŽP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Vývoj právní úpravy ochrany ŽP v letectví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5554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83567" y="2675467"/>
            <a:ext cx="7596833" cy="3705862"/>
          </a:xfrm>
        </p:spPr>
        <p:txBody>
          <a:bodyPr/>
          <a:lstStyle/>
          <a:p>
            <a:r>
              <a:rPr lang="cs-CZ" dirty="0"/>
              <a:t>Příloha č. 16 k Chicagské úmluvě </a:t>
            </a:r>
            <a:r>
              <a:rPr lang="cs-CZ" dirty="0" smtClean="0"/>
              <a:t>- Ochrana </a:t>
            </a:r>
            <a:r>
              <a:rPr lang="cs-CZ" dirty="0"/>
              <a:t>životního </a:t>
            </a:r>
            <a:r>
              <a:rPr lang="cs-CZ" dirty="0" smtClean="0"/>
              <a:t>prostředí</a:t>
            </a:r>
          </a:p>
          <a:p>
            <a:pPr lvl="2"/>
            <a:r>
              <a:rPr lang="cs-CZ" dirty="0"/>
              <a:t>Svazek I - Hluk z </a:t>
            </a:r>
            <a:r>
              <a:rPr lang="cs-CZ" dirty="0" smtClean="0"/>
              <a:t>letadel (1971, 7. novelizace)</a:t>
            </a:r>
          </a:p>
          <a:p>
            <a:pPr lvl="4"/>
            <a:r>
              <a:rPr lang="cs-CZ" dirty="0" smtClean="0"/>
              <a:t>Hlukové limity dle typu letounu</a:t>
            </a:r>
          </a:p>
          <a:p>
            <a:pPr lvl="4"/>
            <a:r>
              <a:rPr lang="cs-CZ" dirty="0" smtClean="0"/>
              <a:t>Zkušební postupy a postupy pro certifikaci</a:t>
            </a:r>
          </a:p>
          <a:p>
            <a:pPr lvl="4"/>
            <a:r>
              <a:rPr lang="cs-CZ" dirty="0" smtClean="0"/>
              <a:t>Zásady měření hluku</a:t>
            </a:r>
          </a:p>
          <a:p>
            <a:pPr lvl="4"/>
            <a:r>
              <a:rPr lang="cs-CZ" dirty="0" smtClean="0"/>
              <a:t>Zásady měření hluku v oblasti letišť</a:t>
            </a:r>
          </a:p>
          <a:p>
            <a:pPr lvl="2"/>
            <a:endParaRPr lang="cs-CZ" dirty="0"/>
          </a:p>
          <a:p>
            <a:pPr lvl="2"/>
            <a:r>
              <a:rPr lang="cs-CZ" dirty="0" smtClean="0"/>
              <a:t>Svazek II – </a:t>
            </a:r>
            <a:r>
              <a:rPr lang="cs-CZ" dirty="0"/>
              <a:t>Emise leteckých motorů </a:t>
            </a:r>
            <a:r>
              <a:rPr lang="cs-CZ" dirty="0" smtClean="0"/>
              <a:t>(1981, 3. novelizace)</a:t>
            </a:r>
          </a:p>
          <a:p>
            <a:pPr lvl="4"/>
            <a:r>
              <a:rPr lang="cs-CZ" dirty="0" smtClean="0"/>
              <a:t>Limity CO2 a oxidů dusíku pro certifikaci motorů</a:t>
            </a:r>
            <a:endParaRPr lang="cs-CZ" dirty="0"/>
          </a:p>
          <a:p>
            <a:pPr lvl="2"/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Mezinárodní právní prameny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8863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Air Transport </a:t>
            </a:r>
            <a:r>
              <a:rPr lang="cs-CZ" dirty="0" err="1"/>
              <a:t>Action</a:t>
            </a:r>
            <a:r>
              <a:rPr lang="cs-CZ" dirty="0"/>
              <a:t> </a:t>
            </a:r>
            <a:r>
              <a:rPr lang="cs-CZ" dirty="0" smtClean="0"/>
              <a:t>Group – ATAG</a:t>
            </a:r>
          </a:p>
          <a:p>
            <a:r>
              <a:rPr lang="cs-CZ" dirty="0" smtClean="0"/>
              <a:t>Sdružení</a:t>
            </a:r>
          </a:p>
          <a:p>
            <a:pPr lvl="2"/>
            <a:r>
              <a:rPr lang="cs-CZ" dirty="0"/>
              <a:t>leteckých </a:t>
            </a:r>
            <a:r>
              <a:rPr lang="cs-CZ" dirty="0" smtClean="0"/>
              <a:t>dopravců</a:t>
            </a:r>
          </a:p>
          <a:p>
            <a:pPr lvl="2"/>
            <a:r>
              <a:rPr lang="cs-CZ" dirty="0" smtClean="0"/>
              <a:t>provozovatelů letišť</a:t>
            </a:r>
          </a:p>
          <a:p>
            <a:pPr lvl="2"/>
            <a:r>
              <a:rPr lang="cs-CZ" dirty="0" smtClean="0"/>
              <a:t>výrobců letadel</a:t>
            </a:r>
          </a:p>
          <a:p>
            <a:pPr lvl="2"/>
            <a:r>
              <a:rPr lang="cs-CZ" dirty="0" smtClean="0"/>
              <a:t>poskytovatelů </a:t>
            </a:r>
            <a:r>
              <a:rPr lang="cs-CZ" dirty="0"/>
              <a:t>letových navigačních </a:t>
            </a:r>
            <a:r>
              <a:rPr lang="cs-CZ" dirty="0" smtClean="0"/>
              <a:t>služeb</a:t>
            </a:r>
          </a:p>
          <a:p>
            <a:r>
              <a:rPr lang="cs-CZ" dirty="0" smtClean="0"/>
              <a:t>Provádění studií, spolupráce s ICAO a státními orgány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Akční skupina pro leteckou dopravu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4240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lnění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lnění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Vlnění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759</TotalTime>
  <Words>1434</Words>
  <Application>Microsoft Office PowerPoint</Application>
  <PresentationFormat>Předvádění na obrazovce (4:3)</PresentationFormat>
  <Paragraphs>177</Paragraphs>
  <Slides>42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42</vt:i4>
      </vt:variant>
    </vt:vector>
  </HeadingPairs>
  <TitlesOfParts>
    <vt:vector size="43" baseType="lpstr">
      <vt:lpstr>Vlnění</vt:lpstr>
      <vt:lpstr>Ochrana životního prostředí</vt:lpstr>
      <vt:lpstr>Ochrana životního prostředí - dělení</vt:lpstr>
      <vt:lpstr>Zdroje ohrožující ŽP, vyplývající z letecké dopravy</vt:lpstr>
      <vt:lpstr>Emise a imise</vt:lpstr>
      <vt:lpstr>Právní úprava ochrany životního prostředí</vt:lpstr>
      <vt:lpstr>Mezinárodní úprava</vt:lpstr>
      <vt:lpstr>Vývoj právní úpravy ochrany ŽP v letectví</vt:lpstr>
      <vt:lpstr>Mezinárodní právní prameny</vt:lpstr>
      <vt:lpstr>Akční skupina pro leteckou dopravu</vt:lpstr>
      <vt:lpstr>Evropská úprava</vt:lpstr>
      <vt:lpstr>Vývoj právní úpravy ochrany ŽP v letectví</vt:lpstr>
      <vt:lpstr>Institucionální zakotvení</vt:lpstr>
      <vt:lpstr>Vnitrostátní úprava</vt:lpstr>
      <vt:lpstr>Institucionální zakotvení</vt:lpstr>
      <vt:lpstr>HLUK</vt:lpstr>
      <vt:lpstr>Právní úprava hluku</vt:lpstr>
      <vt:lpstr>Mezinárodní úprava</vt:lpstr>
      <vt:lpstr>Právní úprava hluku – emise (pravidla pro certifikaci letadel a jejich částí)</vt:lpstr>
      <vt:lpstr>Prezentace aplikace PowerPoint</vt:lpstr>
      <vt:lpstr>Prezentace aplikace PowerPoint</vt:lpstr>
      <vt:lpstr>Právní úprava hluku – emise (pravidla pro certifikaci letadel a jejich částí)</vt:lpstr>
      <vt:lpstr>Evropská úprava</vt:lpstr>
      <vt:lpstr>Právní úprava hluku - emise</vt:lpstr>
      <vt:lpstr>Právní úprava hluku - imise</vt:lpstr>
      <vt:lpstr>Právní úprava hluku - imise</vt:lpstr>
      <vt:lpstr>Vnitrostátní úprava</vt:lpstr>
      <vt:lpstr>Právní úprava hluku - emise</vt:lpstr>
      <vt:lpstr>Právní úprava hluku - imise</vt:lpstr>
      <vt:lpstr>Právní úprava hluku - imise</vt:lpstr>
      <vt:lpstr>Prezentace aplikace PowerPoint</vt:lpstr>
      <vt:lpstr>Prezentace aplikace PowerPoint</vt:lpstr>
      <vt:lpstr>CO2</vt:lpstr>
      <vt:lpstr>Prezentace aplikace PowerPoint</vt:lpstr>
      <vt:lpstr>Mezinárodní úprava</vt:lpstr>
      <vt:lpstr>Prezentace aplikace PowerPoint</vt:lpstr>
      <vt:lpstr>Prezentace aplikace PowerPoint</vt:lpstr>
      <vt:lpstr>Prezentace aplikace PowerPoint</vt:lpstr>
      <vt:lpstr>Prezentace aplikace PowerPoint</vt:lpstr>
      <vt:lpstr>Evropská úprava</vt:lpstr>
      <vt:lpstr>Prezentace aplikace PowerPoint</vt:lpstr>
      <vt:lpstr>Vnitrostátní úprava</vt:lpstr>
      <vt:lpstr>Prezentace aplikace PowerPoint</vt:lpstr>
    </vt:vector>
  </TitlesOfParts>
  <Company>ČEZ ICT Services, a. 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Odpovědnost leteckého dopravce</dc:title>
  <dc:creator>Pichlerová Lucie</dc:creator>
  <cp:lastModifiedBy>Pichlerová Lucie</cp:lastModifiedBy>
  <cp:revision>50</cp:revision>
  <dcterms:created xsi:type="dcterms:W3CDTF">2017-10-14T12:34:48Z</dcterms:created>
  <dcterms:modified xsi:type="dcterms:W3CDTF">2017-11-21T05:21:48Z</dcterms:modified>
</cp:coreProperties>
</file>