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5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9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8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3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1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1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3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7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2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5ED0-65E0-884E-A769-E2CFF1C97539}" type="datetimeFigureOut">
              <a:rPr lang="en-US" smtClean="0"/>
              <a:t>08/10/18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 a </a:t>
            </a:r>
            <a:r>
              <a:rPr lang="en-US" dirty="0" err="1" smtClean="0"/>
              <a:t>principy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Jednotnost</a:t>
            </a:r>
            <a:r>
              <a:rPr lang="en-US" dirty="0" smtClean="0"/>
              <a:t> a </a:t>
            </a:r>
            <a:r>
              <a:rPr lang="en-US" dirty="0" err="1" smtClean="0"/>
              <a:t>flexibilita</a:t>
            </a:r>
            <a:r>
              <a:rPr lang="en-US" dirty="0" smtClean="0"/>
              <a:t> v 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regulaci</a:t>
            </a:r>
            <a:r>
              <a:rPr lang="en-US" dirty="0" smtClean="0"/>
              <a:t> </a:t>
            </a:r>
            <a:r>
              <a:rPr lang="en-US" dirty="0" err="1" smtClean="0"/>
              <a:t>civilního</a:t>
            </a:r>
            <a:r>
              <a:rPr lang="en-US" dirty="0" smtClean="0"/>
              <a:t> </a:t>
            </a:r>
            <a:r>
              <a:rPr lang="en-US" dirty="0" err="1" smtClean="0"/>
              <a:t>letectví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Jednotnost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facilitátor</a:t>
            </a:r>
            <a:r>
              <a:rPr lang="en-US" dirty="0" smtClean="0"/>
              <a:t> </a:t>
            </a:r>
            <a:r>
              <a:rPr lang="en-US" dirty="0" err="1" smtClean="0"/>
              <a:t>plynulé</a:t>
            </a:r>
            <a:r>
              <a:rPr lang="en-US" dirty="0" smtClean="0"/>
              <a:t>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dopravy</a:t>
            </a:r>
            <a:r>
              <a:rPr lang="en-US" dirty="0" smtClean="0"/>
              <a:t> (</a:t>
            </a:r>
            <a:r>
              <a:rPr lang="en-US" dirty="0" err="1" smtClean="0"/>
              <a:t>čl</a:t>
            </a:r>
            <a:r>
              <a:rPr lang="en-US" dirty="0" smtClean="0"/>
              <a:t>. 37; </a:t>
            </a:r>
            <a:r>
              <a:rPr lang="en-US" dirty="0" err="1" smtClean="0"/>
              <a:t>uznávání</a:t>
            </a:r>
            <a:r>
              <a:rPr lang="en-US" dirty="0" smtClean="0"/>
              <a:t> </a:t>
            </a:r>
            <a:r>
              <a:rPr lang="en-US" dirty="0" err="1" smtClean="0"/>
              <a:t>licencí</a:t>
            </a:r>
            <a:r>
              <a:rPr lang="en-US" dirty="0" smtClean="0"/>
              <a:t> …)</a:t>
            </a:r>
          </a:p>
          <a:p>
            <a:pPr marL="0" indent="0">
              <a:buNone/>
            </a:pPr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err="1" smtClean="0"/>
              <a:t>Potřeba</a:t>
            </a:r>
            <a:r>
              <a:rPr lang="en-US" dirty="0" smtClean="0"/>
              <a:t> </a:t>
            </a:r>
            <a:r>
              <a:rPr lang="en-US" dirty="0" err="1" smtClean="0"/>
              <a:t>diverzifikace</a:t>
            </a:r>
            <a:r>
              <a:rPr lang="en-US" dirty="0" smtClean="0"/>
              <a:t> (</a:t>
            </a:r>
            <a:r>
              <a:rPr lang="en-US" dirty="0" err="1" smtClean="0"/>
              <a:t>velká</a:t>
            </a:r>
            <a:r>
              <a:rPr lang="en-US" dirty="0" smtClean="0"/>
              <a:t>/</a:t>
            </a:r>
            <a:r>
              <a:rPr lang="en-US" dirty="0" err="1" smtClean="0"/>
              <a:t>malá</a:t>
            </a:r>
            <a:r>
              <a:rPr lang="en-US" dirty="0" smtClean="0"/>
              <a:t> </a:t>
            </a:r>
            <a:r>
              <a:rPr lang="en-US" dirty="0" err="1" smtClean="0"/>
              <a:t>letadla</a:t>
            </a:r>
            <a:r>
              <a:rPr lang="en-US" dirty="0" smtClean="0"/>
              <a:t>; </a:t>
            </a:r>
            <a:r>
              <a:rPr lang="en-US" dirty="0" err="1" smtClean="0"/>
              <a:t>regionální</a:t>
            </a:r>
            <a:r>
              <a:rPr lang="en-US" dirty="0" smtClean="0"/>
              <a:t> </a:t>
            </a:r>
            <a:r>
              <a:rPr lang="en-US" dirty="0" err="1" smtClean="0"/>
              <a:t>specifika</a:t>
            </a:r>
            <a:r>
              <a:rPr lang="en-US" dirty="0" smtClean="0"/>
              <a:t>; </a:t>
            </a:r>
            <a:r>
              <a:rPr lang="en-US" dirty="0" err="1" smtClean="0"/>
              <a:t>druh</a:t>
            </a:r>
            <a:r>
              <a:rPr lang="en-US" dirty="0" smtClean="0"/>
              <a:t> </a:t>
            </a:r>
            <a:r>
              <a:rPr lang="en-US" dirty="0" err="1" smtClean="0"/>
              <a:t>provozu</a:t>
            </a:r>
            <a:r>
              <a:rPr lang="en-US" dirty="0" smtClean="0"/>
              <a:t> </a:t>
            </a:r>
            <a:r>
              <a:rPr lang="en-US" dirty="0" err="1" smtClean="0"/>
              <a:t>atd</a:t>
            </a:r>
            <a:r>
              <a:rPr lang="en-US" dirty="0" smtClean="0"/>
              <a:t>…)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čl</a:t>
            </a:r>
            <a:r>
              <a:rPr lang="en-US" dirty="0" smtClean="0"/>
              <a:t>. 38 </a:t>
            </a:r>
            <a:r>
              <a:rPr lang="en-US" dirty="0" err="1" smtClean="0"/>
              <a:t>ChÚ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čl</a:t>
            </a:r>
            <a:r>
              <a:rPr lang="en-US" dirty="0" smtClean="0"/>
              <a:t>. </a:t>
            </a:r>
            <a:r>
              <a:rPr lang="en-US" dirty="0" smtClean="0"/>
              <a:t>71</a:t>
            </a:r>
            <a:r>
              <a:rPr lang="en-US" dirty="0" smtClean="0"/>
              <a:t> </a:t>
            </a:r>
            <a:r>
              <a:rPr lang="en-US" dirty="0" smtClean="0"/>
              <a:t>2018</a:t>
            </a:r>
            <a:r>
              <a:rPr lang="en-US" dirty="0" smtClean="0"/>
              <a:t>/</a:t>
            </a:r>
            <a:r>
              <a:rPr lang="en-US" dirty="0" smtClean="0"/>
              <a:t>1139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8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území suverénního státu bez přistání za účelem přistání ve třetím státě. </a:t>
            </a:r>
            <a:endParaRPr lang="en-US" sz="3400" dirty="0"/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pro neobchodní </a:t>
            </a:r>
            <a:r>
              <a:rPr lang="cs-CZ" sz="3400" dirty="0" smtClean="0"/>
              <a:t>účely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za účelem vysazení cestujících a vyložení nákladu ze státu, v jehož rejstříku je letadlo zapsáno</a:t>
            </a:r>
            <a:r>
              <a:rPr lang="en-US" sz="3400" dirty="0" smtClean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za účelem převzetí cestujících a nákladu k přepravě do státu v jehož rejstříku je letadlo </a:t>
            </a:r>
            <a:r>
              <a:rPr lang="cs-CZ" sz="3400" dirty="0" smtClean="0"/>
              <a:t>zapsáno</a:t>
            </a:r>
            <a:endParaRPr lang="cs-CZ" sz="3400" dirty="0"/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za účelem za účelem vysazení a převzetí cestujících a naložení a vyložení nákladu kteréhokoliv státu.</a:t>
            </a:r>
            <a:r>
              <a:rPr lang="en-US" sz="340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6. právo </a:t>
            </a:r>
            <a:r>
              <a:rPr lang="cs-CZ" b="1" dirty="0"/>
              <a:t>přeletu včetně přeprava cestujících a nákladu stejným dopravcem z jiné země do dalšího státu přes stát registrace </a:t>
            </a:r>
            <a:r>
              <a:rPr lang="cs-CZ" b="1" dirty="0" smtClean="0"/>
              <a:t>letadla</a:t>
            </a:r>
          </a:p>
          <a:p>
            <a:pPr marL="0" indent="0">
              <a:buNone/>
            </a:pPr>
            <a:r>
              <a:rPr lang="cs-CZ" b="1" dirty="0" smtClean="0"/>
              <a:t>7. právo </a:t>
            </a:r>
            <a:r>
              <a:rPr lang="cs-CZ" b="1" dirty="0"/>
              <a:t>přeletu, včetně přepravy cestujících a nákladu pro cizí země, přičemž let nezapočne ve státu registrace </a:t>
            </a:r>
            <a:r>
              <a:rPr lang="cs-CZ" b="1" dirty="0" smtClean="0"/>
              <a:t>letadla</a:t>
            </a:r>
          </a:p>
          <a:p>
            <a:pPr marL="0" indent="0">
              <a:buNone/>
            </a:pPr>
            <a:r>
              <a:rPr lang="cs-CZ" b="1" dirty="0" smtClean="0"/>
              <a:t>8. právo </a:t>
            </a:r>
            <a:r>
              <a:rPr lang="cs-CZ" b="1" dirty="0"/>
              <a:t>tzv. částečné </a:t>
            </a:r>
            <a:r>
              <a:rPr lang="cs-CZ" b="1" dirty="0" smtClean="0"/>
              <a:t>kabotáže</a:t>
            </a:r>
            <a:r>
              <a:rPr lang="cs-CZ" dirty="0" smtClean="0"/>
              <a:t> (právo </a:t>
            </a:r>
            <a:r>
              <a:rPr lang="cs-CZ" dirty="0"/>
              <a:t>přepravovat cestující nebo náklad v rámci jiného státu, pokud vlastní let daného letadla započal ve státě, v němž je letadlo zapsáno do </a:t>
            </a:r>
            <a:r>
              <a:rPr lang="cs-CZ" dirty="0" smtClean="0"/>
              <a:t>rejstříku</a:t>
            </a:r>
            <a:r>
              <a:rPr lang="cs-CZ" dirty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9. </a:t>
            </a:r>
            <a:r>
              <a:rPr lang="cs-CZ" b="1" dirty="0" smtClean="0"/>
              <a:t>právo </a:t>
            </a:r>
            <a:r>
              <a:rPr lang="cs-CZ" b="1" dirty="0"/>
              <a:t>úplné </a:t>
            </a:r>
            <a:r>
              <a:rPr lang="cs-CZ" b="1" dirty="0" smtClean="0"/>
              <a:t>kabotáže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Suverenita státu ve vzdušném prostoru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Vzdušný prostor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cs-CZ" dirty="0" smtClean="0"/>
              <a:t>okraj </a:t>
            </a:r>
            <a:r>
              <a:rPr lang="cs-CZ" dirty="0"/>
              <a:t>spodní hranice kosmického prostoru</a:t>
            </a:r>
            <a:r>
              <a:rPr lang="en-US" dirty="0" smtClean="0">
                <a:effectLst/>
              </a:rPr>
              <a:t> (</a:t>
            </a:r>
            <a:r>
              <a:rPr lang="en-US" dirty="0" err="1" smtClean="0">
                <a:effectLst/>
              </a:rPr>
              <a:t>cca</a:t>
            </a:r>
            <a:r>
              <a:rPr lang="en-US" dirty="0" smtClean="0">
                <a:effectLst/>
              </a:rPr>
              <a:t> 100 km)</a:t>
            </a:r>
          </a:p>
          <a:p>
            <a:r>
              <a:rPr lang="cs-CZ" dirty="0" smtClean="0"/>
              <a:t>„prostor nad územím České republiky do výšky, kterou lze využít pro letecký provoz“</a:t>
            </a:r>
            <a:r>
              <a:rPr lang="en-US" dirty="0" smtClean="0">
                <a:effectLst/>
              </a:rPr>
              <a:t> (§ 2 </a:t>
            </a:r>
            <a:r>
              <a:rPr lang="en-US" dirty="0" err="1" smtClean="0">
                <a:effectLst/>
              </a:rPr>
              <a:t>odst</a:t>
            </a:r>
            <a:r>
              <a:rPr lang="en-US" dirty="0" smtClean="0">
                <a:effectLst/>
              </a:rPr>
              <a:t>. 7 ZCL) -&gt; </a:t>
            </a:r>
            <a:r>
              <a:rPr lang="en-US" dirty="0" err="1" smtClean="0">
                <a:effectLst/>
              </a:rPr>
              <a:t>jak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vysoko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zvládnou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létat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letadla</a:t>
            </a:r>
            <a:r>
              <a:rPr lang="en-US" dirty="0" smtClean="0">
                <a:effectLst/>
              </a:rPr>
              <a:t>?</a:t>
            </a:r>
          </a:p>
          <a:p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8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Letadlo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cs-CZ" dirty="0"/>
              <a:t>„zařízení schopné vyvozovat síly nesoucí jej v atmosféře z reakcí vzduchu, které nejsou reakcemi vůči zemskému povrchu.“</a:t>
            </a:r>
            <a:r>
              <a:rPr lang="en-US" dirty="0" smtClean="0">
                <a:effectLst/>
              </a:rPr>
              <a:t> (L1/Annex1)</a:t>
            </a:r>
          </a:p>
          <a:p>
            <a:pPr>
              <a:buFontTx/>
              <a:buChar char="-"/>
            </a:pPr>
            <a:r>
              <a:rPr lang="en-US" dirty="0" err="1" smtClean="0"/>
              <a:t>Letouny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Vrtulníky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Vzducholodě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Balóny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44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ZCL </a:t>
            </a:r>
            <a:r>
              <a:rPr lang="en-US" dirty="0" err="1" smtClean="0"/>
              <a:t>doplňuje</a:t>
            </a:r>
            <a:r>
              <a:rPr lang="en-US" dirty="0" smtClean="0"/>
              <a:t>  “</a:t>
            </a:r>
            <a:r>
              <a:rPr lang="en-US" dirty="0" err="1" smtClean="0"/>
              <a:t>sportovní</a:t>
            </a:r>
            <a:r>
              <a:rPr lang="en-US" dirty="0" smtClean="0"/>
              <a:t> </a:t>
            </a:r>
            <a:r>
              <a:rPr lang="en-US" dirty="0" err="1" smtClean="0"/>
              <a:t>létající</a:t>
            </a:r>
            <a:r>
              <a:rPr lang="en-US" dirty="0" smtClean="0"/>
              <a:t> </a:t>
            </a:r>
            <a:r>
              <a:rPr lang="en-US" dirty="0" err="1" smtClean="0"/>
              <a:t>zařízení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0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Suverenita</a:t>
            </a:r>
            <a:r>
              <a:rPr lang="en-US" b="1" i="1" dirty="0" smtClean="0"/>
              <a:t> </a:t>
            </a:r>
            <a:r>
              <a:rPr lang="en-US" b="1" i="1" dirty="0" err="1" smtClean="0"/>
              <a:t>státu</a:t>
            </a:r>
            <a:r>
              <a:rPr lang="en-US" b="1" i="1" dirty="0" smtClean="0"/>
              <a:t> </a:t>
            </a:r>
            <a:r>
              <a:rPr lang="en-US" b="1" i="1" dirty="0" err="1" smtClean="0"/>
              <a:t>ve</a:t>
            </a:r>
            <a:r>
              <a:rPr lang="en-US" b="1" i="1" dirty="0" smtClean="0"/>
              <a:t> </a:t>
            </a:r>
            <a:r>
              <a:rPr lang="en-US" b="1" i="1" dirty="0" err="1" smtClean="0"/>
              <a:t>vzdušném</a:t>
            </a:r>
            <a:r>
              <a:rPr lang="en-US" b="1" i="1" dirty="0" smtClean="0"/>
              <a:t> </a:t>
            </a:r>
            <a:r>
              <a:rPr lang="en-US" b="1" i="1" dirty="0" err="1" smtClean="0"/>
              <a:t>prostoru</a:t>
            </a:r>
            <a:endParaRPr lang="en-US" b="1" i="1" dirty="0" smtClean="0"/>
          </a:p>
          <a:p>
            <a:pPr>
              <a:buFontTx/>
              <a:buChar char="-"/>
            </a:pPr>
            <a:r>
              <a:rPr lang="en-US" dirty="0" err="1" smtClean="0"/>
              <a:t>Odpovědnost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bezpečnost</a:t>
            </a:r>
            <a:endParaRPr lang="en-US" dirty="0"/>
          </a:p>
          <a:p>
            <a:pPr lvl="1">
              <a:buFontTx/>
              <a:buChar char="-"/>
            </a:pP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kontrolovat</a:t>
            </a:r>
            <a:r>
              <a:rPr lang="en-US" dirty="0" smtClean="0"/>
              <a:t> </a:t>
            </a:r>
            <a:r>
              <a:rPr lang="en-US" dirty="0" err="1" smtClean="0"/>
              <a:t>letadla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dirty="0" err="1" smtClean="0"/>
              <a:t>řídit</a:t>
            </a:r>
            <a:r>
              <a:rPr lang="en-US" dirty="0" smtClean="0"/>
              <a:t> </a:t>
            </a:r>
            <a:r>
              <a:rPr lang="en-US" dirty="0" err="1" smtClean="0"/>
              <a:t>provoz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zakázat</a:t>
            </a:r>
            <a:r>
              <a:rPr lang="en-US" dirty="0" smtClean="0"/>
              <a:t>/</a:t>
            </a:r>
            <a:r>
              <a:rPr lang="en-US" dirty="0" err="1" smtClean="0"/>
              <a:t>omezit</a:t>
            </a:r>
            <a:r>
              <a:rPr lang="en-US" dirty="0" smtClean="0"/>
              <a:t> </a:t>
            </a:r>
            <a:r>
              <a:rPr lang="en-US" dirty="0" err="1" smtClean="0"/>
              <a:t>vstup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0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Ochrana vzdušného prostoru před narušením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 smtClean="0"/>
              <a:t>Čl</a:t>
            </a:r>
            <a:r>
              <a:rPr lang="en-US" dirty="0" smtClean="0"/>
              <a:t>. 4</a:t>
            </a:r>
          </a:p>
          <a:p>
            <a:pPr marL="0" indent="0">
              <a:buNone/>
            </a:pPr>
            <a:r>
              <a:rPr lang="cs-CZ" dirty="0" smtClean="0"/>
              <a:t>-&gt; nepoužití </a:t>
            </a:r>
            <a:r>
              <a:rPr lang="cs-CZ" dirty="0"/>
              <a:t>civilního letectví k žádnému účelu, který by byl neslučitelný s mírovými účely Chicagské </a:t>
            </a:r>
            <a:r>
              <a:rPr lang="cs-CZ" dirty="0" smtClean="0"/>
              <a:t>úmluvy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1983 KAL 007 -&gt; čl. 3bis -&gt; povinnost zdržet se </a:t>
            </a:r>
            <a:r>
              <a:rPr lang="cs-CZ" dirty="0"/>
              <a:t>použití ozbrojené síly proti civilnímu letadlu</a:t>
            </a:r>
            <a:r>
              <a:rPr lang="en-US" dirty="0" smtClean="0">
                <a:effectLst/>
              </a:rPr>
              <a:t> 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2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Let ve volném vzdušném prostoru </a:t>
            </a:r>
            <a:endParaRPr lang="cs-CZ" b="1" i="1" dirty="0" smtClean="0"/>
          </a:p>
          <a:p>
            <a:pPr marL="0" indent="0">
              <a:buNone/>
            </a:pPr>
            <a:r>
              <a:rPr lang="cs-CZ" dirty="0" smtClean="0"/>
              <a:t>Pravidla se dovozují </a:t>
            </a:r>
            <a:r>
              <a:rPr lang="cs-CZ" dirty="0"/>
              <a:t>z jiných mezinárodních instrumentů, především z Úmluvy OSN o mořském právu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čl</a:t>
            </a:r>
            <a:r>
              <a:rPr lang="en-US" dirty="0" smtClean="0"/>
              <a:t>. 12 </a:t>
            </a:r>
            <a:r>
              <a:rPr lang="en-US" smtClean="0"/>
              <a:t>ChÚ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9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Zásada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příslušnosti</a:t>
            </a:r>
            <a:r>
              <a:rPr lang="en-US" dirty="0" smtClean="0"/>
              <a:t> </a:t>
            </a:r>
            <a:r>
              <a:rPr lang="en-US" dirty="0" err="1" smtClean="0"/>
              <a:t>letadla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stát</a:t>
            </a:r>
            <a:r>
              <a:rPr lang="en-US" dirty="0" smtClean="0"/>
              <a:t> – </a:t>
            </a:r>
            <a:r>
              <a:rPr lang="en-US" dirty="0" err="1" smtClean="0"/>
              <a:t>letadlo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zápis </a:t>
            </a:r>
            <a:r>
              <a:rPr lang="cs-CZ" dirty="0" smtClean="0"/>
              <a:t>do leteckého rejstříku</a:t>
            </a: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bchodní letecká doprava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0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Zásada</a:t>
            </a:r>
            <a:r>
              <a:rPr lang="en-US" dirty="0" smtClean="0"/>
              <a:t> </a:t>
            </a:r>
            <a:r>
              <a:rPr lang="en-US" dirty="0" err="1" smtClean="0"/>
              <a:t>bezpečnosti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Bezpečnost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nezbytný</a:t>
            </a:r>
            <a:r>
              <a:rPr lang="en-US" dirty="0" smtClean="0"/>
              <a:t> </a:t>
            </a:r>
            <a:r>
              <a:rPr lang="en-US" dirty="0" err="1" smtClean="0"/>
              <a:t>předpoklad</a:t>
            </a:r>
            <a:r>
              <a:rPr lang="en-US" dirty="0" smtClean="0"/>
              <a:t> a </a:t>
            </a:r>
            <a:r>
              <a:rPr lang="en-US" dirty="0" err="1" smtClean="0"/>
              <a:t>cíl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Safety x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4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310</Words>
  <Application>Microsoft Macintosh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Některé základní koncepty a principy</vt:lpstr>
      <vt:lpstr>Suverenita státu ve vzdušném prostoru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Zásada státní příslušnosti letadla</vt:lpstr>
      <vt:lpstr>Zásada bezpečnosti</vt:lpstr>
      <vt:lpstr>Jednotnost a flexibilita v právní regulaci civilního letectví </vt:lpstr>
      <vt:lpstr>Letecké svobody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Některé základní koncepty a principy</dc:title>
  <dc:creator>Terezie Smejkalova</dc:creator>
  <cp:lastModifiedBy>Terezie Smejkalova</cp:lastModifiedBy>
  <cp:revision>5</cp:revision>
  <dcterms:created xsi:type="dcterms:W3CDTF">2017-10-09T19:00:12Z</dcterms:created>
  <dcterms:modified xsi:type="dcterms:W3CDTF">2018-10-08T18:35:37Z</dcterms:modified>
</cp:coreProperties>
</file>