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535" r:id="rId2"/>
    <p:sldId id="574" r:id="rId3"/>
    <p:sldId id="524" r:id="rId4"/>
    <p:sldId id="525" r:id="rId5"/>
    <p:sldId id="538" r:id="rId6"/>
    <p:sldId id="523" r:id="rId7"/>
    <p:sldId id="464" r:id="rId8"/>
    <p:sldId id="540" r:id="rId9"/>
    <p:sldId id="379" r:id="rId10"/>
    <p:sldId id="463" r:id="rId11"/>
    <p:sldId id="465" r:id="rId12"/>
    <p:sldId id="468" r:id="rId13"/>
    <p:sldId id="541" r:id="rId14"/>
    <p:sldId id="481" r:id="rId15"/>
    <p:sldId id="484" r:id="rId16"/>
    <p:sldId id="486" r:id="rId17"/>
    <p:sldId id="526" r:id="rId18"/>
    <p:sldId id="473" r:id="rId19"/>
    <p:sldId id="455" r:id="rId20"/>
    <p:sldId id="474" r:id="rId21"/>
    <p:sldId id="475" r:id="rId22"/>
    <p:sldId id="457" r:id="rId23"/>
    <p:sldId id="527" r:id="rId24"/>
    <p:sldId id="578" r:id="rId25"/>
    <p:sldId id="490" r:id="rId26"/>
    <p:sldId id="491" r:id="rId27"/>
    <p:sldId id="492" r:id="rId28"/>
    <p:sldId id="493" r:id="rId29"/>
    <p:sldId id="496" r:id="rId30"/>
    <p:sldId id="550" r:id="rId31"/>
    <p:sldId id="554" r:id="rId32"/>
    <p:sldId id="555" r:id="rId33"/>
    <p:sldId id="556" r:id="rId34"/>
    <p:sldId id="517" r:id="rId35"/>
    <p:sldId id="399" r:id="rId36"/>
    <p:sldId id="522" r:id="rId37"/>
    <p:sldId id="557" r:id="rId38"/>
    <p:sldId id="560" r:id="rId39"/>
    <p:sldId id="571" r:id="rId40"/>
    <p:sldId id="572" r:id="rId41"/>
    <p:sldId id="506" r:id="rId42"/>
    <p:sldId id="559" r:id="rId43"/>
    <p:sldId id="260" r:id="rId44"/>
    <p:sldId id="354" r:id="rId45"/>
    <p:sldId id="404" r:id="rId46"/>
    <p:sldId id="356" r:id="rId47"/>
    <p:sldId id="363" r:id="rId48"/>
    <p:sldId id="357" r:id="rId49"/>
    <p:sldId id="332" r:id="rId50"/>
    <p:sldId id="330" r:id="rId51"/>
    <p:sldId id="333" r:id="rId52"/>
    <p:sldId id="334" r:id="rId53"/>
    <p:sldId id="335" r:id="rId54"/>
    <p:sldId id="291" r:id="rId55"/>
    <p:sldId id="344" r:id="rId56"/>
    <p:sldId id="406" r:id="rId57"/>
    <p:sldId id="256" r:id="rId5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16" autoAdjust="0"/>
  </p:normalViewPr>
  <p:slideViewPr>
    <p:cSldViewPr>
      <p:cViewPr varScale="1">
        <p:scale>
          <a:sx n="53" d="100"/>
          <a:sy n="53" d="100"/>
        </p:scale>
        <p:origin x="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CEC35-7328-40EC-9C26-E02891A8C065}" type="datetimeFigureOut">
              <a:rPr lang="cs-CZ" smtClean="0"/>
              <a:t>26.09.2018</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2EABD-29BA-4790-96B6-4B096DEBCC2A}" type="slidenum">
              <a:rPr lang="cs-CZ" smtClean="0"/>
              <a:t>‹#›</a:t>
            </a:fld>
            <a:endParaRPr lang="cs-CZ"/>
          </a:p>
        </p:txBody>
      </p:sp>
    </p:spTree>
    <p:extLst>
      <p:ext uri="{BB962C8B-B14F-4D97-AF65-F5344CB8AC3E}">
        <p14:creationId xmlns:p14="http://schemas.microsoft.com/office/powerpoint/2010/main" val="8460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sz="1100" b="0" i="0" kern="1200" dirty="0" err="1">
                <a:solidFill>
                  <a:schemeClr val="tx1"/>
                </a:solidFill>
                <a:effectLst/>
                <a:latin typeface="+mn-lt"/>
                <a:ea typeface="+mn-ea"/>
                <a:cs typeface="+mn-cs"/>
              </a:rPr>
              <a:t>Number</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of</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recorded</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transactions</a:t>
            </a:r>
            <a:r>
              <a:rPr lang="cs-CZ" sz="1100" b="0" i="0" kern="1200" dirty="0">
                <a:solidFill>
                  <a:schemeClr val="tx1"/>
                </a:solidFill>
                <a:effectLst/>
                <a:latin typeface="+mn-lt"/>
                <a:ea typeface="+mn-ea"/>
                <a:cs typeface="+mn-cs"/>
              </a:rPr>
              <a:t> – </a:t>
            </a:r>
            <a:r>
              <a:rPr lang="cs-CZ" sz="1100" b="0" i="0" kern="1200" dirty="0" err="1">
                <a:solidFill>
                  <a:schemeClr val="tx1"/>
                </a:solidFill>
                <a:effectLst/>
                <a:latin typeface="+mn-lt"/>
                <a:ea typeface="+mn-ea"/>
                <a:cs typeface="+mn-cs"/>
              </a:rPr>
              <a:t>birds</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imported</a:t>
            </a:r>
            <a:r>
              <a:rPr lang="cs-CZ" sz="1100" b="0" i="0" kern="1200" baseline="0" dirty="0">
                <a:solidFill>
                  <a:schemeClr val="tx1"/>
                </a:solidFill>
                <a:effectLst/>
                <a:latin typeface="+mn-lt"/>
                <a:ea typeface="+mn-ea"/>
                <a:cs typeface="+mn-cs"/>
              </a:rPr>
              <a:t> and </a:t>
            </a:r>
            <a:r>
              <a:rPr lang="cs-CZ" sz="1100" b="0" i="0" kern="1200" baseline="0" dirty="0" err="1">
                <a:solidFill>
                  <a:schemeClr val="tx1"/>
                </a:solidFill>
                <a:effectLst/>
                <a:latin typeface="+mn-lt"/>
                <a:ea typeface="+mn-ea"/>
                <a:cs typeface="+mn-cs"/>
              </a:rPr>
              <a:t>exported</a:t>
            </a:r>
            <a:r>
              <a:rPr lang="cs-CZ" sz="1100" b="0" i="0" kern="1200" baseline="0" dirty="0">
                <a:solidFill>
                  <a:schemeClr val="tx1"/>
                </a:solidFill>
                <a:effectLst/>
                <a:latin typeface="+mn-lt"/>
                <a:ea typeface="+mn-ea"/>
                <a:cs typeface="+mn-cs"/>
              </a:rPr>
              <a:t> (</a:t>
            </a:r>
            <a:r>
              <a:rPr lang="cs-CZ" sz="1100" b="0" i="0" kern="1200" baseline="0" dirty="0" err="1">
                <a:solidFill>
                  <a:schemeClr val="tx1"/>
                </a:solidFill>
                <a:effectLst/>
                <a:latin typeface="+mn-lt"/>
                <a:ea typeface="+mn-ea"/>
                <a:cs typeface="+mn-cs"/>
              </a:rPr>
              <a:t>Germany</a:t>
            </a:r>
            <a:r>
              <a:rPr lang="cs-CZ" sz="1100" b="0" i="0" kern="1200" baseline="0" dirty="0">
                <a:solidFill>
                  <a:schemeClr val="tx1"/>
                </a:solidFill>
                <a:effectLst/>
                <a:latin typeface="+mn-lt"/>
                <a:ea typeface="+mn-ea"/>
                <a:cs typeface="+mn-cs"/>
              </a:rPr>
              <a:t>)</a:t>
            </a:r>
            <a:endParaRPr lang="cs-CZ" b="0" dirty="0"/>
          </a:p>
        </p:txBody>
      </p:sp>
    </p:spTree>
    <p:extLst>
      <p:ext uri="{BB962C8B-B14F-4D97-AF65-F5344CB8AC3E}">
        <p14:creationId xmlns:p14="http://schemas.microsoft.com/office/powerpoint/2010/main" val="399069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r>
              <a:rPr lang="cs-CZ" sz="1100" b="0" i="0" kern="1200" dirty="0" err="1">
                <a:solidFill>
                  <a:schemeClr val="tx1"/>
                </a:solidFill>
                <a:effectLst/>
                <a:latin typeface="+mn-lt"/>
                <a:ea typeface="+mn-ea"/>
                <a:cs typeface="+mn-cs"/>
              </a:rPr>
              <a:t>Number</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of</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recorded</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transactions</a:t>
            </a:r>
            <a:r>
              <a:rPr lang="cs-CZ" sz="1100" b="0" i="0" kern="1200" dirty="0">
                <a:solidFill>
                  <a:schemeClr val="tx1"/>
                </a:solidFill>
                <a:effectLst/>
                <a:latin typeface="+mn-lt"/>
                <a:ea typeface="+mn-ea"/>
                <a:cs typeface="+mn-cs"/>
              </a:rPr>
              <a:t> – </a:t>
            </a:r>
            <a:r>
              <a:rPr lang="cs-CZ" sz="1100" b="0" i="0" kern="1200" dirty="0" err="1">
                <a:solidFill>
                  <a:schemeClr val="tx1"/>
                </a:solidFill>
                <a:effectLst/>
                <a:latin typeface="+mn-lt"/>
                <a:ea typeface="+mn-ea"/>
                <a:cs typeface="+mn-cs"/>
              </a:rPr>
              <a:t>birds</a:t>
            </a:r>
            <a:r>
              <a:rPr lang="cs-CZ" sz="1100" b="0" i="0" kern="1200" dirty="0">
                <a:solidFill>
                  <a:schemeClr val="tx1"/>
                </a:solidFill>
                <a:effectLst/>
                <a:latin typeface="+mn-lt"/>
                <a:ea typeface="+mn-ea"/>
                <a:cs typeface="+mn-cs"/>
              </a:rPr>
              <a:t> </a:t>
            </a:r>
            <a:r>
              <a:rPr lang="cs-CZ" sz="1100" b="0" i="0" kern="1200" dirty="0" err="1">
                <a:solidFill>
                  <a:schemeClr val="tx1"/>
                </a:solidFill>
                <a:effectLst/>
                <a:latin typeface="+mn-lt"/>
                <a:ea typeface="+mn-ea"/>
                <a:cs typeface="+mn-cs"/>
              </a:rPr>
              <a:t>imported</a:t>
            </a:r>
            <a:r>
              <a:rPr lang="cs-CZ" sz="1100" b="0" i="0" kern="1200" baseline="0" dirty="0">
                <a:solidFill>
                  <a:schemeClr val="tx1"/>
                </a:solidFill>
                <a:effectLst/>
                <a:latin typeface="+mn-lt"/>
                <a:ea typeface="+mn-ea"/>
                <a:cs typeface="+mn-cs"/>
              </a:rPr>
              <a:t> and </a:t>
            </a:r>
            <a:r>
              <a:rPr lang="cs-CZ" sz="1100" b="0" i="0" kern="1200" baseline="0" dirty="0" err="1">
                <a:solidFill>
                  <a:schemeClr val="tx1"/>
                </a:solidFill>
                <a:effectLst/>
                <a:latin typeface="+mn-lt"/>
                <a:ea typeface="+mn-ea"/>
                <a:cs typeface="+mn-cs"/>
              </a:rPr>
              <a:t>exported</a:t>
            </a:r>
            <a:r>
              <a:rPr lang="cs-CZ" sz="1100" b="0" i="0" kern="1200" baseline="0" dirty="0">
                <a:solidFill>
                  <a:schemeClr val="tx1"/>
                </a:solidFill>
                <a:effectLst/>
                <a:latin typeface="+mn-lt"/>
                <a:ea typeface="+mn-ea"/>
                <a:cs typeface="+mn-cs"/>
              </a:rPr>
              <a:t> (</a:t>
            </a:r>
            <a:r>
              <a:rPr lang="cs-CZ" sz="1100" b="0" i="0" kern="1200" baseline="0" dirty="0" err="1">
                <a:solidFill>
                  <a:schemeClr val="tx1"/>
                </a:solidFill>
                <a:effectLst/>
                <a:latin typeface="+mn-lt"/>
                <a:ea typeface="+mn-ea"/>
                <a:cs typeface="+mn-cs"/>
              </a:rPr>
              <a:t>Czechia</a:t>
            </a:r>
            <a:r>
              <a:rPr lang="cs-CZ" sz="1100" b="0" i="0" kern="1200" baseline="0" dirty="0">
                <a:solidFill>
                  <a:schemeClr val="tx1"/>
                </a:solidFill>
                <a:effectLst/>
                <a:latin typeface="+mn-lt"/>
                <a:ea typeface="+mn-ea"/>
                <a:cs typeface="+mn-cs"/>
              </a:rPr>
              <a:t>)</a:t>
            </a:r>
            <a:endParaRPr lang="cs-CZ" b="0" dirty="0"/>
          </a:p>
        </p:txBody>
      </p:sp>
    </p:spTree>
    <p:extLst>
      <p:ext uri="{BB962C8B-B14F-4D97-AF65-F5344CB8AC3E}">
        <p14:creationId xmlns:p14="http://schemas.microsoft.com/office/powerpoint/2010/main" val="956686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26.09.2018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26.09.2018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https://cs.wikipedia.org/wiki/Seznam_ohro%C5%BEen%C3%BDch_%C5%BEivo%C4%8Dich%C5%AF_v_%C4%8Cesk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https://en.wikipedia.org/wiki/Animal_trial" TargetMode="External"/><Relationship Id="rId5" Type="http://schemas.openxmlformats.org/officeDocument/2006/relationships/hyperlink" Target="https://en.wikipedia.org/wiki/Chambers_Book_of_Days"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hyperlink" Target="http://www.dailymail.co.uk/news/article-1127012/Police-arrest-goat-accused-armed-robbery.html"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hyperlink" Target="http://eagri.cz/public/web/mze/legislativa/pravni-predpisy-mze/tematicky-prehled/Legislativa-MZe_uplna-zneni_zakon-2000-154-viceoblasti.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thehindu.com/news/national/other-states/goat-a-repeat-offender-arrested-for-criminal-trespass-in-chhattisgarh/article8214643.ec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solidFill>
                  <a:schemeClr val="accent6">
                    <a:lumMod val="75000"/>
                  </a:schemeClr>
                </a:solidFill>
              </a:rPr>
              <a:t>Cronenberg</a:t>
            </a:r>
            <a:r>
              <a:rPr lang="cs-CZ" sz="4000" b="1" dirty="0">
                <a:solidFill>
                  <a:schemeClr val="accent6">
                    <a:lumMod val="75000"/>
                  </a:schemeClr>
                </a:solidFill>
              </a:rPr>
              <a:t>?</a:t>
            </a:r>
          </a:p>
        </p:txBody>
      </p:sp>
      <p:sp>
        <p:nvSpPr>
          <p:cNvPr id="8" name="TextovéPole 7"/>
          <p:cNvSpPr txBox="1"/>
          <p:nvPr/>
        </p:nvSpPr>
        <p:spPr>
          <a:xfrm>
            <a:off x="5148064" y="5877272"/>
            <a:ext cx="3538736" cy="369332"/>
          </a:xfrm>
          <a:prstGeom prst="rect">
            <a:avLst/>
          </a:prstGeom>
          <a:noFill/>
        </p:spPr>
        <p:txBody>
          <a:bodyPr wrap="square" rtlCol="0">
            <a:spAutoFit/>
          </a:bodyPr>
          <a:lstStyle/>
          <a:p>
            <a:r>
              <a:rPr lang="cs-CZ" dirty="0"/>
              <a:t>Foto: Michal Šula, MAFRA</a:t>
            </a:r>
          </a:p>
        </p:txBody>
      </p:sp>
      <p:pic>
        <p:nvPicPr>
          <p:cNvPr id="3" name="Obrázek 2"/>
          <p:cNvPicPr>
            <a:picLocks noChangeAspect="1"/>
          </p:cNvPicPr>
          <p:nvPr/>
        </p:nvPicPr>
        <p:blipFill>
          <a:blip r:embed="rId4"/>
          <a:stretch>
            <a:fillRect/>
          </a:stretch>
        </p:blipFill>
        <p:spPr>
          <a:xfrm>
            <a:off x="827584" y="331594"/>
            <a:ext cx="7041382" cy="6237746"/>
          </a:xfrm>
          <a:prstGeom prst="rect">
            <a:avLst/>
          </a:prstGeom>
        </p:spPr>
      </p:pic>
    </p:spTree>
    <p:extLst>
      <p:ext uri="{BB962C8B-B14F-4D97-AF65-F5344CB8AC3E}">
        <p14:creationId xmlns:p14="http://schemas.microsoft.com/office/powerpoint/2010/main" val="351724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r>
              <a:rPr lang="cs-CZ" sz="3600" b="1" dirty="0">
                <a:solidFill>
                  <a:schemeClr val="accent6">
                    <a:lumMod val="75000"/>
                  </a:schemeClr>
                </a:solidFill>
                <a:latin typeface="+mj-lt"/>
              </a:rPr>
              <a:t>Ochrana zvířat</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89876" y="1246390"/>
            <a:ext cx="8748464" cy="6771084"/>
          </a:xfrm>
          <a:prstGeom prst="rect">
            <a:avLst/>
          </a:prstGeom>
          <a:noFill/>
        </p:spPr>
        <p:txBody>
          <a:bodyPr wrap="square" rtlCol="0">
            <a:spAutoFit/>
          </a:bodyPr>
          <a:lstStyle/>
          <a:p>
            <a:pPr marL="457200" indent="-457200">
              <a:buFont typeface="Arial" pitchFamily="34" charset="0"/>
              <a:buChar char="•"/>
            </a:pPr>
            <a:r>
              <a:rPr lang="cs-CZ" sz="3200" b="1" dirty="0"/>
              <a:t>Ochrana přírody a krajiny</a:t>
            </a:r>
          </a:p>
          <a:p>
            <a:pPr marL="914400" lvl="1" indent="-457200">
              <a:buFont typeface="Arial" pitchFamily="34" charset="0"/>
              <a:buChar char="•"/>
            </a:pPr>
            <a:r>
              <a:rPr lang="cs-CZ" sz="3200" i="1" dirty="0"/>
              <a:t>Obecná ochrana volně žijících živočichů</a:t>
            </a:r>
          </a:p>
          <a:p>
            <a:pPr marL="914400" lvl="1" indent="-457200">
              <a:buFont typeface="Arial" pitchFamily="34" charset="0"/>
              <a:buChar char="•"/>
            </a:pPr>
            <a:r>
              <a:rPr lang="cs-CZ" sz="3200" i="1" dirty="0"/>
              <a:t>Ochrana ohrožených druhů živočichů</a:t>
            </a:r>
          </a:p>
          <a:p>
            <a:pPr marL="914400" lvl="1" indent="-457200">
              <a:buFont typeface="Arial" pitchFamily="34" charset="0"/>
              <a:buChar char="•"/>
            </a:pPr>
            <a:endParaRPr lang="cs-CZ" sz="3200" b="1" dirty="0"/>
          </a:p>
          <a:p>
            <a:pPr lvl="1" indent="-457200">
              <a:buFont typeface="Arial" pitchFamily="34" charset="0"/>
              <a:buChar char="•"/>
            </a:pPr>
            <a:r>
              <a:rPr lang="cs-CZ" sz="3200" b="1" dirty="0"/>
              <a:t>Obchodování s ohroženými druhy živočichů (a rostlin)</a:t>
            </a:r>
            <a:endParaRPr lang="en-US" sz="3200" b="1" dirty="0"/>
          </a:p>
          <a:p>
            <a:pPr lvl="1" indent="-457200">
              <a:buFont typeface="Arial" pitchFamily="34" charset="0"/>
              <a:buChar char="•"/>
            </a:pPr>
            <a:endParaRPr lang="cs-CZ" sz="3200" b="1" dirty="0"/>
          </a:p>
          <a:p>
            <a:pPr lvl="1" indent="-457200">
              <a:buFont typeface="Arial" pitchFamily="34" charset="0"/>
              <a:buChar char="•"/>
            </a:pPr>
            <a:r>
              <a:rPr lang="cs-CZ" sz="3200" b="1" dirty="0"/>
              <a:t>Ochrana zvířat před týráním (SP i TP)</a:t>
            </a:r>
            <a:endParaRPr lang="en-US" sz="3200" b="1" dirty="0"/>
          </a:p>
          <a:p>
            <a:pPr marL="457200" indent="-457200">
              <a:buFont typeface="Arial" pitchFamily="34" charset="0"/>
              <a:buChar char="•"/>
            </a:pPr>
            <a:endParaRPr lang="cs-CZ" sz="3200" b="1" dirty="0"/>
          </a:p>
          <a:p>
            <a:pPr marL="457200" indent="-457200">
              <a:buFont typeface="Arial" pitchFamily="34" charset="0"/>
              <a:buChar char="•"/>
            </a:pPr>
            <a:r>
              <a:rPr lang="cs-CZ" sz="3200" b="1" dirty="0"/>
              <a:t>Dílčí ochrana: lesní zákon, vodní zákon</a:t>
            </a:r>
          </a:p>
          <a:p>
            <a:endParaRPr lang="cs-CZ" sz="3200" b="1" dirty="0"/>
          </a:p>
          <a:p>
            <a:endParaRPr lang="cs-CZ" sz="3200" dirty="0"/>
          </a:p>
          <a:p>
            <a:endParaRPr lang="cs-CZ" sz="3200" b="1" dirty="0"/>
          </a:p>
          <a:p>
            <a:endParaRPr lang="cs-CZ" dirty="0"/>
          </a:p>
        </p:txBody>
      </p:sp>
    </p:spTree>
    <p:extLst>
      <p:ext uri="{BB962C8B-B14F-4D97-AF65-F5344CB8AC3E}">
        <p14:creationId xmlns:p14="http://schemas.microsoft.com/office/powerpoint/2010/main" val="809302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wipe(down)">
                                      <p:cBhvr>
                                        <p:cTn id="2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984776" cy="646331"/>
          </a:xfrm>
          <a:prstGeom prst="rect">
            <a:avLst/>
          </a:prstGeom>
          <a:noFill/>
        </p:spPr>
        <p:txBody>
          <a:bodyPr wrap="square" rtlCol="0">
            <a:spAutoFit/>
          </a:bodyPr>
          <a:lstStyle/>
          <a:p>
            <a:r>
              <a:rPr lang="cs-CZ" sz="3600" b="1" dirty="0">
                <a:solidFill>
                  <a:schemeClr val="accent6">
                    <a:lumMod val="75000"/>
                  </a:schemeClr>
                </a:solidFill>
                <a:latin typeface="+mj-lt"/>
              </a:rPr>
              <a:t>Ochrana zvířat při jejich „využívání“</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60385" y="1484784"/>
            <a:ext cx="8748464" cy="6771084"/>
          </a:xfrm>
          <a:prstGeom prst="rect">
            <a:avLst/>
          </a:prstGeom>
          <a:noFill/>
        </p:spPr>
        <p:txBody>
          <a:bodyPr wrap="square" rtlCol="0">
            <a:spAutoFit/>
          </a:bodyPr>
          <a:lstStyle/>
          <a:p>
            <a:pPr marL="457200" indent="-457200">
              <a:buFont typeface="Arial" pitchFamily="34" charset="0"/>
              <a:buChar char="•"/>
            </a:pPr>
            <a:r>
              <a:rPr lang="cs-CZ" sz="3200" b="1" dirty="0"/>
              <a:t>Ochrana zvířat proti týrání</a:t>
            </a:r>
          </a:p>
          <a:p>
            <a:pPr marL="914400" lvl="1" indent="-457200">
              <a:buFont typeface="Arial" pitchFamily="34" charset="0"/>
              <a:buChar char="•"/>
            </a:pPr>
            <a:r>
              <a:rPr lang="cs-CZ" sz="3200" i="1" dirty="0"/>
              <a:t>zájmové chovy, </a:t>
            </a:r>
          </a:p>
          <a:p>
            <a:pPr marL="914400" lvl="1" indent="-457200">
              <a:buFont typeface="Arial" pitchFamily="34" charset="0"/>
              <a:buChar char="•"/>
            </a:pPr>
            <a:r>
              <a:rPr lang="cs-CZ" sz="3200" i="1" dirty="0"/>
              <a:t>hospodářská zvířata,</a:t>
            </a:r>
          </a:p>
          <a:p>
            <a:pPr marL="914400" lvl="1" indent="-457200">
              <a:buFont typeface="Arial" pitchFamily="34" charset="0"/>
              <a:buChar char="•"/>
            </a:pPr>
            <a:r>
              <a:rPr lang="cs-CZ" sz="3200" i="1" dirty="0"/>
              <a:t>zvířata určená k vědeckým pokusům</a:t>
            </a:r>
          </a:p>
          <a:p>
            <a:endParaRPr lang="cs-CZ" sz="3200" b="1" dirty="0"/>
          </a:p>
          <a:p>
            <a:pPr marL="457200" indent="-457200">
              <a:buFont typeface="Arial" pitchFamily="34" charset="0"/>
              <a:buChar char="•"/>
            </a:pPr>
            <a:r>
              <a:rPr lang="cs-CZ" sz="3200" b="1" dirty="0"/>
              <a:t>Veterinární péče </a:t>
            </a:r>
          </a:p>
          <a:p>
            <a:pPr marL="457200" indent="-457200">
              <a:buFont typeface="Arial" pitchFamily="34" charset="0"/>
              <a:buChar char="•"/>
            </a:pPr>
            <a:r>
              <a:rPr lang="cs-CZ" sz="3200" b="1" dirty="0"/>
              <a:t>Zoologické zahrady, cirkusy,…</a:t>
            </a:r>
          </a:p>
          <a:p>
            <a:pPr marL="457200" indent="-457200">
              <a:buFont typeface="Arial" pitchFamily="34" charset="0"/>
              <a:buChar char="•"/>
            </a:pPr>
            <a:r>
              <a:rPr lang="cs-CZ" sz="3200" b="1" dirty="0"/>
              <a:t>Myslivost, rybářství</a:t>
            </a:r>
          </a:p>
          <a:p>
            <a:pPr marL="457200" indent="-457200">
              <a:buFont typeface="Arial" pitchFamily="34" charset="0"/>
              <a:buChar char="•"/>
            </a:pPr>
            <a:endParaRPr lang="cs-CZ" sz="3200" b="1" dirty="0"/>
          </a:p>
          <a:p>
            <a:pPr marL="457200" indent="-457200">
              <a:buFont typeface="Arial" pitchFamily="34" charset="0"/>
              <a:buChar char="•"/>
            </a:pPr>
            <a:r>
              <a:rPr lang="cs-CZ" sz="3200" b="1" dirty="0"/>
              <a:t>Občanskoprávní ochrana</a:t>
            </a:r>
          </a:p>
          <a:p>
            <a:endParaRPr lang="cs-CZ" sz="3200" b="1" dirty="0"/>
          </a:p>
          <a:p>
            <a:endParaRPr lang="cs-CZ" sz="3200" dirty="0"/>
          </a:p>
          <a:p>
            <a:endParaRPr lang="cs-CZ" sz="3200" b="1" dirty="0"/>
          </a:p>
          <a:p>
            <a:endParaRPr lang="cs-CZ" dirty="0"/>
          </a:p>
        </p:txBody>
      </p:sp>
    </p:spTree>
    <p:extLst>
      <p:ext uri="{BB962C8B-B14F-4D97-AF65-F5344CB8AC3E}">
        <p14:creationId xmlns:p14="http://schemas.microsoft.com/office/powerpoint/2010/main" val="32234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down)">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down)">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down)">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wipe(down)">
                                      <p:cBhvr>
                                        <p:cTn id="3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984776" cy="646331"/>
          </a:xfrm>
          <a:prstGeom prst="rect">
            <a:avLst/>
          </a:prstGeom>
          <a:noFill/>
        </p:spPr>
        <p:txBody>
          <a:bodyPr wrap="square" rtlCol="0">
            <a:spAutoFit/>
          </a:bodyPr>
          <a:lstStyle/>
          <a:p>
            <a:r>
              <a:rPr lang="cs-CZ" sz="3600" b="1" dirty="0">
                <a:solidFill>
                  <a:schemeClr val="accent6">
                    <a:lumMod val="75000"/>
                  </a:schemeClr>
                </a:solidFill>
              </a:rPr>
              <a:t>Občanskoprávní ochrana zvířat</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60385" y="1340768"/>
            <a:ext cx="8748464" cy="6278642"/>
          </a:xfrm>
          <a:prstGeom prst="rect">
            <a:avLst/>
          </a:prstGeom>
          <a:noFill/>
        </p:spPr>
        <p:txBody>
          <a:bodyPr wrap="square" rtlCol="0">
            <a:spAutoFit/>
          </a:bodyPr>
          <a:lstStyle/>
          <a:p>
            <a:pPr marL="457200" indent="-457200">
              <a:buFont typeface="Arial" pitchFamily="34" charset="0"/>
              <a:buChar char="•"/>
            </a:pPr>
            <a:r>
              <a:rPr lang="cs-CZ" sz="3200" b="1" dirty="0"/>
              <a:t>§ 494: </a:t>
            </a:r>
            <a:r>
              <a:rPr lang="cs-CZ" sz="3200" dirty="0">
                <a:solidFill>
                  <a:schemeClr val="accent6">
                    <a:lumMod val="75000"/>
                  </a:schemeClr>
                </a:solidFill>
              </a:rPr>
              <a:t>Živé zvíře </a:t>
            </a:r>
            <a:r>
              <a:rPr lang="cs-CZ" sz="3200" dirty="0"/>
              <a:t>má zvláštní význam a hodnotu již jako </a:t>
            </a:r>
            <a:r>
              <a:rPr lang="cs-CZ" sz="3200" b="1" u="sng" dirty="0"/>
              <a:t>smysly nadaný živý tvor</a:t>
            </a:r>
            <a:r>
              <a:rPr lang="cs-CZ" sz="3200" dirty="0"/>
              <a:t>. </a:t>
            </a:r>
            <a:r>
              <a:rPr lang="cs-CZ" sz="3200" dirty="0">
                <a:solidFill>
                  <a:schemeClr val="accent6">
                    <a:lumMod val="75000"/>
                  </a:schemeClr>
                </a:solidFill>
              </a:rPr>
              <a:t>Živé zvíře </a:t>
            </a:r>
            <a:r>
              <a:rPr lang="cs-CZ" sz="3200" dirty="0"/>
              <a:t>není věcí a ustanovení o věcech se na živé zvíře použijí obdobně jen v rozsahu, ve kterém to neodporuje jeho povaze.</a:t>
            </a:r>
          </a:p>
          <a:p>
            <a:pPr marL="457200" indent="-457200">
              <a:buFont typeface="Arial" pitchFamily="34" charset="0"/>
              <a:buChar char="•"/>
            </a:pPr>
            <a:endParaRPr lang="cs-CZ" sz="3200" dirty="0"/>
          </a:p>
          <a:p>
            <a:r>
              <a:rPr lang="cs-CZ" sz="2400" dirty="0"/>
              <a:t> = je to v rozporu se zvláštními právními předpisy na ochranu zvířat</a:t>
            </a:r>
          </a:p>
          <a:p>
            <a:r>
              <a:rPr lang="cs-CZ" sz="2400" dirty="0"/>
              <a:t>= </a:t>
            </a:r>
            <a:r>
              <a:rPr lang="cs-CZ" sz="2400" b="1" dirty="0">
                <a:solidFill>
                  <a:schemeClr val="accent3"/>
                </a:solidFill>
              </a:rPr>
              <a:t>flexibilní definice</a:t>
            </a:r>
          </a:p>
          <a:p>
            <a:r>
              <a:rPr lang="cs-CZ" sz="2400" i="1" dirty="0"/>
              <a:t>„nová úprava se vymaňuje z dogmatu římského práva o „bučících nástrojích“ a z právního pojetí zvířat jako věcí v právním smyslu.“</a:t>
            </a:r>
            <a:endParaRPr lang="cs-CZ" sz="2400" dirty="0"/>
          </a:p>
          <a:p>
            <a:endParaRPr lang="cs-CZ" sz="3200" b="1" dirty="0"/>
          </a:p>
          <a:p>
            <a:endParaRPr lang="cs-CZ" sz="3200" dirty="0"/>
          </a:p>
          <a:p>
            <a:endParaRPr lang="cs-CZ" sz="3200" b="1" dirty="0"/>
          </a:p>
          <a:p>
            <a:endParaRPr lang="cs-CZ" dirty="0"/>
          </a:p>
        </p:txBody>
      </p:sp>
    </p:spTree>
    <p:extLst>
      <p:ext uri="{BB962C8B-B14F-4D97-AF65-F5344CB8AC3E}">
        <p14:creationId xmlns:p14="http://schemas.microsoft.com/office/powerpoint/2010/main" val="134711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259632" y="401157"/>
            <a:ext cx="8352928" cy="584775"/>
          </a:xfrm>
          <a:prstGeom prst="rect">
            <a:avLst/>
          </a:prstGeom>
          <a:noFill/>
        </p:spPr>
        <p:txBody>
          <a:bodyPr wrap="square" rtlCol="0">
            <a:spAutoFit/>
          </a:bodyPr>
          <a:lstStyle/>
          <a:p>
            <a:pPr lvl="1"/>
            <a:r>
              <a:rPr lang="cs-CZ" sz="3200" b="1" dirty="0">
                <a:solidFill>
                  <a:schemeClr val="accent6">
                    <a:lumMod val="75000"/>
                  </a:schemeClr>
                </a:solidFill>
              </a:rPr>
              <a:t>NOZ - specifika</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60385" y="1484784"/>
            <a:ext cx="8748464" cy="6709529"/>
          </a:xfrm>
          <a:prstGeom prst="rect">
            <a:avLst/>
          </a:prstGeom>
          <a:noFill/>
        </p:spPr>
        <p:txBody>
          <a:bodyPr wrap="square" rtlCol="0">
            <a:spAutoFit/>
          </a:bodyPr>
          <a:lstStyle/>
          <a:p>
            <a:pPr marL="457200" indent="-457200">
              <a:buFont typeface="Arial" pitchFamily="34" charset="0"/>
              <a:buChar char="•"/>
            </a:pPr>
            <a:r>
              <a:rPr lang="cs-CZ" sz="3200" b="1" dirty="0"/>
              <a:t>nabývání vlastnického práva</a:t>
            </a:r>
          </a:p>
          <a:p>
            <a:pPr marL="457200" indent="-457200">
              <a:buFont typeface="Arial" pitchFamily="34" charset="0"/>
              <a:buChar char="•"/>
            </a:pPr>
            <a:r>
              <a:rPr lang="cs-CZ" sz="3200" b="1" dirty="0"/>
              <a:t>náhrada při poškození věci</a:t>
            </a:r>
          </a:p>
          <a:p>
            <a:pPr marL="457200" indent="-457200">
              <a:buFont typeface="Arial" pitchFamily="34" charset="0"/>
              <a:buChar char="•"/>
            </a:pPr>
            <a:r>
              <a:rPr lang="cs-CZ" sz="3200" b="1" dirty="0"/>
              <a:t>náhrada při poranění zvířete</a:t>
            </a:r>
          </a:p>
          <a:p>
            <a:pPr marL="457200" indent="-457200">
              <a:buFont typeface="Arial" pitchFamily="34" charset="0"/>
              <a:buChar char="•"/>
            </a:pPr>
            <a:r>
              <a:rPr lang="cs-CZ" sz="3200" b="1" dirty="0"/>
              <a:t>škoda způsobená zvířetem</a:t>
            </a:r>
          </a:p>
          <a:p>
            <a:pPr marL="457200" indent="-457200">
              <a:buFont typeface="Arial" pitchFamily="34" charset="0"/>
              <a:buChar char="•"/>
            </a:pPr>
            <a:r>
              <a:rPr lang="cs-CZ" sz="3200" b="1" dirty="0"/>
              <a:t>vlastník může stíhat na cizím pozemku chované zvíře nebo roj včel</a:t>
            </a:r>
          </a:p>
          <a:p>
            <a:pPr marL="457200" indent="-457200">
              <a:buFont typeface="Arial" pitchFamily="34" charset="0"/>
              <a:buChar char="•"/>
            </a:pPr>
            <a:r>
              <a:rPr lang="cs-CZ" sz="3200" b="1" dirty="0"/>
              <a:t>nájemce má právo chovat v bytě zvíře</a:t>
            </a:r>
          </a:p>
          <a:p>
            <a:pPr marL="457200" indent="-457200">
              <a:buFont typeface="Arial" pitchFamily="34" charset="0"/>
              <a:buChar char="•"/>
            </a:pPr>
            <a:r>
              <a:rPr lang="cs-CZ" sz="3200" b="1" dirty="0"/>
              <a:t>sousedská práva</a:t>
            </a:r>
          </a:p>
          <a:p>
            <a:pPr marL="457200" indent="-457200">
              <a:buFont typeface="Arial" pitchFamily="34" charset="0"/>
              <a:buChar char="•"/>
            </a:pPr>
            <a:endParaRPr lang="cs-CZ" sz="3200" b="1" dirty="0"/>
          </a:p>
          <a:p>
            <a:pPr algn="just"/>
            <a:r>
              <a:rPr lang="cs-CZ" sz="2000" dirty="0"/>
              <a:t>Předmět výkonu rozhodnutí (o.s.ř.), kromě zvířat, u nichž hospodářský efekt není hlavním účelem chovu a která slouží člověku jako jeho společník [§ 322 odst. 2 písm. g)]</a:t>
            </a:r>
          </a:p>
          <a:p>
            <a:endParaRPr lang="cs-CZ" sz="3200" dirty="0"/>
          </a:p>
          <a:p>
            <a:endParaRPr lang="cs-CZ" sz="3200" b="1" dirty="0"/>
          </a:p>
          <a:p>
            <a:endParaRPr lang="cs-CZ" dirty="0"/>
          </a:p>
        </p:txBody>
      </p:sp>
    </p:spTree>
    <p:extLst>
      <p:ext uri="{BB962C8B-B14F-4D97-AF65-F5344CB8AC3E}">
        <p14:creationId xmlns:p14="http://schemas.microsoft.com/office/powerpoint/2010/main" val="15056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259632" y="401157"/>
            <a:ext cx="8352928" cy="584775"/>
          </a:xfrm>
          <a:prstGeom prst="rect">
            <a:avLst/>
          </a:prstGeom>
          <a:noFill/>
        </p:spPr>
        <p:txBody>
          <a:bodyPr wrap="square" rtlCol="0">
            <a:spAutoFit/>
          </a:bodyPr>
          <a:lstStyle/>
          <a:p>
            <a:pPr lvl="1"/>
            <a:r>
              <a:rPr lang="cs-CZ" sz="3200" b="1" dirty="0">
                <a:solidFill>
                  <a:schemeClr val="accent6">
                    <a:lumMod val="75000"/>
                  </a:schemeClr>
                </a:solidFill>
              </a:rPr>
              <a:t>Příklad: odpovědnost vlastníka/chovatele</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90037" y="1558147"/>
            <a:ext cx="8748464" cy="5663089"/>
          </a:xfrm>
          <a:prstGeom prst="rect">
            <a:avLst/>
          </a:prstGeom>
          <a:noFill/>
        </p:spPr>
        <p:txBody>
          <a:bodyPr wrap="square" rtlCol="0">
            <a:spAutoFit/>
          </a:bodyPr>
          <a:lstStyle/>
          <a:p>
            <a:r>
              <a:rPr lang="cs-CZ" sz="2800" b="1" dirty="0"/>
              <a:t>Východiska:</a:t>
            </a:r>
          </a:p>
          <a:p>
            <a:pPr marL="457200" indent="-457200">
              <a:buFont typeface="Arial" pitchFamily="34" charset="0"/>
              <a:buChar char="•"/>
            </a:pPr>
            <a:r>
              <a:rPr lang="cs-CZ" sz="2800" b="1" dirty="0"/>
              <a:t>Dopady veřejnoprávní i soukromoprávní</a:t>
            </a:r>
          </a:p>
          <a:p>
            <a:pPr marL="457200" indent="-457200">
              <a:buFont typeface="Arial" pitchFamily="34" charset="0"/>
              <a:buChar char="•"/>
            </a:pPr>
            <a:r>
              <a:rPr lang="cs-CZ" sz="2800" b="1" dirty="0"/>
              <a:t>Široká, objektivní odpovědnost vlastníka</a:t>
            </a:r>
            <a:endParaRPr lang="cs-CZ" sz="2800" dirty="0"/>
          </a:p>
          <a:p>
            <a:pPr marL="914400" lvl="1" indent="-457200">
              <a:buFont typeface="Arial" pitchFamily="34" charset="0"/>
              <a:buChar char="•"/>
            </a:pPr>
            <a:r>
              <a:rPr lang="cs-CZ" sz="2800" dirty="0"/>
              <a:t>omezená ovladatelnost zvířat důvodem pro odlišné posuzování škody způsobené věcí od škody způsobené zvířetem, ovšem nikoli vzniku odpovědnosti</a:t>
            </a:r>
          </a:p>
          <a:p>
            <a:pPr marL="457200" indent="-457200">
              <a:buFont typeface="Arial" pitchFamily="34" charset="0"/>
              <a:buChar char="•"/>
            </a:pPr>
            <a:r>
              <a:rPr lang="cs-CZ" sz="2800" b="1" dirty="0"/>
              <a:t>Domněnka přiměřené inteligence</a:t>
            </a:r>
          </a:p>
          <a:p>
            <a:pPr marL="914400" lvl="1" indent="-457200">
              <a:buFont typeface="Arial" pitchFamily="34" charset="0"/>
              <a:buChar char="•"/>
            </a:pPr>
            <a:r>
              <a:rPr lang="cs-CZ" sz="2800" dirty="0"/>
              <a:t>Schopnost předvídat chování zvířete</a:t>
            </a:r>
          </a:p>
          <a:p>
            <a:pPr marL="457200" indent="-457200">
              <a:buFont typeface="Arial" pitchFamily="34" charset="0"/>
              <a:buChar char="•"/>
            </a:pPr>
            <a:r>
              <a:rPr lang="cs-CZ" sz="2800" b="1" dirty="0"/>
              <a:t>Uplatnění svépomoci, nutné obrany a krajní nouze </a:t>
            </a:r>
          </a:p>
          <a:p>
            <a:endParaRPr lang="cs-CZ" sz="3200" b="1" dirty="0"/>
          </a:p>
          <a:p>
            <a:endParaRPr lang="cs-CZ" sz="3200" b="1" dirty="0"/>
          </a:p>
          <a:p>
            <a:endParaRPr lang="cs-CZ" dirty="0"/>
          </a:p>
        </p:txBody>
      </p:sp>
    </p:spTree>
    <p:extLst>
      <p:ext uri="{BB962C8B-B14F-4D97-AF65-F5344CB8AC3E}">
        <p14:creationId xmlns:p14="http://schemas.microsoft.com/office/powerpoint/2010/main" val="261608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259632" y="401157"/>
            <a:ext cx="8352928" cy="584775"/>
          </a:xfrm>
          <a:prstGeom prst="rect">
            <a:avLst/>
          </a:prstGeom>
          <a:noFill/>
        </p:spPr>
        <p:txBody>
          <a:bodyPr wrap="square" rtlCol="0">
            <a:spAutoFit/>
          </a:bodyPr>
          <a:lstStyle/>
          <a:p>
            <a:pPr lvl="1"/>
            <a:r>
              <a:rPr lang="cs-CZ" sz="3200" b="1" dirty="0">
                <a:solidFill>
                  <a:schemeClr val="accent6">
                    <a:lumMod val="75000"/>
                  </a:schemeClr>
                </a:solidFill>
              </a:rPr>
              <a:t>Odpovědnost vlastníka\chovatele</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60385" y="1484784"/>
            <a:ext cx="8748464" cy="4801314"/>
          </a:xfrm>
          <a:prstGeom prst="rect">
            <a:avLst/>
          </a:prstGeom>
          <a:noFill/>
        </p:spPr>
        <p:txBody>
          <a:bodyPr wrap="square" rtlCol="0">
            <a:spAutoFit/>
          </a:bodyPr>
          <a:lstStyle/>
          <a:p>
            <a:r>
              <a:rPr lang="cs-CZ" sz="3200" b="1" dirty="0"/>
              <a:t>§ 2934 NOZ</a:t>
            </a:r>
            <a:r>
              <a:rPr lang="cs-CZ" sz="3200" dirty="0"/>
              <a:t>: slouží-li </a:t>
            </a:r>
            <a:r>
              <a:rPr lang="cs-CZ" sz="3200" b="1" dirty="0">
                <a:solidFill>
                  <a:schemeClr val="accent6">
                    <a:lumMod val="75000"/>
                  </a:schemeClr>
                </a:solidFill>
              </a:rPr>
              <a:t>domácí</a:t>
            </a:r>
            <a:r>
              <a:rPr lang="cs-CZ" sz="3200" dirty="0"/>
              <a:t> zvíře vlastníku k </a:t>
            </a:r>
            <a:r>
              <a:rPr lang="cs-CZ" sz="3200" b="1" dirty="0"/>
              <a:t>výkonu povolání </a:t>
            </a:r>
            <a:r>
              <a:rPr lang="cs-CZ" sz="3200" dirty="0"/>
              <a:t>či k </a:t>
            </a:r>
            <a:r>
              <a:rPr lang="cs-CZ" sz="3200" b="1" dirty="0"/>
              <a:t>jiné výdělečné činnosti </a:t>
            </a:r>
            <a:r>
              <a:rPr lang="cs-CZ" sz="3200" dirty="0"/>
              <a:t>nebo </a:t>
            </a:r>
            <a:r>
              <a:rPr lang="cs-CZ" sz="3200" b="1" dirty="0"/>
              <a:t>k obživě</a:t>
            </a:r>
            <a:r>
              <a:rPr lang="cs-CZ" sz="3200" dirty="0"/>
              <a:t>, anebo slouží-li jako </a:t>
            </a:r>
            <a:r>
              <a:rPr lang="cs-CZ" sz="3200" b="1" dirty="0"/>
              <a:t>pomocník pro osobu se zdravotním postižením</a:t>
            </a:r>
            <a:r>
              <a:rPr lang="cs-CZ" sz="3200" dirty="0"/>
              <a:t>, zprostí se vlastník povinnosti k náhradě, prokáže-li, že při dozoru nad zvířetem nezanedbal potřebnou pečlivost, anebo že by škoda vznikla i při vynaložení potřebné pečlivosti. </a:t>
            </a:r>
          </a:p>
          <a:p>
            <a:endParaRPr lang="cs-CZ" sz="3200" b="1" dirty="0"/>
          </a:p>
          <a:p>
            <a:endParaRPr lang="cs-CZ" dirty="0"/>
          </a:p>
        </p:txBody>
      </p:sp>
    </p:spTree>
    <p:extLst>
      <p:ext uri="{BB962C8B-B14F-4D97-AF65-F5344CB8AC3E}">
        <p14:creationId xmlns:p14="http://schemas.microsoft.com/office/powerpoint/2010/main" val="120083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259632" y="401157"/>
            <a:ext cx="8352928" cy="584775"/>
          </a:xfrm>
          <a:prstGeom prst="rect">
            <a:avLst/>
          </a:prstGeom>
          <a:noFill/>
        </p:spPr>
        <p:txBody>
          <a:bodyPr wrap="square" rtlCol="0">
            <a:spAutoFit/>
          </a:bodyPr>
          <a:lstStyle/>
          <a:p>
            <a:pPr lvl="1"/>
            <a:r>
              <a:rPr lang="cs-CZ" sz="3200" b="1" dirty="0">
                <a:solidFill>
                  <a:schemeClr val="accent6">
                    <a:lumMod val="75000"/>
                  </a:schemeClr>
                </a:solidFill>
              </a:rPr>
              <a:t>Škoda na zvířeti</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60385" y="1484784"/>
            <a:ext cx="8748464" cy="5293757"/>
          </a:xfrm>
          <a:prstGeom prst="rect">
            <a:avLst/>
          </a:prstGeom>
          <a:noFill/>
        </p:spPr>
        <p:txBody>
          <a:bodyPr wrap="square" rtlCol="0">
            <a:spAutoFit/>
          </a:bodyPr>
          <a:lstStyle/>
          <a:p>
            <a:r>
              <a:rPr lang="cs-CZ" sz="3200" b="1" dirty="0">
                <a:solidFill>
                  <a:schemeClr val="accent6">
                    <a:lumMod val="75000"/>
                  </a:schemeClr>
                </a:solidFill>
              </a:rPr>
              <a:t>§ 2970</a:t>
            </a:r>
            <a:r>
              <a:rPr lang="cs-CZ" sz="3200" dirty="0">
                <a:solidFill>
                  <a:schemeClr val="accent6">
                    <a:lumMod val="75000"/>
                  </a:schemeClr>
                </a:solidFill>
              </a:rPr>
              <a:t> </a:t>
            </a:r>
            <a:r>
              <a:rPr lang="cs-CZ" sz="3200" dirty="0"/>
              <a:t>NOZ: při poranění zvířete nahradí škůdce účelně vynaložené náklady spojené s péčí o zdraví zraněného zvířete tomu, kdo je vynaložil; požádá-li o to, složí mu škůdce na tyto náklady přiměřenou zálohu. </a:t>
            </a:r>
            <a:r>
              <a:rPr lang="cs-CZ" sz="3200" b="1" dirty="0"/>
              <a:t>Náklady spojené s péčí o zdraví nejsou neúčelné, i když podstatně převyšují cenu zvířete, pokud by je vynaložil rozumný chovatel v postavení poškozeného</a:t>
            </a:r>
            <a:r>
              <a:rPr lang="cs-CZ" sz="3200" dirty="0"/>
              <a:t>. </a:t>
            </a:r>
          </a:p>
          <a:p>
            <a:endParaRPr lang="cs-CZ" sz="3200" dirty="0"/>
          </a:p>
          <a:p>
            <a:r>
              <a:rPr lang="en-US" sz="3200" b="1" dirty="0"/>
              <a:t>+</a:t>
            </a:r>
            <a:r>
              <a:rPr lang="cs-CZ" sz="3200" b="1" dirty="0"/>
              <a:t> cena zvláštní obliby</a:t>
            </a:r>
          </a:p>
          <a:p>
            <a:endParaRPr lang="cs-CZ" dirty="0"/>
          </a:p>
        </p:txBody>
      </p:sp>
    </p:spTree>
    <p:extLst>
      <p:ext uri="{BB962C8B-B14F-4D97-AF65-F5344CB8AC3E}">
        <p14:creationId xmlns:p14="http://schemas.microsoft.com/office/powerpoint/2010/main" val="11398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pic>
        <p:nvPicPr>
          <p:cNvPr id="6" name="Obrázek 5"/>
          <p:cNvPicPr>
            <a:picLocks noChangeAspect="1"/>
          </p:cNvPicPr>
          <p:nvPr/>
        </p:nvPicPr>
        <p:blipFill>
          <a:blip r:embed="rId4" cstate="print"/>
          <a:stretch>
            <a:fillRect/>
          </a:stretch>
        </p:blipFill>
        <p:spPr>
          <a:xfrm>
            <a:off x="457200" y="1397890"/>
            <a:ext cx="7871545" cy="5213841"/>
          </a:xfrm>
          <a:prstGeom prst="rect">
            <a:avLst/>
          </a:prstGeom>
        </p:spPr>
      </p:pic>
    </p:spTree>
    <p:extLst>
      <p:ext uri="{BB962C8B-B14F-4D97-AF65-F5344CB8AC3E}">
        <p14:creationId xmlns:p14="http://schemas.microsoft.com/office/powerpoint/2010/main" val="288749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pPr lvl="1"/>
            <a:r>
              <a:rPr lang="cs-CZ" sz="3600" b="1" dirty="0">
                <a:solidFill>
                  <a:schemeClr val="accent6">
                    <a:lumMod val="75000"/>
                  </a:schemeClr>
                </a:solidFill>
              </a:rPr>
              <a:t>Předpisy veřejného práva</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baseline="-25000" dirty="0"/>
          </a:p>
        </p:txBody>
      </p:sp>
      <p:sp>
        <p:nvSpPr>
          <p:cNvPr id="6" name="TextovéPole 5"/>
          <p:cNvSpPr txBox="1"/>
          <p:nvPr/>
        </p:nvSpPr>
        <p:spPr>
          <a:xfrm>
            <a:off x="683568" y="1772816"/>
            <a:ext cx="8208912" cy="4154984"/>
          </a:xfrm>
          <a:prstGeom prst="rect">
            <a:avLst/>
          </a:prstGeom>
          <a:noFill/>
        </p:spPr>
        <p:txBody>
          <a:bodyPr wrap="square" rtlCol="0">
            <a:spAutoFit/>
          </a:bodyPr>
          <a:lstStyle/>
          <a:p>
            <a:r>
              <a:rPr lang="cs-CZ" sz="3200" dirty="0"/>
              <a:t>Pojem </a:t>
            </a:r>
            <a:r>
              <a:rPr lang="cs-CZ" sz="3200" b="1" dirty="0">
                <a:solidFill>
                  <a:schemeClr val="accent6">
                    <a:lumMod val="75000"/>
                  </a:schemeClr>
                </a:solidFill>
              </a:rPr>
              <a:t>živočich</a:t>
            </a:r>
            <a:endParaRPr lang="cs-CZ" sz="3200" dirty="0">
              <a:solidFill>
                <a:schemeClr val="accent6">
                  <a:lumMod val="75000"/>
                </a:schemeClr>
              </a:solidFill>
            </a:endParaRPr>
          </a:p>
          <a:p>
            <a:pPr marL="457200" indent="-457200">
              <a:buFontTx/>
              <a:buChar char="-"/>
            </a:pPr>
            <a:r>
              <a:rPr lang="cs-CZ" sz="2800" dirty="0"/>
              <a:t>převážně v oblasti ochrany živočišných druhů (ochrany biodiverzity). </a:t>
            </a:r>
          </a:p>
          <a:p>
            <a:endParaRPr lang="cs-CZ" sz="2800" dirty="0"/>
          </a:p>
          <a:p>
            <a:r>
              <a:rPr lang="cs-CZ" sz="3200" dirty="0"/>
              <a:t>Pojem </a:t>
            </a:r>
            <a:r>
              <a:rPr lang="cs-CZ" sz="3200" b="1" dirty="0">
                <a:solidFill>
                  <a:schemeClr val="accent6">
                    <a:lumMod val="75000"/>
                  </a:schemeClr>
                </a:solidFill>
              </a:rPr>
              <a:t>zvíře</a:t>
            </a:r>
            <a:r>
              <a:rPr lang="cs-CZ" sz="3200" dirty="0"/>
              <a:t> </a:t>
            </a:r>
          </a:p>
          <a:p>
            <a:r>
              <a:rPr lang="cs-CZ" sz="3200" dirty="0"/>
              <a:t>- </a:t>
            </a:r>
            <a:r>
              <a:rPr lang="cs-CZ" sz="2800" dirty="0"/>
              <a:t>spíše v souvislosti s ochranou jednotlivých zvířat a péčí o ně. Pojem zvíře pak zahrnuje ve veřejném právu </a:t>
            </a:r>
            <a:r>
              <a:rPr lang="cs-CZ" sz="2800" b="1" dirty="0"/>
              <a:t>obratlovce</a:t>
            </a:r>
            <a:r>
              <a:rPr lang="cs-CZ" sz="2800" dirty="0"/>
              <a:t>, navíc </a:t>
            </a:r>
            <a:r>
              <a:rPr lang="cs-CZ" sz="2800" b="1" dirty="0"/>
              <a:t>u některých zákonů je </a:t>
            </a:r>
            <a:r>
              <a:rPr lang="cs-CZ" sz="2800" b="1" dirty="0" err="1"/>
              <a:t>dovoditelný</a:t>
            </a:r>
            <a:r>
              <a:rPr lang="cs-CZ" sz="2800" b="1" dirty="0"/>
              <a:t> dopad i na některé bezobratlé.</a:t>
            </a:r>
          </a:p>
        </p:txBody>
      </p:sp>
    </p:spTree>
    <p:extLst>
      <p:ext uri="{BB962C8B-B14F-4D97-AF65-F5344CB8AC3E}">
        <p14:creationId xmlns:p14="http://schemas.microsoft.com/office/powerpoint/2010/main" val="23029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a:p>
          <a:p>
            <a:endParaRPr lang="cs-CZ" baseline="-25000" dirty="0"/>
          </a:p>
        </p:txBody>
      </p:sp>
      <p:sp>
        <p:nvSpPr>
          <p:cNvPr id="5" name="TextovéPole 4"/>
          <p:cNvSpPr txBox="1"/>
          <p:nvPr/>
        </p:nvSpPr>
        <p:spPr>
          <a:xfrm>
            <a:off x="360385" y="1111374"/>
            <a:ext cx="8748464" cy="5693866"/>
          </a:xfrm>
          <a:prstGeom prst="rect">
            <a:avLst/>
          </a:prstGeom>
          <a:noFill/>
        </p:spPr>
        <p:txBody>
          <a:bodyPr wrap="square" rtlCol="0">
            <a:spAutoFit/>
          </a:bodyPr>
          <a:lstStyle/>
          <a:p>
            <a:endParaRPr lang="cs-CZ" sz="3200" b="1" dirty="0"/>
          </a:p>
          <a:p>
            <a:r>
              <a:rPr lang="cs-CZ" sz="3200" dirty="0"/>
              <a:t> </a:t>
            </a:r>
            <a:r>
              <a:rPr lang="cs-CZ" sz="3200" b="1" dirty="0">
                <a:solidFill>
                  <a:schemeClr val="accent6">
                    <a:lumMod val="75000"/>
                  </a:schemeClr>
                </a:solidFill>
              </a:rPr>
              <a:t>246/1992 Sb., na ochranu zvířat proti týrání:</a:t>
            </a:r>
          </a:p>
          <a:p>
            <a:endParaRPr lang="cs-CZ" sz="3200" dirty="0"/>
          </a:p>
          <a:p>
            <a:r>
              <a:rPr lang="cs-CZ" sz="3200" dirty="0"/>
              <a:t>jediný definuje zvíře, ovšem pouze pro své účely:</a:t>
            </a:r>
          </a:p>
          <a:p>
            <a:r>
              <a:rPr lang="cs-CZ" sz="3200" b="1" dirty="0"/>
              <a:t> „každý živý obratlovec, kromě člověka, </a:t>
            </a:r>
          </a:p>
          <a:p>
            <a:r>
              <a:rPr lang="cs-CZ" sz="3200" b="1" dirty="0"/>
              <a:t>nikoliv však plod nebo embryo“ </a:t>
            </a:r>
            <a:r>
              <a:rPr lang="cs-CZ" sz="2800" dirty="0"/>
              <a:t>(plus širší ochrana pokusných zvířat – i stádia vývoje a živí hlavonožci)</a:t>
            </a:r>
            <a:endParaRPr lang="cs-CZ" sz="3200" dirty="0"/>
          </a:p>
          <a:p>
            <a:r>
              <a:rPr lang="cs-CZ" sz="2400" b="1" dirty="0"/>
              <a:t>(77/2004 Sb.: „přiměřeně i na jiné živočichy“)</a:t>
            </a:r>
          </a:p>
          <a:p>
            <a:endParaRPr lang="cs-CZ" sz="2400" b="1" dirty="0"/>
          </a:p>
          <a:p>
            <a:r>
              <a:rPr lang="cs-CZ" sz="3200" b="1" dirty="0">
                <a:solidFill>
                  <a:schemeClr val="accent6">
                    <a:lumMod val="75000"/>
                  </a:schemeClr>
                </a:solidFill>
              </a:rPr>
              <a:t>Trestní zákoník pojetí přebírá</a:t>
            </a:r>
            <a:r>
              <a:rPr lang="cs-CZ" sz="3200" dirty="0"/>
              <a:t> – týrání zvířat, zanedbání péče o zvíře z nedbalosti</a:t>
            </a:r>
          </a:p>
          <a:p>
            <a:r>
              <a:rPr lang="cs-CZ" sz="3200" dirty="0"/>
              <a:t> - definice není, ale interpretací jen obratlovci</a:t>
            </a:r>
            <a:endParaRPr lang="cs-CZ" sz="3200" b="1" dirty="0"/>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a:solidFill>
                  <a:schemeClr val="accent6">
                    <a:lumMod val="75000"/>
                  </a:schemeClr>
                </a:solidFill>
              </a:rPr>
              <a:t>Předpisy veřejného práva</a:t>
            </a:r>
          </a:p>
        </p:txBody>
      </p:sp>
    </p:spTree>
    <p:extLst>
      <p:ext uri="{BB962C8B-B14F-4D97-AF65-F5344CB8AC3E}">
        <p14:creationId xmlns:p14="http://schemas.microsoft.com/office/powerpoint/2010/main" val="12919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pic>
        <p:nvPicPr>
          <p:cNvPr id="6" name="Obrázek 5"/>
          <p:cNvPicPr>
            <a:picLocks noChangeAspect="1"/>
          </p:cNvPicPr>
          <p:nvPr/>
        </p:nvPicPr>
        <p:blipFill>
          <a:blip r:embed="rId4"/>
          <a:stretch>
            <a:fillRect/>
          </a:stretch>
        </p:blipFill>
        <p:spPr>
          <a:xfrm>
            <a:off x="971600" y="260648"/>
            <a:ext cx="6984776" cy="6538354"/>
          </a:xfrm>
          <a:prstGeom prst="rect">
            <a:avLst/>
          </a:prstGeom>
        </p:spPr>
      </p:pic>
    </p:spTree>
    <p:extLst>
      <p:ext uri="{BB962C8B-B14F-4D97-AF65-F5344CB8AC3E}">
        <p14:creationId xmlns:p14="http://schemas.microsoft.com/office/powerpoint/2010/main" val="13567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a:p>
          <a:p>
            <a:endParaRPr lang="cs-CZ" baseline="-25000" dirty="0"/>
          </a:p>
        </p:txBody>
      </p:sp>
      <p:sp>
        <p:nvSpPr>
          <p:cNvPr id="5" name="TextovéPole 4"/>
          <p:cNvSpPr txBox="1"/>
          <p:nvPr/>
        </p:nvSpPr>
        <p:spPr>
          <a:xfrm>
            <a:off x="360385" y="1111374"/>
            <a:ext cx="8748464" cy="4524315"/>
          </a:xfrm>
          <a:prstGeom prst="rect">
            <a:avLst/>
          </a:prstGeom>
          <a:noFill/>
        </p:spPr>
        <p:txBody>
          <a:bodyPr wrap="square" rtlCol="0">
            <a:spAutoFit/>
          </a:bodyPr>
          <a:lstStyle/>
          <a:p>
            <a:r>
              <a:rPr lang="cs-CZ" sz="3200" b="1" dirty="0">
                <a:solidFill>
                  <a:schemeClr val="accent6"/>
                </a:solidFill>
              </a:rPr>
              <a:t>Zákon č. 100/2004 Sb., o obchodování s ohroženými druhy:</a:t>
            </a:r>
          </a:p>
          <a:p>
            <a:r>
              <a:rPr lang="cs-CZ" sz="3200" dirty="0"/>
              <a:t>Užívá pojmu živočich (i bezobratlí). Pro udělení povolení k vývozu nebo dovozu </a:t>
            </a:r>
            <a:r>
              <a:rPr lang="cs-CZ" sz="3200" b="1" dirty="0"/>
              <a:t>exemplář</a:t>
            </a:r>
            <a:r>
              <a:rPr lang="cs-CZ" sz="3200" dirty="0"/>
              <a:t>e ohroženého druhu se po žadateli požaduje prokázání, že při jeho přepravě budou dodrženy předpisy k ochraně zvířat proti týrání (</a:t>
            </a:r>
            <a:r>
              <a:rPr lang="cs-CZ" sz="3200" b="1" dirty="0"/>
              <a:t>§ 6 </a:t>
            </a:r>
            <a:r>
              <a:rPr lang="cs-CZ" sz="3200" dirty="0"/>
              <a:t>a</a:t>
            </a:r>
            <a:r>
              <a:rPr lang="cs-CZ" sz="3200" b="1" dirty="0"/>
              <a:t> § 8</a:t>
            </a:r>
            <a:r>
              <a:rPr lang="cs-CZ" sz="3200" dirty="0"/>
              <a:t>), přičemž tento požadavek dopadá i na bezobratlé.</a:t>
            </a:r>
          </a:p>
          <a:p>
            <a:r>
              <a:rPr lang="cs-CZ" sz="3200" dirty="0"/>
              <a:t>- </a:t>
            </a:r>
            <a:r>
              <a:rPr lang="cs-CZ" sz="3200" b="1" dirty="0"/>
              <a:t>faktické rozšíření působnosti  </a:t>
            </a:r>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a:solidFill>
                  <a:schemeClr val="accent6">
                    <a:lumMod val="75000"/>
                  </a:schemeClr>
                </a:solidFill>
              </a:rPr>
              <a:t>Předpisy veřejného práva</a:t>
            </a:r>
          </a:p>
        </p:txBody>
      </p:sp>
    </p:spTree>
    <p:extLst>
      <p:ext uri="{BB962C8B-B14F-4D97-AF65-F5344CB8AC3E}">
        <p14:creationId xmlns:p14="http://schemas.microsoft.com/office/powerpoint/2010/main" val="303800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a:p>
          <a:p>
            <a:endParaRPr lang="cs-CZ" baseline="-25000" dirty="0"/>
          </a:p>
        </p:txBody>
      </p:sp>
      <p:sp>
        <p:nvSpPr>
          <p:cNvPr id="5" name="TextovéPole 4"/>
          <p:cNvSpPr txBox="1"/>
          <p:nvPr/>
        </p:nvSpPr>
        <p:spPr>
          <a:xfrm>
            <a:off x="360385" y="1030878"/>
            <a:ext cx="8748464" cy="5755422"/>
          </a:xfrm>
          <a:prstGeom prst="rect">
            <a:avLst/>
          </a:prstGeom>
          <a:noFill/>
        </p:spPr>
        <p:txBody>
          <a:bodyPr wrap="square" rtlCol="0">
            <a:spAutoFit/>
          </a:bodyPr>
          <a:lstStyle/>
          <a:p>
            <a:endParaRPr lang="cs-CZ" sz="3200" b="1" dirty="0"/>
          </a:p>
          <a:p>
            <a:r>
              <a:rPr lang="cs-CZ" sz="3200" b="1" dirty="0">
                <a:solidFill>
                  <a:schemeClr val="accent6">
                    <a:lumMod val="75000"/>
                  </a:schemeClr>
                </a:solidFill>
              </a:rPr>
              <a:t>Z. č. 166/1999 Sb. (veterinární zákon)</a:t>
            </a:r>
            <a:r>
              <a:rPr lang="cs-CZ" sz="3200" dirty="0"/>
              <a:t>: pouze subkategorie hospodářských zvířat</a:t>
            </a:r>
          </a:p>
          <a:p>
            <a:r>
              <a:rPr lang="cs-CZ" sz="3200" dirty="0"/>
              <a:t>Ale </a:t>
            </a:r>
            <a:r>
              <a:rPr lang="pl-PL" sz="3200" dirty="0"/>
              <a:t>§ 3 odst. 1 písm. c) – i včely</a:t>
            </a:r>
          </a:p>
          <a:p>
            <a:r>
              <a:rPr lang="pl-PL" sz="3200" dirty="0"/>
              <a:t>        § 10 odst. 1 písm. d) – obratlovci i bezobratlí</a:t>
            </a:r>
          </a:p>
          <a:p>
            <a:r>
              <a:rPr lang="pl-PL" sz="3200" dirty="0"/>
              <a:t> - půjde jen o výjimky (plži, mlži)</a:t>
            </a:r>
            <a:endParaRPr lang="cs-CZ" sz="3200" dirty="0"/>
          </a:p>
          <a:p>
            <a:endParaRPr lang="cs-CZ" sz="3200" b="1" dirty="0"/>
          </a:p>
          <a:p>
            <a:r>
              <a:rPr lang="cs-CZ" sz="2800" b="1" dirty="0"/>
              <a:t>Obecné použití </a:t>
            </a:r>
            <a:r>
              <a:rPr lang="cs-CZ" sz="2800" dirty="0"/>
              <a:t>– zákon o biocidech, o prevenci závažných havárií, o požární ochraně, stavební zákon (jeden ze zájmů ochrany před ohrožením) – široké pojetí, řada bezobratlých je prokazatelně schopna cítit bolest</a:t>
            </a:r>
          </a:p>
          <a:p>
            <a:endParaRPr lang="cs-CZ" sz="3200" b="1" dirty="0"/>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a:solidFill>
                  <a:schemeClr val="accent6">
                    <a:lumMod val="75000"/>
                  </a:schemeClr>
                </a:solidFill>
              </a:rPr>
              <a:t>Předpisy veřejného práva</a:t>
            </a:r>
          </a:p>
        </p:txBody>
      </p:sp>
    </p:spTree>
    <p:extLst>
      <p:ext uri="{BB962C8B-B14F-4D97-AF65-F5344CB8AC3E}">
        <p14:creationId xmlns:p14="http://schemas.microsoft.com/office/powerpoint/2010/main" val="47401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395536" y="1484785"/>
            <a:ext cx="8517632" cy="4853784"/>
          </a:xfrm>
        </p:spPr>
        <p:txBody>
          <a:bodyPr>
            <a:normAutofit fontScale="70000" lnSpcReduction="20000"/>
          </a:bodyPr>
          <a:lstStyle/>
          <a:p>
            <a:pPr marL="0" indent="0">
              <a:buNone/>
            </a:pPr>
            <a:r>
              <a:rPr lang="cs-CZ" sz="4400" dirty="0"/>
              <a:t>ZOPK, z. o zoologických zahradách (162/2003 Sb.), o obchodování s ohroženými druhy, o poskytování náhrad škod způsobených vybranými zvláště chráněnými živočichy (115/2000 Sb.) – </a:t>
            </a:r>
            <a:r>
              <a:rPr lang="cs-CZ" sz="4400" b="1" dirty="0"/>
              <a:t>zvíře jako podkategorie </a:t>
            </a:r>
            <a:r>
              <a:rPr lang="cs-CZ" sz="4400" b="1" u="sng" dirty="0"/>
              <a:t>živočich</a:t>
            </a:r>
          </a:p>
          <a:p>
            <a:pPr marL="0" indent="0">
              <a:buNone/>
            </a:pPr>
            <a:endParaRPr lang="cs-CZ" sz="4400" b="1" baseline="-25000" dirty="0"/>
          </a:p>
          <a:p>
            <a:pPr marL="0" indent="0">
              <a:buNone/>
            </a:pPr>
            <a:r>
              <a:rPr lang="cs-CZ" sz="5100" b="1" baseline="-25000" dirty="0"/>
              <a:t>ZOPK – volně žijící živočich</a:t>
            </a:r>
          </a:p>
          <a:p>
            <a:pPr marL="0" indent="0">
              <a:buNone/>
            </a:pPr>
            <a:r>
              <a:rPr lang="cs-CZ" sz="5100" b="1" baseline="-25000" dirty="0" err="1"/>
              <a:t>Zochr</a:t>
            </a:r>
            <a:r>
              <a:rPr lang="cs-CZ" sz="5100" b="1" baseline="-25000" dirty="0"/>
              <a:t> – volně žijící zvíře </a:t>
            </a:r>
            <a:r>
              <a:rPr lang="cs-CZ" sz="5100" baseline="-25000" dirty="0"/>
              <a:t>(podmnožina - „zvíře patřící k druhu, jehož populace se udržuje </a:t>
            </a:r>
            <a:r>
              <a:rPr lang="cs-CZ" sz="5100" b="1" baseline="-25000" dirty="0"/>
              <a:t>v přírodě</a:t>
            </a:r>
            <a:r>
              <a:rPr lang="cs-CZ" sz="5100" baseline="-25000" dirty="0"/>
              <a:t> samovolně, a to i v případě jeho chovu v zajetí.“)</a:t>
            </a:r>
          </a:p>
          <a:p>
            <a:pPr marL="0" indent="0">
              <a:buNone/>
            </a:pPr>
            <a:endParaRPr lang="cs-CZ" sz="4400" baseline="-25000" dirty="0"/>
          </a:p>
          <a:p>
            <a:pPr marL="0" indent="0">
              <a:buNone/>
            </a:pPr>
            <a:r>
              <a:rPr lang="cs-CZ" sz="4600" baseline="-25000" dirty="0"/>
              <a:t>Pojem </a:t>
            </a:r>
            <a:r>
              <a:rPr lang="cs-CZ" sz="4600" b="1" baseline="-25000" dirty="0"/>
              <a:t>ZVĚŘ</a:t>
            </a:r>
            <a:r>
              <a:rPr lang="cs-CZ" sz="4600" baseline="-25000" dirty="0"/>
              <a:t>: zákon o myslivosti (449/2001 Sb.):</a:t>
            </a:r>
          </a:p>
          <a:p>
            <a:pPr marL="0" indent="0">
              <a:buNone/>
            </a:pPr>
            <a:r>
              <a:rPr lang="cs-CZ" sz="4600" baseline="-25000" dirty="0"/>
              <a:t>„obnovitelné přírodní bohatství představované populacemi druhů volně žijících živočichů“</a:t>
            </a:r>
          </a:p>
          <a:p>
            <a:endParaRPr lang="cs-CZ" baseline="-25000" dirty="0"/>
          </a:p>
        </p:txBody>
      </p:sp>
      <p:sp>
        <p:nvSpPr>
          <p:cNvPr id="5" name="Obdélník 4"/>
          <p:cNvSpPr/>
          <p:nvPr/>
        </p:nvSpPr>
        <p:spPr>
          <a:xfrm>
            <a:off x="2051898" y="260648"/>
            <a:ext cx="6696744" cy="646331"/>
          </a:xfrm>
          <a:prstGeom prst="rect">
            <a:avLst/>
          </a:prstGeom>
        </p:spPr>
        <p:txBody>
          <a:bodyPr wrap="square">
            <a:spAutoFit/>
          </a:bodyPr>
          <a:lstStyle/>
          <a:p>
            <a:pPr lvl="1"/>
            <a:r>
              <a:rPr lang="cs-CZ" sz="3600" b="1" dirty="0">
                <a:solidFill>
                  <a:schemeClr val="accent6">
                    <a:lumMod val="75000"/>
                  </a:schemeClr>
                </a:solidFill>
              </a:rPr>
              <a:t>Předpisy veřejného práva</a:t>
            </a:r>
          </a:p>
        </p:txBody>
      </p:sp>
    </p:spTree>
    <p:extLst>
      <p:ext uri="{BB962C8B-B14F-4D97-AF65-F5344CB8AC3E}">
        <p14:creationId xmlns:p14="http://schemas.microsoft.com/office/powerpoint/2010/main" val="2469523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pPr lvl="1"/>
            <a:r>
              <a:rPr lang="cs-CZ" sz="3600" b="1" dirty="0">
                <a:solidFill>
                  <a:schemeClr val="accent6">
                    <a:lumMod val="75000"/>
                  </a:schemeClr>
                </a:solidFill>
              </a:rPr>
              <a:t>Předpisy veřejného práva</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baseline="-25000" dirty="0"/>
          </a:p>
        </p:txBody>
      </p:sp>
      <p:sp>
        <p:nvSpPr>
          <p:cNvPr id="6" name="TextovéPole 5"/>
          <p:cNvSpPr txBox="1"/>
          <p:nvPr/>
        </p:nvSpPr>
        <p:spPr>
          <a:xfrm>
            <a:off x="683568" y="1772816"/>
            <a:ext cx="8208912" cy="4154984"/>
          </a:xfrm>
          <a:prstGeom prst="rect">
            <a:avLst/>
          </a:prstGeom>
          <a:noFill/>
        </p:spPr>
        <p:txBody>
          <a:bodyPr wrap="square" rtlCol="0">
            <a:spAutoFit/>
          </a:bodyPr>
          <a:lstStyle/>
          <a:p>
            <a:r>
              <a:rPr lang="cs-CZ" sz="3200" dirty="0"/>
              <a:t>Pojem </a:t>
            </a:r>
            <a:r>
              <a:rPr lang="cs-CZ" sz="3200" b="1" dirty="0">
                <a:solidFill>
                  <a:schemeClr val="accent6">
                    <a:lumMod val="75000"/>
                  </a:schemeClr>
                </a:solidFill>
              </a:rPr>
              <a:t>živočich</a:t>
            </a:r>
            <a:endParaRPr lang="cs-CZ" sz="3200" dirty="0">
              <a:solidFill>
                <a:schemeClr val="accent6">
                  <a:lumMod val="75000"/>
                </a:schemeClr>
              </a:solidFill>
            </a:endParaRPr>
          </a:p>
          <a:p>
            <a:pPr marL="457200" indent="-457200">
              <a:buFontTx/>
              <a:buChar char="-"/>
            </a:pPr>
            <a:r>
              <a:rPr lang="cs-CZ" sz="2800" dirty="0"/>
              <a:t>převážně v oblasti ochrany živočišných druhů (ochrany biodiverzity). </a:t>
            </a:r>
          </a:p>
          <a:p>
            <a:endParaRPr lang="cs-CZ" sz="2800" dirty="0"/>
          </a:p>
          <a:p>
            <a:r>
              <a:rPr lang="cs-CZ" sz="3200" dirty="0"/>
              <a:t>Pojem </a:t>
            </a:r>
            <a:r>
              <a:rPr lang="cs-CZ" sz="3200" b="1" dirty="0">
                <a:solidFill>
                  <a:schemeClr val="accent6">
                    <a:lumMod val="75000"/>
                  </a:schemeClr>
                </a:solidFill>
              </a:rPr>
              <a:t>zvíře</a:t>
            </a:r>
            <a:r>
              <a:rPr lang="cs-CZ" sz="3200" dirty="0"/>
              <a:t> </a:t>
            </a:r>
          </a:p>
          <a:p>
            <a:r>
              <a:rPr lang="cs-CZ" sz="3200" dirty="0"/>
              <a:t>- </a:t>
            </a:r>
            <a:r>
              <a:rPr lang="cs-CZ" sz="2800" dirty="0"/>
              <a:t>spíše v souvislosti s ochranou jednotlivých zvířat a péčí o ně. Pojem zvíře pak zahrnuje ve veřejném právu </a:t>
            </a:r>
            <a:r>
              <a:rPr lang="cs-CZ" sz="2800" b="1" dirty="0"/>
              <a:t>obratlovce</a:t>
            </a:r>
            <a:r>
              <a:rPr lang="cs-CZ" sz="2800" dirty="0"/>
              <a:t>, navíc </a:t>
            </a:r>
            <a:r>
              <a:rPr lang="cs-CZ" sz="2800" b="1" dirty="0"/>
              <a:t>u některých zákonů je </a:t>
            </a:r>
            <a:r>
              <a:rPr lang="cs-CZ" sz="2800" b="1" dirty="0" err="1"/>
              <a:t>dovoditelný</a:t>
            </a:r>
            <a:r>
              <a:rPr lang="cs-CZ" sz="2800" b="1" dirty="0"/>
              <a:t> dopad i na některé bezobratlé.</a:t>
            </a:r>
          </a:p>
        </p:txBody>
      </p:sp>
    </p:spTree>
    <p:extLst>
      <p:ext uri="{BB962C8B-B14F-4D97-AF65-F5344CB8AC3E}">
        <p14:creationId xmlns:p14="http://schemas.microsoft.com/office/powerpoint/2010/main" val="23029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646331"/>
          </a:xfrm>
          <a:prstGeom prst="rect">
            <a:avLst/>
          </a:prstGeom>
          <a:noFill/>
        </p:spPr>
        <p:txBody>
          <a:bodyPr wrap="square" rtlCol="0">
            <a:spAutoFit/>
          </a:bodyPr>
          <a:lstStyle/>
          <a:p>
            <a:r>
              <a:rPr lang="cs-CZ" sz="3600" b="1" dirty="0">
                <a:solidFill>
                  <a:schemeClr val="accent6">
                    <a:lumMod val="75000"/>
                  </a:schemeClr>
                </a:solidFill>
                <a:latin typeface="+mj-lt"/>
              </a:rPr>
              <a:t>Ochrana zvířat</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89876" y="1246390"/>
            <a:ext cx="8748464" cy="6771084"/>
          </a:xfrm>
          <a:prstGeom prst="rect">
            <a:avLst/>
          </a:prstGeom>
          <a:noFill/>
        </p:spPr>
        <p:txBody>
          <a:bodyPr wrap="square" rtlCol="0">
            <a:spAutoFit/>
          </a:bodyPr>
          <a:lstStyle/>
          <a:p>
            <a:pPr marL="457200" indent="-457200">
              <a:buFont typeface="Arial" pitchFamily="34" charset="0"/>
              <a:buChar char="•"/>
            </a:pPr>
            <a:r>
              <a:rPr lang="cs-CZ" sz="3200" b="1" dirty="0"/>
              <a:t>Ochrana přírody a krajiny</a:t>
            </a:r>
          </a:p>
          <a:p>
            <a:pPr marL="914400" lvl="1" indent="-457200">
              <a:buFont typeface="Arial" pitchFamily="34" charset="0"/>
              <a:buChar char="•"/>
            </a:pPr>
            <a:r>
              <a:rPr lang="cs-CZ" sz="3200" i="1" dirty="0"/>
              <a:t>Obecná ochrana volně žijících živočichů</a:t>
            </a:r>
          </a:p>
          <a:p>
            <a:pPr marL="914400" lvl="1" indent="-457200">
              <a:buFont typeface="Arial" pitchFamily="34" charset="0"/>
              <a:buChar char="•"/>
            </a:pPr>
            <a:r>
              <a:rPr lang="cs-CZ" sz="3200" i="1" dirty="0"/>
              <a:t>Ochrana ohrožených druhů živočichů</a:t>
            </a:r>
          </a:p>
          <a:p>
            <a:pPr marL="914400" lvl="1" indent="-457200">
              <a:buFont typeface="Arial" pitchFamily="34" charset="0"/>
              <a:buChar char="•"/>
            </a:pPr>
            <a:endParaRPr lang="cs-CZ" sz="3200" b="1" dirty="0"/>
          </a:p>
          <a:p>
            <a:pPr lvl="1" indent="-457200">
              <a:buFont typeface="Arial" pitchFamily="34" charset="0"/>
              <a:buChar char="•"/>
            </a:pPr>
            <a:r>
              <a:rPr lang="cs-CZ" sz="3200" b="1" dirty="0"/>
              <a:t>Obchodování s ohroženými druhy živočichů (a rostlin)</a:t>
            </a:r>
            <a:endParaRPr lang="en-US" sz="3200" b="1" dirty="0"/>
          </a:p>
          <a:p>
            <a:pPr lvl="1" indent="-457200">
              <a:buFont typeface="Arial" pitchFamily="34" charset="0"/>
              <a:buChar char="•"/>
            </a:pPr>
            <a:endParaRPr lang="cs-CZ" sz="3200" b="1" dirty="0"/>
          </a:p>
          <a:p>
            <a:pPr lvl="1" indent="-457200">
              <a:buFont typeface="Arial" pitchFamily="34" charset="0"/>
              <a:buChar char="•"/>
            </a:pPr>
            <a:r>
              <a:rPr lang="cs-CZ" sz="3200" b="1" dirty="0"/>
              <a:t>Ochrana zvířat před týráním (SP i TP)</a:t>
            </a:r>
            <a:endParaRPr lang="en-US" sz="3200" b="1" dirty="0"/>
          </a:p>
          <a:p>
            <a:pPr marL="457200" indent="-457200">
              <a:buFont typeface="Arial" pitchFamily="34" charset="0"/>
              <a:buChar char="•"/>
            </a:pPr>
            <a:endParaRPr lang="cs-CZ" sz="3200" b="1" dirty="0"/>
          </a:p>
          <a:p>
            <a:pPr marL="457200" indent="-457200">
              <a:buFont typeface="Arial" pitchFamily="34" charset="0"/>
              <a:buChar char="•"/>
            </a:pPr>
            <a:r>
              <a:rPr lang="cs-CZ" sz="3200" b="1" dirty="0"/>
              <a:t>Dílčí ochrana: lesní zákon, vodní zákon</a:t>
            </a:r>
          </a:p>
          <a:p>
            <a:endParaRPr lang="cs-CZ" sz="3200" b="1" dirty="0"/>
          </a:p>
          <a:p>
            <a:endParaRPr lang="cs-CZ" sz="3200" dirty="0"/>
          </a:p>
          <a:p>
            <a:endParaRPr lang="cs-CZ" sz="3200" b="1" dirty="0"/>
          </a:p>
          <a:p>
            <a:endParaRPr lang="cs-CZ" dirty="0"/>
          </a:p>
        </p:txBody>
      </p:sp>
    </p:spTree>
    <p:extLst>
      <p:ext uri="{BB962C8B-B14F-4D97-AF65-F5344CB8AC3E}">
        <p14:creationId xmlns:p14="http://schemas.microsoft.com/office/powerpoint/2010/main" val="4100007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down)">
                                      <p:cBhvr>
                                        <p:cTn id="16" dur="500"/>
                                        <p:tgtEl>
                                          <p:spTgt spid="5">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Effect transition="in" filter="wipe(down)">
                                      <p:cBhvr>
                                        <p:cTn id="2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a:t>Obecná ochrana druhová</a:t>
            </a:r>
          </a:p>
        </p:txBody>
      </p:sp>
      <p:sp>
        <p:nvSpPr>
          <p:cNvPr id="5" name="Zástupný symbol pro obsah 4"/>
          <p:cNvSpPr>
            <a:spLocks noGrp="1"/>
          </p:cNvSpPr>
          <p:nvPr>
            <p:ph idx="1"/>
          </p:nvPr>
        </p:nvSpPr>
        <p:spPr>
          <a:xfrm>
            <a:off x="446856" y="1628800"/>
            <a:ext cx="8445624" cy="5171312"/>
          </a:xfrm>
        </p:spPr>
        <p:txBody>
          <a:bodyPr>
            <a:normAutofit fontScale="77500" lnSpcReduction="20000"/>
          </a:bodyPr>
          <a:lstStyle/>
          <a:p>
            <a:pPr marL="0" indent="0">
              <a:buNone/>
            </a:pPr>
            <a:r>
              <a:rPr lang="pl-PL" sz="3800" b="1" dirty="0"/>
              <a:t>§ 5 ZoPK</a:t>
            </a:r>
          </a:p>
          <a:p>
            <a:pPr marL="0" indent="0">
              <a:buNone/>
            </a:pPr>
            <a:r>
              <a:rPr lang="pl-PL" sz="3400" b="1" dirty="0"/>
              <a:t>Všechny druhy </a:t>
            </a:r>
            <a:r>
              <a:rPr lang="pl-PL" sz="3400" b="1" dirty="0">
                <a:solidFill>
                  <a:schemeClr val="accent6">
                    <a:lumMod val="75000"/>
                  </a:schemeClr>
                </a:solidFill>
              </a:rPr>
              <a:t>rostlin a živočichů chráněny před</a:t>
            </a:r>
          </a:p>
          <a:p>
            <a:pPr lvl="1"/>
            <a:r>
              <a:rPr lang="pl-PL" sz="2600" b="1" dirty="0"/>
              <a:t>Zničením</a:t>
            </a:r>
          </a:p>
          <a:p>
            <a:pPr lvl="1"/>
            <a:r>
              <a:rPr lang="pl-PL" sz="2600" b="1" dirty="0"/>
              <a:t>Poškozováním</a:t>
            </a:r>
          </a:p>
          <a:p>
            <a:pPr lvl="1"/>
            <a:r>
              <a:rPr lang="pl-PL" sz="2600" b="1" dirty="0"/>
              <a:t>Sběrem či odchytem, </a:t>
            </a:r>
            <a:r>
              <a:rPr lang="pl-PL" sz="2600" b="1" dirty="0">
                <a:solidFill>
                  <a:schemeClr val="accent6">
                    <a:lumMod val="75000"/>
                  </a:schemeClr>
                </a:solidFill>
              </a:rPr>
              <a:t>který vede nebo mohl by vést k jejich</a:t>
            </a:r>
            <a:endParaRPr lang="pl-PL" sz="3400" b="1" dirty="0">
              <a:solidFill>
                <a:schemeClr val="accent6">
                  <a:lumMod val="75000"/>
                </a:schemeClr>
              </a:solidFill>
            </a:endParaRPr>
          </a:p>
          <a:p>
            <a:pPr lvl="2"/>
            <a:r>
              <a:rPr lang="pl-PL" sz="2600" b="1" dirty="0">
                <a:solidFill>
                  <a:schemeClr val="accent6">
                    <a:lumMod val="75000"/>
                  </a:schemeClr>
                </a:solidFill>
              </a:rPr>
              <a:t>ohrožení na bytí nebo  </a:t>
            </a:r>
          </a:p>
          <a:p>
            <a:pPr lvl="2"/>
            <a:r>
              <a:rPr lang="pl-PL" sz="2600" b="1" dirty="0">
                <a:solidFill>
                  <a:schemeClr val="accent6">
                    <a:lumMod val="75000"/>
                  </a:schemeClr>
                </a:solidFill>
              </a:rPr>
              <a:t>vést k degeneraci nebo </a:t>
            </a:r>
          </a:p>
          <a:p>
            <a:pPr lvl="2"/>
            <a:r>
              <a:rPr lang="pl-PL" sz="2600" b="1" dirty="0">
                <a:solidFill>
                  <a:schemeClr val="accent6">
                    <a:lumMod val="75000"/>
                  </a:schemeClr>
                </a:solidFill>
              </a:rPr>
              <a:t>zničení ekosystému, jehož jsou součástí </a:t>
            </a:r>
          </a:p>
          <a:p>
            <a:pPr lvl="2"/>
            <a:r>
              <a:rPr lang="pl-PL" sz="2600" b="1" dirty="0">
                <a:solidFill>
                  <a:schemeClr val="accent6">
                    <a:lumMod val="75000"/>
                  </a:schemeClr>
                </a:solidFill>
              </a:rPr>
              <a:t>k narušení rozmnožovacích schopností druhů </a:t>
            </a:r>
          </a:p>
          <a:p>
            <a:pPr lvl="2"/>
            <a:r>
              <a:rPr lang="pl-PL" sz="2600" b="1" dirty="0">
                <a:solidFill>
                  <a:schemeClr val="accent6">
                    <a:lumMod val="75000"/>
                  </a:schemeClr>
                </a:solidFill>
              </a:rPr>
              <a:t>k zániku populace druhů</a:t>
            </a:r>
          </a:p>
          <a:p>
            <a:pPr lvl="2"/>
            <a:r>
              <a:rPr lang="pl-PL" sz="2300" b="1" dirty="0">
                <a:solidFill>
                  <a:schemeClr val="accent6">
                    <a:lumMod val="75000"/>
                  </a:schemeClr>
                </a:solidFill>
              </a:rPr>
              <a:t>zničení ekosystému, jehož jsou součástí </a:t>
            </a:r>
          </a:p>
          <a:p>
            <a:r>
              <a:rPr lang="pl-PL" sz="2800" b="1" dirty="0"/>
              <a:t>nevztahuje se na zásahy při hubení rostlin a živočichů podle zvláštních předpisů </a:t>
            </a:r>
          </a:p>
          <a:p>
            <a:r>
              <a:rPr lang="pl-PL" sz="2800" b="1" dirty="0"/>
              <a:t>Při porušení podmínek  -  orgán ochrany přírody je oprávněn omezit rušivou činnost </a:t>
            </a:r>
          </a:p>
        </p:txBody>
      </p:sp>
    </p:spTree>
    <p:extLst>
      <p:ext uri="{BB962C8B-B14F-4D97-AF65-F5344CB8AC3E}">
        <p14:creationId xmlns:p14="http://schemas.microsoft.com/office/powerpoint/2010/main" val="55045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a:t>Obecná ochrana druhová</a:t>
            </a:r>
          </a:p>
        </p:txBody>
      </p:sp>
      <p:sp>
        <p:nvSpPr>
          <p:cNvPr id="5" name="Zástupný symbol pro obsah 4"/>
          <p:cNvSpPr>
            <a:spLocks noGrp="1"/>
          </p:cNvSpPr>
          <p:nvPr>
            <p:ph idx="1"/>
          </p:nvPr>
        </p:nvSpPr>
        <p:spPr>
          <a:xfrm>
            <a:off x="251520" y="1326242"/>
            <a:ext cx="8640960" cy="5473870"/>
          </a:xfrm>
        </p:spPr>
        <p:txBody>
          <a:bodyPr>
            <a:normAutofit fontScale="55000" lnSpcReduction="20000"/>
          </a:bodyPr>
          <a:lstStyle/>
          <a:p>
            <a:pPr marL="0" indent="0">
              <a:buNone/>
            </a:pPr>
            <a:r>
              <a:rPr lang="pl-PL" sz="4500" b="1" dirty="0">
                <a:solidFill>
                  <a:schemeClr val="accent6"/>
                </a:solidFill>
              </a:rPr>
              <a:t>Povinnosti při provádění zemědělských, lesnických pracích, stavebních a dalších činnostech </a:t>
            </a:r>
            <a:r>
              <a:rPr lang="pl-PL" sz="4500" b="1" dirty="0"/>
              <a:t>(§ 5/3 ZoPK)</a:t>
            </a:r>
          </a:p>
          <a:p>
            <a:r>
              <a:rPr lang="pl-PL" sz="3800" b="1" dirty="0"/>
              <a:t>Postupovat tak, aby nedocházelo k nadměrnému úhynu rostlin a zraňování živočichů, ničení jejich biotopů</a:t>
            </a:r>
          </a:p>
          <a:p>
            <a:r>
              <a:rPr lang="pl-PL" sz="3800" b="1" dirty="0"/>
              <a:t>Povinnost používat technicky a ekonomicky dostupné prostředky</a:t>
            </a:r>
          </a:p>
          <a:p>
            <a:r>
              <a:rPr lang="pl-PL" sz="3800" b="1" dirty="0"/>
              <a:t>Oprávnění orgánu ochrany přírody uložit zajištění nebo použití takovýchto prostředků, neučiní-li tak povinná osoba sama.</a:t>
            </a:r>
          </a:p>
          <a:p>
            <a:pPr marL="0" indent="0">
              <a:buNone/>
            </a:pPr>
            <a:r>
              <a:rPr lang="pl-PL" sz="3800" b="1" dirty="0"/>
              <a:t> </a:t>
            </a:r>
          </a:p>
          <a:p>
            <a:pPr marL="0" indent="0">
              <a:buNone/>
            </a:pPr>
            <a:r>
              <a:rPr lang="pl-PL" sz="3800" b="1" dirty="0">
                <a:solidFill>
                  <a:schemeClr val="accent6"/>
                </a:solidFill>
              </a:rPr>
              <a:t>Ochrana handicapovaných živočichů</a:t>
            </a:r>
            <a:endParaRPr lang="pl-PL" sz="2800" b="1" dirty="0">
              <a:solidFill>
                <a:schemeClr val="accent6"/>
              </a:solidFill>
            </a:endParaRPr>
          </a:p>
          <a:p>
            <a:pPr algn="just"/>
            <a:r>
              <a:rPr lang="pl-PL" sz="3800" b="1" dirty="0"/>
              <a:t>Každý, kdo se ujal živočicha neschopného v důsledku zranění, nemoci nebo jiných okolností </a:t>
            </a:r>
            <a:r>
              <a:rPr lang="pl-PL" sz="3800" b="1" dirty="0">
                <a:solidFill>
                  <a:srgbClr val="FF0000"/>
                </a:solidFill>
              </a:rPr>
              <a:t>dočasně nebo trvale přežít ve volné přírodě</a:t>
            </a:r>
            <a:r>
              <a:rPr lang="pl-PL" sz="3800" b="1" dirty="0"/>
              <a:t>, zajistí jeho nezbytné ošetření, nebo ho za tímto účelem předá provozovateli záchranné stanice.</a:t>
            </a:r>
          </a:p>
          <a:p>
            <a:pPr algn="just"/>
            <a:r>
              <a:rPr lang="pl-PL" sz="3800" b="1" dirty="0"/>
              <a:t>Jde-li o živočicha dočasně neschopného přežít ve volné přírodě, osoba, která se ho ujala, přijme opatření k zamezení takových tělesných změn nebo změn chování, které by následně znemožnily jeho návrat do přírody a jeho zapojení do volně žijící populace. </a:t>
            </a:r>
            <a:r>
              <a:rPr lang="pl-PL" sz="3800" b="1" dirty="0">
                <a:solidFill>
                  <a:srgbClr val="FF0000"/>
                </a:solidFill>
              </a:rPr>
              <a:t>Jde-li o zvláště chráněného živočicha, je nutné jej předat do záchranné stanice</a:t>
            </a:r>
            <a:r>
              <a:rPr lang="pl-PL" sz="3800" b="1" dirty="0"/>
              <a:t>.</a:t>
            </a:r>
          </a:p>
        </p:txBody>
      </p:sp>
    </p:spTree>
    <p:extLst>
      <p:ext uri="{BB962C8B-B14F-4D97-AF65-F5344CB8AC3E}">
        <p14:creationId xmlns:p14="http://schemas.microsoft.com/office/powerpoint/2010/main" val="183391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a:t>Ochrana volně žijících ptáků</a:t>
            </a:r>
          </a:p>
        </p:txBody>
      </p:sp>
      <p:sp>
        <p:nvSpPr>
          <p:cNvPr id="5" name="Zástupný symbol pro obsah 4"/>
          <p:cNvSpPr>
            <a:spLocks noGrp="1"/>
          </p:cNvSpPr>
          <p:nvPr>
            <p:ph idx="1"/>
          </p:nvPr>
        </p:nvSpPr>
        <p:spPr>
          <a:xfrm>
            <a:off x="446856" y="1628800"/>
            <a:ext cx="8445624" cy="5171312"/>
          </a:xfrm>
        </p:spPr>
        <p:txBody>
          <a:bodyPr>
            <a:normAutofit fontScale="70000" lnSpcReduction="20000"/>
          </a:bodyPr>
          <a:lstStyle/>
          <a:p>
            <a:pPr marL="0" indent="0">
              <a:buNone/>
            </a:pPr>
            <a:r>
              <a:rPr lang="pl-PL" sz="5100" b="1" dirty="0">
                <a:solidFill>
                  <a:schemeClr val="accent6"/>
                </a:solidFill>
              </a:rPr>
              <a:t>§ 5a, § 5b ZOPK</a:t>
            </a:r>
          </a:p>
          <a:p>
            <a:pPr marL="0" indent="0">
              <a:buNone/>
            </a:pPr>
            <a:r>
              <a:rPr lang="pl-PL" sz="5100" b="1" dirty="0"/>
              <a:t>Zákazy</a:t>
            </a:r>
          </a:p>
          <a:p>
            <a:r>
              <a:rPr lang="pl-PL" sz="4500" b="1" dirty="0"/>
              <a:t>Úmyslného usmrcování nebo odchytu</a:t>
            </a:r>
          </a:p>
          <a:p>
            <a:r>
              <a:rPr lang="pl-PL" sz="4500" b="1" dirty="0"/>
              <a:t>Úmyslného poškozování, ničení hnízd</a:t>
            </a:r>
          </a:p>
          <a:p>
            <a:r>
              <a:rPr lang="pl-PL" sz="4500" b="1" dirty="0"/>
              <a:t>Sběru vajec</a:t>
            </a:r>
          </a:p>
          <a:p>
            <a:r>
              <a:rPr lang="pl-PL" sz="4500" b="1" dirty="0"/>
              <a:t>Úmyslného vyrušování ptáků</a:t>
            </a:r>
          </a:p>
          <a:p>
            <a:r>
              <a:rPr lang="pl-PL" sz="4500" b="1" dirty="0"/>
              <a:t>Držení ptáků, jejichž lov a odchyt jsou zakázány</a:t>
            </a:r>
          </a:p>
          <a:p>
            <a:pPr lvl="1"/>
            <a:r>
              <a:rPr lang="pl-PL" sz="4100" b="1" dirty="0"/>
              <a:t>výluka pro druhy ptáků dle zákona o myslivosti </a:t>
            </a:r>
          </a:p>
          <a:p>
            <a:pPr marL="0" indent="0">
              <a:buNone/>
            </a:pPr>
            <a:r>
              <a:rPr lang="pl-PL" sz="4500" b="1" dirty="0"/>
              <a:t>Zákaz prodeje, držení za účelem prodeje</a:t>
            </a:r>
          </a:p>
          <a:p>
            <a:pPr lvl="1"/>
            <a:r>
              <a:rPr lang="pl-PL" sz="4100" b="1" dirty="0"/>
              <a:t>Povinnost prokázat původ</a:t>
            </a:r>
          </a:p>
        </p:txBody>
      </p:sp>
    </p:spTree>
    <p:extLst>
      <p:ext uri="{BB962C8B-B14F-4D97-AF65-F5344CB8AC3E}">
        <p14:creationId xmlns:p14="http://schemas.microsoft.com/office/powerpoint/2010/main" val="926788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056784" cy="707886"/>
          </a:xfrm>
          <a:prstGeom prst="rect">
            <a:avLst/>
          </a:prstGeom>
          <a:noFill/>
        </p:spPr>
        <p:txBody>
          <a:bodyPr wrap="square" rtlCol="0">
            <a:spAutoFit/>
          </a:bodyPr>
          <a:lstStyle/>
          <a:p>
            <a:r>
              <a:rPr lang="cs-CZ" sz="4000" b="1" dirty="0"/>
              <a:t>Ochrana volně žijících ptáků</a:t>
            </a:r>
          </a:p>
        </p:txBody>
      </p:sp>
      <p:sp>
        <p:nvSpPr>
          <p:cNvPr id="5" name="Zástupný symbol pro obsah 4"/>
          <p:cNvSpPr>
            <a:spLocks noGrp="1"/>
          </p:cNvSpPr>
          <p:nvPr>
            <p:ph idx="1"/>
          </p:nvPr>
        </p:nvSpPr>
        <p:spPr>
          <a:xfrm>
            <a:off x="446856" y="1628800"/>
            <a:ext cx="8445624" cy="5171312"/>
          </a:xfrm>
        </p:spPr>
        <p:txBody>
          <a:bodyPr>
            <a:normAutofit fontScale="85000" lnSpcReduction="20000"/>
          </a:bodyPr>
          <a:lstStyle/>
          <a:p>
            <a:pPr marL="0" indent="0">
              <a:buNone/>
            </a:pPr>
            <a:r>
              <a:rPr lang="pl-PL" sz="5100" b="1" dirty="0">
                <a:solidFill>
                  <a:schemeClr val="accent6"/>
                </a:solidFill>
              </a:rPr>
              <a:t>Odchylný postup při ochraně ptáků:</a:t>
            </a:r>
          </a:p>
          <a:p>
            <a:pPr marL="0" indent="0">
              <a:buNone/>
            </a:pPr>
            <a:r>
              <a:rPr lang="pl-PL" sz="5100" b="1" dirty="0"/>
              <a:t>V zájmu (§ 5b odst. 1 ZoPK)</a:t>
            </a:r>
          </a:p>
          <a:p>
            <a:r>
              <a:rPr lang="pl-PL" sz="4100" b="1" dirty="0"/>
              <a:t>Veřejného zdraví</a:t>
            </a:r>
          </a:p>
          <a:p>
            <a:r>
              <a:rPr lang="pl-PL" sz="4100" b="1" dirty="0"/>
              <a:t>Veřejné bezpečnosti</a:t>
            </a:r>
          </a:p>
          <a:p>
            <a:r>
              <a:rPr lang="pl-PL" sz="4100" b="1" dirty="0"/>
              <a:t>Bezpečnosti leteckého provozu</a:t>
            </a:r>
          </a:p>
          <a:p>
            <a:r>
              <a:rPr lang="pl-PL" sz="4100" b="1" dirty="0"/>
              <a:t>Prevence závažných škod na úrodě, domácích zvířatech, </a:t>
            </a:r>
          </a:p>
          <a:p>
            <a:r>
              <a:rPr lang="pl-PL" sz="4100" b="1" dirty="0"/>
              <a:t>lesích, rybářství, vodním hospodářství</a:t>
            </a:r>
          </a:p>
          <a:p>
            <a:r>
              <a:rPr lang="pl-PL" sz="4100" b="1" dirty="0"/>
              <a:t>Ochrany volně žijících živočichů, rostlin</a:t>
            </a:r>
            <a:endParaRPr lang="pl-PL" sz="3600" b="1" dirty="0"/>
          </a:p>
        </p:txBody>
      </p:sp>
    </p:spTree>
    <p:extLst>
      <p:ext uri="{BB962C8B-B14F-4D97-AF65-F5344CB8AC3E}">
        <p14:creationId xmlns:p14="http://schemas.microsoft.com/office/powerpoint/2010/main" val="294918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a:t>Zvláště chráněné druhy živočichů</a:t>
            </a:r>
          </a:p>
        </p:txBody>
      </p:sp>
      <p:sp>
        <p:nvSpPr>
          <p:cNvPr id="5" name="Zástupný symbol pro obsah 4"/>
          <p:cNvSpPr>
            <a:spLocks noGrp="1"/>
          </p:cNvSpPr>
          <p:nvPr>
            <p:ph idx="1"/>
          </p:nvPr>
        </p:nvSpPr>
        <p:spPr>
          <a:xfrm>
            <a:off x="446856" y="1628800"/>
            <a:ext cx="8445624" cy="5171312"/>
          </a:xfrm>
        </p:spPr>
        <p:txBody>
          <a:bodyPr>
            <a:normAutofit fontScale="70000" lnSpcReduction="20000"/>
          </a:bodyPr>
          <a:lstStyle/>
          <a:p>
            <a:pPr marL="0" indent="0">
              <a:buNone/>
            </a:pPr>
            <a:r>
              <a:rPr lang="pl-PL" b="1" dirty="0">
                <a:solidFill>
                  <a:schemeClr val="accent6"/>
                </a:solidFill>
              </a:rPr>
              <a:t>Kategorizace:</a:t>
            </a:r>
          </a:p>
          <a:p>
            <a:pPr marL="0" indent="0">
              <a:buNone/>
            </a:pPr>
            <a:r>
              <a:rPr lang="pl-PL" b="1" dirty="0"/>
              <a:t>a) kriticky ohrožené</a:t>
            </a:r>
          </a:p>
          <a:p>
            <a:pPr marL="0" indent="0">
              <a:buNone/>
            </a:pPr>
            <a:r>
              <a:rPr lang="pl-PL" b="1" dirty="0"/>
              <a:t>b) silně ohrožené</a:t>
            </a:r>
          </a:p>
          <a:p>
            <a:pPr marL="0" indent="0">
              <a:buNone/>
            </a:pPr>
            <a:r>
              <a:rPr lang="pl-PL" b="1" dirty="0"/>
              <a:t>c) ohrožené</a:t>
            </a:r>
          </a:p>
          <a:p>
            <a:pPr marL="0" indent="0">
              <a:buNone/>
            </a:pPr>
            <a:r>
              <a:rPr lang="pl-PL" b="1" dirty="0"/>
              <a:t> - Příloha vyhlášky č. 395/1992 Sb. </a:t>
            </a:r>
            <a:r>
              <a:rPr lang="pl-PL" sz="2300" dirty="0">
                <a:hlinkClick r:id="rId4"/>
              </a:rPr>
              <a:t>https://cs.wikipedia.org/wiki/Seznam_ohro%C5%BEen%C3%BDch_%C5%BEivo%C4%8Dich%C5%AF_v_%C4%8Cesku</a:t>
            </a:r>
            <a:r>
              <a:rPr lang="pl-PL" sz="2300" dirty="0"/>
              <a:t> </a:t>
            </a:r>
          </a:p>
          <a:p>
            <a:pPr marL="0" indent="0">
              <a:buNone/>
            </a:pPr>
            <a:endParaRPr lang="pl-PL" dirty="0"/>
          </a:p>
          <a:p>
            <a:pPr marL="0" indent="0">
              <a:buNone/>
            </a:pPr>
            <a:r>
              <a:rPr lang="pl-PL" b="1" dirty="0">
                <a:solidFill>
                  <a:schemeClr val="accent6"/>
                </a:solidFill>
              </a:rPr>
              <a:t>Ochrana: </a:t>
            </a:r>
          </a:p>
          <a:p>
            <a:r>
              <a:rPr lang="pl-PL" sz="3400" b="1" dirty="0"/>
              <a:t>ve všech podzemních a nadzemních částech ve všech vývojových stádiích, i „mrtvé“ – uhynulé</a:t>
            </a:r>
          </a:p>
          <a:p>
            <a:r>
              <a:rPr lang="pl-PL" sz="3400" b="1" dirty="0"/>
              <a:t>zákaz sbírat, trhat,vykopávat, poškozovat, ničit jinak rušit ve vývoji</a:t>
            </a:r>
          </a:p>
          <a:p>
            <a:r>
              <a:rPr lang="pl-PL" sz="3400" b="1" dirty="0"/>
              <a:t>zákaz držet, pěstovat, dopravovat, prodávat, vyměňovat nebo nabízet za účelem prodeje nebo výměny</a:t>
            </a:r>
          </a:p>
        </p:txBody>
      </p:sp>
    </p:spTree>
    <p:extLst>
      <p:ext uri="{BB962C8B-B14F-4D97-AF65-F5344CB8AC3E}">
        <p14:creationId xmlns:p14="http://schemas.microsoft.com/office/powerpoint/2010/main" val="38204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down)">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down)">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down)">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wipe(down)">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solidFill>
                  <a:schemeClr val="accent6">
                    <a:lumMod val="75000"/>
                  </a:schemeClr>
                </a:solidFill>
              </a:rPr>
              <a:t>Zvíře v právu</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pic>
        <p:nvPicPr>
          <p:cNvPr id="6" name="Picture 2" descr="http://assets.atlasobscura.com/article_images/800x/17437/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1202342"/>
            <a:ext cx="6114256" cy="4394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83568" y="5733256"/>
            <a:ext cx="8229600" cy="923330"/>
          </a:xfrm>
          <a:prstGeom prst="rect">
            <a:avLst/>
          </a:prstGeom>
          <a:noFill/>
        </p:spPr>
        <p:txBody>
          <a:bodyPr wrap="square" rtlCol="0">
            <a:spAutoFit/>
          </a:bodyPr>
          <a:lstStyle/>
          <a:p>
            <a:r>
              <a:rPr lang="en-US" dirty="0"/>
              <a:t>Illustration from </a:t>
            </a:r>
            <a:r>
              <a:rPr lang="en-US" i="1" dirty="0">
                <a:hlinkClick r:id="rId5" tooltip="Chambers Book of Days"/>
              </a:rPr>
              <a:t>Chambers Book of Days</a:t>
            </a:r>
            <a:r>
              <a:rPr lang="cs-CZ" i="1" dirty="0"/>
              <a:t> </a:t>
            </a:r>
            <a:r>
              <a:rPr lang="en-US" dirty="0"/>
              <a:t>depicting a sow and her piglets being tried for the murder of a child. The trial allegedly took place in 1457, the mother being found guilty and the piglets acquitted.</a:t>
            </a:r>
            <a:r>
              <a:rPr lang="cs-CZ" dirty="0"/>
              <a:t> </a:t>
            </a:r>
            <a:r>
              <a:rPr lang="cs-CZ" sz="1400" dirty="0"/>
              <a:t>(</a:t>
            </a:r>
            <a:r>
              <a:rPr lang="cs-CZ" sz="1400" dirty="0">
                <a:hlinkClick r:id="rId6"/>
              </a:rPr>
              <a:t>https://en.wikipedia.org/wiki/</a:t>
            </a:r>
            <a:r>
              <a:rPr lang="cs-CZ" sz="1400" dirty="0" err="1">
                <a:hlinkClick r:id="rId6"/>
              </a:rPr>
              <a:t>Animal_trial</a:t>
            </a:r>
            <a:r>
              <a:rPr lang="cs-CZ" sz="1400" dirty="0"/>
              <a:t>) </a:t>
            </a:r>
            <a:endParaRPr lang="cs-CZ" dirty="0"/>
          </a:p>
        </p:txBody>
      </p:sp>
    </p:spTree>
    <p:extLst>
      <p:ext uri="{BB962C8B-B14F-4D97-AF65-F5344CB8AC3E}">
        <p14:creationId xmlns:p14="http://schemas.microsoft.com/office/powerpoint/2010/main" val="280708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a:t>Zvláště chráněné druhy živočichů</a:t>
            </a:r>
          </a:p>
        </p:txBody>
      </p:sp>
      <p:sp>
        <p:nvSpPr>
          <p:cNvPr id="5" name="Zástupný symbol pro obsah 4"/>
          <p:cNvSpPr>
            <a:spLocks noGrp="1"/>
          </p:cNvSpPr>
          <p:nvPr>
            <p:ph idx="1"/>
          </p:nvPr>
        </p:nvSpPr>
        <p:spPr>
          <a:xfrm>
            <a:off x="446856" y="1628800"/>
            <a:ext cx="8517632" cy="5328592"/>
          </a:xfrm>
        </p:spPr>
        <p:txBody>
          <a:bodyPr>
            <a:normAutofit fontScale="85000" lnSpcReduction="20000"/>
          </a:bodyPr>
          <a:lstStyle/>
          <a:p>
            <a:pPr marL="0" indent="0">
              <a:buNone/>
            </a:pPr>
            <a:r>
              <a:rPr lang="pl-PL" sz="2800" b="1" dirty="0">
                <a:solidFill>
                  <a:schemeClr val="accent6"/>
                </a:solidFill>
              </a:rPr>
              <a:t>Ochrana III: Povinnost prokázání původu  - § 54 ZoPK (přesah do CITES)</a:t>
            </a:r>
          </a:p>
          <a:p>
            <a:r>
              <a:rPr lang="pl-PL" sz="2800" b="1" dirty="0"/>
              <a:t>Kdo drží, chová, pěstuje, dopravuje, prodává, vyměňuje, nabízí za účelem prodeje nebo výměny nebo zpracovává </a:t>
            </a:r>
            <a:r>
              <a:rPr lang="pl-PL" sz="2800" b="1" dirty="0">
                <a:solidFill>
                  <a:srgbClr val="FF0000"/>
                </a:solidFill>
              </a:rPr>
              <a:t>zvláště chráněnou rostlinu, zvláště chráněného živočicha </a:t>
            </a:r>
            <a:r>
              <a:rPr lang="pl-PL" sz="2800" b="1" dirty="0"/>
              <a:t>nebo </a:t>
            </a:r>
            <a:r>
              <a:rPr lang="pl-PL" sz="2800" b="1" dirty="0">
                <a:solidFill>
                  <a:srgbClr val="00B050"/>
                </a:solidFill>
              </a:rPr>
              <a:t>rostlinu a živočicha chráněného podle mezinárodních úmluv nebo podle zvláštního právního předpisu o dovozu a vývozu ohrožených druhů</a:t>
            </a:r>
            <a:r>
              <a:rPr lang="pl-PL" sz="2800" b="1" dirty="0"/>
              <a:t>, je povinen na výzvu orgánu ochrany přírody </a:t>
            </a:r>
            <a:r>
              <a:rPr lang="pl-PL" sz="2800" b="1" dirty="0">
                <a:solidFill>
                  <a:schemeClr val="accent6"/>
                </a:solidFill>
              </a:rPr>
              <a:t>prokázat jejich zákonný původ </a:t>
            </a:r>
            <a:r>
              <a:rPr lang="pl-PL" sz="2800" b="1" dirty="0"/>
              <a:t>(povoleným dovozem, povoleným odebráním z přírody nebo sběrem, pěstováním v kultuře nebo povoleným odchovem z jedinců s původem prokázaným podle tohoto ustanovení a podobně).</a:t>
            </a:r>
          </a:p>
          <a:p>
            <a:r>
              <a:rPr lang="pl-PL" sz="2800" b="1" dirty="0"/>
              <a:t>Dále je povinen na vyžádání orgánů ochrany přírody nebo stráže přírody </a:t>
            </a:r>
            <a:r>
              <a:rPr lang="pl-PL" sz="2800" b="1" dirty="0">
                <a:solidFill>
                  <a:srgbClr val="FF0000"/>
                </a:solidFill>
              </a:rPr>
              <a:t>prokázat svoji totožnost</a:t>
            </a:r>
            <a:r>
              <a:rPr lang="pl-PL" sz="2800" b="1" dirty="0"/>
              <a:t>.</a:t>
            </a:r>
          </a:p>
          <a:p>
            <a:r>
              <a:rPr lang="pl-PL" sz="2800" b="1" dirty="0"/>
              <a:t>Orgány ochrany přírody vydávají </a:t>
            </a:r>
            <a:r>
              <a:rPr lang="pl-PL" sz="2800" b="1" dirty="0">
                <a:solidFill>
                  <a:schemeClr val="accent6"/>
                </a:solidFill>
              </a:rPr>
              <a:t>rozhodnutí o tom, že se jedná o živočicha odchovaného v lidské péči</a:t>
            </a:r>
            <a:r>
              <a:rPr lang="pl-PL" sz="2800" b="1" dirty="0"/>
              <a:t>. Osvědčení je veřejnou listinou. </a:t>
            </a:r>
          </a:p>
        </p:txBody>
      </p:sp>
    </p:spTree>
    <p:extLst>
      <p:ext uri="{BB962C8B-B14F-4D97-AF65-F5344CB8AC3E}">
        <p14:creationId xmlns:p14="http://schemas.microsoft.com/office/powerpoint/2010/main" val="242250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344816" cy="707886"/>
          </a:xfrm>
          <a:prstGeom prst="rect">
            <a:avLst/>
          </a:prstGeom>
          <a:noFill/>
        </p:spPr>
        <p:txBody>
          <a:bodyPr wrap="square" rtlCol="0">
            <a:spAutoFit/>
          </a:bodyPr>
          <a:lstStyle/>
          <a:p>
            <a:r>
              <a:rPr lang="cs-CZ" sz="4000" b="1" dirty="0"/>
              <a:t>Zvláště chráněné druhy živočichů</a:t>
            </a:r>
          </a:p>
        </p:txBody>
      </p:sp>
      <p:sp>
        <p:nvSpPr>
          <p:cNvPr id="5" name="Zástupný symbol pro obsah 4"/>
          <p:cNvSpPr>
            <a:spLocks noGrp="1"/>
          </p:cNvSpPr>
          <p:nvPr>
            <p:ph idx="1"/>
          </p:nvPr>
        </p:nvSpPr>
        <p:spPr>
          <a:xfrm>
            <a:off x="446856" y="1628800"/>
            <a:ext cx="8445624" cy="5171312"/>
          </a:xfrm>
        </p:spPr>
        <p:txBody>
          <a:bodyPr>
            <a:normAutofit fontScale="70000" lnSpcReduction="20000"/>
          </a:bodyPr>
          <a:lstStyle/>
          <a:p>
            <a:pPr marL="0" indent="0">
              <a:buNone/>
            </a:pPr>
            <a:r>
              <a:rPr lang="pl-PL" sz="5100" b="1" dirty="0">
                <a:solidFill>
                  <a:schemeClr val="accent6"/>
                </a:solidFill>
              </a:rPr>
              <a:t>Výjimky ze zákazů </a:t>
            </a:r>
            <a:r>
              <a:rPr lang="pl-PL" sz="5100" b="1" dirty="0"/>
              <a:t>- § 56</a:t>
            </a:r>
          </a:p>
          <a:p>
            <a:r>
              <a:rPr lang="pl-PL" sz="2800" b="1" dirty="0"/>
              <a:t>Rozhodnutím (řízení včetně účasti veřejnosti dle § 70), OOP, dohoda ve stanovených případech (nahrazuje výjimku) nebo závazné stanovisko (viz dále)</a:t>
            </a:r>
          </a:p>
          <a:p>
            <a:r>
              <a:rPr lang="pl-PL" sz="2800" b="1" dirty="0"/>
              <a:t>Předchozí souhlas k činnostem - v bližších ochranných podmínkách (§ 57 ZoPK)</a:t>
            </a:r>
          </a:p>
          <a:p>
            <a:r>
              <a:rPr lang="pl-PL" sz="2800" b="1" dirty="0">
                <a:solidFill>
                  <a:srgbClr val="FF0000"/>
                </a:solidFill>
              </a:rPr>
              <a:t>U zvláště chráněných druhů chráněných právem EU </a:t>
            </a:r>
            <a:r>
              <a:rPr lang="pl-PL" sz="2800" b="1" dirty="0"/>
              <a:t>lze výjimku povolit jen tehdy, neexistuje jiné uspokojivé řešení a povolovaná činnost neovlivní dosažení či udržení příznivého stavu druhu z hlediska ochrany – nutno odůvodnit</a:t>
            </a:r>
          </a:p>
          <a:p>
            <a:pPr marL="0" indent="0">
              <a:buNone/>
            </a:pPr>
            <a:endParaRPr lang="pl-PL" sz="2800" b="1" dirty="0"/>
          </a:p>
          <a:p>
            <a:pPr marL="0" indent="0">
              <a:buNone/>
            </a:pPr>
            <a:r>
              <a:rPr lang="pl-PL" sz="2800" b="1" u="sng" dirty="0"/>
              <a:t>Podmínky:</a:t>
            </a:r>
          </a:p>
          <a:p>
            <a:pPr marL="0" indent="0">
              <a:buNone/>
            </a:pPr>
            <a:r>
              <a:rPr lang="pl-PL" sz="2800" b="1" dirty="0"/>
              <a:t>Jde o zájem ochrany živočichů nebo rostlin, prevenci závažných škod, ochranu veřejného zdraví nebo veřejné bezpečnosti </a:t>
            </a:r>
            <a:r>
              <a:rPr lang="pl-PL" sz="2800" b="1" dirty="0">
                <a:solidFill>
                  <a:srgbClr val="00B050"/>
                </a:solidFill>
              </a:rPr>
              <a:t>nebo jiné důvody převažujícího veřejného zájmu (včetně důvodů sociálního a ekonomického charakteru)</a:t>
            </a:r>
            <a:r>
              <a:rPr lang="pl-PL" sz="2800" b="1" dirty="0"/>
              <a:t>, o výzkum a vzdělávání, opětovné osídlení a pod.</a:t>
            </a:r>
            <a:endParaRPr lang="pl-PL" sz="2800" dirty="0"/>
          </a:p>
          <a:p>
            <a:endParaRPr lang="pl-PL" sz="2800" b="1" dirty="0"/>
          </a:p>
        </p:txBody>
      </p:sp>
    </p:spTree>
    <p:extLst>
      <p:ext uri="{BB962C8B-B14F-4D97-AF65-F5344CB8AC3E}">
        <p14:creationId xmlns:p14="http://schemas.microsoft.com/office/powerpoint/2010/main" val="3925260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416824" cy="646331"/>
          </a:xfrm>
          <a:prstGeom prst="rect">
            <a:avLst/>
          </a:prstGeom>
          <a:noFill/>
        </p:spPr>
        <p:txBody>
          <a:bodyPr wrap="square" rtlCol="0">
            <a:spAutoFit/>
          </a:bodyPr>
          <a:lstStyle/>
          <a:p>
            <a:r>
              <a:rPr lang="cs-CZ" sz="3600" b="1" dirty="0"/>
              <a:t>Příklad: krkavci a větrná elektrárna </a:t>
            </a:r>
          </a:p>
        </p:txBody>
      </p:sp>
      <p:pic>
        <p:nvPicPr>
          <p:cNvPr id="6" name="Obrázek 5"/>
          <p:cNvPicPr>
            <a:picLocks noChangeAspect="1"/>
          </p:cNvPicPr>
          <p:nvPr/>
        </p:nvPicPr>
        <p:blipFill>
          <a:blip r:embed="rId4"/>
          <a:stretch>
            <a:fillRect/>
          </a:stretch>
        </p:blipFill>
        <p:spPr>
          <a:xfrm>
            <a:off x="899592" y="1135752"/>
            <a:ext cx="7071610" cy="5664360"/>
          </a:xfrm>
          <a:prstGeom prst="rect">
            <a:avLst/>
          </a:prstGeom>
        </p:spPr>
      </p:pic>
    </p:spTree>
    <p:extLst>
      <p:ext uri="{BB962C8B-B14F-4D97-AF65-F5344CB8AC3E}">
        <p14:creationId xmlns:p14="http://schemas.microsoft.com/office/powerpoint/2010/main" val="1654439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7540152" cy="707886"/>
          </a:xfrm>
          <a:prstGeom prst="rect">
            <a:avLst/>
          </a:prstGeom>
          <a:noFill/>
        </p:spPr>
        <p:txBody>
          <a:bodyPr wrap="square" rtlCol="0">
            <a:spAutoFit/>
          </a:bodyPr>
          <a:lstStyle/>
          <a:p>
            <a:r>
              <a:rPr lang="cs-CZ" sz="4000" b="1" dirty="0">
                <a:solidFill>
                  <a:schemeClr val="accent6"/>
                </a:solidFill>
              </a:rPr>
              <a:t>Trestněprávní odpovědnost</a:t>
            </a:r>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57200" y="1600200"/>
            <a:ext cx="8507288" cy="5069160"/>
          </a:xfrm>
        </p:spPr>
        <p:txBody>
          <a:bodyPr>
            <a:normAutofit fontScale="62500" lnSpcReduction="20000"/>
          </a:bodyPr>
          <a:lstStyle/>
          <a:p>
            <a:pPr marL="0" indent="0">
              <a:buNone/>
            </a:pPr>
            <a:r>
              <a:rPr lang="cs-CZ" b="1" dirty="0"/>
              <a:t>§ 299 Neoprávněné nakládání s chráněnými volně žijícími živočichy a planě rostoucími rostlinami</a:t>
            </a:r>
          </a:p>
          <a:p>
            <a:pPr marL="0" indent="0">
              <a:buNone/>
            </a:pPr>
            <a:endParaRPr lang="cs-CZ" b="1" dirty="0"/>
          </a:p>
          <a:p>
            <a:pPr marL="0" indent="0">
              <a:buNone/>
            </a:pPr>
            <a:r>
              <a:rPr lang="cs-CZ" b="1" dirty="0"/>
              <a:t>1)</a:t>
            </a:r>
            <a:r>
              <a:rPr lang="cs-CZ" dirty="0"/>
              <a:t> …usmrtí, zničí, poškodí, odejme z přírody, zpracovává, doveze, vyveze, proveze, přechovává, nabízí, zprostředkuje, sobě nebo jinému opatří jedince zvláště chráněného druhu živočicha nebo rostliny nebo exemplář </a:t>
            </a:r>
            <a:r>
              <a:rPr lang="cs-CZ" sz="3800" b="1" dirty="0">
                <a:solidFill>
                  <a:srgbClr val="00B050"/>
                </a:solidFill>
              </a:rPr>
              <a:t>chráněného druhu </a:t>
            </a:r>
            <a:r>
              <a:rPr lang="cs-CZ" dirty="0"/>
              <a:t>a spáchá takový čin </a:t>
            </a:r>
            <a:r>
              <a:rPr lang="cs-CZ" sz="3800" b="1" dirty="0">
                <a:solidFill>
                  <a:srgbClr val="00B050"/>
                </a:solidFill>
              </a:rPr>
              <a:t>na více než dvaceti pěti kusech </a:t>
            </a:r>
            <a:r>
              <a:rPr lang="cs-CZ" dirty="0"/>
              <a:t>živočichů, rostlin nebo exemplářů, bude potrestán odnětím svobody až na tři léta, zákazem činnosti nebo propadnutím věci nebo jiné majetkové hodnoty.</a:t>
            </a:r>
          </a:p>
          <a:p>
            <a:pPr marL="0" indent="0">
              <a:buNone/>
            </a:pPr>
            <a:br>
              <a:rPr lang="cs-CZ" dirty="0"/>
            </a:br>
            <a:r>
              <a:rPr lang="cs-CZ" b="1" dirty="0"/>
              <a:t>(2)</a:t>
            </a:r>
            <a:r>
              <a:rPr lang="cs-CZ" dirty="0"/>
              <a:t> Stejně bude potrestán, kdo v rozporu s jiným právním předpisem usmrtí, zničí, poškodí, odejme z přírody, zpracovává, doveze, vyveze, proveze, přechovává, nabízí, zprostředkuje, sobě nebo jinému </a:t>
            </a:r>
            <a:r>
              <a:rPr lang="cs-CZ" sz="3800" b="1" dirty="0">
                <a:solidFill>
                  <a:srgbClr val="00B050"/>
                </a:solidFill>
              </a:rPr>
              <a:t>opatří jedince silně nebo kriticky ohroženého druhu živočicha nebo rostliny nebo exemplář druhu přímo ohroženého vyhubením nebo vyhynutím</a:t>
            </a:r>
            <a:r>
              <a:rPr lang="cs-CZ" dirty="0"/>
              <a:t>.</a:t>
            </a:r>
            <a:br>
              <a:rPr lang="cs-CZ" dirty="0"/>
            </a:br>
            <a:endParaRPr lang="cs-CZ" dirty="0"/>
          </a:p>
        </p:txBody>
      </p:sp>
    </p:spTree>
    <p:extLst>
      <p:ext uri="{BB962C8B-B14F-4D97-AF65-F5344CB8AC3E}">
        <p14:creationId xmlns:p14="http://schemas.microsoft.com/office/powerpoint/2010/main" val="2235584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7540152" cy="707886"/>
          </a:xfrm>
          <a:prstGeom prst="rect">
            <a:avLst/>
          </a:prstGeom>
          <a:noFill/>
        </p:spPr>
        <p:txBody>
          <a:bodyPr wrap="square" rtlCol="0">
            <a:spAutoFit/>
          </a:bodyPr>
          <a:lstStyle/>
          <a:p>
            <a:r>
              <a:rPr lang="cs-CZ" sz="4000" b="1" dirty="0">
                <a:solidFill>
                  <a:schemeClr val="accent6"/>
                </a:solidFill>
              </a:rPr>
              <a:t>Trestněprávní odpovědnost</a:t>
            </a:r>
          </a:p>
        </p:txBody>
      </p:sp>
      <p:pic>
        <p:nvPicPr>
          <p:cNvPr id="1026" name="Picture 2"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p:txBody>
          <a:bodyPr>
            <a:normAutofit fontScale="77500" lnSpcReduction="20000"/>
          </a:bodyPr>
          <a:lstStyle/>
          <a:p>
            <a:pPr marL="0" indent="0">
              <a:buNone/>
            </a:pPr>
            <a:r>
              <a:rPr lang="cs-CZ" b="1" dirty="0"/>
              <a:t>§ 300</a:t>
            </a:r>
          </a:p>
          <a:p>
            <a:pPr marL="0" indent="0">
              <a:buNone/>
            </a:pPr>
            <a:r>
              <a:rPr lang="cs-CZ" b="1" dirty="0"/>
              <a:t>Neoprávněné nakládání s chráněnými volně žijícími živočichy a planě rostoucími rostlinami z nedbalosti</a:t>
            </a:r>
          </a:p>
          <a:p>
            <a:pPr marL="0" indent="0">
              <a:buNone/>
            </a:pPr>
            <a:r>
              <a:rPr lang="cs-CZ" dirty="0"/>
              <a:t>Kdo z hrubé nedbalosti poruší jiný právní předpis tím, že </a:t>
            </a:r>
            <a:r>
              <a:rPr lang="cs-CZ" b="1" dirty="0">
                <a:solidFill>
                  <a:schemeClr val="accent6"/>
                </a:solidFill>
              </a:rPr>
              <a:t>usmrtí, zničí, poškodí, odejme z přírody, zpracovává, opakovaně doveze, vyveze nebo proveze, přechovává, nabízí, zprostředkuje nebo sobě nebo jinému opatří </a:t>
            </a:r>
            <a:r>
              <a:rPr lang="cs-CZ" b="1" dirty="0"/>
              <a:t>jedince zvláště chráněného druhu živočicha nebo rostliny nebo exemplář chráněného druhu ve větším rozsahu než dvaceti pěti kusů nebo jedince kriticky ohroženého druhu živočicha nebo rostliny nebo exemplář druhu přímo ohroženého vyhubením nebo vyhynutím</a:t>
            </a:r>
            <a:r>
              <a:rPr lang="cs-CZ" dirty="0"/>
              <a:t>, bude potrestán odnětím svobody až na jeden rok, zákazem činnosti nebo propadnutím věci.</a:t>
            </a:r>
          </a:p>
        </p:txBody>
      </p:sp>
    </p:spTree>
    <p:extLst>
      <p:ext uri="{BB962C8B-B14F-4D97-AF65-F5344CB8AC3E}">
        <p14:creationId xmlns:p14="http://schemas.microsoft.com/office/powerpoint/2010/main" val="2610153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08281"/>
            <a:ext cx="7200800" cy="1323439"/>
          </a:xfrm>
          <a:prstGeom prst="rect">
            <a:avLst/>
          </a:prstGeom>
          <a:noFill/>
        </p:spPr>
        <p:txBody>
          <a:bodyPr wrap="square" rtlCol="0">
            <a:spAutoFit/>
          </a:bodyPr>
          <a:lstStyle/>
          <a:p>
            <a:r>
              <a:rPr lang="cs-CZ" sz="4000" b="1" dirty="0"/>
              <a:t>Obchodování </a:t>
            </a:r>
            <a:r>
              <a:rPr lang="en-US" sz="4000" b="1" dirty="0"/>
              <a:t>s </a:t>
            </a:r>
            <a:r>
              <a:rPr lang="en-US" sz="4000" b="1" dirty="0" err="1"/>
              <a:t>ohroženými</a:t>
            </a:r>
            <a:r>
              <a:rPr lang="en-US" sz="4000" b="1" dirty="0"/>
              <a:t> </a:t>
            </a:r>
            <a:r>
              <a:rPr lang="en-US" sz="4000" b="1" dirty="0" err="1"/>
              <a:t>druhy</a:t>
            </a:r>
            <a:r>
              <a:rPr lang="en-US" sz="4000" b="1" dirty="0"/>
              <a:t> </a:t>
            </a:r>
            <a:r>
              <a:rPr lang="en-US" sz="4000" b="1" dirty="0" err="1"/>
              <a:t>živočichů</a:t>
            </a:r>
            <a:r>
              <a:rPr lang="en-US" sz="4000" b="1" dirty="0"/>
              <a:t> a </a:t>
            </a:r>
            <a:r>
              <a:rPr lang="en-US" sz="4000" b="1" dirty="0" err="1"/>
              <a:t>rostlin</a:t>
            </a:r>
            <a:endParaRPr lang="cs-CZ" sz="4000" b="1" dirty="0"/>
          </a:p>
        </p:txBody>
      </p:sp>
    </p:spTree>
    <p:extLst>
      <p:ext uri="{BB962C8B-B14F-4D97-AF65-F5344CB8AC3E}">
        <p14:creationId xmlns:p14="http://schemas.microsoft.com/office/powerpoint/2010/main" val="578886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710762" y="459114"/>
            <a:ext cx="7128792" cy="584775"/>
          </a:xfrm>
          <a:prstGeom prst="rect">
            <a:avLst/>
          </a:prstGeom>
          <a:noFill/>
        </p:spPr>
        <p:txBody>
          <a:bodyPr wrap="square" rtlCol="0">
            <a:spAutoFit/>
          </a:bodyPr>
          <a:lstStyle/>
          <a:p>
            <a:pPr>
              <a:buNone/>
            </a:pPr>
            <a:r>
              <a:rPr lang="cs-CZ" sz="3200" b="1" dirty="0">
                <a:solidFill>
                  <a:schemeClr val="accent6"/>
                </a:solidFill>
              </a:rPr>
              <a:t>???</a:t>
            </a:r>
          </a:p>
        </p:txBody>
      </p:sp>
      <p:sp>
        <p:nvSpPr>
          <p:cNvPr id="5" name="Zástupný symbol pro obsah 4"/>
          <p:cNvSpPr>
            <a:spLocks noGrp="1"/>
          </p:cNvSpPr>
          <p:nvPr>
            <p:ph idx="1"/>
          </p:nvPr>
        </p:nvSpPr>
        <p:spPr/>
        <p:txBody>
          <a:bodyPr/>
          <a:lstStyle/>
          <a:p>
            <a:endParaRPr lang="cs-CZ" dirty="0"/>
          </a:p>
        </p:txBody>
      </p:sp>
      <p:pic>
        <p:nvPicPr>
          <p:cNvPr id="1026" name="Picture 2" descr="http://opilcovorano.cz/wp-content/uploads/2013/10/5953522-andrej-babis-s-tigre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34" y="2060848"/>
            <a:ext cx="5165324" cy="3446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idnes.cz/05/093/maxi/PATddc52_zralok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8660" y="1772816"/>
            <a:ext cx="3869743"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mf.cz/176/317/3-P2013082904855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9095" y="4149080"/>
            <a:ext cx="388888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42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710762" y="459114"/>
            <a:ext cx="7128792" cy="584775"/>
          </a:xfrm>
          <a:prstGeom prst="rect">
            <a:avLst/>
          </a:prstGeom>
          <a:noFill/>
        </p:spPr>
        <p:txBody>
          <a:bodyPr wrap="square" rtlCol="0">
            <a:spAutoFit/>
          </a:bodyPr>
          <a:lstStyle/>
          <a:p>
            <a:pPr>
              <a:buNone/>
            </a:pPr>
            <a:r>
              <a:rPr lang="cs-CZ" sz="3200" b="1" dirty="0">
                <a:solidFill>
                  <a:schemeClr val="accent6"/>
                </a:solidFill>
              </a:rPr>
              <a:t>???</a:t>
            </a:r>
          </a:p>
        </p:txBody>
      </p:sp>
      <p:pic>
        <p:nvPicPr>
          <p:cNvPr id="7170" name="Picture 2" descr="Výsledek obrázku pro chová pu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63" y="167260"/>
            <a:ext cx="451250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p:cNvPicPr>
            <a:picLocks noChangeAspect="1"/>
          </p:cNvPicPr>
          <p:nvPr/>
        </p:nvPicPr>
        <p:blipFill rotWithShape="1">
          <a:blip r:embed="rId5"/>
          <a:srcRect l="12037" t="45875" r="41218" b="12249"/>
          <a:stretch/>
        </p:blipFill>
        <p:spPr>
          <a:xfrm>
            <a:off x="4847582" y="4149080"/>
            <a:ext cx="4320481" cy="3096345"/>
          </a:xfrm>
          <a:prstGeom prst="rect">
            <a:avLst/>
          </a:prstGeom>
        </p:spPr>
      </p:pic>
      <p:pic>
        <p:nvPicPr>
          <p:cNvPr id="7172" name="Picture 4" descr="Výsledek obrázku pro chová pu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98" y="3731576"/>
            <a:ext cx="4627795" cy="260699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Výsledek obrázku pro chová pum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2875" y="528788"/>
            <a:ext cx="4104451" cy="307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562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Zajímavý fakt</a:t>
            </a:r>
          </a:p>
        </p:txBody>
      </p:sp>
      <p:pic>
        <p:nvPicPr>
          <p:cNvPr id="7" name="Obrázek 3" descr="9019-1-1252192812.jpg"/>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381862" y="4653136"/>
            <a:ext cx="2948345" cy="235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délník 5"/>
          <p:cNvSpPr/>
          <p:nvPr/>
        </p:nvSpPr>
        <p:spPr>
          <a:xfrm>
            <a:off x="611560" y="2573605"/>
            <a:ext cx="7704856" cy="1754326"/>
          </a:xfrm>
          <a:prstGeom prst="rect">
            <a:avLst/>
          </a:prstGeom>
        </p:spPr>
        <p:txBody>
          <a:bodyPr wrap="square">
            <a:spAutoFit/>
          </a:bodyPr>
          <a:lstStyle/>
          <a:p>
            <a:r>
              <a:rPr lang="cs-CZ" sz="3600" dirty="0"/>
              <a:t>„</a:t>
            </a:r>
            <a:r>
              <a:rPr lang="cs-CZ" sz="3600" b="1" i="1" dirty="0"/>
              <a:t>V České republice je okolo 30 tisíc chovatelů chráněných druhů živočichů, v Polsku 3 tisíce, v Portugalsku 300.</a:t>
            </a:r>
            <a:r>
              <a:rPr lang="cs-CZ" sz="3600" dirty="0"/>
              <a:t>“</a:t>
            </a:r>
          </a:p>
        </p:txBody>
      </p:sp>
    </p:spTree>
    <p:extLst>
      <p:ext uri="{BB962C8B-B14F-4D97-AF65-F5344CB8AC3E}">
        <p14:creationId xmlns:p14="http://schemas.microsoft.com/office/powerpoint/2010/main" val="2990071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467544" y="332656"/>
            <a:ext cx="8443283" cy="6214328"/>
          </a:xfrm>
          <a:prstGeom prst="rect">
            <a:avLst/>
          </a:prstGeom>
        </p:spPr>
      </p:pic>
    </p:spTree>
    <p:extLst>
      <p:ext uri="{BB962C8B-B14F-4D97-AF65-F5344CB8AC3E}">
        <p14:creationId xmlns:p14="http://schemas.microsoft.com/office/powerpoint/2010/main" val="850237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solidFill>
                  <a:schemeClr val="accent6">
                    <a:lumMod val="75000"/>
                  </a:schemeClr>
                </a:solidFill>
              </a:rPr>
              <a:t>Zvíře v právu</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pic>
        <p:nvPicPr>
          <p:cNvPr id="5" name="Obrázek 4"/>
          <p:cNvPicPr>
            <a:picLocks noChangeAspect="1"/>
          </p:cNvPicPr>
          <p:nvPr/>
        </p:nvPicPr>
        <p:blipFill>
          <a:blip r:embed="rId4" cstate="print"/>
          <a:stretch>
            <a:fillRect/>
          </a:stretch>
        </p:blipFill>
        <p:spPr>
          <a:xfrm>
            <a:off x="1661049" y="127350"/>
            <a:ext cx="5431232" cy="5910159"/>
          </a:xfrm>
          <a:prstGeom prst="rect">
            <a:avLst/>
          </a:prstGeom>
        </p:spPr>
      </p:pic>
      <p:sp>
        <p:nvSpPr>
          <p:cNvPr id="7" name="TextovéPole 6"/>
          <p:cNvSpPr txBox="1"/>
          <p:nvPr/>
        </p:nvSpPr>
        <p:spPr>
          <a:xfrm>
            <a:off x="457200" y="6237312"/>
            <a:ext cx="7931224" cy="307777"/>
          </a:xfrm>
          <a:prstGeom prst="rect">
            <a:avLst/>
          </a:prstGeom>
          <a:noFill/>
        </p:spPr>
        <p:txBody>
          <a:bodyPr wrap="square" rtlCol="0">
            <a:spAutoFit/>
          </a:bodyPr>
          <a:lstStyle/>
          <a:p>
            <a:r>
              <a:rPr lang="cs-CZ" sz="1400" dirty="0">
                <a:hlinkClick r:id="rId5"/>
              </a:rPr>
              <a:t>http://www.dailymail.co.uk/news/article-1127012/Police-arrest-goat-accused-armed-robbery.html</a:t>
            </a:r>
            <a:r>
              <a:rPr lang="cs-CZ" sz="1400" dirty="0"/>
              <a:t> </a:t>
            </a:r>
          </a:p>
        </p:txBody>
      </p:sp>
    </p:spTree>
    <p:extLst>
      <p:ext uri="{BB962C8B-B14F-4D97-AF65-F5344CB8AC3E}">
        <p14:creationId xmlns:p14="http://schemas.microsoft.com/office/powerpoint/2010/main" val="3039364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395536" y="476672"/>
            <a:ext cx="8005093" cy="6048672"/>
          </a:xfrm>
          <a:prstGeom prst="rect">
            <a:avLst/>
          </a:prstGeom>
        </p:spPr>
      </p:pic>
    </p:spTree>
    <p:extLst>
      <p:ext uri="{BB962C8B-B14F-4D97-AF65-F5344CB8AC3E}">
        <p14:creationId xmlns:p14="http://schemas.microsoft.com/office/powerpoint/2010/main" val="44816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4547"/>
            <a:ext cx="7200800" cy="1077218"/>
          </a:xfrm>
          <a:prstGeom prst="rect">
            <a:avLst/>
          </a:prstGeom>
          <a:noFill/>
        </p:spPr>
        <p:txBody>
          <a:bodyPr wrap="square" rtlCol="0">
            <a:spAutoFit/>
          </a:bodyPr>
          <a:lstStyle/>
          <a:p>
            <a:r>
              <a:rPr lang="cs-CZ" sz="3200" b="1" dirty="0">
                <a:solidFill>
                  <a:schemeClr val="accent6"/>
                </a:solidFill>
              </a:rPr>
              <a:t>Obchodování </a:t>
            </a:r>
            <a:r>
              <a:rPr lang="en-US" sz="3200" b="1" dirty="0">
                <a:solidFill>
                  <a:schemeClr val="accent6"/>
                </a:solidFill>
              </a:rPr>
              <a:t>s </a:t>
            </a:r>
            <a:r>
              <a:rPr lang="en-US" sz="3200" b="1" dirty="0" err="1">
                <a:solidFill>
                  <a:schemeClr val="accent6"/>
                </a:solidFill>
              </a:rPr>
              <a:t>ohroženými</a:t>
            </a:r>
            <a:r>
              <a:rPr lang="en-US" sz="3200" b="1" dirty="0">
                <a:solidFill>
                  <a:schemeClr val="accent6"/>
                </a:solidFill>
              </a:rPr>
              <a:t> </a:t>
            </a:r>
            <a:r>
              <a:rPr lang="en-US" sz="3200" b="1" dirty="0" err="1">
                <a:solidFill>
                  <a:schemeClr val="accent6"/>
                </a:solidFill>
              </a:rPr>
              <a:t>druhy</a:t>
            </a:r>
            <a:r>
              <a:rPr lang="en-US" sz="3200" b="1" dirty="0">
                <a:solidFill>
                  <a:schemeClr val="accent6"/>
                </a:solidFill>
              </a:rPr>
              <a:t> </a:t>
            </a:r>
            <a:r>
              <a:rPr lang="en-US" sz="3200" b="1" dirty="0" err="1">
                <a:solidFill>
                  <a:schemeClr val="accent6"/>
                </a:solidFill>
              </a:rPr>
              <a:t>živočichů</a:t>
            </a:r>
            <a:r>
              <a:rPr lang="en-US" sz="3200" b="1" dirty="0">
                <a:solidFill>
                  <a:schemeClr val="accent6"/>
                </a:solidFill>
              </a:rPr>
              <a:t> a </a:t>
            </a:r>
            <a:r>
              <a:rPr lang="en-US" sz="3200" b="1" dirty="0" err="1">
                <a:solidFill>
                  <a:schemeClr val="accent6"/>
                </a:solidFill>
              </a:rPr>
              <a:t>rostlin</a:t>
            </a:r>
            <a:endParaRPr lang="cs-CZ" sz="3200" b="1" dirty="0">
              <a:solidFill>
                <a:schemeClr val="accent6"/>
              </a:solidFill>
            </a:endParaRPr>
          </a:p>
        </p:txBody>
      </p:sp>
      <p:sp>
        <p:nvSpPr>
          <p:cNvPr id="3" name="Zástupný symbol pro obsah 2"/>
          <p:cNvSpPr>
            <a:spLocks noGrp="1"/>
          </p:cNvSpPr>
          <p:nvPr>
            <p:ph idx="1"/>
          </p:nvPr>
        </p:nvSpPr>
        <p:spPr>
          <a:xfrm>
            <a:off x="683568" y="1812605"/>
            <a:ext cx="8229600" cy="4525963"/>
          </a:xfrm>
        </p:spPr>
        <p:txBody>
          <a:bodyPr>
            <a:normAutofit/>
          </a:bodyPr>
          <a:lstStyle/>
          <a:p>
            <a:pPr marL="0" indent="0">
              <a:buNone/>
            </a:pPr>
            <a:r>
              <a:rPr lang="cs-CZ" b="1" dirty="0">
                <a:solidFill>
                  <a:schemeClr val="accent6"/>
                </a:solidFill>
              </a:rPr>
              <a:t>Cíle</a:t>
            </a:r>
            <a:r>
              <a:rPr lang="cs-CZ" b="1" dirty="0"/>
              <a:t> právní regulace:</a:t>
            </a:r>
          </a:p>
          <a:p>
            <a:r>
              <a:rPr lang="cs-CZ" dirty="0"/>
              <a:t>Minimalizovat využívání volné přírody (rostlin, živočichů) pro účely „obchodu“ </a:t>
            </a:r>
          </a:p>
          <a:p>
            <a:r>
              <a:rPr lang="cs-CZ" dirty="0"/>
              <a:t>Kontrola a regulace mezinárodního obchodu (a pohybu vůbec) </a:t>
            </a:r>
          </a:p>
          <a:p>
            <a:pPr lvl="1"/>
            <a:r>
              <a:rPr lang="cs-CZ" dirty="0"/>
              <a:t>se samotnými druhy </a:t>
            </a:r>
          </a:p>
          <a:p>
            <a:pPr lvl="1"/>
            <a:r>
              <a:rPr lang="cs-CZ" dirty="0"/>
              <a:t>s jejich částmi </a:t>
            </a:r>
          </a:p>
          <a:p>
            <a:pPr lvl="1"/>
            <a:r>
              <a:rPr lang="cs-CZ" dirty="0"/>
              <a:t>s výrobky z nich</a:t>
            </a:r>
            <a:endParaRPr lang="cs-CZ" b="1" u="sng" dirty="0"/>
          </a:p>
          <a:p>
            <a:pPr marL="0" indent="0">
              <a:buNone/>
            </a:pPr>
            <a:endParaRPr lang="cs-CZ" b="1" u="sng" dirty="0"/>
          </a:p>
        </p:txBody>
      </p:sp>
    </p:spTree>
    <p:extLst>
      <p:ext uri="{BB962C8B-B14F-4D97-AF65-F5344CB8AC3E}">
        <p14:creationId xmlns:p14="http://schemas.microsoft.com/office/powerpoint/2010/main" val="253107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384547"/>
            <a:ext cx="7200800" cy="707886"/>
          </a:xfrm>
          <a:prstGeom prst="rect">
            <a:avLst/>
          </a:prstGeom>
          <a:noFill/>
        </p:spPr>
        <p:txBody>
          <a:bodyPr wrap="square" rtlCol="0">
            <a:spAutoFit/>
          </a:bodyPr>
          <a:lstStyle/>
          <a:p>
            <a:r>
              <a:rPr lang="cs-CZ" sz="4000" b="1" dirty="0">
                <a:solidFill>
                  <a:schemeClr val="accent6"/>
                </a:solidFill>
              </a:rPr>
              <a:t>PŘÍLOHY CITES</a:t>
            </a:r>
          </a:p>
        </p:txBody>
      </p:sp>
      <p:sp>
        <p:nvSpPr>
          <p:cNvPr id="5" name="Zástupný symbol pro obsah 4"/>
          <p:cNvSpPr>
            <a:spLocks noGrp="1"/>
          </p:cNvSpPr>
          <p:nvPr>
            <p:ph idx="1"/>
          </p:nvPr>
        </p:nvSpPr>
        <p:spPr/>
        <p:txBody>
          <a:bodyPr/>
          <a:lstStyle/>
          <a:p>
            <a:endParaRPr lang="cs-CZ"/>
          </a:p>
        </p:txBody>
      </p:sp>
      <p:pic>
        <p:nvPicPr>
          <p:cNvPr id="9218" name="Picture 2" descr="http://cites.org/sites/default/files/i/trade_record_e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09" y="1940400"/>
            <a:ext cx="7536381" cy="393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54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683568" y="1812605"/>
            <a:ext cx="8229600" cy="4525963"/>
          </a:xfrm>
        </p:spPr>
        <p:txBody>
          <a:bodyPr/>
          <a:lstStyle/>
          <a:p>
            <a:endParaRPr lang="cs-CZ" dirty="0"/>
          </a:p>
          <a:p>
            <a:endParaRPr lang="cs-CZ" baseline="-25000" dirty="0"/>
          </a:p>
        </p:txBody>
      </p:sp>
      <p:sp>
        <p:nvSpPr>
          <p:cNvPr id="5" name="TextovéPole 4"/>
          <p:cNvSpPr txBox="1"/>
          <p:nvPr/>
        </p:nvSpPr>
        <p:spPr>
          <a:xfrm>
            <a:off x="360385" y="1111374"/>
            <a:ext cx="8748464" cy="5755422"/>
          </a:xfrm>
          <a:prstGeom prst="rect">
            <a:avLst/>
          </a:prstGeom>
          <a:noFill/>
        </p:spPr>
        <p:txBody>
          <a:bodyPr wrap="square" rtlCol="0">
            <a:spAutoFit/>
          </a:bodyPr>
          <a:lstStyle/>
          <a:p>
            <a:endParaRPr lang="cs-CZ" sz="3200" b="1" dirty="0"/>
          </a:p>
          <a:p>
            <a:r>
              <a:rPr lang="cs-CZ" sz="3200" dirty="0"/>
              <a:t> </a:t>
            </a:r>
            <a:r>
              <a:rPr lang="cs-CZ" sz="3200" b="1" dirty="0">
                <a:solidFill>
                  <a:schemeClr val="accent6">
                    <a:lumMod val="75000"/>
                  </a:schemeClr>
                </a:solidFill>
              </a:rPr>
              <a:t>246/1992 Sb., na ochranu zvířat proti týrání:</a:t>
            </a:r>
          </a:p>
          <a:p>
            <a:endParaRPr lang="cs-CZ" sz="3200" dirty="0"/>
          </a:p>
          <a:p>
            <a:r>
              <a:rPr lang="cs-CZ" sz="3200" dirty="0"/>
              <a:t>Objekt ochrany:</a:t>
            </a:r>
          </a:p>
          <a:p>
            <a:r>
              <a:rPr lang="cs-CZ" sz="3200" b="1" dirty="0"/>
              <a:t> „každý živý obratlovec, kromě člověka, </a:t>
            </a:r>
          </a:p>
          <a:p>
            <a:r>
              <a:rPr lang="cs-CZ" sz="3200" b="1" dirty="0"/>
              <a:t>nikoliv však plod nebo embryo“ </a:t>
            </a:r>
            <a:r>
              <a:rPr lang="cs-CZ" sz="2800" dirty="0"/>
              <a:t>(plus širší ochrana pokusných zvířat – i stádia vývoje a živí hlavonožci)</a:t>
            </a:r>
            <a:endParaRPr lang="cs-CZ" sz="3200" dirty="0"/>
          </a:p>
          <a:p>
            <a:r>
              <a:rPr lang="cs-CZ" sz="2400" b="1" dirty="0"/>
              <a:t>(77/2004 Sb.: „přiměřeně i na jiné živočichy“)</a:t>
            </a:r>
          </a:p>
          <a:p>
            <a:endParaRPr lang="cs-CZ" sz="2400" b="1" dirty="0"/>
          </a:p>
          <a:p>
            <a:r>
              <a:rPr lang="cs-CZ" sz="3200" b="1" dirty="0">
                <a:solidFill>
                  <a:schemeClr val="accent6">
                    <a:lumMod val="75000"/>
                  </a:schemeClr>
                </a:solidFill>
              </a:rPr>
              <a:t>TZ</a:t>
            </a:r>
            <a:r>
              <a:rPr lang="cs-CZ" sz="3200" dirty="0"/>
              <a:t> – týrání zvířat, zanedbání péče o zvíře z nedbalosti</a:t>
            </a:r>
          </a:p>
          <a:p>
            <a:r>
              <a:rPr lang="cs-CZ" sz="3200" dirty="0"/>
              <a:t> - definice není, ale interpretací jen obratlovci</a:t>
            </a:r>
            <a:endParaRPr lang="cs-CZ" sz="3200" b="1" dirty="0"/>
          </a:p>
        </p:txBody>
      </p:sp>
      <p:sp>
        <p:nvSpPr>
          <p:cNvPr id="8" name="TextovéPole 7"/>
          <p:cNvSpPr txBox="1"/>
          <p:nvPr/>
        </p:nvSpPr>
        <p:spPr>
          <a:xfrm>
            <a:off x="1979712" y="384547"/>
            <a:ext cx="6696744" cy="646331"/>
          </a:xfrm>
          <a:prstGeom prst="rect">
            <a:avLst/>
          </a:prstGeom>
          <a:noFill/>
        </p:spPr>
        <p:txBody>
          <a:bodyPr wrap="square" rtlCol="0">
            <a:spAutoFit/>
          </a:bodyPr>
          <a:lstStyle/>
          <a:p>
            <a:pPr lvl="1"/>
            <a:r>
              <a:rPr lang="cs-CZ" sz="3600" b="1" dirty="0">
                <a:solidFill>
                  <a:schemeClr val="accent6">
                    <a:lumMod val="75000"/>
                  </a:schemeClr>
                </a:solidFill>
              </a:rPr>
              <a:t>VĚCNÁ PŮSOBNOST</a:t>
            </a:r>
          </a:p>
        </p:txBody>
      </p:sp>
    </p:spTree>
    <p:extLst>
      <p:ext uri="{BB962C8B-B14F-4D97-AF65-F5344CB8AC3E}">
        <p14:creationId xmlns:p14="http://schemas.microsoft.com/office/powerpoint/2010/main" val="1585169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763688" y="384547"/>
            <a:ext cx="7056784" cy="707886"/>
          </a:xfrm>
          <a:prstGeom prst="rect">
            <a:avLst/>
          </a:prstGeom>
          <a:noFill/>
        </p:spPr>
        <p:txBody>
          <a:bodyPr wrap="square" rtlCol="0">
            <a:spAutoFit/>
          </a:bodyPr>
          <a:lstStyle/>
          <a:p>
            <a:r>
              <a:rPr lang="cs-CZ" sz="4000" b="1" dirty="0">
                <a:solidFill>
                  <a:schemeClr val="accent6">
                    <a:lumMod val="75000"/>
                  </a:schemeClr>
                </a:solidFill>
              </a:rPr>
              <a:t>Povinnosti vlastníka/chovatele</a:t>
            </a:r>
          </a:p>
        </p:txBody>
      </p:sp>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a:p>
          <a:p>
            <a:endParaRPr lang="cs-CZ" sz="1600" dirty="0"/>
          </a:p>
        </p:txBody>
      </p:sp>
      <p:sp>
        <p:nvSpPr>
          <p:cNvPr id="7" name="TextovéPole 6"/>
          <p:cNvSpPr txBox="1"/>
          <p:nvPr/>
        </p:nvSpPr>
        <p:spPr>
          <a:xfrm>
            <a:off x="683568" y="2308443"/>
            <a:ext cx="7776864" cy="2893100"/>
          </a:xfrm>
          <a:prstGeom prst="rect">
            <a:avLst/>
          </a:prstGeom>
          <a:noFill/>
        </p:spPr>
        <p:txBody>
          <a:bodyPr wrap="square" rtlCol="0">
            <a:spAutoFit/>
          </a:bodyPr>
          <a:lstStyle/>
          <a:p>
            <a:pPr marL="342900" indent="-342900">
              <a:buFont typeface="Arial" panose="020B0604020202020204" pitchFamily="34" charset="0"/>
              <a:buChar char="•"/>
            </a:pPr>
            <a:r>
              <a:rPr lang="cs-CZ" sz="2800" b="1" dirty="0"/>
              <a:t>Liší se podle toho, v jakém režimu se zvíře nachází</a:t>
            </a:r>
          </a:p>
          <a:p>
            <a:pPr marL="342900" indent="-342900">
              <a:buFont typeface="Arial" panose="020B0604020202020204" pitchFamily="34" charset="0"/>
              <a:buChar char="•"/>
            </a:pPr>
            <a:r>
              <a:rPr lang="cs-CZ" sz="2800" b="1" dirty="0"/>
              <a:t>Zákon u zvířat chovaných v lidské péči rozlišuje tři základní formy chovu: chov zájmový/hospodářský/k pokusným účelům</a:t>
            </a:r>
          </a:p>
          <a:p>
            <a:pPr marL="342900" indent="-342900">
              <a:buFont typeface="Arial" panose="020B0604020202020204" pitchFamily="34" charset="0"/>
              <a:buChar char="•"/>
            </a:pPr>
            <a:endParaRPr lang="cs-CZ" sz="2400" b="1" dirty="0"/>
          </a:p>
          <a:p>
            <a:pPr marL="342900" indent="-342900">
              <a:buFont typeface="Arial" panose="020B0604020202020204" pitchFamily="34" charset="0"/>
              <a:buChar char="•"/>
            </a:pPr>
            <a:endParaRPr lang="cs-CZ" dirty="0"/>
          </a:p>
        </p:txBody>
      </p:sp>
    </p:spTree>
    <p:extLst>
      <p:ext uri="{BB962C8B-B14F-4D97-AF65-F5344CB8AC3E}">
        <p14:creationId xmlns:p14="http://schemas.microsoft.com/office/powerpoint/2010/main" val="985933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763688" y="384547"/>
            <a:ext cx="7056784" cy="707886"/>
          </a:xfrm>
          <a:prstGeom prst="rect">
            <a:avLst/>
          </a:prstGeom>
          <a:noFill/>
        </p:spPr>
        <p:txBody>
          <a:bodyPr wrap="square" rtlCol="0">
            <a:spAutoFit/>
          </a:bodyPr>
          <a:lstStyle/>
          <a:p>
            <a:r>
              <a:rPr lang="cs-CZ" sz="4000" b="1" dirty="0">
                <a:solidFill>
                  <a:schemeClr val="accent6">
                    <a:lumMod val="75000"/>
                  </a:schemeClr>
                </a:solidFill>
              </a:rPr>
              <a:t>Zájmový chov</a:t>
            </a:r>
          </a:p>
        </p:txBody>
      </p:sp>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a:p>
          <a:p>
            <a:endParaRPr lang="cs-CZ" sz="1600" dirty="0"/>
          </a:p>
        </p:txBody>
      </p:sp>
      <p:sp>
        <p:nvSpPr>
          <p:cNvPr id="7" name="TextovéPole 6"/>
          <p:cNvSpPr txBox="1"/>
          <p:nvPr/>
        </p:nvSpPr>
        <p:spPr>
          <a:xfrm>
            <a:off x="467544" y="1052736"/>
            <a:ext cx="7776864" cy="6093976"/>
          </a:xfrm>
          <a:prstGeom prst="rect">
            <a:avLst/>
          </a:prstGeom>
          <a:noFill/>
        </p:spPr>
        <p:txBody>
          <a:bodyPr wrap="square" rtlCol="0">
            <a:spAutoFit/>
          </a:bodyPr>
          <a:lstStyle/>
          <a:p>
            <a:pPr>
              <a:buFontTx/>
              <a:buChar char="-"/>
            </a:pPr>
            <a:r>
              <a:rPr lang="cs-CZ" sz="2400" b="1" dirty="0"/>
              <a:t> Nejsou blíže upraveny podmínky, za kterých může být chováno zvíře v zájmovém chovu</a:t>
            </a:r>
            <a:r>
              <a:rPr lang="cs-CZ" sz="2400" dirty="0"/>
              <a:t>. </a:t>
            </a:r>
          </a:p>
          <a:p>
            <a:pPr>
              <a:buFontTx/>
              <a:buChar char="-"/>
            </a:pPr>
            <a:endParaRPr lang="cs-CZ" dirty="0"/>
          </a:p>
          <a:p>
            <a:pPr>
              <a:buFontTx/>
              <a:buChar char="-"/>
            </a:pPr>
            <a:r>
              <a:rPr lang="cs-CZ" dirty="0"/>
              <a:t> Evidence jen v případě obchodu se zvířaty určenými pro zájmové chovy (§ 13a </a:t>
            </a:r>
            <a:r>
              <a:rPr lang="cs-CZ" dirty="0" err="1"/>
              <a:t>ZoTZ</a:t>
            </a:r>
            <a:r>
              <a:rPr lang="cs-CZ" dirty="0"/>
              <a:t>) a chovu 5 a více fen starších 12 měsíců (§ 4 odst. 3 </a:t>
            </a:r>
            <a:r>
              <a:rPr lang="cs-CZ" dirty="0" err="1"/>
              <a:t>VetZ</a:t>
            </a:r>
            <a:r>
              <a:rPr lang="cs-CZ" dirty="0"/>
              <a:t>)</a:t>
            </a:r>
          </a:p>
          <a:p>
            <a:pPr>
              <a:buFontTx/>
              <a:buChar char="-"/>
            </a:pPr>
            <a:endParaRPr lang="cs-CZ" dirty="0"/>
          </a:p>
          <a:p>
            <a:pPr>
              <a:buFontTx/>
              <a:buChar char="-"/>
            </a:pPr>
            <a:r>
              <a:rPr lang="cs-CZ" dirty="0"/>
              <a:t> P</a:t>
            </a:r>
            <a:r>
              <a:rPr lang="cs-CZ" b="1" dirty="0"/>
              <a:t>ravidla pro obchodování </a:t>
            </a:r>
            <a:r>
              <a:rPr lang="cs-CZ" dirty="0"/>
              <a:t>na základě živnostenského oprávnění (povinnost poučit spotřebitele o podmínkách chovu).</a:t>
            </a:r>
          </a:p>
          <a:p>
            <a:endParaRPr lang="cs-CZ" dirty="0"/>
          </a:p>
          <a:p>
            <a:pPr>
              <a:buFontTx/>
              <a:buChar char="-"/>
            </a:pPr>
            <a:r>
              <a:rPr lang="cs-CZ" dirty="0"/>
              <a:t> Dochází-li k chovu psů a koček v rámci podnikatelské činnosti nebo spolky zabývajícími se chovem těchto zvířat, je třeba se řídit </a:t>
            </a:r>
            <a:r>
              <a:rPr lang="cs-CZ" b="1" dirty="0"/>
              <a:t>vyhláškou č. 21/2013 Sb</a:t>
            </a:r>
            <a:r>
              <a:rPr lang="cs-CZ" dirty="0"/>
              <a:t>.</a:t>
            </a:r>
          </a:p>
          <a:p>
            <a:pPr>
              <a:buFontTx/>
              <a:buChar char="-"/>
            </a:pPr>
            <a:endParaRPr lang="cs-CZ" dirty="0"/>
          </a:p>
          <a:p>
            <a:pPr marL="342900" indent="-342900">
              <a:buFontTx/>
              <a:buChar char="-"/>
            </a:pPr>
            <a:r>
              <a:rPr lang="cs-CZ" sz="2400" b="1" dirty="0"/>
              <a:t>Odpovědnost za zdraví a dobrý stav zvířete</a:t>
            </a:r>
            <a:r>
              <a:rPr lang="cs-CZ" sz="2400" dirty="0"/>
              <a:t>.</a:t>
            </a:r>
          </a:p>
          <a:p>
            <a:pPr marL="342900" indent="-342900">
              <a:buFontTx/>
              <a:buChar char="-"/>
            </a:pPr>
            <a:r>
              <a:rPr lang="cs-CZ" sz="2400" dirty="0"/>
              <a:t>Dílčí povinnosti dle veterinárního zákona, zejm. očkování (</a:t>
            </a:r>
            <a:r>
              <a:rPr lang="pl-PL" sz="2400" dirty="0"/>
              <a:t>psi, lišky a jezevci).</a:t>
            </a:r>
            <a:endParaRPr lang="cs-CZ" sz="2400" dirty="0"/>
          </a:p>
          <a:p>
            <a:endParaRPr lang="cs-CZ" dirty="0"/>
          </a:p>
          <a:p>
            <a:r>
              <a:rPr lang="cs-CZ" dirty="0"/>
              <a:t>Zakázáno darování nebo prodej zvířete osobám mladším 15 let a s omezenou způsobilostí k právním úkonům bez souhlasů rodičů, resp. opatrovníka. </a:t>
            </a:r>
          </a:p>
          <a:p>
            <a:endParaRPr lang="cs-CZ" dirty="0"/>
          </a:p>
          <a:p>
            <a:pPr>
              <a:buFontTx/>
              <a:buChar char="-"/>
            </a:pPr>
            <a:endParaRPr lang="cs-CZ" dirty="0"/>
          </a:p>
        </p:txBody>
      </p:sp>
    </p:spTree>
    <p:extLst>
      <p:ext uri="{BB962C8B-B14F-4D97-AF65-F5344CB8AC3E}">
        <p14:creationId xmlns:p14="http://schemas.microsoft.com/office/powerpoint/2010/main" val="3545883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9" end="9"/>
                                            </p:txEl>
                                          </p:spTgt>
                                        </p:tgtEl>
                                        <p:attrNameLst>
                                          <p:attrName>style.visibility</p:attrName>
                                        </p:attrNameLst>
                                      </p:cBhvr>
                                      <p:to>
                                        <p:strVal val="visible"/>
                                      </p:to>
                                    </p:set>
                                    <p:animEffect transition="in" filter="fade">
                                      <p:cBhvr>
                                        <p:cTn id="32" dur="500"/>
                                        <p:tgtEl>
                                          <p:spTgt spid="7">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Effect transition="in" filter="fade">
                                      <p:cBhvr>
                                        <p:cTn id="3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a:p>
          <a:p>
            <a:endParaRPr lang="cs-CZ" sz="1600" dirty="0"/>
          </a:p>
        </p:txBody>
      </p:sp>
      <p:sp>
        <p:nvSpPr>
          <p:cNvPr id="7" name="TextovéPole 6"/>
          <p:cNvSpPr txBox="1"/>
          <p:nvPr/>
        </p:nvSpPr>
        <p:spPr>
          <a:xfrm>
            <a:off x="683568" y="948690"/>
            <a:ext cx="8460432" cy="5909310"/>
          </a:xfrm>
          <a:prstGeom prst="rect">
            <a:avLst/>
          </a:prstGeom>
          <a:noFill/>
        </p:spPr>
        <p:txBody>
          <a:bodyPr wrap="square" rtlCol="0">
            <a:spAutoFit/>
          </a:bodyPr>
          <a:lstStyle/>
          <a:p>
            <a:r>
              <a:rPr lang="cs-CZ" sz="3200" b="1" u="sng" dirty="0"/>
              <a:t>Zvířata vyžadující zvláštní péči </a:t>
            </a:r>
          </a:p>
          <a:p>
            <a:endParaRPr lang="cs-CZ" sz="2000" b="1" u="sng" dirty="0"/>
          </a:p>
          <a:p>
            <a:r>
              <a:rPr lang="cs-CZ" sz="2000" b="1" dirty="0"/>
              <a:t>§ 13 odst. 5 </a:t>
            </a:r>
            <a:r>
              <a:rPr lang="cs-CZ" sz="2000" b="1" dirty="0" err="1"/>
              <a:t>Zochr</a:t>
            </a:r>
            <a:r>
              <a:rPr lang="cs-CZ" sz="2000" b="1" dirty="0"/>
              <a:t> </a:t>
            </a:r>
            <a:r>
              <a:rPr lang="cs-CZ" sz="2000" dirty="0"/>
              <a:t>- speciální nároky a náročnější chov.</a:t>
            </a:r>
          </a:p>
          <a:p>
            <a:endParaRPr lang="cs-CZ" sz="2000" dirty="0"/>
          </a:p>
          <a:p>
            <a:r>
              <a:rPr lang="cs-CZ" sz="2000" dirty="0"/>
              <a:t>Konkrétní úprava: vyhláška č. 411/2008 Sb., o stanovení druhů zvířat vyžadujících zvláštní péči</a:t>
            </a:r>
          </a:p>
          <a:p>
            <a:endParaRPr lang="cs-CZ" sz="2000" dirty="0"/>
          </a:p>
          <a:p>
            <a:r>
              <a:rPr lang="cs-CZ" sz="2000" dirty="0"/>
              <a:t>Chovatelem takového druhu zvířete může být </a:t>
            </a:r>
            <a:r>
              <a:rPr lang="cs-CZ" sz="2000" b="1" dirty="0"/>
              <a:t>pouze fyzická osoba starší 18 let nebo právnická osoba </a:t>
            </a:r>
            <a:r>
              <a:rPr lang="cs-CZ" sz="2000" dirty="0"/>
              <a:t>(musí stanovit osobu starší 18 let, jíž bude svěřena péče o zvíře). </a:t>
            </a:r>
          </a:p>
          <a:p>
            <a:endParaRPr lang="cs-CZ" sz="2000" dirty="0"/>
          </a:p>
          <a:p>
            <a:r>
              <a:rPr lang="cs-CZ" sz="2000" b="1" dirty="0">
                <a:solidFill>
                  <a:srgbClr val="00B050"/>
                </a:solidFill>
              </a:rPr>
              <a:t>Nejde-li o chov zvířat v zoologických zahradách a záchranných stanicích</a:t>
            </a:r>
            <a:r>
              <a:rPr lang="cs-CZ" sz="2000" dirty="0"/>
              <a:t>, nebo o chov loveckých dravců, je k chovu zvířete vyžadujícího zvláštní péči potřeba </a:t>
            </a:r>
            <a:r>
              <a:rPr lang="cs-CZ" sz="2400" b="1" dirty="0"/>
              <a:t>povolení krajské veterinární správy, které se vydává na tři roky a může být prodlouženo</a:t>
            </a:r>
            <a:r>
              <a:rPr lang="cs-CZ" sz="2000" dirty="0"/>
              <a:t>. Krajská veterinární správa, která povolení vydala, je povinna </a:t>
            </a:r>
            <a:r>
              <a:rPr lang="cs-CZ" sz="2000" b="1" dirty="0">
                <a:solidFill>
                  <a:srgbClr val="00B050"/>
                </a:solidFill>
              </a:rPr>
              <a:t>alespoň jednou za rok provádět dozor </a:t>
            </a:r>
            <a:r>
              <a:rPr lang="cs-CZ" sz="2000" dirty="0"/>
              <a:t>nad dodržováním podmínek chovu.</a:t>
            </a:r>
          </a:p>
          <a:p>
            <a:endParaRPr lang="cs-CZ" dirty="0"/>
          </a:p>
        </p:txBody>
      </p:sp>
      <p:sp>
        <p:nvSpPr>
          <p:cNvPr id="8" name="TextovéPole 7"/>
          <p:cNvSpPr txBox="1"/>
          <p:nvPr/>
        </p:nvSpPr>
        <p:spPr>
          <a:xfrm>
            <a:off x="1763688" y="384547"/>
            <a:ext cx="7056784" cy="707886"/>
          </a:xfrm>
          <a:prstGeom prst="rect">
            <a:avLst/>
          </a:prstGeom>
          <a:noFill/>
        </p:spPr>
        <p:txBody>
          <a:bodyPr wrap="square" rtlCol="0">
            <a:spAutoFit/>
          </a:bodyPr>
          <a:lstStyle/>
          <a:p>
            <a:r>
              <a:rPr lang="cs-CZ" sz="4000" b="1" dirty="0">
                <a:solidFill>
                  <a:schemeClr val="accent6">
                    <a:lumMod val="75000"/>
                  </a:schemeClr>
                </a:solidFill>
              </a:rPr>
              <a:t>Zájmový chov</a:t>
            </a:r>
          </a:p>
        </p:txBody>
      </p:sp>
    </p:spTree>
    <p:extLst>
      <p:ext uri="{BB962C8B-B14F-4D97-AF65-F5344CB8AC3E}">
        <p14:creationId xmlns:p14="http://schemas.microsoft.com/office/powerpoint/2010/main" val="412524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a:p>
          <a:p>
            <a:endParaRPr lang="cs-CZ" sz="1600" dirty="0"/>
          </a:p>
        </p:txBody>
      </p:sp>
      <p:sp>
        <p:nvSpPr>
          <p:cNvPr id="7" name="TextovéPole 6"/>
          <p:cNvSpPr txBox="1"/>
          <p:nvPr/>
        </p:nvSpPr>
        <p:spPr>
          <a:xfrm>
            <a:off x="251520" y="1268760"/>
            <a:ext cx="8640960" cy="5232202"/>
          </a:xfrm>
          <a:prstGeom prst="rect">
            <a:avLst/>
          </a:prstGeom>
          <a:noFill/>
        </p:spPr>
        <p:txBody>
          <a:bodyPr wrap="square" rtlCol="0">
            <a:spAutoFit/>
          </a:bodyPr>
          <a:lstStyle/>
          <a:p>
            <a:r>
              <a:rPr lang="cs-CZ" b="1" u="sng" dirty="0"/>
              <a:t>Zvířata vyžadující zvláštní péči </a:t>
            </a:r>
          </a:p>
          <a:p>
            <a:endParaRPr lang="cs-CZ" b="1" u="sng" dirty="0"/>
          </a:p>
          <a:p>
            <a:r>
              <a:rPr lang="cs-CZ" sz="2000" b="1" dirty="0"/>
              <a:t>Savci (</a:t>
            </a:r>
            <a:r>
              <a:rPr lang="cs-CZ" sz="2000" b="1" i="1" dirty="0" err="1"/>
              <a:t>Mammalia</a:t>
            </a:r>
            <a:r>
              <a:rPr lang="cs-CZ" sz="2000" b="1" dirty="0"/>
              <a:t>)</a:t>
            </a:r>
            <a:endParaRPr lang="cs-CZ" sz="2000" dirty="0"/>
          </a:p>
          <a:p>
            <a:r>
              <a:rPr lang="cs-CZ" sz="2000" dirty="0"/>
              <a:t>Řád: Primáti (</a:t>
            </a:r>
            <a:r>
              <a:rPr lang="cs-CZ" sz="2000" i="1" dirty="0" err="1"/>
              <a:t>Primates</a:t>
            </a:r>
            <a:r>
              <a:rPr lang="cs-CZ" sz="2000" dirty="0"/>
              <a:t>) -  všechny druhy</a:t>
            </a:r>
          </a:p>
          <a:p>
            <a:r>
              <a:rPr lang="cs-CZ" sz="2000" dirty="0"/>
              <a:t>Řád: Šelmy (</a:t>
            </a:r>
            <a:r>
              <a:rPr lang="cs-CZ" sz="2000" i="1" dirty="0" err="1"/>
              <a:t>Carnivora</a:t>
            </a:r>
            <a:r>
              <a:rPr lang="cs-CZ" sz="2000" dirty="0"/>
              <a:t>) - všechny druhy včetně ploutvonožců (</a:t>
            </a:r>
            <a:r>
              <a:rPr lang="cs-CZ" sz="2000" i="1" dirty="0" err="1"/>
              <a:t>Pinnipedia</a:t>
            </a:r>
            <a:r>
              <a:rPr lang="cs-CZ" sz="2000" dirty="0"/>
              <a:t>)</a:t>
            </a:r>
          </a:p>
          <a:p>
            <a:endParaRPr lang="cs-CZ" sz="2000" dirty="0"/>
          </a:p>
          <a:p>
            <a:r>
              <a:rPr lang="cs-CZ" sz="2000" dirty="0"/>
              <a:t>s výjimkou - domestikované druhy </a:t>
            </a:r>
            <a:r>
              <a:rPr lang="cs-CZ" sz="2000" b="1" dirty="0"/>
              <a:t>pes</a:t>
            </a:r>
            <a:r>
              <a:rPr lang="cs-CZ" sz="2000" dirty="0"/>
              <a:t> (</a:t>
            </a:r>
            <a:r>
              <a:rPr lang="cs-CZ" sz="2000" i="1" dirty="0" err="1"/>
              <a:t>Canis</a:t>
            </a:r>
            <a:r>
              <a:rPr lang="cs-CZ" sz="2000" i="1" dirty="0"/>
              <a:t> </a:t>
            </a:r>
            <a:r>
              <a:rPr lang="cs-CZ" sz="2000" i="1" dirty="0" err="1"/>
              <a:t>familiaris</a:t>
            </a:r>
            <a:r>
              <a:rPr lang="cs-CZ" sz="2000" dirty="0"/>
              <a:t>), </a:t>
            </a:r>
            <a:r>
              <a:rPr lang="cs-CZ" sz="2000" b="1" dirty="0"/>
              <a:t>kočka</a:t>
            </a:r>
            <a:r>
              <a:rPr lang="cs-CZ" sz="2000" dirty="0"/>
              <a:t> (</a:t>
            </a:r>
            <a:r>
              <a:rPr lang="cs-CZ" sz="2000" i="1" dirty="0" err="1"/>
              <a:t>Felis</a:t>
            </a:r>
            <a:r>
              <a:rPr lang="cs-CZ" sz="2000" i="1" dirty="0"/>
              <a:t> </a:t>
            </a:r>
            <a:r>
              <a:rPr lang="cs-CZ" sz="2000" i="1" dirty="0" err="1"/>
              <a:t>catus</a:t>
            </a:r>
            <a:r>
              <a:rPr lang="cs-CZ" sz="2000" dirty="0"/>
              <a:t>), </a:t>
            </a:r>
            <a:r>
              <a:rPr lang="cs-CZ" sz="2000" b="1" dirty="0"/>
              <a:t>fretka</a:t>
            </a:r>
            <a:r>
              <a:rPr lang="cs-CZ" sz="2000" dirty="0"/>
              <a:t> (</a:t>
            </a:r>
            <a:r>
              <a:rPr lang="cs-CZ" sz="2000" i="1" dirty="0" err="1"/>
              <a:t>Putorius</a:t>
            </a:r>
            <a:r>
              <a:rPr lang="cs-CZ" sz="2000" i="1" dirty="0"/>
              <a:t> </a:t>
            </a:r>
            <a:r>
              <a:rPr lang="cs-CZ" sz="2000" i="1" dirty="0" err="1"/>
              <a:t>furo</a:t>
            </a:r>
            <a:r>
              <a:rPr lang="cs-CZ" sz="2000" dirty="0"/>
              <a:t>) a zvířata chovaná jako zvěř v zajetí podle zákona o myslivosti.</a:t>
            </a:r>
          </a:p>
          <a:p>
            <a:r>
              <a:rPr lang="cs-CZ" sz="2000" dirty="0"/>
              <a:t>Řád: Chobotnatci (</a:t>
            </a:r>
            <a:r>
              <a:rPr lang="cs-CZ" sz="2000" i="1" dirty="0" err="1"/>
              <a:t>Proboscidea</a:t>
            </a:r>
            <a:r>
              <a:rPr lang="cs-CZ" sz="2000" dirty="0"/>
              <a:t>) - všechny druhy,</a:t>
            </a:r>
          </a:p>
          <a:p>
            <a:r>
              <a:rPr lang="cs-CZ" sz="2000" dirty="0"/>
              <a:t>Řád: Lichokopytníci (</a:t>
            </a:r>
            <a:r>
              <a:rPr lang="cs-CZ" sz="2000" i="1" dirty="0" err="1"/>
              <a:t>Perissodactyla</a:t>
            </a:r>
            <a:r>
              <a:rPr lang="cs-CZ" sz="2000" dirty="0"/>
              <a:t>) - všechny druhy</a:t>
            </a:r>
          </a:p>
          <a:p>
            <a:r>
              <a:rPr lang="cs-CZ" sz="2000" dirty="0"/>
              <a:t>s výjimkou druhů označovaných nebo evidovaných podle plemenářského zákona (</a:t>
            </a:r>
            <a:r>
              <a:rPr lang="cs-CZ" sz="2000" dirty="0">
                <a:hlinkClick r:id="rId4"/>
              </a:rPr>
              <a:t>Zákon č. 154/2000 Sb.</a:t>
            </a:r>
            <a:r>
              <a:rPr lang="cs-CZ" sz="2000" dirty="0"/>
              <a:t>)</a:t>
            </a:r>
          </a:p>
          <a:p>
            <a:r>
              <a:rPr lang="cs-CZ" sz="2000" dirty="0"/>
              <a:t>Řád: Sudokopytníci (</a:t>
            </a:r>
            <a:r>
              <a:rPr lang="cs-CZ" sz="2000" i="1" dirty="0" err="1"/>
              <a:t>Artiodactyla</a:t>
            </a:r>
            <a:r>
              <a:rPr lang="cs-CZ" sz="2000" dirty="0"/>
              <a:t>) - všechny druhy s výjimkou druhů označovaných nebo evidovaných podle plemenářského zákona, zvířat chovaných jako zvěř v zajetí podle zákona o myslivosti a lamy krotké (</a:t>
            </a:r>
            <a:r>
              <a:rPr lang="cs-CZ" sz="2000" i="1" dirty="0"/>
              <a:t>Lama </a:t>
            </a:r>
            <a:r>
              <a:rPr lang="cs-CZ" sz="2000" i="1" dirty="0" err="1"/>
              <a:t>glama</a:t>
            </a:r>
            <a:r>
              <a:rPr lang="cs-CZ" sz="2000" dirty="0"/>
              <a:t>) a alpaky (</a:t>
            </a:r>
            <a:r>
              <a:rPr lang="cs-CZ" sz="2000" i="1" dirty="0" err="1"/>
              <a:t>Vicugna</a:t>
            </a:r>
            <a:r>
              <a:rPr lang="cs-CZ" sz="2000" i="1" dirty="0"/>
              <a:t> </a:t>
            </a:r>
            <a:r>
              <a:rPr lang="cs-CZ" sz="2000" i="1" dirty="0" err="1"/>
              <a:t>pacos</a:t>
            </a:r>
            <a:r>
              <a:rPr lang="cs-CZ" sz="2000" dirty="0"/>
              <a:t>)</a:t>
            </a:r>
          </a:p>
          <a:p>
            <a:endParaRPr lang="cs-CZ" dirty="0"/>
          </a:p>
        </p:txBody>
      </p:sp>
      <p:sp>
        <p:nvSpPr>
          <p:cNvPr id="8" name="TextovéPole 7"/>
          <p:cNvSpPr txBox="1"/>
          <p:nvPr/>
        </p:nvSpPr>
        <p:spPr>
          <a:xfrm>
            <a:off x="1763688" y="384547"/>
            <a:ext cx="7056784" cy="707886"/>
          </a:xfrm>
          <a:prstGeom prst="rect">
            <a:avLst/>
          </a:prstGeom>
          <a:noFill/>
        </p:spPr>
        <p:txBody>
          <a:bodyPr wrap="square" rtlCol="0">
            <a:spAutoFit/>
          </a:bodyPr>
          <a:lstStyle/>
          <a:p>
            <a:r>
              <a:rPr lang="cs-CZ" sz="4000" b="1" dirty="0">
                <a:solidFill>
                  <a:schemeClr val="accent6">
                    <a:lumMod val="75000"/>
                  </a:schemeClr>
                </a:solidFill>
              </a:rPr>
              <a:t>Zájmový chov</a:t>
            </a:r>
          </a:p>
        </p:txBody>
      </p:sp>
    </p:spTree>
    <p:extLst>
      <p:ext uri="{BB962C8B-B14F-4D97-AF65-F5344CB8AC3E}">
        <p14:creationId xmlns:p14="http://schemas.microsoft.com/office/powerpoint/2010/main" val="3124429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22" y="293440"/>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541334" y="1216843"/>
            <a:ext cx="8136904" cy="769441"/>
          </a:xfrm>
          <a:prstGeom prst="rect">
            <a:avLst/>
          </a:prstGeom>
          <a:noFill/>
        </p:spPr>
        <p:txBody>
          <a:bodyPr wrap="square" rtlCol="0">
            <a:spAutoFit/>
          </a:bodyPr>
          <a:lstStyle/>
          <a:p>
            <a:pPr lvl="0"/>
            <a:endParaRPr lang="cs-CZ" sz="2800" b="1" dirty="0"/>
          </a:p>
          <a:p>
            <a:endParaRPr lang="cs-CZ" sz="1600" dirty="0"/>
          </a:p>
        </p:txBody>
      </p:sp>
      <p:sp>
        <p:nvSpPr>
          <p:cNvPr id="7" name="TextovéPole 6"/>
          <p:cNvSpPr txBox="1"/>
          <p:nvPr/>
        </p:nvSpPr>
        <p:spPr>
          <a:xfrm>
            <a:off x="467544" y="1052736"/>
            <a:ext cx="7776864" cy="5786199"/>
          </a:xfrm>
          <a:prstGeom prst="rect">
            <a:avLst/>
          </a:prstGeom>
          <a:noFill/>
        </p:spPr>
        <p:txBody>
          <a:bodyPr wrap="square" rtlCol="0">
            <a:spAutoFit/>
          </a:bodyPr>
          <a:lstStyle/>
          <a:p>
            <a:r>
              <a:rPr lang="cs-CZ" sz="2400" b="1" dirty="0"/>
              <a:t>Zejména nároky na: </a:t>
            </a:r>
            <a:r>
              <a:rPr lang="cs-CZ" sz="2400" b="1" dirty="0">
                <a:solidFill>
                  <a:srgbClr val="00B050"/>
                </a:solidFill>
              </a:rPr>
              <a:t>chov samotný </a:t>
            </a:r>
            <a:r>
              <a:rPr lang="cs-CZ" sz="2400" b="1" dirty="0"/>
              <a:t>(nároky na prostor pro zvířata, poskytování stravy, kontroly), </a:t>
            </a:r>
            <a:r>
              <a:rPr lang="cs-CZ" sz="2400" b="1" dirty="0">
                <a:solidFill>
                  <a:srgbClr val="00B050"/>
                </a:solidFill>
              </a:rPr>
              <a:t>převoz zvířat </a:t>
            </a:r>
            <a:r>
              <a:rPr lang="cs-CZ" sz="2400" b="1" dirty="0"/>
              <a:t>(doba převozu, způsob převozu)</a:t>
            </a:r>
            <a:r>
              <a:rPr lang="cs-CZ" sz="2400" b="1" dirty="0">
                <a:solidFill>
                  <a:srgbClr val="00B050"/>
                </a:solidFill>
              </a:rPr>
              <a:t> </a:t>
            </a:r>
            <a:r>
              <a:rPr lang="cs-CZ" sz="2400" b="1" dirty="0"/>
              <a:t>a jejich </a:t>
            </a:r>
            <a:r>
              <a:rPr lang="cs-CZ" sz="2400" b="1" dirty="0">
                <a:solidFill>
                  <a:srgbClr val="00B050"/>
                </a:solidFill>
              </a:rPr>
              <a:t>usmrcování </a:t>
            </a:r>
            <a:r>
              <a:rPr lang="cs-CZ" sz="2400" b="1" dirty="0"/>
              <a:t>(způsob usmrcení).</a:t>
            </a:r>
          </a:p>
          <a:p>
            <a:endParaRPr lang="cs-CZ" sz="2000" dirty="0"/>
          </a:p>
          <a:p>
            <a:r>
              <a:rPr lang="cs-CZ" dirty="0"/>
              <a:t>- vytvoření co nejsnesitelnějšího prostředí a podmínek, za nichž jsou hospodářská zvířata chována,</a:t>
            </a:r>
          </a:p>
          <a:p>
            <a:pPr>
              <a:buFontTx/>
              <a:buChar char="-"/>
            </a:pPr>
            <a:r>
              <a:rPr lang="cs-CZ" dirty="0"/>
              <a:t> zákaz některých metod chovu (např. v izolaci či ve tmě),</a:t>
            </a:r>
          </a:p>
          <a:p>
            <a:pPr>
              <a:buFontTx/>
              <a:buChar char="-"/>
            </a:pPr>
            <a:r>
              <a:rPr lang="cs-CZ" dirty="0"/>
              <a:t> povinnost provádět pravidelné prohlídky hospodářských zvířat i zařízení a případně zvíře bezodkladně ošetřit.</a:t>
            </a:r>
          </a:p>
          <a:p>
            <a:endParaRPr lang="cs-CZ" dirty="0"/>
          </a:p>
          <a:p>
            <a:endParaRPr lang="cs-CZ" dirty="0"/>
          </a:p>
          <a:p>
            <a:r>
              <a:rPr lang="cs-CZ" sz="2000" b="1" dirty="0"/>
              <a:t>vyhláška č. 208/2004 Sb., </a:t>
            </a:r>
            <a:r>
              <a:rPr lang="cs-CZ" dirty="0"/>
              <a:t>o minimálních standardech pro ochranu hospodářských zvířat:</a:t>
            </a:r>
          </a:p>
          <a:p>
            <a:pPr>
              <a:buFontTx/>
              <a:buChar char="-"/>
            </a:pPr>
            <a:r>
              <a:rPr lang="cs-CZ" dirty="0"/>
              <a:t> pro nejběžnější hospodářská zvířata (skot, koně, prasata, drůbež, ovce a kozy), </a:t>
            </a:r>
          </a:p>
          <a:p>
            <a:pPr>
              <a:buFontTx/>
              <a:buChar char="-"/>
            </a:pPr>
            <a:r>
              <a:rPr lang="cs-CZ" dirty="0"/>
              <a:t> požadavky týkající se rozměrů prostor k ustájení, způsobu krmení a složení stravy i pravidla pro seskupování více zvířat ve stejných prostorech. </a:t>
            </a:r>
          </a:p>
          <a:p>
            <a:pPr>
              <a:buFontTx/>
              <a:buChar char="-"/>
            </a:pPr>
            <a:endParaRPr lang="cs-CZ" dirty="0"/>
          </a:p>
          <a:p>
            <a:r>
              <a:rPr lang="cs-CZ" dirty="0"/>
              <a:t>+ veterinární pravidla (viz zejm. § 5 </a:t>
            </a:r>
            <a:r>
              <a:rPr lang="cs-CZ" dirty="0" err="1"/>
              <a:t>VetZ</a:t>
            </a:r>
            <a:r>
              <a:rPr lang="cs-CZ" dirty="0"/>
              <a:t>)</a:t>
            </a:r>
          </a:p>
        </p:txBody>
      </p:sp>
      <p:sp>
        <p:nvSpPr>
          <p:cNvPr id="8" name="TextovéPole 7"/>
          <p:cNvSpPr txBox="1"/>
          <p:nvPr/>
        </p:nvSpPr>
        <p:spPr>
          <a:xfrm>
            <a:off x="1763688" y="384547"/>
            <a:ext cx="7056784" cy="707886"/>
          </a:xfrm>
          <a:prstGeom prst="rect">
            <a:avLst/>
          </a:prstGeom>
          <a:noFill/>
        </p:spPr>
        <p:txBody>
          <a:bodyPr wrap="square" rtlCol="0">
            <a:spAutoFit/>
          </a:bodyPr>
          <a:lstStyle/>
          <a:p>
            <a:r>
              <a:rPr lang="cs-CZ" sz="4000" b="1" dirty="0">
                <a:solidFill>
                  <a:schemeClr val="accent6">
                    <a:lumMod val="75000"/>
                  </a:schemeClr>
                </a:solidFill>
              </a:rPr>
              <a:t>Hospodářský chov</a:t>
            </a:r>
          </a:p>
        </p:txBody>
      </p:sp>
    </p:spTree>
    <p:extLst>
      <p:ext uri="{BB962C8B-B14F-4D97-AF65-F5344CB8AC3E}">
        <p14:creationId xmlns:p14="http://schemas.microsoft.com/office/powerpoint/2010/main" val="2795277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a:solidFill>
                  <a:schemeClr val="accent6"/>
                </a:solidFill>
              </a:rPr>
              <a:t>DEFINICE TÝRÁNÍ - § 4</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95536" y="1707986"/>
            <a:ext cx="8748464" cy="4524315"/>
          </a:xfrm>
          <a:prstGeom prst="rect">
            <a:avLst/>
          </a:prstGeom>
          <a:noFill/>
        </p:spPr>
        <p:txBody>
          <a:bodyPr wrap="square" rtlCol="0">
            <a:spAutoFit/>
          </a:bodyPr>
          <a:lstStyle/>
          <a:p>
            <a:pPr>
              <a:buFontTx/>
              <a:buChar char="-"/>
            </a:pPr>
            <a:r>
              <a:rPr lang="cs-CZ" sz="3200" dirty="0"/>
              <a:t> nucení zvířete k přehnaným výkonům, </a:t>
            </a:r>
          </a:p>
          <a:p>
            <a:pPr>
              <a:buFontTx/>
              <a:buChar char="-"/>
            </a:pPr>
            <a:r>
              <a:rPr lang="cs-CZ" sz="3200" dirty="0"/>
              <a:t> útrpný výcvik nebo vystoupení,</a:t>
            </a:r>
          </a:p>
          <a:p>
            <a:pPr>
              <a:buFontTx/>
              <a:buChar char="-"/>
            </a:pPr>
            <a:r>
              <a:rPr lang="cs-CZ" sz="3200" dirty="0"/>
              <a:t> výcvik a použití k agresivnímu chování,</a:t>
            </a:r>
          </a:p>
          <a:p>
            <a:pPr>
              <a:buFontTx/>
              <a:buChar char="-"/>
            </a:pPr>
            <a:r>
              <a:rPr lang="cs-CZ" sz="3200" dirty="0"/>
              <a:t> omezení výživy, bolestivá výživa, </a:t>
            </a:r>
          </a:p>
          <a:p>
            <a:pPr>
              <a:buFontTx/>
              <a:buChar char="-"/>
            </a:pPr>
            <a:r>
              <a:rPr lang="cs-CZ" sz="3200" dirty="0"/>
              <a:t> neusmrcení slabého zvířete, </a:t>
            </a:r>
          </a:p>
          <a:p>
            <a:pPr>
              <a:buFontTx/>
              <a:buChar char="-"/>
            </a:pPr>
            <a:r>
              <a:rPr lang="cs-CZ" sz="3200" dirty="0"/>
              <a:t> podávání dopingu a poškozujících látek, </a:t>
            </a:r>
          </a:p>
          <a:p>
            <a:pPr>
              <a:buFontTx/>
              <a:buChar char="-"/>
            </a:pPr>
            <a:r>
              <a:rPr lang="cs-CZ" sz="3200" dirty="0"/>
              <a:t> cvičení nebo zkoušení na jiném živém zvířeti, </a:t>
            </a:r>
          </a:p>
          <a:p>
            <a:pPr>
              <a:buFontTx/>
              <a:buChar char="-"/>
            </a:pPr>
            <a:r>
              <a:rPr lang="cs-CZ" sz="3200" dirty="0"/>
              <a:t> používání živých zvířat jako lákadel nebo nástrah,</a:t>
            </a:r>
          </a:p>
          <a:p>
            <a:pPr>
              <a:buFontTx/>
              <a:buChar char="-"/>
            </a:pPr>
            <a:r>
              <a:rPr lang="cs-CZ" sz="3200" dirty="0"/>
              <a:t> štvaní zvířat proti sobě</a:t>
            </a:r>
            <a:endParaRPr lang="cs-CZ" sz="3200" b="1" dirty="0"/>
          </a:p>
        </p:txBody>
      </p:sp>
    </p:spTree>
    <p:extLst>
      <p:ext uri="{BB962C8B-B14F-4D97-AF65-F5344CB8AC3E}">
        <p14:creationId xmlns:p14="http://schemas.microsoft.com/office/powerpoint/2010/main" val="38930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solidFill>
                  <a:schemeClr val="accent6">
                    <a:lumMod val="75000"/>
                  </a:schemeClr>
                </a:solidFill>
              </a:rPr>
              <a:t>Zvíře v právu</a:t>
            </a:r>
          </a:p>
        </p:txBody>
      </p:sp>
      <p:sp>
        <p:nvSpPr>
          <p:cNvPr id="7" name="TextovéPole 6"/>
          <p:cNvSpPr txBox="1"/>
          <p:nvPr/>
        </p:nvSpPr>
        <p:spPr>
          <a:xfrm>
            <a:off x="606388" y="6365141"/>
            <a:ext cx="7931224" cy="523220"/>
          </a:xfrm>
          <a:prstGeom prst="rect">
            <a:avLst/>
          </a:prstGeom>
          <a:noFill/>
        </p:spPr>
        <p:txBody>
          <a:bodyPr wrap="square" rtlCol="0">
            <a:spAutoFit/>
          </a:bodyPr>
          <a:lstStyle/>
          <a:p>
            <a:r>
              <a:rPr lang="cs-CZ" sz="1400" dirty="0">
                <a:hlinkClick r:id="rId4"/>
              </a:rPr>
              <a:t>http://www.thehindu.com/news/national/other-states/goat-a-repeat-offender-arrested-for-criminal-trespass-in-chhattisgarh/article8214643.ece</a:t>
            </a:r>
            <a:r>
              <a:rPr lang="cs-CZ" sz="1400" dirty="0"/>
              <a:t> </a:t>
            </a:r>
          </a:p>
        </p:txBody>
      </p:sp>
      <p:sp>
        <p:nvSpPr>
          <p:cNvPr id="6" name="Zástupný symbol pro obsah 5"/>
          <p:cNvSpPr>
            <a:spLocks noGrp="1"/>
          </p:cNvSpPr>
          <p:nvPr>
            <p:ph idx="1"/>
          </p:nvPr>
        </p:nvSpPr>
        <p:spPr/>
        <p:txBody>
          <a:bodyPr/>
          <a:lstStyle/>
          <a:p>
            <a:endParaRPr lang="cs-CZ" dirty="0"/>
          </a:p>
        </p:txBody>
      </p:sp>
      <p:pic>
        <p:nvPicPr>
          <p:cNvPr id="9" name="Obrázek 8"/>
          <p:cNvPicPr>
            <a:picLocks noChangeAspect="1"/>
          </p:cNvPicPr>
          <p:nvPr/>
        </p:nvPicPr>
        <p:blipFill>
          <a:blip r:embed="rId5"/>
          <a:stretch>
            <a:fillRect/>
          </a:stretch>
        </p:blipFill>
        <p:spPr>
          <a:xfrm>
            <a:off x="1771700" y="-1"/>
            <a:ext cx="5306076" cy="6453337"/>
          </a:xfrm>
          <a:prstGeom prst="rect">
            <a:avLst/>
          </a:prstGeom>
        </p:spPr>
      </p:pic>
    </p:spTree>
    <p:extLst>
      <p:ext uri="{BB962C8B-B14F-4D97-AF65-F5344CB8AC3E}">
        <p14:creationId xmlns:p14="http://schemas.microsoft.com/office/powerpoint/2010/main" val="2668413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a:solidFill>
                  <a:schemeClr val="accent6"/>
                </a:solidFill>
              </a:rPr>
              <a:t>DEFINICE TÝRÁNÍ - § 4</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95536" y="1041023"/>
            <a:ext cx="8748464" cy="5816977"/>
          </a:xfrm>
          <a:prstGeom prst="rect">
            <a:avLst/>
          </a:prstGeom>
          <a:noFill/>
        </p:spPr>
        <p:txBody>
          <a:bodyPr wrap="square" rtlCol="0">
            <a:spAutoFit/>
          </a:bodyPr>
          <a:lstStyle/>
          <a:p>
            <a:pPr>
              <a:buFontTx/>
              <a:buChar char="-"/>
            </a:pPr>
            <a:r>
              <a:rPr lang="cs-CZ" sz="2000" dirty="0"/>
              <a:t> nucení zvířete k přehnaným výkonům</a:t>
            </a:r>
          </a:p>
          <a:p>
            <a:r>
              <a:rPr lang="cs-CZ" sz="3200" b="1" dirty="0"/>
              <a:t>prokazatelně překračují jeho síly</a:t>
            </a:r>
          </a:p>
          <a:p>
            <a:pPr>
              <a:buFontTx/>
              <a:buChar char="-"/>
            </a:pPr>
            <a:r>
              <a:rPr lang="cs-CZ" sz="2000" dirty="0"/>
              <a:t> útrpný výcvik nebo vystoupení,</a:t>
            </a:r>
          </a:p>
          <a:p>
            <a:r>
              <a:rPr lang="cs-CZ" sz="2800" b="1" dirty="0"/>
              <a:t>je-li toto pro zvíře spojeno s bolestí, utrpením, zraněním nebo jiným poškozením</a:t>
            </a:r>
          </a:p>
          <a:p>
            <a:pPr>
              <a:buFontTx/>
              <a:buChar char="-"/>
            </a:pPr>
            <a:r>
              <a:rPr lang="cs-CZ" sz="2000" dirty="0"/>
              <a:t> výcvik a použití k agresivnímu chování,</a:t>
            </a:r>
          </a:p>
          <a:p>
            <a:pPr>
              <a:buFontTx/>
              <a:buChar char="-"/>
            </a:pPr>
            <a:r>
              <a:rPr lang="cs-CZ" sz="2000" dirty="0"/>
              <a:t> omezení výživy, bolestivá výživa, </a:t>
            </a:r>
          </a:p>
          <a:p>
            <a:r>
              <a:rPr lang="cs-CZ" sz="2800" b="1" dirty="0"/>
              <a:t>kromě zdravotních důvodů, a pokud by to způsobovalo bolest.</a:t>
            </a:r>
          </a:p>
          <a:p>
            <a:pPr>
              <a:buFontTx/>
              <a:buChar char="-"/>
            </a:pPr>
            <a:r>
              <a:rPr lang="cs-CZ" sz="2000" dirty="0"/>
              <a:t> neusmrcení slabého zvířete, </a:t>
            </a:r>
          </a:p>
          <a:p>
            <a:pPr>
              <a:buFontTx/>
              <a:buChar char="-"/>
            </a:pPr>
            <a:r>
              <a:rPr lang="cs-CZ" sz="2000" dirty="0"/>
              <a:t> podávání dopingu a poškozujících látek, </a:t>
            </a:r>
            <a:r>
              <a:rPr lang="cs-CZ" sz="2800" b="1" dirty="0"/>
              <a:t>s cílem změnit jeho výkon nebo vzhled</a:t>
            </a:r>
            <a:endParaRPr lang="cs-CZ" sz="2000" b="1" dirty="0"/>
          </a:p>
          <a:p>
            <a:pPr>
              <a:buFontTx/>
              <a:buChar char="-"/>
            </a:pPr>
            <a:r>
              <a:rPr lang="cs-CZ" sz="2000" dirty="0"/>
              <a:t> cvičení nebo zkoušení na jiném živém zvířeti,  </a:t>
            </a:r>
            <a:r>
              <a:rPr lang="cs-CZ" sz="3200" b="1" dirty="0"/>
              <a:t>výjimky výcviku</a:t>
            </a:r>
            <a:endParaRPr lang="cs-CZ" sz="2000" b="1" dirty="0"/>
          </a:p>
          <a:p>
            <a:pPr>
              <a:buFontTx/>
              <a:buChar char="-"/>
            </a:pPr>
            <a:r>
              <a:rPr lang="cs-CZ" sz="2000" dirty="0"/>
              <a:t> používání živých zvířat jako lákadel nebo nástrah,</a:t>
            </a:r>
          </a:p>
          <a:p>
            <a:endParaRPr lang="cs-CZ" sz="2000" b="1" dirty="0"/>
          </a:p>
        </p:txBody>
      </p:sp>
    </p:spTree>
    <p:extLst>
      <p:ext uri="{BB962C8B-B14F-4D97-AF65-F5344CB8AC3E}">
        <p14:creationId xmlns:p14="http://schemas.microsoft.com/office/powerpoint/2010/main" val="23460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a:solidFill>
                  <a:schemeClr val="accent6"/>
                </a:solidFill>
              </a:rPr>
              <a:t>DEFINICE TÝRÁNÍ - § 4</a:t>
            </a:r>
          </a:p>
        </p:txBody>
      </p:sp>
      <p:sp>
        <p:nvSpPr>
          <p:cNvPr id="5" name="TextovéPole 4"/>
          <p:cNvSpPr txBox="1"/>
          <p:nvPr/>
        </p:nvSpPr>
        <p:spPr>
          <a:xfrm>
            <a:off x="395536" y="1124744"/>
            <a:ext cx="8748464" cy="31608653"/>
          </a:xfrm>
          <a:prstGeom prst="rect">
            <a:avLst/>
          </a:prstGeom>
          <a:noFill/>
        </p:spPr>
        <p:txBody>
          <a:bodyPr wrap="square" rtlCol="0">
            <a:spAutoFit/>
          </a:bodyPr>
          <a:lstStyle/>
          <a:p>
            <a:pPr>
              <a:buFontTx/>
              <a:buChar char="-"/>
            </a:pPr>
            <a:r>
              <a:rPr lang="cs-CZ" sz="3200" dirty="0"/>
              <a:t> chirurgické zákroky, </a:t>
            </a:r>
          </a:p>
          <a:p>
            <a:pPr>
              <a:buFontTx/>
              <a:buChar char="-"/>
            </a:pPr>
            <a:r>
              <a:rPr lang="cs-CZ" sz="3200" dirty="0"/>
              <a:t> používání podnětů, předmětů nebo bolest vyvolávajících pomůcek,</a:t>
            </a:r>
          </a:p>
          <a:p>
            <a:pPr>
              <a:buFontTx/>
              <a:buChar char="-"/>
            </a:pPr>
            <a:r>
              <a:rPr lang="cs-CZ" sz="3200" dirty="0"/>
              <a:t> podávání léčiv a provádění zákroků bez lékaře, </a:t>
            </a:r>
          </a:p>
          <a:p>
            <a:r>
              <a:rPr lang="cs-CZ" sz="3200" dirty="0"/>
              <a:t> bezdůvodný stres nepřiměřený </a:t>
            </a:r>
          </a:p>
          <a:p>
            <a:pPr>
              <a:buFontTx/>
              <a:buChar char="-"/>
            </a:pPr>
            <a:r>
              <a:rPr lang="cs-CZ" sz="3200" dirty="0"/>
              <a:t> chov v nevhodných podmínkách </a:t>
            </a:r>
          </a:p>
          <a:p>
            <a:pPr>
              <a:buFontTx/>
              <a:buChar char="-"/>
            </a:pPr>
            <a:r>
              <a:rPr lang="cs-CZ" sz="3200" dirty="0"/>
              <a:t> zásah do porodu</a:t>
            </a:r>
          </a:p>
          <a:p>
            <a:pPr>
              <a:buFontTx/>
              <a:buChar char="-"/>
            </a:pPr>
            <a:r>
              <a:rPr lang="cs-CZ" sz="3200" dirty="0"/>
              <a:t> bolestivé zacházení a přeprava, </a:t>
            </a:r>
          </a:p>
          <a:p>
            <a:pPr>
              <a:buFontTx/>
              <a:buChar char="-"/>
            </a:pPr>
            <a:r>
              <a:rPr lang="cs-CZ" sz="3200" dirty="0"/>
              <a:t> omezení pohybu</a:t>
            </a:r>
          </a:p>
          <a:p>
            <a:pPr>
              <a:buFontTx/>
              <a:buChar char="-"/>
            </a:pPr>
            <a:endParaRPr lang="cs-CZ" sz="3200" dirty="0"/>
          </a:p>
          <a:p>
            <a:endParaRPr lang="cs-CZ" sz="3200" dirty="0"/>
          </a:p>
          <a:p>
            <a:endParaRPr lang="cs-CZ" sz="3200" dirty="0"/>
          </a:p>
          <a:p>
            <a:pPr>
              <a:buFontTx/>
              <a:buChar char="-"/>
            </a:pPr>
            <a:r>
              <a:rPr lang="cs-CZ" sz="3200" dirty="0"/>
              <a:t> </a:t>
            </a:r>
          </a:p>
          <a:p>
            <a:pPr>
              <a:buFontTx/>
              <a:buChar char="-"/>
            </a:pPr>
            <a:r>
              <a:rPr lang="cs-CZ" sz="3200" dirty="0"/>
              <a:t>o) usmrtit zvíře způsobem působícím nepřiměřenou bolest nebo utrpení,</a:t>
            </a:r>
          </a:p>
          <a:p>
            <a:pPr>
              <a:buFontTx/>
              <a:buChar char="-"/>
            </a:pPr>
            <a:r>
              <a:rPr lang="cs-CZ" sz="3200" dirty="0"/>
              <a:t> </a:t>
            </a:r>
          </a:p>
          <a:p>
            <a:pPr>
              <a:buFontTx/>
              <a:buChar char="-"/>
            </a:pPr>
            <a:r>
              <a:rPr lang="cs-CZ" sz="3200" dirty="0"/>
              <a:t>p) překrmovat nebo krmit zvíře násilným způsobem, nejde-li o zákrok nezbytný k záchraně jeho života nebo zachování jeho zdraví,</a:t>
            </a:r>
          </a:p>
          <a:p>
            <a:pPr>
              <a:buFontTx/>
              <a:buChar char="-"/>
            </a:pPr>
            <a:r>
              <a:rPr lang="cs-CZ" sz="3200" dirty="0"/>
              <a:t> </a:t>
            </a:r>
          </a:p>
          <a:p>
            <a:pPr>
              <a:buFontTx/>
              <a:buChar char="-"/>
            </a:pPr>
            <a:r>
              <a:rPr lang="cs-CZ" sz="3200" dirty="0"/>
              <a:t>r) používat živá zvířata ke krmení těch druhů zvířat, u nichž z biologických důvodů není takový způsob výživy nutný,</a:t>
            </a:r>
          </a:p>
          <a:p>
            <a:pPr>
              <a:buFontTx/>
              <a:buChar char="-"/>
            </a:pPr>
            <a:r>
              <a:rPr lang="cs-CZ" sz="3200" dirty="0"/>
              <a:t> </a:t>
            </a:r>
          </a:p>
          <a:p>
            <a:pPr>
              <a:buFontTx/>
              <a:buChar char="-"/>
            </a:pPr>
            <a:r>
              <a:rPr lang="cs-CZ" sz="3200" dirty="0"/>
              <a:t>s) opustit zvíře s výjimkou zvířete volně žijícího s úmyslem se ho zbavit nebo zvíře vyhnat,</a:t>
            </a:r>
          </a:p>
          <a:p>
            <a:pPr>
              <a:buFontTx/>
              <a:buChar char="-"/>
            </a:pPr>
            <a:r>
              <a:rPr lang="cs-CZ" sz="3200" dirty="0"/>
              <a:t> </a:t>
            </a:r>
          </a:p>
          <a:p>
            <a:pPr>
              <a:buFontTx/>
              <a:buChar char="-"/>
            </a:pPr>
            <a:r>
              <a:rPr lang="cs-CZ" sz="3200" dirty="0"/>
              <a:t>t) při manipulaci s živými rybami zbavovat ryby šupin nebo ploutví, vsouvat rybám prsty pod skřele do žáber nebo jim vtlačovat prsty do očnic anebo násilně vytlačovat jikry nebo mlíčí, pokud se nejedná o výzkum a umělý chov ryb a nejde-li o postup stanovený zákonem o rybářství a zákonem o ochraně přírody a krajiny1g)</a:t>
            </a:r>
          </a:p>
          <a:p>
            <a:pPr>
              <a:buFontTx/>
              <a:buChar char="-"/>
            </a:pPr>
            <a:r>
              <a:rPr lang="cs-CZ" sz="3200" dirty="0"/>
              <a:t> </a:t>
            </a:r>
          </a:p>
          <a:p>
            <a:pPr>
              <a:buFontTx/>
              <a:buChar char="-"/>
            </a:pPr>
            <a:r>
              <a:rPr lang="cs-CZ" sz="3200" dirty="0"/>
              <a:t>u) označovat zvíře vymrazováním s výjimkou ryb, a označovat zvíře výžehem, s výjimkou koní, stanoví-li tak zvláštní právní předpis1h),</a:t>
            </a:r>
          </a:p>
          <a:p>
            <a:pPr>
              <a:buFontTx/>
              <a:buChar char="-"/>
            </a:pPr>
            <a:r>
              <a:rPr lang="cs-CZ" sz="3200" dirty="0"/>
              <a:t> </a:t>
            </a:r>
          </a:p>
          <a:p>
            <a:pPr>
              <a:buFontTx/>
              <a:buChar char="-"/>
            </a:pPr>
            <a:r>
              <a:rPr lang="cs-CZ" sz="3200" dirty="0"/>
              <a:t>v) používat elektrický proud k omezení pohybu končetin nebo těla zvířete mimo použití elektrických ohradníků nebo přístrojů pro elektrické omračování a usmrcování zvířat anebo odchyt ryb podle zvláštního právního předpisu,1d)</a:t>
            </a:r>
          </a:p>
          <a:p>
            <a:pPr>
              <a:buFontTx/>
              <a:buChar char="-"/>
            </a:pPr>
            <a:r>
              <a:rPr lang="cs-CZ" sz="3200" dirty="0"/>
              <a:t> </a:t>
            </a:r>
          </a:p>
          <a:p>
            <a:pPr>
              <a:buFontTx/>
              <a:buChar char="-"/>
            </a:pPr>
            <a:r>
              <a:rPr lang="cs-CZ" sz="3200" dirty="0"/>
              <a:t>w) jiné tímto zákonem zakázané jednání, v jehož důsledku dojde k utrpení zvířete.</a:t>
            </a:r>
          </a:p>
          <a:p>
            <a:pPr>
              <a:buFontTx/>
              <a:buChar char="-"/>
            </a:pPr>
            <a:r>
              <a:rPr lang="cs-CZ" sz="3200" dirty="0"/>
              <a:t> </a:t>
            </a:r>
          </a:p>
          <a:p>
            <a:pPr>
              <a:buFontTx/>
              <a:buChar char="-"/>
            </a:pPr>
            <a:r>
              <a:rPr lang="cs-CZ" sz="3200" dirty="0"/>
              <a:t>	(2) Ustanovení odstavce 1 se nevztahují na zákroky nebo činnosti</a:t>
            </a:r>
          </a:p>
          <a:p>
            <a:pPr>
              <a:buFontTx/>
              <a:buChar char="-"/>
            </a:pPr>
            <a:r>
              <a:rPr lang="cs-CZ" sz="3200" dirty="0"/>
              <a:t> </a:t>
            </a:r>
          </a:p>
          <a:p>
            <a:pPr>
              <a:buFontTx/>
              <a:buChar char="-"/>
            </a:pPr>
            <a:r>
              <a:rPr lang="cs-CZ" sz="3200" dirty="0"/>
              <a:t>a) spojené s naléhavou potřebou záchrany života zvířat nebo lidí v naléhavých situacích záchranných prací podle zvláštních právních předpisů,1j)</a:t>
            </a:r>
          </a:p>
          <a:p>
            <a:pPr>
              <a:buFontTx/>
              <a:buChar char="-"/>
            </a:pPr>
            <a:r>
              <a:rPr lang="cs-CZ" sz="3200" dirty="0"/>
              <a:t> </a:t>
            </a:r>
          </a:p>
          <a:p>
            <a:pPr>
              <a:buFontTx/>
              <a:buChar char="-"/>
            </a:pPr>
            <a:r>
              <a:rPr lang="cs-CZ" sz="3200" dirty="0"/>
              <a:t>b) prováděné podle schváleného projektu pokusů.</a:t>
            </a:r>
          </a:p>
          <a:p>
            <a:pPr>
              <a:buFontTx/>
              <a:buChar char="-"/>
            </a:pPr>
            <a:r>
              <a:rPr lang="cs-CZ" sz="3200" dirty="0"/>
              <a:t> </a:t>
            </a:r>
          </a:p>
          <a:p>
            <a:pPr>
              <a:buFontTx/>
              <a:buChar char="-"/>
            </a:pPr>
            <a:r>
              <a:rPr lang="cs-CZ" sz="3200" dirty="0"/>
              <a:t>	(3) Ustanovení odstavce 1 písm. b) se nevztahuje na výchovu, výcvik a použití zvířete k plnění úkolů, stanovených ozbrojeným silám, bezpečnostním sborům nebo obecní policii zvláštními právními předpisy1k), jakož i na výchovu a výcvik psů prováděný chovatelskými sdruženími nebo organizacemi v rámci zájmové činnosti.</a:t>
            </a:r>
            <a:endParaRPr lang="cs-CZ" sz="3200" b="1" dirty="0"/>
          </a:p>
        </p:txBody>
      </p:sp>
    </p:spTree>
    <p:extLst>
      <p:ext uri="{BB962C8B-B14F-4D97-AF65-F5344CB8AC3E}">
        <p14:creationId xmlns:p14="http://schemas.microsoft.com/office/powerpoint/2010/main" val="5119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500"/>
                                        <p:tgtEl>
                                          <p:spTgt spid="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3" end="13"/>
                                            </p:txEl>
                                          </p:spTgt>
                                        </p:tgtEl>
                                        <p:attrNameLst>
                                          <p:attrName>style.visibility</p:attrName>
                                        </p:attrNameLst>
                                      </p:cBhvr>
                                      <p:to>
                                        <p:strVal val="visible"/>
                                      </p:to>
                                    </p:set>
                                    <p:animEffect transition="in" filter="fade">
                                      <p:cBhvr>
                                        <p:cTn id="57" dur="500"/>
                                        <p:tgtEl>
                                          <p:spTgt spid="5">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4" end="14"/>
                                            </p:txEl>
                                          </p:spTgt>
                                        </p:tgtEl>
                                        <p:attrNameLst>
                                          <p:attrName>style.visibility</p:attrName>
                                        </p:attrNameLst>
                                      </p:cBhvr>
                                      <p:to>
                                        <p:strVal val="visible"/>
                                      </p:to>
                                    </p:set>
                                    <p:animEffect transition="in" filter="fade">
                                      <p:cBhvr>
                                        <p:cTn id="62" dur="500"/>
                                        <p:tgtEl>
                                          <p:spTgt spid="5">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animEffect transition="in" filter="fade">
                                      <p:cBhvr>
                                        <p:cTn id="67" dur="500"/>
                                        <p:tgtEl>
                                          <p:spTgt spid="5">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6" end="16"/>
                                            </p:txEl>
                                          </p:spTgt>
                                        </p:tgtEl>
                                        <p:attrNameLst>
                                          <p:attrName>style.visibility</p:attrName>
                                        </p:attrNameLst>
                                      </p:cBhvr>
                                      <p:to>
                                        <p:strVal val="visible"/>
                                      </p:to>
                                    </p:set>
                                    <p:animEffect transition="in" filter="fade">
                                      <p:cBhvr>
                                        <p:cTn id="72" dur="500"/>
                                        <p:tgtEl>
                                          <p:spTgt spid="5">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7" end="17"/>
                                            </p:txEl>
                                          </p:spTgt>
                                        </p:tgtEl>
                                        <p:attrNameLst>
                                          <p:attrName>style.visibility</p:attrName>
                                        </p:attrNameLst>
                                      </p:cBhvr>
                                      <p:to>
                                        <p:strVal val="visible"/>
                                      </p:to>
                                    </p:set>
                                    <p:animEffect transition="in" filter="fade">
                                      <p:cBhvr>
                                        <p:cTn id="77" dur="500"/>
                                        <p:tgtEl>
                                          <p:spTgt spid="5">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18" end="18"/>
                                            </p:txEl>
                                          </p:spTgt>
                                        </p:tgtEl>
                                        <p:attrNameLst>
                                          <p:attrName>style.visibility</p:attrName>
                                        </p:attrNameLst>
                                      </p:cBhvr>
                                      <p:to>
                                        <p:strVal val="visible"/>
                                      </p:to>
                                    </p:set>
                                    <p:animEffect transition="in" filter="fade">
                                      <p:cBhvr>
                                        <p:cTn id="82" dur="500"/>
                                        <p:tgtEl>
                                          <p:spTgt spid="5">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19" end="19"/>
                                            </p:txEl>
                                          </p:spTgt>
                                        </p:tgtEl>
                                        <p:attrNameLst>
                                          <p:attrName>style.visibility</p:attrName>
                                        </p:attrNameLst>
                                      </p:cBhvr>
                                      <p:to>
                                        <p:strVal val="visible"/>
                                      </p:to>
                                    </p:set>
                                    <p:animEffect transition="in" filter="fade">
                                      <p:cBhvr>
                                        <p:cTn id="87" dur="500"/>
                                        <p:tgtEl>
                                          <p:spTgt spid="5">
                                            <p:txEl>
                                              <p:pRg st="19" end="1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20" end="20"/>
                                            </p:txEl>
                                          </p:spTgt>
                                        </p:tgtEl>
                                        <p:attrNameLst>
                                          <p:attrName>style.visibility</p:attrName>
                                        </p:attrNameLst>
                                      </p:cBhvr>
                                      <p:to>
                                        <p:strVal val="visible"/>
                                      </p:to>
                                    </p:set>
                                    <p:animEffect transition="in" filter="fade">
                                      <p:cBhvr>
                                        <p:cTn id="92" dur="500"/>
                                        <p:tgtEl>
                                          <p:spTgt spid="5">
                                            <p:txEl>
                                              <p:pRg st="20" end="2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21" end="21"/>
                                            </p:txEl>
                                          </p:spTgt>
                                        </p:tgtEl>
                                        <p:attrNameLst>
                                          <p:attrName>style.visibility</p:attrName>
                                        </p:attrNameLst>
                                      </p:cBhvr>
                                      <p:to>
                                        <p:strVal val="visible"/>
                                      </p:to>
                                    </p:set>
                                    <p:animEffect transition="in" filter="fade">
                                      <p:cBhvr>
                                        <p:cTn id="97" dur="500"/>
                                        <p:tgtEl>
                                          <p:spTgt spid="5">
                                            <p:txEl>
                                              <p:pRg st="21" end="2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22" end="22"/>
                                            </p:txEl>
                                          </p:spTgt>
                                        </p:tgtEl>
                                        <p:attrNameLst>
                                          <p:attrName>style.visibility</p:attrName>
                                        </p:attrNameLst>
                                      </p:cBhvr>
                                      <p:to>
                                        <p:strVal val="visible"/>
                                      </p:to>
                                    </p:set>
                                    <p:animEffect transition="in" filter="fade">
                                      <p:cBhvr>
                                        <p:cTn id="102" dur="500"/>
                                        <p:tgtEl>
                                          <p:spTgt spid="5">
                                            <p:txEl>
                                              <p:pRg st="22" end="2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23" end="23"/>
                                            </p:txEl>
                                          </p:spTgt>
                                        </p:tgtEl>
                                        <p:attrNameLst>
                                          <p:attrName>style.visibility</p:attrName>
                                        </p:attrNameLst>
                                      </p:cBhvr>
                                      <p:to>
                                        <p:strVal val="visible"/>
                                      </p:to>
                                    </p:set>
                                    <p:animEffect transition="in" filter="fade">
                                      <p:cBhvr>
                                        <p:cTn id="107" dur="500"/>
                                        <p:tgtEl>
                                          <p:spTgt spid="5">
                                            <p:txEl>
                                              <p:pRg st="23" end="2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24" end="24"/>
                                            </p:txEl>
                                          </p:spTgt>
                                        </p:tgtEl>
                                        <p:attrNameLst>
                                          <p:attrName>style.visibility</p:attrName>
                                        </p:attrNameLst>
                                      </p:cBhvr>
                                      <p:to>
                                        <p:strVal val="visible"/>
                                      </p:to>
                                    </p:set>
                                    <p:animEffect transition="in" filter="fade">
                                      <p:cBhvr>
                                        <p:cTn id="112" dur="500"/>
                                        <p:tgtEl>
                                          <p:spTgt spid="5">
                                            <p:txEl>
                                              <p:pRg st="24" end="2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25" end="25"/>
                                            </p:txEl>
                                          </p:spTgt>
                                        </p:tgtEl>
                                        <p:attrNameLst>
                                          <p:attrName>style.visibility</p:attrName>
                                        </p:attrNameLst>
                                      </p:cBhvr>
                                      <p:to>
                                        <p:strVal val="visible"/>
                                      </p:to>
                                    </p:set>
                                    <p:animEffect transition="in" filter="fade">
                                      <p:cBhvr>
                                        <p:cTn id="117" dur="500"/>
                                        <p:tgtEl>
                                          <p:spTgt spid="5">
                                            <p:txEl>
                                              <p:pRg st="25" end="25"/>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26" end="26"/>
                                            </p:txEl>
                                          </p:spTgt>
                                        </p:tgtEl>
                                        <p:attrNameLst>
                                          <p:attrName>style.visibility</p:attrName>
                                        </p:attrNameLst>
                                      </p:cBhvr>
                                      <p:to>
                                        <p:strVal val="visible"/>
                                      </p:to>
                                    </p:set>
                                    <p:animEffect transition="in" filter="fade">
                                      <p:cBhvr>
                                        <p:cTn id="122" dur="500"/>
                                        <p:tgtEl>
                                          <p:spTgt spid="5">
                                            <p:txEl>
                                              <p:pRg st="26" end="26"/>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27" end="27"/>
                                            </p:txEl>
                                          </p:spTgt>
                                        </p:tgtEl>
                                        <p:attrNameLst>
                                          <p:attrName>style.visibility</p:attrName>
                                        </p:attrNameLst>
                                      </p:cBhvr>
                                      <p:to>
                                        <p:strVal val="visible"/>
                                      </p:to>
                                    </p:set>
                                    <p:animEffect transition="in" filter="fade">
                                      <p:cBhvr>
                                        <p:cTn id="127" dur="500"/>
                                        <p:tgtEl>
                                          <p:spTgt spid="5">
                                            <p:txEl>
                                              <p:pRg st="27" end="27"/>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28" end="28"/>
                                            </p:txEl>
                                          </p:spTgt>
                                        </p:tgtEl>
                                        <p:attrNameLst>
                                          <p:attrName>style.visibility</p:attrName>
                                        </p:attrNameLst>
                                      </p:cBhvr>
                                      <p:to>
                                        <p:strVal val="visible"/>
                                      </p:to>
                                    </p:set>
                                    <p:animEffect transition="in" filter="fade">
                                      <p:cBhvr>
                                        <p:cTn id="132" dur="500"/>
                                        <p:tgtEl>
                                          <p:spTgt spid="5">
                                            <p:txEl>
                                              <p:pRg st="28" end="28"/>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
                                            <p:txEl>
                                              <p:pRg st="29" end="29"/>
                                            </p:txEl>
                                          </p:spTgt>
                                        </p:tgtEl>
                                        <p:attrNameLst>
                                          <p:attrName>style.visibility</p:attrName>
                                        </p:attrNameLst>
                                      </p:cBhvr>
                                      <p:to>
                                        <p:strVal val="visible"/>
                                      </p:to>
                                    </p:set>
                                    <p:animEffect transition="in" filter="fade">
                                      <p:cBhvr>
                                        <p:cTn id="137" dur="500"/>
                                        <p:tgtEl>
                                          <p:spTgt spid="5">
                                            <p:txEl>
                                              <p:pRg st="29" end="29"/>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txEl>
                                              <p:pRg st="30" end="30"/>
                                            </p:txEl>
                                          </p:spTgt>
                                        </p:tgtEl>
                                        <p:attrNameLst>
                                          <p:attrName>style.visibility</p:attrName>
                                        </p:attrNameLst>
                                      </p:cBhvr>
                                      <p:to>
                                        <p:strVal val="visible"/>
                                      </p:to>
                                    </p:set>
                                    <p:animEffect transition="in" filter="fade">
                                      <p:cBhvr>
                                        <p:cTn id="142" dur="500"/>
                                        <p:tgtEl>
                                          <p:spTgt spid="5">
                                            <p:txEl>
                                              <p:pRg st="30" end="3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
                                            <p:txEl>
                                              <p:pRg st="31" end="31"/>
                                            </p:txEl>
                                          </p:spTgt>
                                        </p:tgtEl>
                                        <p:attrNameLst>
                                          <p:attrName>style.visibility</p:attrName>
                                        </p:attrNameLst>
                                      </p:cBhvr>
                                      <p:to>
                                        <p:strVal val="visible"/>
                                      </p:to>
                                    </p:set>
                                    <p:animEffect transition="in" filter="fade">
                                      <p:cBhvr>
                                        <p:cTn id="147" dur="500"/>
                                        <p:tgtEl>
                                          <p:spTgt spid="5">
                                            <p:txEl>
                                              <p:pRg st="31" end="31"/>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5">
                                            <p:txEl>
                                              <p:pRg st="32" end="32"/>
                                            </p:txEl>
                                          </p:spTgt>
                                        </p:tgtEl>
                                        <p:attrNameLst>
                                          <p:attrName>style.visibility</p:attrName>
                                        </p:attrNameLst>
                                      </p:cBhvr>
                                      <p:to>
                                        <p:strVal val="visible"/>
                                      </p:to>
                                    </p:set>
                                    <p:animEffect transition="in" filter="fade">
                                      <p:cBhvr>
                                        <p:cTn id="152" dur="500"/>
                                        <p:tgtEl>
                                          <p:spTgt spid="5">
                                            <p:txEl>
                                              <p:pRg st="32" end="32"/>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5">
                                            <p:txEl>
                                              <p:pRg st="33" end="33"/>
                                            </p:txEl>
                                          </p:spTgt>
                                        </p:tgtEl>
                                        <p:attrNameLst>
                                          <p:attrName>style.visibility</p:attrName>
                                        </p:attrNameLst>
                                      </p:cBhvr>
                                      <p:to>
                                        <p:strVal val="visible"/>
                                      </p:to>
                                    </p:set>
                                    <p:animEffect transition="in" filter="fade">
                                      <p:cBhvr>
                                        <p:cTn id="157" dur="500"/>
                                        <p:tgtEl>
                                          <p:spTgt spid="5">
                                            <p:txEl>
                                              <p:pRg st="33" end="33"/>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5">
                                            <p:txEl>
                                              <p:pRg st="34" end="34"/>
                                            </p:txEl>
                                          </p:spTgt>
                                        </p:tgtEl>
                                        <p:attrNameLst>
                                          <p:attrName>style.visibility</p:attrName>
                                        </p:attrNameLst>
                                      </p:cBhvr>
                                      <p:to>
                                        <p:strVal val="visible"/>
                                      </p:to>
                                    </p:set>
                                    <p:animEffect transition="in" filter="fade">
                                      <p:cBhvr>
                                        <p:cTn id="162" dur="500"/>
                                        <p:tgtEl>
                                          <p:spTgt spid="5">
                                            <p:txEl>
                                              <p:pRg st="3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a:solidFill>
                  <a:schemeClr val="accent6"/>
                </a:solidFill>
              </a:rPr>
              <a:t>DEFINICE TÝRÁNÍ - § 4</a:t>
            </a:r>
          </a:p>
        </p:txBody>
      </p:sp>
      <p:sp>
        <p:nvSpPr>
          <p:cNvPr id="5" name="TextovéPole 4"/>
          <p:cNvSpPr txBox="1"/>
          <p:nvPr/>
        </p:nvSpPr>
        <p:spPr>
          <a:xfrm>
            <a:off x="395536" y="1412776"/>
            <a:ext cx="8748464" cy="30869989"/>
          </a:xfrm>
          <a:prstGeom prst="rect">
            <a:avLst/>
          </a:prstGeom>
          <a:noFill/>
        </p:spPr>
        <p:txBody>
          <a:bodyPr wrap="square" rtlCol="0">
            <a:spAutoFit/>
          </a:bodyPr>
          <a:lstStyle/>
          <a:p>
            <a:pPr>
              <a:buFontTx/>
              <a:buChar char="-"/>
            </a:pPr>
            <a:r>
              <a:rPr lang="cs-CZ" dirty="0"/>
              <a:t> chirurgické zákroky </a:t>
            </a:r>
            <a:r>
              <a:rPr lang="cs-CZ" sz="2400" b="1" dirty="0"/>
              <a:t>za účelem změny vzhledu nebo jiných vlastností zvířete</a:t>
            </a:r>
            <a:r>
              <a:rPr lang="cs-CZ" dirty="0"/>
              <a:t>, </a:t>
            </a:r>
          </a:p>
          <a:p>
            <a:pPr>
              <a:buFontTx/>
              <a:buChar char="-"/>
            </a:pPr>
            <a:r>
              <a:rPr lang="cs-CZ" dirty="0"/>
              <a:t> používat podnětů, předmětů nebo bolest vyvolávajících pomůcek tak, že </a:t>
            </a:r>
            <a:r>
              <a:rPr lang="cs-CZ" sz="2400" b="1" dirty="0"/>
              <a:t>působí klinicky zjevné poranění nebo následné dlouhodobé klinicky prokazatelné negativní změny v činnosti nervové soustavy nebo jiných orgánových systémů zvířat</a:t>
            </a:r>
            <a:r>
              <a:rPr lang="cs-CZ" dirty="0"/>
              <a:t>,</a:t>
            </a:r>
          </a:p>
          <a:p>
            <a:pPr>
              <a:buFontTx/>
              <a:buChar char="-"/>
            </a:pPr>
            <a:r>
              <a:rPr lang="cs-CZ" dirty="0"/>
              <a:t>bezdůvodný stres </a:t>
            </a:r>
            <a:r>
              <a:rPr lang="cs-CZ" sz="2800" b="1" dirty="0"/>
              <a:t>nepřiměřený </a:t>
            </a:r>
            <a:endParaRPr lang="cs-CZ" b="1" dirty="0"/>
          </a:p>
          <a:p>
            <a:pPr>
              <a:buFontTx/>
              <a:buChar char="-"/>
            </a:pPr>
            <a:r>
              <a:rPr lang="cs-CZ" dirty="0"/>
              <a:t>chov v nevhodných podmínkách nebo </a:t>
            </a:r>
            <a:r>
              <a:rPr lang="cs-CZ" sz="2400" b="1" dirty="0"/>
              <a:t>tak, aby si sama nebo vzájemně způsobovala utrpení</a:t>
            </a:r>
            <a:endParaRPr lang="cs-CZ" dirty="0"/>
          </a:p>
          <a:p>
            <a:pPr>
              <a:buFontTx/>
              <a:buChar char="-"/>
            </a:pPr>
            <a:endParaRPr lang="cs-CZ" dirty="0"/>
          </a:p>
          <a:p>
            <a:pPr>
              <a:buFontTx/>
              <a:buChar char="-"/>
            </a:pPr>
            <a:r>
              <a:rPr lang="cs-CZ" dirty="0"/>
              <a:t>l) zásah do porodu </a:t>
            </a:r>
            <a:r>
              <a:rPr lang="cs-CZ" sz="2400" b="1" dirty="0"/>
              <a:t>způsobem, který neodpovídá obtížnosti porodu, zvyšuje bolest anebo poškozuje zdraví matky i mláděte</a:t>
            </a:r>
            <a:r>
              <a:rPr lang="cs-CZ" dirty="0"/>
              <a:t>,</a:t>
            </a:r>
          </a:p>
          <a:p>
            <a:pPr>
              <a:buFontTx/>
              <a:buChar char="-"/>
            </a:pPr>
            <a:endParaRPr lang="cs-CZ" dirty="0"/>
          </a:p>
          <a:p>
            <a:pPr>
              <a:buFontTx/>
              <a:buChar char="-"/>
            </a:pPr>
            <a:endParaRPr lang="cs-CZ" sz="3200" dirty="0"/>
          </a:p>
          <a:p>
            <a:pPr>
              <a:buFontTx/>
              <a:buChar char="-"/>
            </a:pPr>
            <a:endParaRPr lang="cs-CZ" sz="3200" dirty="0"/>
          </a:p>
          <a:p>
            <a:pPr>
              <a:buFontTx/>
              <a:buChar char="-"/>
            </a:pPr>
            <a:r>
              <a:rPr lang="cs-CZ" sz="3200" dirty="0"/>
              <a:t>o) usmrtit zvíře způsobem působícím nepřiměřenou bolest nebo utrpení,</a:t>
            </a:r>
          </a:p>
          <a:p>
            <a:pPr>
              <a:buFontTx/>
              <a:buChar char="-"/>
            </a:pPr>
            <a:r>
              <a:rPr lang="cs-CZ" sz="3200" dirty="0"/>
              <a:t> </a:t>
            </a:r>
          </a:p>
          <a:p>
            <a:pPr>
              <a:buFontTx/>
              <a:buChar char="-"/>
            </a:pPr>
            <a:r>
              <a:rPr lang="cs-CZ" sz="3200" dirty="0"/>
              <a:t>p) překrmovat nebo krmit zvíře násilným způsobem, nejde-li o zákrok nezbytný k záchraně jeho života nebo zachování jeho zdraví,</a:t>
            </a:r>
          </a:p>
          <a:p>
            <a:pPr>
              <a:buFontTx/>
              <a:buChar char="-"/>
            </a:pPr>
            <a:r>
              <a:rPr lang="cs-CZ" sz="3200" dirty="0"/>
              <a:t> </a:t>
            </a:r>
          </a:p>
          <a:p>
            <a:pPr>
              <a:buFontTx/>
              <a:buChar char="-"/>
            </a:pPr>
            <a:r>
              <a:rPr lang="cs-CZ" sz="3200" dirty="0"/>
              <a:t>r) používat živá zvířata ke krmení těch druhů zvířat, u nichž z biologických důvodů není takový způsob výživy nutný,</a:t>
            </a:r>
          </a:p>
          <a:p>
            <a:pPr>
              <a:buFontTx/>
              <a:buChar char="-"/>
            </a:pPr>
            <a:r>
              <a:rPr lang="cs-CZ" sz="3200" dirty="0"/>
              <a:t> </a:t>
            </a:r>
          </a:p>
          <a:p>
            <a:pPr>
              <a:buFontTx/>
              <a:buChar char="-"/>
            </a:pPr>
            <a:r>
              <a:rPr lang="cs-CZ" sz="3200" dirty="0"/>
              <a:t>s) opustit zvíře s výjimkou zvířete volně žijícího s úmyslem se ho zbavit nebo zvíře vyhnat,</a:t>
            </a:r>
          </a:p>
          <a:p>
            <a:pPr>
              <a:buFontTx/>
              <a:buChar char="-"/>
            </a:pPr>
            <a:r>
              <a:rPr lang="cs-CZ" sz="3200" dirty="0"/>
              <a:t> </a:t>
            </a:r>
          </a:p>
          <a:p>
            <a:pPr>
              <a:buFontTx/>
              <a:buChar char="-"/>
            </a:pPr>
            <a:r>
              <a:rPr lang="cs-CZ" sz="3200" dirty="0"/>
              <a:t>t) při manipulaci s živými rybami zbavovat ryby šupin nebo ploutví, vsouvat rybám prsty pod skřele do žáber nebo jim vtlačovat prsty do očnic anebo násilně vytlačovat jikry nebo mlíčí, pokud se nejedná o výzkum a umělý chov ryb a nejde-li o postup stanovený zákonem o rybářství a zákonem o ochraně přírody a krajiny1g)</a:t>
            </a:r>
          </a:p>
          <a:p>
            <a:pPr>
              <a:buFontTx/>
              <a:buChar char="-"/>
            </a:pPr>
            <a:r>
              <a:rPr lang="cs-CZ" sz="3200" dirty="0"/>
              <a:t> </a:t>
            </a:r>
          </a:p>
          <a:p>
            <a:pPr>
              <a:buFontTx/>
              <a:buChar char="-"/>
            </a:pPr>
            <a:r>
              <a:rPr lang="cs-CZ" sz="3200" dirty="0"/>
              <a:t>u) označovat zvíře vymrazováním s výjimkou ryb, a označovat zvíře výžehem, s výjimkou koní, stanoví-li tak zvláštní právní předpis1h),</a:t>
            </a:r>
          </a:p>
          <a:p>
            <a:pPr>
              <a:buFontTx/>
              <a:buChar char="-"/>
            </a:pPr>
            <a:r>
              <a:rPr lang="cs-CZ" sz="3200" dirty="0"/>
              <a:t> </a:t>
            </a:r>
          </a:p>
          <a:p>
            <a:pPr>
              <a:buFontTx/>
              <a:buChar char="-"/>
            </a:pPr>
            <a:r>
              <a:rPr lang="cs-CZ" sz="3200" dirty="0"/>
              <a:t>v) používat elektrický proud k omezení pohybu končetin nebo těla zvířete mimo použití elektrických ohradníků nebo přístrojů pro elektrické omračování a usmrcování zvířat anebo odchyt ryb podle zvláštního právního předpisu,1d)</a:t>
            </a:r>
          </a:p>
          <a:p>
            <a:pPr>
              <a:buFontTx/>
              <a:buChar char="-"/>
            </a:pPr>
            <a:r>
              <a:rPr lang="cs-CZ" sz="3200" dirty="0"/>
              <a:t> </a:t>
            </a:r>
          </a:p>
          <a:p>
            <a:pPr>
              <a:buFontTx/>
              <a:buChar char="-"/>
            </a:pPr>
            <a:r>
              <a:rPr lang="cs-CZ" sz="3200" dirty="0"/>
              <a:t>w) jiné tímto zákonem zakázané jednání, v jehož důsledku dojde k utrpení zvířete.</a:t>
            </a:r>
          </a:p>
          <a:p>
            <a:pPr>
              <a:buFontTx/>
              <a:buChar char="-"/>
            </a:pPr>
            <a:r>
              <a:rPr lang="cs-CZ" sz="3200" dirty="0"/>
              <a:t> </a:t>
            </a:r>
          </a:p>
          <a:p>
            <a:pPr>
              <a:buFontTx/>
              <a:buChar char="-"/>
            </a:pPr>
            <a:r>
              <a:rPr lang="cs-CZ" sz="3200" dirty="0"/>
              <a:t>	(2) Ustanovení odstavce 1 se nevztahují na zákroky nebo činnosti</a:t>
            </a:r>
          </a:p>
          <a:p>
            <a:pPr>
              <a:buFontTx/>
              <a:buChar char="-"/>
            </a:pPr>
            <a:r>
              <a:rPr lang="cs-CZ" sz="3200" dirty="0"/>
              <a:t> </a:t>
            </a:r>
          </a:p>
          <a:p>
            <a:pPr>
              <a:buFontTx/>
              <a:buChar char="-"/>
            </a:pPr>
            <a:r>
              <a:rPr lang="cs-CZ" sz="3200" dirty="0"/>
              <a:t>a) spojené s naléhavou potřebou záchrany života zvířat nebo lidí v naléhavých situacích záchranných prací podle zvláštních právních předpisů,1j)</a:t>
            </a:r>
          </a:p>
          <a:p>
            <a:pPr>
              <a:buFontTx/>
              <a:buChar char="-"/>
            </a:pPr>
            <a:r>
              <a:rPr lang="cs-CZ" sz="3200" dirty="0"/>
              <a:t> </a:t>
            </a:r>
          </a:p>
          <a:p>
            <a:pPr>
              <a:buFontTx/>
              <a:buChar char="-"/>
            </a:pPr>
            <a:r>
              <a:rPr lang="cs-CZ" sz="3200" dirty="0"/>
              <a:t>b) prováděné podle schváleného projektu pokusů.</a:t>
            </a:r>
          </a:p>
          <a:p>
            <a:pPr>
              <a:buFontTx/>
              <a:buChar char="-"/>
            </a:pPr>
            <a:r>
              <a:rPr lang="cs-CZ" sz="3200" dirty="0"/>
              <a:t> </a:t>
            </a:r>
          </a:p>
          <a:p>
            <a:pPr>
              <a:buFontTx/>
              <a:buChar char="-"/>
            </a:pPr>
            <a:r>
              <a:rPr lang="cs-CZ" sz="3200" dirty="0"/>
              <a:t>	(3) Ustanovení odstavce 1 písm. b) se nevztahuje na výchovu, výcvik a použití zvířete k plnění úkolů, stanovených ozbrojeným silám, bezpečnostním sborům nebo obecní policii zvláštními právními předpisy1k), jakož i na výchovu a výcvik psů prováděný chovatelskými sdruženími nebo organizacemi v rámci zájmové činnosti.</a:t>
            </a:r>
            <a:endParaRPr lang="cs-CZ" sz="3200" b="1" dirty="0"/>
          </a:p>
        </p:txBody>
      </p:sp>
    </p:spTree>
    <p:extLst>
      <p:ext uri="{BB962C8B-B14F-4D97-AF65-F5344CB8AC3E}">
        <p14:creationId xmlns:p14="http://schemas.microsoft.com/office/powerpoint/2010/main" val="17693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fade">
                                      <p:cBhvr>
                                        <p:cTn id="47" dur="500"/>
                                        <p:tgtEl>
                                          <p:spTgt spid="5">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3" end="13"/>
                                            </p:txEl>
                                          </p:spTgt>
                                        </p:tgtEl>
                                        <p:attrNameLst>
                                          <p:attrName>style.visibility</p:attrName>
                                        </p:attrNameLst>
                                      </p:cBhvr>
                                      <p:to>
                                        <p:strVal val="visible"/>
                                      </p:to>
                                    </p:set>
                                    <p:animEffect transition="in" filter="fade">
                                      <p:cBhvr>
                                        <p:cTn id="52" dur="500"/>
                                        <p:tgtEl>
                                          <p:spTgt spid="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Effect transition="in" filter="fade">
                                      <p:cBhvr>
                                        <p:cTn id="57" dur="500"/>
                                        <p:tgtEl>
                                          <p:spTgt spid="5">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5" end="15"/>
                                            </p:txEl>
                                          </p:spTgt>
                                        </p:tgtEl>
                                        <p:attrNameLst>
                                          <p:attrName>style.visibility</p:attrName>
                                        </p:attrNameLst>
                                      </p:cBhvr>
                                      <p:to>
                                        <p:strVal val="visible"/>
                                      </p:to>
                                    </p:set>
                                    <p:animEffect transition="in" filter="fade">
                                      <p:cBhvr>
                                        <p:cTn id="62" dur="500"/>
                                        <p:tgtEl>
                                          <p:spTgt spid="5">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Effect transition="in" filter="fade">
                                      <p:cBhvr>
                                        <p:cTn id="67" dur="500"/>
                                        <p:tgtEl>
                                          <p:spTgt spid="5">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7" end="17"/>
                                            </p:txEl>
                                          </p:spTgt>
                                        </p:tgtEl>
                                        <p:attrNameLst>
                                          <p:attrName>style.visibility</p:attrName>
                                        </p:attrNameLst>
                                      </p:cBhvr>
                                      <p:to>
                                        <p:strVal val="visible"/>
                                      </p:to>
                                    </p:set>
                                    <p:animEffect transition="in" filter="fade">
                                      <p:cBhvr>
                                        <p:cTn id="72" dur="500"/>
                                        <p:tgtEl>
                                          <p:spTgt spid="5">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8" end="18"/>
                                            </p:txEl>
                                          </p:spTgt>
                                        </p:tgtEl>
                                        <p:attrNameLst>
                                          <p:attrName>style.visibility</p:attrName>
                                        </p:attrNameLst>
                                      </p:cBhvr>
                                      <p:to>
                                        <p:strVal val="visible"/>
                                      </p:to>
                                    </p:set>
                                    <p:animEffect transition="in" filter="fade">
                                      <p:cBhvr>
                                        <p:cTn id="77" dur="500"/>
                                        <p:tgtEl>
                                          <p:spTgt spid="5">
                                            <p:txEl>
                                              <p:pRg st="18" end="1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
                                            <p:txEl>
                                              <p:pRg st="19" end="19"/>
                                            </p:txEl>
                                          </p:spTgt>
                                        </p:tgtEl>
                                        <p:attrNameLst>
                                          <p:attrName>style.visibility</p:attrName>
                                        </p:attrNameLst>
                                      </p:cBhvr>
                                      <p:to>
                                        <p:strVal val="visible"/>
                                      </p:to>
                                    </p:set>
                                    <p:animEffect transition="in" filter="fade">
                                      <p:cBhvr>
                                        <p:cTn id="82" dur="500"/>
                                        <p:tgtEl>
                                          <p:spTgt spid="5">
                                            <p:txEl>
                                              <p:pRg st="19" end="1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xEl>
                                              <p:pRg st="20" end="20"/>
                                            </p:txEl>
                                          </p:spTgt>
                                        </p:tgtEl>
                                        <p:attrNameLst>
                                          <p:attrName>style.visibility</p:attrName>
                                        </p:attrNameLst>
                                      </p:cBhvr>
                                      <p:to>
                                        <p:strVal val="visible"/>
                                      </p:to>
                                    </p:set>
                                    <p:animEffect transition="in" filter="fade">
                                      <p:cBhvr>
                                        <p:cTn id="87" dur="500"/>
                                        <p:tgtEl>
                                          <p:spTgt spid="5">
                                            <p:txEl>
                                              <p:pRg st="20" end="2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xEl>
                                              <p:pRg st="21" end="21"/>
                                            </p:txEl>
                                          </p:spTgt>
                                        </p:tgtEl>
                                        <p:attrNameLst>
                                          <p:attrName>style.visibility</p:attrName>
                                        </p:attrNameLst>
                                      </p:cBhvr>
                                      <p:to>
                                        <p:strVal val="visible"/>
                                      </p:to>
                                    </p:set>
                                    <p:animEffect transition="in" filter="fade">
                                      <p:cBhvr>
                                        <p:cTn id="92" dur="500"/>
                                        <p:tgtEl>
                                          <p:spTgt spid="5">
                                            <p:txEl>
                                              <p:pRg st="21" end="2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txEl>
                                              <p:pRg st="22" end="22"/>
                                            </p:txEl>
                                          </p:spTgt>
                                        </p:tgtEl>
                                        <p:attrNameLst>
                                          <p:attrName>style.visibility</p:attrName>
                                        </p:attrNameLst>
                                      </p:cBhvr>
                                      <p:to>
                                        <p:strVal val="visible"/>
                                      </p:to>
                                    </p:set>
                                    <p:animEffect transition="in" filter="fade">
                                      <p:cBhvr>
                                        <p:cTn id="97" dur="500"/>
                                        <p:tgtEl>
                                          <p:spTgt spid="5">
                                            <p:txEl>
                                              <p:pRg st="22" end="2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xEl>
                                              <p:pRg st="23" end="23"/>
                                            </p:txEl>
                                          </p:spTgt>
                                        </p:tgtEl>
                                        <p:attrNameLst>
                                          <p:attrName>style.visibility</p:attrName>
                                        </p:attrNameLst>
                                      </p:cBhvr>
                                      <p:to>
                                        <p:strVal val="visible"/>
                                      </p:to>
                                    </p:set>
                                    <p:animEffect transition="in" filter="fade">
                                      <p:cBhvr>
                                        <p:cTn id="102" dur="500"/>
                                        <p:tgtEl>
                                          <p:spTgt spid="5">
                                            <p:txEl>
                                              <p:pRg st="23" end="23"/>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
                                            <p:txEl>
                                              <p:pRg st="24" end="24"/>
                                            </p:txEl>
                                          </p:spTgt>
                                        </p:tgtEl>
                                        <p:attrNameLst>
                                          <p:attrName>style.visibility</p:attrName>
                                        </p:attrNameLst>
                                      </p:cBhvr>
                                      <p:to>
                                        <p:strVal val="visible"/>
                                      </p:to>
                                    </p:set>
                                    <p:animEffect transition="in" filter="fade">
                                      <p:cBhvr>
                                        <p:cTn id="107" dur="500"/>
                                        <p:tgtEl>
                                          <p:spTgt spid="5">
                                            <p:txEl>
                                              <p:pRg st="24" end="24"/>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
                                            <p:txEl>
                                              <p:pRg st="25" end="25"/>
                                            </p:txEl>
                                          </p:spTgt>
                                        </p:tgtEl>
                                        <p:attrNameLst>
                                          <p:attrName>style.visibility</p:attrName>
                                        </p:attrNameLst>
                                      </p:cBhvr>
                                      <p:to>
                                        <p:strVal val="visible"/>
                                      </p:to>
                                    </p:set>
                                    <p:animEffect transition="in" filter="fade">
                                      <p:cBhvr>
                                        <p:cTn id="112" dur="500"/>
                                        <p:tgtEl>
                                          <p:spTgt spid="5">
                                            <p:txEl>
                                              <p:pRg st="25" end="25"/>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
                                            <p:txEl>
                                              <p:pRg st="26" end="26"/>
                                            </p:txEl>
                                          </p:spTgt>
                                        </p:tgtEl>
                                        <p:attrNameLst>
                                          <p:attrName>style.visibility</p:attrName>
                                        </p:attrNameLst>
                                      </p:cBhvr>
                                      <p:to>
                                        <p:strVal val="visible"/>
                                      </p:to>
                                    </p:set>
                                    <p:animEffect transition="in" filter="fade">
                                      <p:cBhvr>
                                        <p:cTn id="117" dur="500"/>
                                        <p:tgtEl>
                                          <p:spTgt spid="5">
                                            <p:txEl>
                                              <p:pRg st="26" end="26"/>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
                                            <p:txEl>
                                              <p:pRg st="27" end="27"/>
                                            </p:txEl>
                                          </p:spTgt>
                                        </p:tgtEl>
                                        <p:attrNameLst>
                                          <p:attrName>style.visibility</p:attrName>
                                        </p:attrNameLst>
                                      </p:cBhvr>
                                      <p:to>
                                        <p:strVal val="visible"/>
                                      </p:to>
                                    </p:set>
                                    <p:animEffect transition="in" filter="fade">
                                      <p:cBhvr>
                                        <p:cTn id="122" dur="500"/>
                                        <p:tgtEl>
                                          <p:spTgt spid="5">
                                            <p:txEl>
                                              <p:pRg st="27" end="2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xEl>
                                              <p:pRg st="28" end="28"/>
                                            </p:txEl>
                                          </p:spTgt>
                                        </p:tgtEl>
                                        <p:attrNameLst>
                                          <p:attrName>style.visibility</p:attrName>
                                        </p:attrNameLst>
                                      </p:cBhvr>
                                      <p:to>
                                        <p:strVal val="visible"/>
                                      </p:to>
                                    </p:set>
                                    <p:animEffect transition="in" filter="fade">
                                      <p:cBhvr>
                                        <p:cTn id="127" dur="500"/>
                                        <p:tgtEl>
                                          <p:spTgt spid="5">
                                            <p:txEl>
                                              <p:pRg st="28" end="28"/>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
                                            <p:txEl>
                                              <p:pRg st="29" end="29"/>
                                            </p:txEl>
                                          </p:spTgt>
                                        </p:tgtEl>
                                        <p:attrNameLst>
                                          <p:attrName>style.visibility</p:attrName>
                                        </p:attrNameLst>
                                      </p:cBhvr>
                                      <p:to>
                                        <p:strVal val="visible"/>
                                      </p:to>
                                    </p:set>
                                    <p:animEffect transition="in" filter="fade">
                                      <p:cBhvr>
                                        <p:cTn id="132" dur="500"/>
                                        <p:tgtEl>
                                          <p:spTgt spid="5">
                                            <p:txEl>
                                              <p:pRg st="29" end="29"/>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
                                            <p:txEl>
                                              <p:pRg st="30" end="30"/>
                                            </p:txEl>
                                          </p:spTgt>
                                        </p:tgtEl>
                                        <p:attrNameLst>
                                          <p:attrName>style.visibility</p:attrName>
                                        </p:attrNameLst>
                                      </p:cBhvr>
                                      <p:to>
                                        <p:strVal val="visible"/>
                                      </p:to>
                                    </p:set>
                                    <p:animEffect transition="in" filter="fade">
                                      <p:cBhvr>
                                        <p:cTn id="137" dur="500"/>
                                        <p:tgtEl>
                                          <p:spTgt spid="5">
                                            <p:txEl>
                                              <p:pRg st="30" end="3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txEl>
                                              <p:pRg st="31" end="31"/>
                                            </p:txEl>
                                          </p:spTgt>
                                        </p:tgtEl>
                                        <p:attrNameLst>
                                          <p:attrName>style.visibility</p:attrName>
                                        </p:attrNameLst>
                                      </p:cBhvr>
                                      <p:to>
                                        <p:strVal val="visible"/>
                                      </p:to>
                                    </p:set>
                                    <p:animEffect transition="in" filter="fade">
                                      <p:cBhvr>
                                        <p:cTn id="142" dur="500"/>
                                        <p:tgtEl>
                                          <p:spTgt spid="5">
                                            <p:txEl>
                                              <p:pRg st="31"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416824" cy="707886"/>
          </a:xfrm>
          <a:prstGeom prst="rect">
            <a:avLst/>
          </a:prstGeom>
          <a:noFill/>
        </p:spPr>
        <p:txBody>
          <a:bodyPr wrap="square" rtlCol="0">
            <a:spAutoFit/>
          </a:bodyPr>
          <a:lstStyle/>
          <a:p>
            <a:r>
              <a:rPr lang="cs-CZ" sz="4000" b="1" dirty="0">
                <a:solidFill>
                  <a:schemeClr val="accent6"/>
                </a:solidFill>
              </a:rPr>
              <a:t>DEFINICE TÝRÁNÍ - § 4</a:t>
            </a:r>
          </a:p>
        </p:txBody>
      </p:sp>
      <p:sp>
        <p:nvSpPr>
          <p:cNvPr id="5" name="TextovéPole 4"/>
          <p:cNvSpPr txBox="1"/>
          <p:nvPr/>
        </p:nvSpPr>
        <p:spPr>
          <a:xfrm>
            <a:off x="395536" y="980728"/>
            <a:ext cx="8748464" cy="6001643"/>
          </a:xfrm>
          <a:prstGeom prst="rect">
            <a:avLst/>
          </a:prstGeom>
          <a:noFill/>
        </p:spPr>
        <p:txBody>
          <a:bodyPr wrap="square" rtlCol="0">
            <a:spAutoFit/>
          </a:bodyPr>
          <a:lstStyle/>
          <a:p>
            <a:pPr>
              <a:buFontTx/>
              <a:buChar char="-"/>
            </a:pPr>
            <a:r>
              <a:rPr lang="cs-CZ" sz="3200" dirty="0"/>
              <a:t> usmrcení zvířete způsobem působícím </a:t>
            </a:r>
            <a:r>
              <a:rPr lang="cs-CZ" sz="3200" b="1" dirty="0"/>
              <a:t>nepřiměřenou bolest nebo utrpení</a:t>
            </a:r>
            <a:r>
              <a:rPr lang="cs-CZ" sz="3200" dirty="0"/>
              <a:t>,</a:t>
            </a:r>
          </a:p>
          <a:p>
            <a:pPr>
              <a:buFontTx/>
              <a:buChar char="-"/>
            </a:pPr>
            <a:endParaRPr lang="cs-CZ" sz="3200" dirty="0"/>
          </a:p>
          <a:p>
            <a:pPr>
              <a:buFontTx/>
              <a:buChar char="-"/>
            </a:pPr>
            <a:r>
              <a:rPr lang="cs-CZ" sz="3200" dirty="0"/>
              <a:t>Překrmování nebo krmení zvířete </a:t>
            </a:r>
            <a:r>
              <a:rPr lang="cs-CZ" sz="3200" b="1" dirty="0"/>
              <a:t>násilným způsobem</a:t>
            </a:r>
            <a:r>
              <a:rPr lang="cs-CZ" sz="3200" dirty="0"/>
              <a:t>, nejde-li o zákrok nezbytný k záchraně jeho života nebo zachování jeho zdraví,</a:t>
            </a:r>
          </a:p>
          <a:p>
            <a:endParaRPr lang="cs-CZ" sz="3200" dirty="0"/>
          </a:p>
          <a:p>
            <a:pPr>
              <a:buFontTx/>
              <a:buChar char="-"/>
            </a:pPr>
            <a:r>
              <a:rPr lang="cs-CZ" sz="3200" dirty="0"/>
              <a:t>používání </a:t>
            </a:r>
            <a:r>
              <a:rPr lang="cs-CZ" sz="3200" b="1" dirty="0"/>
              <a:t>živých</a:t>
            </a:r>
            <a:r>
              <a:rPr lang="cs-CZ" sz="3200" dirty="0"/>
              <a:t> zvířat ke krmení těch druhů zvířat, u nichž z biologických důvodů </a:t>
            </a:r>
            <a:r>
              <a:rPr lang="cs-CZ" sz="3200" b="1" dirty="0"/>
              <a:t>není takový způsob výživy nutný</a:t>
            </a:r>
            <a:r>
              <a:rPr lang="cs-CZ" sz="3200" dirty="0"/>
              <a:t>,</a:t>
            </a:r>
          </a:p>
          <a:p>
            <a:pPr>
              <a:buFontTx/>
              <a:buChar char="-"/>
            </a:pPr>
            <a:r>
              <a:rPr lang="cs-CZ" sz="3200" dirty="0"/>
              <a:t> jiné </a:t>
            </a:r>
            <a:r>
              <a:rPr lang="cs-CZ" sz="3200" b="1" dirty="0"/>
              <a:t>tímto zákonem zakázané jednání</a:t>
            </a:r>
            <a:r>
              <a:rPr lang="cs-CZ" sz="3200" dirty="0"/>
              <a:t>, v jehož důsledku dojde k utrpení zvířete.</a:t>
            </a:r>
            <a:endParaRPr lang="cs-CZ" sz="3200" b="1" dirty="0"/>
          </a:p>
        </p:txBody>
      </p:sp>
    </p:spTree>
    <p:extLst>
      <p:ext uri="{BB962C8B-B14F-4D97-AF65-F5344CB8AC3E}">
        <p14:creationId xmlns:p14="http://schemas.microsoft.com/office/powerpoint/2010/main" val="194610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a:t>Ochrana</a:t>
            </a:r>
            <a:r>
              <a:rPr lang="en-US" sz="4000" b="1" dirty="0"/>
              <a:t> </a:t>
            </a:r>
            <a:r>
              <a:rPr lang="cs-CZ" sz="4000" b="1" dirty="0"/>
              <a:t>před týráním - TZ</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81246" y="760106"/>
            <a:ext cx="8748464" cy="6494085"/>
          </a:xfrm>
          <a:prstGeom prst="rect">
            <a:avLst/>
          </a:prstGeom>
          <a:noFill/>
        </p:spPr>
        <p:txBody>
          <a:bodyPr wrap="square" rtlCol="0">
            <a:spAutoFit/>
          </a:bodyPr>
          <a:lstStyle/>
          <a:p>
            <a:pPr marL="457200" indent="-457200">
              <a:buFont typeface="Arial" pitchFamily="34" charset="0"/>
              <a:buChar char="•"/>
            </a:pPr>
            <a:endParaRPr lang="cs-CZ" sz="2400" b="1" dirty="0"/>
          </a:p>
          <a:p>
            <a:pPr fontAlgn="base"/>
            <a:r>
              <a:rPr lang="cs-CZ" sz="2400" b="1" i="1" u="sng" dirty="0">
                <a:solidFill>
                  <a:schemeClr val="accent6"/>
                </a:solidFill>
              </a:rPr>
              <a:t>§ 302 Týrání zvířat</a:t>
            </a:r>
            <a:br>
              <a:rPr lang="cs-CZ" sz="2400" dirty="0"/>
            </a:br>
            <a:r>
              <a:rPr lang="cs-CZ" sz="2400" i="1" dirty="0"/>
              <a:t>(1) Kdo týrá zvíře</a:t>
            </a:r>
            <a:br>
              <a:rPr lang="cs-CZ" sz="2400" dirty="0"/>
            </a:br>
            <a:r>
              <a:rPr lang="cs-CZ" sz="2400" i="1" dirty="0"/>
              <a:t>a) </a:t>
            </a:r>
            <a:r>
              <a:rPr lang="cs-CZ" sz="2400" b="1" i="1" dirty="0"/>
              <a:t>zvlášť surovým nebo trýznivým způsobem</a:t>
            </a:r>
            <a:r>
              <a:rPr lang="cs-CZ" sz="2400" i="1" dirty="0"/>
              <a:t>, nebo</a:t>
            </a:r>
            <a:br>
              <a:rPr lang="cs-CZ" sz="2400" dirty="0"/>
            </a:br>
            <a:r>
              <a:rPr lang="cs-CZ" sz="2400" i="1" dirty="0"/>
              <a:t>b) </a:t>
            </a:r>
            <a:r>
              <a:rPr lang="cs-CZ" sz="2400" b="1" i="1" dirty="0"/>
              <a:t>surovým nebo trýznivým způsobem veřejně nebo na místě veřejnosti přístupném</a:t>
            </a:r>
            <a:r>
              <a:rPr lang="cs-CZ" sz="2400" i="1" dirty="0"/>
              <a:t>,</a:t>
            </a:r>
            <a:br>
              <a:rPr lang="cs-CZ" sz="2400" dirty="0"/>
            </a:br>
            <a:r>
              <a:rPr lang="cs-CZ" sz="2400" i="1" dirty="0"/>
              <a:t>bude potrestán odnětím svobody až na dvě léta, zákazem činnosti nebo propadnutím věci nebo jiné majetkové hodnoty.</a:t>
            </a:r>
            <a:br>
              <a:rPr lang="cs-CZ" sz="2400" dirty="0"/>
            </a:br>
            <a:r>
              <a:rPr lang="cs-CZ" sz="2400" i="1" dirty="0"/>
              <a:t>(2) Odnětím svobody na šest měsíců až tři léta nebo zákazem činnosti bude pachatel potrestán,</a:t>
            </a:r>
            <a:br>
              <a:rPr lang="cs-CZ" sz="2400" dirty="0"/>
            </a:br>
            <a:r>
              <a:rPr lang="cs-CZ" sz="2400" i="1" dirty="0"/>
              <a:t>a) byl-li za čin uvedený v odstavci 1 v posledních třech letech odsouzen nebo potrestán, nebo</a:t>
            </a:r>
            <a:br>
              <a:rPr lang="cs-CZ" sz="2400" dirty="0"/>
            </a:br>
            <a:r>
              <a:rPr lang="cs-CZ" sz="2400" i="1" dirty="0"/>
              <a:t>b) způsobí-li týranému zvířeti takovým činem trvalé následky na zdraví nebo smrt.</a:t>
            </a:r>
            <a:br>
              <a:rPr lang="cs-CZ" sz="2400" dirty="0"/>
            </a:br>
            <a:r>
              <a:rPr lang="cs-CZ" sz="2400" i="1" dirty="0"/>
              <a:t>(3) Odnětím svobody na jeden rok až pět let bude pachatel potrestán, spáchá-li čin uvedený v odstavci 1 na větším počtu zvířat.</a:t>
            </a:r>
            <a:endParaRPr lang="cs-CZ" sz="2400" dirty="0"/>
          </a:p>
          <a:p>
            <a:pPr fontAlgn="base"/>
            <a:br>
              <a:rPr lang="cs-CZ" sz="1600" dirty="0"/>
            </a:br>
            <a:endParaRPr lang="cs-CZ" sz="1600" dirty="0"/>
          </a:p>
        </p:txBody>
      </p:sp>
    </p:spTree>
    <p:extLst>
      <p:ext uri="{BB962C8B-B14F-4D97-AF65-F5344CB8AC3E}">
        <p14:creationId xmlns:p14="http://schemas.microsoft.com/office/powerpoint/2010/main" val="2732785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t>Topení koťat</a:t>
            </a:r>
          </a:p>
        </p:txBody>
      </p:sp>
      <p:sp>
        <p:nvSpPr>
          <p:cNvPr id="3" name="Zástupný symbol pro obsah 2"/>
          <p:cNvSpPr>
            <a:spLocks noGrp="1"/>
          </p:cNvSpPr>
          <p:nvPr>
            <p:ph idx="1"/>
          </p:nvPr>
        </p:nvSpPr>
        <p:spPr>
          <a:xfrm>
            <a:off x="683568" y="1812605"/>
            <a:ext cx="8229600" cy="4525963"/>
          </a:xfrm>
        </p:spPr>
        <p:txBody>
          <a:bodyPr>
            <a:normAutofit/>
          </a:bodyPr>
          <a:lstStyle/>
          <a:p>
            <a:endParaRPr lang="cs-CZ" dirty="0"/>
          </a:p>
          <a:p>
            <a:endParaRPr lang="cs-CZ" dirty="0"/>
          </a:p>
          <a:p>
            <a:endParaRPr lang="cs-CZ" dirty="0"/>
          </a:p>
          <a:p>
            <a:endParaRPr lang="cs-CZ" dirty="0"/>
          </a:p>
          <a:p>
            <a:endParaRPr lang="cs-CZ" dirty="0"/>
          </a:p>
          <a:p>
            <a:pPr marL="0" indent="0">
              <a:buNone/>
            </a:pPr>
            <a:endParaRPr lang="cs-CZ" sz="1600" dirty="0"/>
          </a:p>
          <a:p>
            <a:pPr marL="0" indent="0">
              <a:buNone/>
            </a:pPr>
            <a:endParaRPr lang="cs-CZ" sz="1600" dirty="0"/>
          </a:p>
          <a:p>
            <a:pPr marL="0" indent="0">
              <a:buNone/>
            </a:pPr>
            <a:endParaRPr lang="cs-CZ" sz="1600" dirty="0"/>
          </a:p>
          <a:p>
            <a:pPr marL="0" indent="0">
              <a:buNone/>
            </a:pPr>
            <a:r>
              <a:rPr lang="cs-CZ" sz="1600" dirty="0"/>
              <a:t>http://brno.idnes.cz/muz-topil-kotata-0kt-/brno-zpravy.aspx?c=A140829_121845_brno-zpravy_mich</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340768"/>
            <a:ext cx="5687913" cy="407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600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en-US" sz="4000" b="1" dirty="0" err="1"/>
              <a:t>Ochrana</a:t>
            </a:r>
            <a:r>
              <a:rPr lang="en-US" sz="4000" b="1" dirty="0"/>
              <a:t> </a:t>
            </a:r>
            <a:r>
              <a:rPr lang="cs-CZ" sz="4000" b="1" dirty="0"/>
              <a:t>před týráním - TZ</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402432" y="1216333"/>
            <a:ext cx="8748464" cy="5386090"/>
          </a:xfrm>
          <a:prstGeom prst="rect">
            <a:avLst/>
          </a:prstGeom>
          <a:noFill/>
        </p:spPr>
        <p:txBody>
          <a:bodyPr wrap="square" rtlCol="0">
            <a:spAutoFit/>
          </a:bodyPr>
          <a:lstStyle/>
          <a:p>
            <a:pPr fontAlgn="base"/>
            <a:r>
              <a:rPr lang="cs-CZ" sz="2400" b="1" i="1" u="sng" dirty="0">
                <a:solidFill>
                  <a:schemeClr val="accent6"/>
                </a:solidFill>
              </a:rPr>
              <a:t>§ 303 Zanedbání péče o zvíře z nedbalosti</a:t>
            </a:r>
          </a:p>
          <a:p>
            <a:pPr fontAlgn="base"/>
            <a:endParaRPr lang="cs-CZ" sz="2400" b="1" u="sng" dirty="0"/>
          </a:p>
          <a:p>
            <a:pPr fontAlgn="base"/>
            <a:r>
              <a:rPr lang="cs-CZ" sz="2400" i="1" dirty="0"/>
              <a:t>(1) Kdo </a:t>
            </a:r>
            <a:r>
              <a:rPr lang="cs-CZ" sz="2400" b="1" i="1" dirty="0"/>
              <a:t>z hrubé nedbalosti </a:t>
            </a:r>
            <a:r>
              <a:rPr lang="cs-CZ" sz="2400" i="1" dirty="0"/>
              <a:t>zanedbá potřebnou péči o zvíře, které vlastní nebo o něž je povinen se z jiného důvodu starat, </a:t>
            </a:r>
            <a:r>
              <a:rPr lang="cs-CZ" sz="2400" b="1" i="1" dirty="0"/>
              <a:t>a způsobí mu tím trvalé následky na zdraví nebo smrt</a:t>
            </a:r>
            <a:r>
              <a:rPr lang="cs-CZ" sz="2400" i="1" dirty="0"/>
              <a:t>, bude potrestán odnětím svobody až na šest měsíců, zákazem činnosti nebo propadnutím věci nebo jiné majetkové hodnoty.</a:t>
            </a:r>
            <a:endParaRPr lang="cs-CZ" sz="2400" dirty="0"/>
          </a:p>
          <a:p>
            <a:pPr fontAlgn="base"/>
            <a:r>
              <a:rPr lang="cs-CZ" sz="2400" i="1" dirty="0"/>
              <a:t>(2) Odnětím svobody až na dvě léta bude pachatel potrestán, způsobí-li činem uvedeným v odstavci 1 smrt nebo trvalé následky na zdraví většímu počtu zvířat.</a:t>
            </a:r>
          </a:p>
          <a:p>
            <a:pPr fontAlgn="base"/>
            <a:endParaRPr lang="cs-CZ" sz="2400" i="1" dirty="0"/>
          </a:p>
          <a:p>
            <a:pPr fontAlgn="base"/>
            <a:r>
              <a:rPr lang="cs-CZ" sz="2400" b="1" i="1" dirty="0">
                <a:solidFill>
                  <a:srgbClr val="00B050"/>
                </a:solidFill>
              </a:rPr>
              <a:t>Větší počet zvířat = podle judikatury nejméně sedm kusů (R 43/2012-II). </a:t>
            </a:r>
            <a:endParaRPr lang="cs-CZ" sz="2400" b="1" dirty="0">
              <a:solidFill>
                <a:srgbClr val="00B050"/>
              </a:solidFill>
            </a:endParaRPr>
          </a:p>
          <a:p>
            <a:pPr fontAlgn="base"/>
            <a:br>
              <a:rPr lang="cs-CZ" sz="1600" dirty="0"/>
            </a:br>
            <a:endParaRPr lang="cs-CZ" sz="1600" dirty="0"/>
          </a:p>
        </p:txBody>
      </p:sp>
    </p:spTree>
    <p:extLst>
      <p:ext uri="{BB962C8B-B14F-4D97-AF65-F5344CB8AC3E}">
        <p14:creationId xmlns:p14="http://schemas.microsoft.com/office/powerpoint/2010/main" val="2105113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6" name="TextovéPole 5"/>
          <p:cNvSpPr txBox="1"/>
          <p:nvPr/>
        </p:nvSpPr>
        <p:spPr>
          <a:xfrm>
            <a:off x="5353433" y="3212976"/>
            <a:ext cx="6696744" cy="800219"/>
          </a:xfrm>
          <a:prstGeom prst="rect">
            <a:avLst/>
          </a:prstGeom>
          <a:noFill/>
        </p:spPr>
        <p:txBody>
          <a:bodyPr wrap="square" rtlCol="0">
            <a:spAutoFit/>
          </a:bodyPr>
          <a:lstStyle/>
          <a:p>
            <a:r>
              <a:rPr lang="cs-CZ" sz="2800" dirty="0"/>
              <a:t>Děkuji za pozornost!</a:t>
            </a:r>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113"/>
            <a:ext cx="4573429" cy="6858000"/>
          </a:xfrm>
          <a:prstGeom prst="rect">
            <a:avLst/>
          </a:prstGeom>
        </p:spPr>
      </p:pic>
    </p:spTree>
    <p:extLst>
      <p:ext uri="{BB962C8B-B14F-4D97-AF65-F5344CB8AC3E}">
        <p14:creationId xmlns:p14="http://schemas.microsoft.com/office/powerpoint/2010/main" val="406723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solidFill>
                  <a:schemeClr val="accent6">
                    <a:lumMod val="75000"/>
                  </a:schemeClr>
                </a:solidFill>
              </a:rPr>
              <a:t>Zvíře v právu</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pic>
        <p:nvPicPr>
          <p:cNvPr id="1026" name="Picture 2" descr="http://i.dailymail.co.uk/i/pix/2008/05/21/article-1020986-01542D2100000578-506_468x511_popu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060848"/>
            <a:ext cx="3693732" cy="4021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dailymail.co.uk/i/pix/2008/05/21/article-1020986-0153F0A700000578-727_468x381_popu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2388" y="2852936"/>
            <a:ext cx="5172529" cy="2972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288333" y="2060848"/>
            <a:ext cx="5256584" cy="461665"/>
          </a:xfrm>
          <a:prstGeom prst="rect">
            <a:avLst/>
          </a:prstGeom>
          <a:noFill/>
        </p:spPr>
        <p:txBody>
          <a:bodyPr wrap="square" rtlCol="0">
            <a:spAutoFit/>
          </a:bodyPr>
          <a:lstStyle/>
          <a:p>
            <a:r>
              <a:rPr lang="cs-CZ" sz="2400" b="1" i="1" dirty="0"/>
              <a:t>Matthew Pan (</a:t>
            </a:r>
            <a:r>
              <a:rPr lang="cs-CZ" sz="2400" b="1" i="1" dirty="0" err="1"/>
              <a:t>Hiasl</a:t>
            </a:r>
            <a:r>
              <a:rPr lang="cs-CZ" sz="2400" b="1" i="1" dirty="0"/>
              <a:t>)</a:t>
            </a:r>
          </a:p>
        </p:txBody>
      </p:sp>
    </p:spTree>
    <p:extLst>
      <p:ext uri="{BB962C8B-B14F-4D97-AF65-F5344CB8AC3E}">
        <p14:creationId xmlns:p14="http://schemas.microsoft.com/office/powerpoint/2010/main" val="323973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a:solidFill>
                  <a:schemeClr val="accent6">
                    <a:lumMod val="75000"/>
                  </a:schemeClr>
                </a:solidFill>
              </a:rPr>
              <a:t>Zvíře v právu</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95536" y="908720"/>
            <a:ext cx="8748464" cy="8863965"/>
          </a:xfrm>
          <a:prstGeom prst="rect">
            <a:avLst/>
          </a:prstGeom>
          <a:noFill/>
        </p:spPr>
        <p:txBody>
          <a:bodyPr wrap="square" rtlCol="0">
            <a:spAutoFit/>
          </a:bodyPr>
          <a:lstStyle/>
          <a:p>
            <a:pPr marL="457200" indent="-457200">
              <a:lnSpc>
                <a:spcPct val="150000"/>
              </a:lnSpc>
              <a:buFont typeface="Arial" pitchFamily="34" charset="0"/>
              <a:buChar char="•"/>
            </a:pPr>
            <a:r>
              <a:rPr lang="cs-CZ" sz="3200" b="1" dirty="0"/>
              <a:t>Historický a náboženský kontext</a:t>
            </a:r>
          </a:p>
          <a:p>
            <a:pPr marL="914400" lvl="1" indent="-457200">
              <a:buFont typeface="Arial" pitchFamily="34" charset="0"/>
              <a:buChar char="•"/>
            </a:pPr>
            <a:r>
              <a:rPr lang="cs-CZ" sz="2400" i="1" dirty="0"/>
              <a:t>Římské právo, Karteziánská koncepce, </a:t>
            </a:r>
            <a:r>
              <a:rPr lang="cs-CZ" sz="2400" i="1" dirty="0" err="1"/>
              <a:t>Comte</a:t>
            </a:r>
            <a:r>
              <a:rPr lang="cs-CZ" sz="2400" i="1" dirty="0"/>
              <a:t>, Schopenhauer, Nietzsche, Schweitzer </a:t>
            </a:r>
          </a:p>
          <a:p>
            <a:pPr marL="914400" lvl="1" indent="-457200">
              <a:buFont typeface="Arial" pitchFamily="34" charset="0"/>
              <a:buChar char="•"/>
            </a:pPr>
            <a:r>
              <a:rPr lang="cs-CZ" sz="2400" i="1" dirty="0"/>
              <a:t>Regulace animal </a:t>
            </a:r>
            <a:r>
              <a:rPr lang="cs-CZ" sz="2400" i="1" dirty="0" err="1"/>
              <a:t>welfare</a:t>
            </a:r>
            <a:r>
              <a:rPr lang="cs-CZ" sz="2400" i="1" dirty="0"/>
              <a:t> v Anglii, Francii, USA</a:t>
            </a:r>
          </a:p>
          <a:p>
            <a:pPr marL="457200" indent="-457200">
              <a:buFont typeface="Arial" pitchFamily="34" charset="0"/>
              <a:buChar char="•"/>
            </a:pPr>
            <a:r>
              <a:rPr lang="cs-CZ" sz="3200" b="1" dirty="0"/>
              <a:t>Status zvířete - zvíře předmět vlastnických vztahů, zvíře jako ne(věc)?</a:t>
            </a:r>
          </a:p>
          <a:p>
            <a:pPr marL="457200" indent="-457200">
              <a:lnSpc>
                <a:spcPct val="150000"/>
              </a:lnSpc>
              <a:buFont typeface="Arial" pitchFamily="34" charset="0"/>
              <a:buChar char="•"/>
            </a:pPr>
            <a:r>
              <a:rPr lang="cs-CZ" sz="3200" b="1" dirty="0"/>
              <a:t>Zvíře jako obnovitelný přírodní zdroj?</a:t>
            </a:r>
          </a:p>
          <a:p>
            <a:pPr marL="457200" indent="-457200">
              <a:buFont typeface="Arial" pitchFamily="34" charset="0"/>
              <a:buChar char="•"/>
            </a:pPr>
            <a:r>
              <a:rPr lang="cs-CZ" sz="3200" i="1" dirty="0"/>
              <a:t>Využívání zvířat\ochrana zvířat při jejich využívání\ochrana zvířat</a:t>
            </a:r>
          </a:p>
          <a:p>
            <a:pPr marL="457200" indent="-457200">
              <a:lnSpc>
                <a:spcPct val="150000"/>
              </a:lnSpc>
              <a:buFont typeface="Arial" pitchFamily="34" charset="0"/>
              <a:buChar char="•"/>
            </a:pPr>
            <a:r>
              <a:rPr lang="cs-CZ" sz="3200" b="1" dirty="0"/>
              <a:t>Ochranné režimy zvířat (živočichů)</a:t>
            </a:r>
          </a:p>
          <a:p>
            <a:pPr marL="914400" lvl="1" indent="-457200">
              <a:buFont typeface="Arial" pitchFamily="34" charset="0"/>
              <a:buChar char="•"/>
            </a:pPr>
            <a:r>
              <a:rPr lang="cs-CZ" sz="2800" i="1" dirty="0"/>
              <a:t>hierarchické\stojící vedle sebe</a:t>
            </a:r>
          </a:p>
          <a:p>
            <a:pPr marL="457200" indent="-457200">
              <a:buFont typeface="Arial" pitchFamily="34" charset="0"/>
              <a:buChar char="•"/>
            </a:pPr>
            <a:endParaRPr lang="cs-CZ" sz="3200" b="1" dirty="0"/>
          </a:p>
          <a:p>
            <a:pPr marL="457200" indent="-457200">
              <a:buFont typeface="Arial" pitchFamily="34" charset="0"/>
              <a:buChar char="•"/>
            </a:pPr>
            <a:endParaRPr lang="cs-CZ" sz="3200" b="1" dirty="0"/>
          </a:p>
          <a:p>
            <a:endParaRPr lang="cs-CZ" sz="3200" b="1" dirty="0"/>
          </a:p>
          <a:p>
            <a:endParaRPr lang="cs-CZ" sz="3200" dirty="0"/>
          </a:p>
          <a:p>
            <a:endParaRPr lang="cs-CZ" sz="3200" b="1" dirty="0"/>
          </a:p>
          <a:p>
            <a:endParaRPr lang="cs-CZ" dirty="0"/>
          </a:p>
        </p:txBody>
      </p:sp>
    </p:spTree>
    <p:extLst>
      <p:ext uri="{BB962C8B-B14F-4D97-AF65-F5344CB8AC3E}">
        <p14:creationId xmlns:p14="http://schemas.microsoft.com/office/powerpoint/2010/main" val="2264766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128792" cy="1200329"/>
          </a:xfrm>
          <a:prstGeom prst="rect">
            <a:avLst/>
          </a:prstGeom>
          <a:noFill/>
        </p:spPr>
        <p:txBody>
          <a:bodyPr wrap="square" rtlCol="0">
            <a:spAutoFit/>
          </a:bodyPr>
          <a:lstStyle/>
          <a:p>
            <a:r>
              <a:rPr lang="cs-CZ" sz="3600" b="1" dirty="0">
                <a:solidFill>
                  <a:schemeClr val="accent6">
                    <a:lumMod val="75000"/>
                  </a:schemeClr>
                </a:solidFill>
                <a:latin typeface="+mj-lt"/>
              </a:rPr>
              <a:t>Co „nemůže“ regulovat unijní právo?</a:t>
            </a:r>
          </a:p>
        </p:txBody>
      </p:sp>
      <p:sp>
        <p:nvSpPr>
          <p:cNvPr id="3" name="Zástupný symbol pro obsah 2"/>
          <p:cNvSpPr>
            <a:spLocks noGrp="1"/>
          </p:cNvSpPr>
          <p:nvPr>
            <p:ph idx="1"/>
          </p:nvPr>
        </p:nvSpPr>
        <p:spPr>
          <a:xfrm>
            <a:off x="683568" y="1812605"/>
            <a:ext cx="8229600" cy="4525963"/>
          </a:xfrm>
        </p:spPr>
        <p:txBody>
          <a:bodyPr/>
          <a:lstStyle/>
          <a:p>
            <a:endParaRPr lang="cs-CZ" dirty="0"/>
          </a:p>
          <a:p>
            <a:endParaRPr lang="cs-CZ" dirty="0"/>
          </a:p>
        </p:txBody>
      </p:sp>
      <p:sp>
        <p:nvSpPr>
          <p:cNvPr id="5" name="TextovéPole 4"/>
          <p:cNvSpPr txBox="1"/>
          <p:nvPr/>
        </p:nvSpPr>
        <p:spPr>
          <a:xfrm>
            <a:off x="371631" y="1556792"/>
            <a:ext cx="8748464" cy="3570208"/>
          </a:xfrm>
          <a:prstGeom prst="rect">
            <a:avLst/>
          </a:prstGeom>
          <a:noFill/>
        </p:spPr>
        <p:txBody>
          <a:bodyPr wrap="square" rtlCol="0">
            <a:spAutoFit/>
          </a:bodyPr>
          <a:lstStyle/>
          <a:p>
            <a:pPr marL="457200" indent="-457200">
              <a:buFont typeface="Arial" pitchFamily="34" charset="0"/>
              <a:buChar char="•"/>
            </a:pPr>
            <a:r>
              <a:rPr lang="cs-CZ" sz="3200" b="1" dirty="0"/>
              <a:t>Např. využívání býků při koridě nebo péči o toulavé psy </a:t>
            </a:r>
            <a:r>
              <a:rPr lang="cs-CZ" sz="2400" i="1" dirty="0"/>
              <a:t>(čl. 13 SFEU – animal </a:t>
            </a:r>
            <a:r>
              <a:rPr lang="cs-CZ" sz="2400" i="1" dirty="0" err="1"/>
              <a:t>welfare</a:t>
            </a:r>
            <a:r>
              <a:rPr lang="cs-CZ" sz="2400" i="1" dirty="0"/>
              <a:t> jako součást zemědělské politiky, čl. 36: „ochranou zdraví a života lidí a zvířat, ochranou rostlin“)</a:t>
            </a:r>
          </a:p>
          <a:p>
            <a:endParaRPr lang="cs-CZ" sz="3200" b="1" dirty="0"/>
          </a:p>
          <a:p>
            <a:endParaRPr lang="cs-CZ" sz="3200" dirty="0"/>
          </a:p>
          <a:p>
            <a:endParaRPr lang="cs-CZ" sz="3200" b="1" dirty="0"/>
          </a:p>
          <a:p>
            <a:endParaRPr lang="cs-CZ" dirty="0"/>
          </a:p>
        </p:txBody>
      </p:sp>
      <p:sp>
        <p:nvSpPr>
          <p:cNvPr id="7" name="TextovéPole 6"/>
          <p:cNvSpPr txBox="1"/>
          <p:nvPr/>
        </p:nvSpPr>
        <p:spPr>
          <a:xfrm>
            <a:off x="2966351" y="5930298"/>
            <a:ext cx="5946817" cy="261610"/>
          </a:xfrm>
          <a:prstGeom prst="rect">
            <a:avLst/>
          </a:prstGeom>
          <a:noFill/>
        </p:spPr>
        <p:txBody>
          <a:bodyPr wrap="square" rtlCol="0">
            <a:spAutoFit/>
          </a:bodyPr>
          <a:lstStyle/>
          <a:p>
            <a:r>
              <a:rPr lang="cs-CZ" sz="1050" dirty="0"/>
              <a:t>lifegate.com                                                                                                                           esdaw-eu.eu</a:t>
            </a:r>
          </a:p>
        </p:txBody>
      </p:sp>
      <p:pic>
        <p:nvPicPr>
          <p:cNvPr id="8" name="Picture 2" descr="Výsledek obrázku pro corrida bu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31" y="3554337"/>
            <a:ext cx="3503073" cy="2226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ýsledek obrázku pro stray dogs e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39" y="3372719"/>
            <a:ext cx="3300611" cy="247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6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19672" y="384547"/>
            <a:ext cx="7056784" cy="646331"/>
          </a:xfrm>
          <a:prstGeom prst="rect">
            <a:avLst/>
          </a:prstGeom>
          <a:noFill/>
        </p:spPr>
        <p:txBody>
          <a:bodyPr wrap="square" rtlCol="0">
            <a:spAutoFit/>
          </a:bodyPr>
          <a:lstStyle/>
          <a:p>
            <a:pPr lvl="1"/>
            <a:r>
              <a:rPr lang="cs-CZ" sz="3600" b="1" dirty="0">
                <a:solidFill>
                  <a:schemeClr val="accent6">
                    <a:lumMod val="75000"/>
                  </a:schemeClr>
                </a:solidFill>
              </a:rPr>
              <a:t>Právo EU – aktuální otázky</a:t>
            </a:r>
          </a:p>
        </p:txBody>
      </p:sp>
      <p:sp>
        <p:nvSpPr>
          <p:cNvPr id="6" name="TextovéPole 5"/>
          <p:cNvSpPr txBox="1"/>
          <p:nvPr/>
        </p:nvSpPr>
        <p:spPr>
          <a:xfrm>
            <a:off x="251520" y="1028069"/>
            <a:ext cx="8980312" cy="3970318"/>
          </a:xfrm>
          <a:prstGeom prst="rect">
            <a:avLst/>
          </a:prstGeom>
          <a:noFill/>
        </p:spPr>
        <p:txBody>
          <a:bodyPr wrap="square" rtlCol="0">
            <a:spAutoFit/>
          </a:bodyPr>
          <a:lstStyle/>
          <a:p>
            <a:r>
              <a:rPr lang="cs-CZ" sz="2800" dirty="0"/>
              <a:t>EP přijal 14. 3. 2017 zprávu o potřebě zavedení minimálních standardů pro chovy králíků k hospodářským účelům, včetně požadavku na Evropskou komisi, aby připravila legislativu, která by vedla také k zákazu chovat králíky v holých drátěných klecích (410 europoslanců PRO, 205 PROTI, 59 se zdrželo). </a:t>
            </a:r>
          </a:p>
          <a:p>
            <a:endParaRPr lang="cs-CZ" sz="2800" i="1" dirty="0"/>
          </a:p>
          <a:p>
            <a:r>
              <a:rPr lang="cs-CZ" sz="2800" i="1" dirty="0"/>
              <a:t>V EU je v hospodářských chovech cca 320 – 340 miliónů králíků.</a:t>
            </a:r>
            <a:endParaRPr lang="cs-CZ" sz="1400" i="1" dirty="0"/>
          </a:p>
        </p:txBody>
      </p:sp>
      <p:pic>
        <p:nvPicPr>
          <p:cNvPr id="3074" name="Picture 2" descr="http://spolecnostprozvirata.cz/wp-content/uploads/kralici-na-volno-a-v-klec%C3%AD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569304"/>
            <a:ext cx="4290418" cy="214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83620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13986</TotalTime>
  <Words>3307</Words>
  <Application>Microsoft Office PowerPoint</Application>
  <PresentationFormat>On-screen Show (4:3)</PresentationFormat>
  <Paragraphs>422</Paragraphs>
  <Slides>57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Motiv systému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283</cp:revision>
  <dcterms:created xsi:type="dcterms:W3CDTF">2014-09-07T21:44:03Z</dcterms:created>
  <dcterms:modified xsi:type="dcterms:W3CDTF">2018-09-26T08:48:30Z</dcterms:modified>
</cp:coreProperties>
</file>