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5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r>
              <a:t>„Sem napište citát.“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599"/>
            <a:ext cx="368504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ýznam meretrix v dějinách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432308">
              <a:defRPr sz="5920"/>
            </a:pPr>
            <a:r>
              <a:t>Význam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meretrix </a:t>
            </a:r>
            <a:r>
              <a:t>v dějinách </a:t>
            </a:r>
          </a:p>
          <a:p>
            <a:pPr defTabSz="432308">
              <a:defRPr sz="5920"/>
            </a:pPr>
            <a:r>
              <a:t>aneb jak Kubeš se Sedláčkem kupovali nevěstinec </a:t>
            </a:r>
          </a:p>
        </p:txBody>
      </p:sp>
      <p:sp>
        <p:nvSpPr>
          <p:cNvPr id="120" name="JUDr. Petr Dostalík, Ph.D.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315468">
              <a:defRPr sz="1728"/>
            </a:pPr>
            <a:r>
              <a:t>JUDr. Petr Dostalík, Ph.D. </a:t>
            </a:r>
          </a:p>
          <a:p>
            <a:pPr defTabSz="315468">
              <a:defRPr sz="1728"/>
            </a:pPr>
            <a:r>
              <a:t>Letní škola dějin </a:t>
            </a:r>
          </a:p>
          <a:p>
            <a:pPr defTabSz="315468">
              <a:defRPr sz="1728"/>
            </a:pPr>
            <a:r>
              <a:t>PF MU Brno </a:t>
            </a:r>
          </a:p>
          <a:p>
            <a:pPr defTabSz="315468">
              <a:defRPr sz="1728"/>
            </a:pPr>
            <a:r>
              <a:t>25. 9. 2018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Jednostranná a oboustranná neplatnost"/>
          <p:cNvSpPr txBox="1">
            <a:spLocks noGrp="1"/>
          </p:cNvSpPr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Jednostranná a oboustranná neplatnost </a:t>
            </a:r>
          </a:p>
        </p:txBody>
      </p:sp>
      <p:sp>
        <p:nvSpPr>
          <p:cNvPr id="147" name="Dig. 12, 5, 1, pr. in fi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Dig. 12, 5, 1, pr. in fine 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Paulus libro decimo ad Sabinum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...turpem autem, aut ut dantis sit turpitudo, non accipientis, aut ut accipientis dumtaxat, non etiam dantis, aut utriusque.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Paulus v 10. knize K Sabinovi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V případě nemravného výsledku je nemravnost buď na straně poskytovatele, a nikoli příjemce, nebo u příjemce, a nikoli u poskytovatele, anebo u obou.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boustranná nečestno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r>
              <a:t>Oboustranná nečestnost </a:t>
            </a:r>
          </a:p>
        </p:txBody>
      </p:sp>
      <p:sp>
        <p:nvSpPr>
          <p:cNvPr id="150" name="Nejslavnějším případem oboustranné nečestnosti je poskytnutí peněz prostitutce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9475" indent="-379475" defTabSz="484886">
              <a:spcBef>
                <a:spcPts val="3400"/>
              </a:spcBef>
              <a:defRPr sz="3154"/>
            </a:pPr>
            <a:r>
              <a:t>Nejslavnějším případem oboustranné nečestnosti je poskytnutí peněz prostitutce:  </a:t>
            </a:r>
          </a:p>
          <a:p>
            <a:pPr marL="0" indent="0" defTabSz="484886">
              <a:spcBef>
                <a:spcPts val="3400"/>
              </a:spcBef>
              <a:buSzTx/>
              <a:buNone/>
              <a:defRPr sz="3154"/>
            </a:pPr>
            <a:r>
              <a:t>Dig. 12, 5, 4, 3. </a:t>
            </a:r>
          </a:p>
          <a:p>
            <a:pPr marL="0" marR="379475" indent="0" defTabSz="379475">
              <a:lnSpc>
                <a:spcPct val="150000"/>
              </a:lnSpc>
              <a:spcBef>
                <a:spcPts val="0"/>
              </a:spcBef>
              <a:buSzTx/>
              <a:buNone/>
              <a:defRPr sz="996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defTabSz="484886">
              <a:spcBef>
                <a:spcPts val="3400"/>
              </a:spcBef>
              <a:buSzTx/>
              <a:buNone/>
              <a:defRPr sz="3154"/>
            </a:pPr>
            <a:r>
              <a:t>Ulpiano libro 26 ad edictum </a:t>
            </a:r>
          </a:p>
          <a:p>
            <a:pPr marL="0" marR="379475" indent="0" defTabSz="379475">
              <a:lnSpc>
                <a:spcPct val="150000"/>
              </a:lnSpc>
              <a:spcBef>
                <a:spcPts val="0"/>
              </a:spcBef>
              <a:buSzTx/>
              <a:buNone/>
              <a:defRPr sz="996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marL="0" indent="0" defTabSz="484886">
              <a:spcBef>
                <a:spcPts val="3400"/>
              </a:spcBef>
              <a:buSzTx/>
              <a:buNone/>
              <a:defRPr sz="3154"/>
            </a:pPr>
            <a:r>
              <a:t>Sed quod meretrici datur, repeti non potest, ut Labeo et Marcellus scribunt, sed nova ratione, non ea, quod utriusque turpitudo versatur, sed solius dantis: illam enim turpiter facere, quod sit meretrix, non turpiter accipere, cum sit meretrix.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Oboustranná nečestno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r>
              <a:t>Oboustranná nečestnost </a:t>
            </a:r>
          </a:p>
        </p:txBody>
      </p:sp>
      <p:sp>
        <p:nvSpPr>
          <p:cNvPr id="153" name="To, co se dává prostitutce, vymáhat ale nelze, jak píší Labeo a Marcellus, avšak podle nového názoru nikoliv proto, že obě strany jednají nemravně, ale z toho důvodu, že se jí dopouští pouze poskytovatel, ona pouze nemravně jedná, protože je prostitutka, ale peníze z nemravného důvodu nepřijímá, neboť prostitutkou j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26466">
              <a:spcBef>
                <a:spcPts val="3000"/>
              </a:spcBef>
              <a:buSzTx/>
              <a:buNone/>
              <a:defRPr sz="2774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To, co se dává prostitutce, vymáhat ale nelze, jak píší Labeo a Marcellus, avšak podle nového názoru nikoliv proto, 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že </a:t>
            </a:r>
            <a:r>
              <a:t>obě strany jednají nemravně, ale z toho důvodu, že se jí dopouští pouze poskytovatel, ona pouze nemravně jedná, protože je prostitutka, ale peníze z nemravného důvodu nepřijímá, neboť prostitutkou je</a:t>
            </a:r>
          </a:p>
          <a:p>
            <a:pPr marL="667512" lvl="1" indent="-333756" defTabSz="426466">
              <a:spcBef>
                <a:spcPts val="3000"/>
              </a:spcBef>
              <a:defRPr sz="2774"/>
            </a:pPr>
            <a:r>
              <a:t>prostitutky se v Římě netěšily velké úctě </a:t>
            </a:r>
          </a:p>
          <a:p>
            <a:pPr marL="667512" lvl="1" indent="-333756" defTabSz="426466">
              <a:spcBef>
                <a:spcPts val="3000"/>
              </a:spcBef>
              <a:defRPr sz="2774"/>
            </a:pPr>
            <a:r>
              <a:t>ve fragmentu jsou dva názory </a:t>
            </a:r>
          </a:p>
          <a:p>
            <a:pPr marL="667512" lvl="1" indent="-333756" defTabSz="426466">
              <a:spcBef>
                <a:spcPts val="3000"/>
              </a:spcBef>
              <a:defRPr sz="2774"/>
            </a:pPr>
            <a:r>
              <a:t>Labeo a Marcellus tvrdí, že jednání je oboustranně nečestné a proto nemůže nikdo žádat nic nazpět </a:t>
            </a:r>
          </a:p>
          <a:p>
            <a:pPr marL="667512" lvl="1" indent="-333756" defTabSz="426466">
              <a:spcBef>
                <a:spcPts val="3000"/>
              </a:spcBef>
              <a:defRPr sz="2774"/>
            </a:pPr>
            <a:r>
              <a:t>Ulpianus se odvoláv na nový názor, podle kterého jedná nečestně pouze příjemce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Meretrix v dějiná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Meretrix v dějinách </a:t>
            </a:r>
          </a:p>
        </p:txBody>
      </p:sp>
      <p:sp>
        <p:nvSpPr>
          <p:cNvPr id="156" name="L. von Arndts se domnívá, že kondikce ob turpem causam nemůže být použita při oboustranné nečestnost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192" indent="-393192" defTabSz="502412">
              <a:spcBef>
                <a:spcPts val="3600"/>
              </a:spcBef>
              <a:defRPr sz="3268"/>
            </a:pPr>
            <a:r>
              <a:t>L. von Arndts se domnívá, že kondikce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ob turpem causam </a:t>
            </a:r>
            <a:r>
              <a:t>nemůže být použita při oboustranné nečestnosti </a:t>
            </a:r>
          </a:p>
          <a:p>
            <a:pPr marL="393192" indent="-393192" defTabSz="502412">
              <a:spcBef>
                <a:spcPts val="3600"/>
              </a:spcBef>
              <a:defRPr sz="3268"/>
            </a:pPr>
            <a:r>
              <a:t>M. Voigt se domnívá, že ne každé nečestné jednání vede k použití kondikce </a:t>
            </a:r>
          </a:p>
          <a:p>
            <a:pPr marL="786384" lvl="1" indent="-393192" defTabSz="502412">
              <a:spcBef>
                <a:spcPts val="3600"/>
              </a:spcBef>
              <a:defRPr sz="3268"/>
            </a:pPr>
            <a:r>
              <a:t>jednání, které je nečestné, ale není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turpis </a:t>
            </a:r>
          </a:p>
          <a:p>
            <a:pPr marL="1179576" lvl="2" indent="-393192" defTabSz="502412">
              <a:spcBef>
                <a:spcPts val="3600"/>
              </a:spcBef>
              <a:defRPr sz="3268"/>
            </a:pPr>
            <a:r>
              <a:t>zkrácení dědice odkazem, který by byl v rozporu s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lex Falcidia </a:t>
            </a:r>
            <a:r>
              <a:t> </a:t>
            </a:r>
          </a:p>
          <a:p>
            <a:pPr marL="1179576" lvl="2" indent="-393192" defTabSz="502412">
              <a:spcBef>
                <a:spcPts val="3600"/>
              </a:spcBef>
              <a:defRPr sz="3268"/>
            </a:pPr>
            <a:r>
              <a:t>zaplacení peněz prostitutce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Meretrix v dějiná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Meretrix v dějinách </a:t>
            </a:r>
          </a:p>
        </p:txBody>
      </p:sp>
      <p:sp>
        <p:nvSpPr>
          <p:cNvPr id="159" name="Condictio ob turpis causam nacházíme v ABGB v § 1174, třetí věta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2043" indent="-352043" defTabSz="449833">
              <a:spcBef>
                <a:spcPts val="3200"/>
              </a:spcBef>
              <a:defRPr sz="2925"/>
            </a:pPr>
            <a:r>
              <a:t>Condictio ob turpis causam nacházíme v ABGB v § 1174, třetí věta: </a:t>
            </a:r>
          </a:p>
          <a:p>
            <a:pPr marL="0" indent="0" defTabSz="449833">
              <a:spcBef>
                <a:spcPts val="3200"/>
              </a:spcBef>
              <a:buSzTx/>
              <a:buNone/>
              <a:defRPr sz="2925"/>
            </a:pPr>
            <a:r>
              <a:t>Bylo-li však něco dáno, aby zabráněno bylo nedovolenému jednání, tomu, kdo chtěl jednání toto vykonati, jest nemožno to zpět požadovati</a:t>
            </a:r>
          </a:p>
          <a:p>
            <a:pPr marL="704087" lvl="1" indent="-352043" defTabSz="449833">
              <a:spcBef>
                <a:spcPts val="3200"/>
              </a:spcBef>
              <a:defRPr sz="2925"/>
            </a:pPr>
            <a:r>
              <a:t>stejné příklady jako v římském právu </a:t>
            </a:r>
          </a:p>
          <a:p>
            <a:pPr marL="704087" lvl="1" indent="-352043" defTabSz="449833">
              <a:spcBef>
                <a:spcPts val="3200"/>
              </a:spcBef>
              <a:defRPr sz="2925"/>
            </a:pPr>
            <a:r>
              <a:t>zaplatím někomu, aby mě nezbil nebo nepomluvil </a:t>
            </a:r>
          </a:p>
          <a:p>
            <a:pPr marL="704087" lvl="1" indent="-352043" defTabSz="449833">
              <a:spcBef>
                <a:spcPts val="3200"/>
              </a:spcBef>
              <a:defRPr sz="2925"/>
            </a:pPr>
            <a:r>
              <a:t>příjemce přijal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indebitum </a:t>
            </a:r>
          </a:p>
          <a:p>
            <a:pPr marL="704087" lvl="1" indent="-352043" defTabSz="449833">
              <a:spcBef>
                <a:spcPts val="3200"/>
              </a:spcBef>
              <a:defRPr sz="2925"/>
            </a:pPr>
            <a:r>
              <a:t>je lhostejné, zda byl nedovolený čin vykonán nebo ne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Meretrix v dějiná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Meretrix v dějinách </a:t>
            </a:r>
          </a:p>
        </p:txBody>
      </p:sp>
      <p:sp>
        <p:nvSpPr>
          <p:cNvPr id="162" name="§ 1174 však definuje kondikci negativně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8036" indent="-288036" defTabSz="368045">
              <a:spcBef>
                <a:spcPts val="2600"/>
              </a:spcBef>
              <a:defRPr sz="2394"/>
            </a:pPr>
            <a:r>
              <a:t>§ 1174 však definuje kondikci negativně</a:t>
            </a:r>
          </a:p>
          <a:p>
            <a:pPr marL="0" marR="288036" indent="0" defTabSz="288036">
              <a:spcBef>
                <a:spcPts val="0"/>
              </a:spcBef>
              <a:buSzTx/>
              <a:buNone/>
              <a:defRPr sz="756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marL="0" indent="0" defTabSz="368045">
              <a:spcBef>
                <a:spcPts val="2600"/>
              </a:spcBef>
              <a:buSzTx/>
              <a:buNone/>
              <a:defRPr sz="2394"/>
            </a:pPr>
            <a:r>
              <a:t>Co dal někdo vědomě, aby způsobil nemožné nebo nedovolené jednání, nemůže opět požadovati nazpět.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Podle J. Sedláčka je toto ustanovení “prémií na nemorálnost” 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pokud kupující koupí dům, aby v něm zřídil nevěstinec a dům je již zaknihován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kupující odmítá zaplatit kupní cenu, 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pak nemůže prodávající ani požadovat zaplacení kupní ceny </a:t>
            </a:r>
          </a:p>
          <a:p>
            <a:pPr marL="576072" lvl="1" indent="-288036" defTabSz="368045">
              <a:spcBef>
                <a:spcPts val="2600"/>
              </a:spcBef>
              <a:defRPr sz="2394"/>
            </a:pPr>
            <a:r>
              <a:t>smlouva je neplatná pro rozpor s dobrými mravy 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prodávající nemůže požadovat ani vrácení předmětné nemovitosti, protože “předal, aby způsobil nedovolené jednání”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Meretrix v dějiná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Meretrix v dějinách </a:t>
            </a:r>
          </a:p>
        </p:txBody>
      </p:sp>
      <p:sp>
        <p:nvSpPr>
          <p:cNvPr id="165" name="V. Kubeš studuje stejný případ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3700"/>
              </a:spcBef>
              <a:defRPr sz="3420"/>
            </a:pPr>
            <a:r>
              <a:t>V. Kubeš studuje stejný případ </a:t>
            </a:r>
          </a:p>
          <a:p>
            <a:pPr marL="822959" lvl="1" indent="-411479" defTabSz="525779">
              <a:spcBef>
                <a:spcPts val="3700"/>
              </a:spcBef>
              <a:defRPr sz="3420"/>
            </a:pPr>
            <a:r>
              <a:t>souhlasí s výkladem J. Sedláčka</a:t>
            </a:r>
          </a:p>
          <a:p>
            <a:pPr marL="822959" lvl="1" indent="-411479" defTabSz="525779">
              <a:spcBef>
                <a:spcPts val="3700"/>
              </a:spcBef>
              <a:defRPr sz="3420"/>
            </a:pPr>
            <a:r>
              <a:t>zpřesňuje, že prodávající nemůže požadovat vydání nevěstince nazpět proto, že “v případě prodeje domu za účelem zřízení nevěstince je vyloučena vlastnická žaloba, </a:t>
            </a:r>
          </a:p>
          <a:p>
            <a:pPr marL="822959" lvl="1" indent="-411479" defTabSz="525779">
              <a:spcBef>
                <a:spcPts val="3700"/>
              </a:spcBef>
              <a:defRPr sz="3420"/>
            </a:pPr>
            <a:r>
              <a:t>protože věcně-právní jednání nemůže být pro svou abstraktnost zasaženo nemravnost základního jednání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Meretrix v dějiná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Meretrix v dějinách </a:t>
            </a:r>
          </a:p>
        </p:txBody>
      </p:sp>
      <p:sp>
        <p:nvSpPr>
          <p:cNvPr id="168" name="J. Sedláček odmítá tak širokou aplikaci tohoto ustanovení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J. Sedláček odmítá tak širokou aplikaci tohoto ustanovení </a:t>
            </a:r>
          </a:p>
          <a:p>
            <a:pPr lvl="1"/>
            <a:r>
              <a:t>první věta by měla být aplikována pouze na úplatné smlouvy, jejichž předmětem je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facere</a:t>
            </a:r>
          </a:p>
          <a:p>
            <a:pPr lvl="1"/>
            <a:r>
              <a:t>Pokud zní plnění na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dare</a:t>
            </a:r>
            <a:r>
              <a:t> je možno použít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condictio indebiti. 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Děkuji vám za pozorno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Děkuji vám za pozornost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chrana před nečestným jednání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Ochrana před nečestným jednáním </a:t>
            </a:r>
          </a:p>
        </p:txBody>
      </p:sp>
      <p:sp>
        <p:nvSpPr>
          <p:cNvPr id="123" name="V obligačním právu obecně platí, že to co poskytl věřitel dlužníkovi, mu poskytl za nějakým počestným účele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4320" indent="-274320" defTabSz="350520">
              <a:spcBef>
                <a:spcPts val="2500"/>
              </a:spcBef>
              <a:defRPr sz="2280"/>
            </a:pPr>
            <a:r>
              <a:t>V obligačním právu obecně platí, že to co poskytl věřitel dlužníkovi, mu poskytl za nějakým počestným účelem </a:t>
            </a:r>
          </a:p>
          <a:p>
            <a:pPr marL="548640" lvl="1" indent="-274320" defTabSz="350520">
              <a:spcBef>
                <a:spcPts val="2500"/>
              </a:spcBef>
              <a:defRPr sz="2280"/>
            </a:pPr>
            <a:r>
              <a:t>causa honesta </a:t>
            </a:r>
          </a:p>
          <a:p>
            <a:pPr marL="548640" lvl="1" indent="-274320" defTabSz="350520">
              <a:spcBef>
                <a:spcPts val="2500"/>
              </a:spcBef>
              <a:defRPr sz="2280"/>
            </a:pPr>
            <a:r>
              <a:t>honest purpose </a:t>
            </a:r>
          </a:p>
          <a:p>
            <a:pPr marL="274320" indent="-274320" defTabSz="350520">
              <a:spcBef>
                <a:spcPts val="2500"/>
              </a:spcBef>
              <a:defRPr sz="2280"/>
            </a:pPr>
            <a:r>
              <a:t>Pokud bylo poskytnuto za nečestným účelem, poskytoval v klasickém římském právu ochranu praetor </a:t>
            </a:r>
          </a:p>
          <a:p>
            <a:pPr marL="548640" lvl="1" indent="-274320" defTabSz="350520">
              <a:spcBef>
                <a:spcPts val="2500"/>
              </a:spcBef>
              <a:defRPr sz="2280"/>
            </a:pPr>
            <a:r>
              <a:t>actio quod metus causa </a:t>
            </a:r>
          </a:p>
          <a:p>
            <a:pPr marL="548640" lvl="1" indent="-274320" defTabSz="350520">
              <a:spcBef>
                <a:spcPts val="2500"/>
              </a:spcBef>
              <a:defRPr sz="2280"/>
            </a:pPr>
            <a:r>
              <a:t>actio legis Plaetoriae </a:t>
            </a:r>
          </a:p>
          <a:p>
            <a:pPr marL="548640" lvl="1" indent="-274320" defTabSz="350520">
              <a:spcBef>
                <a:spcPts val="2500"/>
              </a:spcBef>
              <a:defRPr sz="2280"/>
            </a:pPr>
            <a:r>
              <a:t>exceptio doli </a:t>
            </a:r>
          </a:p>
          <a:p>
            <a:pPr marL="274320" indent="-274320" defTabSz="350520">
              <a:spcBef>
                <a:spcPts val="2500"/>
              </a:spcBef>
              <a:defRPr sz="2280"/>
            </a:pPr>
            <a:r>
              <a:t>V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justiniánském právu</a:t>
            </a:r>
            <a:r>
              <a:t> tyto snahy chránit dlužníka před nečestným jednáním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vyvrcholily</a:t>
            </a:r>
            <a:r>
              <a:t> 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ondictio ob turpem causa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Condictio ob turpem causam</a:t>
            </a:r>
          </a:p>
        </p:txBody>
      </p:sp>
      <p:sp>
        <p:nvSpPr>
          <p:cNvPr id="126" name="Zavedena zvláštní kondikce (žaloba z bezdůvodného obohacení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7179" indent="-297179" defTabSz="379729">
              <a:spcBef>
                <a:spcPts val="2700"/>
              </a:spcBef>
              <a:defRPr sz="2470"/>
            </a:pPr>
            <a:r>
              <a:t>Zavedena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zvláštní kondikce</a:t>
            </a:r>
            <a:r>
              <a:t> (žaloba z bezdůvodného obohacení) </a:t>
            </a:r>
          </a:p>
          <a:p>
            <a:pPr marL="297179" indent="-297179" defTabSz="379729">
              <a:spcBef>
                <a:spcPts val="2700"/>
              </a:spcBef>
              <a:defRPr sz="2470"/>
            </a:pPr>
            <a:r>
              <a:t>Dig. 12. 5. </a:t>
            </a:r>
          </a:p>
          <a:p>
            <a:pPr marL="297179" indent="-297179" defTabSz="379729">
              <a:spcBef>
                <a:spcPts val="2700"/>
              </a:spcBef>
              <a:defRPr sz="2470"/>
            </a:pPr>
            <a:r>
              <a:t>Základní zásada vychází z tohoto Paulova textu: 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470"/>
            </a:pPr>
            <a:r>
              <a:t>Dig. 12, 5, 1, 2. 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470"/>
            </a:pPr>
            <a:r>
              <a:t>Paulus libro decimo ad Sabinum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470"/>
            </a:pPr>
            <a:r>
              <a:t>Quod si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turpis causa accipientis fuerit,</a:t>
            </a:r>
            <a:r>
              <a:t> etiamsi res secuta sit,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repeti potest</a:t>
            </a:r>
            <a:r>
              <a:t>. 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470"/>
            </a:pPr>
            <a:r>
              <a:t>Paulus v 10 knize K Sabinovi 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470"/>
            </a:pPr>
            <a:r>
              <a:t>A naopak, je-li na straně příjemce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nemravný důvod</a:t>
            </a:r>
            <a:r>
              <a:t>, lze vymáhat, i když bylo plněno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dictio ob turpis causam"/>
          <p:cNvSpPr txBox="1">
            <a:spLocks noGrp="1"/>
          </p:cNvSpPr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r>
              <a:t>Condictio ob turpis causam </a:t>
            </a:r>
          </a:p>
        </p:txBody>
      </p:sp>
      <p:sp>
        <p:nvSpPr>
          <p:cNvPr id="129" name="Kondikce slouží k vymožení peněz ve dvou případech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1752" indent="-301752" defTabSz="385572">
              <a:spcBef>
                <a:spcPts val="2700"/>
              </a:spcBef>
              <a:defRPr sz="2508"/>
            </a:pPr>
            <a:r>
              <a:t>Kondikce slouží k vymožení peněz ve dvou případech </a:t>
            </a:r>
          </a:p>
          <a:p>
            <a:pPr marL="603504" lvl="1" indent="-301752" defTabSz="385572">
              <a:spcBef>
                <a:spcPts val="2700"/>
              </a:spcBef>
              <a:defRPr sz="2508"/>
            </a:pPr>
            <a:r>
              <a:t>peníze byly poskytnuty proto, aby nebyl spáchán delikt </a:t>
            </a:r>
          </a:p>
          <a:p>
            <a:pPr marL="0" indent="0" defTabSz="385572">
              <a:spcBef>
                <a:spcPts val="2700"/>
              </a:spcBef>
              <a:buSzTx/>
              <a:buNone/>
              <a:defRPr sz="2508"/>
            </a:pPr>
            <a:r>
              <a:t>Dig. 12, 5, 5. </a:t>
            </a:r>
          </a:p>
          <a:p>
            <a:pPr marL="0" indent="0" defTabSz="385572">
              <a:spcBef>
                <a:spcPts val="2700"/>
              </a:spcBef>
              <a:buSzTx/>
              <a:buNone/>
              <a:defRPr sz="2508"/>
            </a:pPr>
            <a:r>
              <a:t>Iulianus libro tertio ad Urseium Ferocem</a:t>
            </a:r>
          </a:p>
          <a:p>
            <a:pPr marL="0" indent="0" defTabSz="385572">
              <a:spcBef>
                <a:spcPts val="2700"/>
              </a:spcBef>
              <a:buSzTx/>
              <a:buNone/>
              <a:defRPr sz="2508"/>
            </a:pPr>
            <a:r>
              <a:t>Si a servo meo pecuniam quis accepisset, ne furtum ab eo factum indicaret, sive indicasset sive non, repetitionem fore eius pecuniae proculus respondit.</a:t>
            </a:r>
          </a:p>
          <a:p>
            <a:pPr marL="0" indent="0" defTabSz="385572">
              <a:spcBef>
                <a:spcPts val="2700"/>
              </a:spcBef>
              <a:buSzTx/>
              <a:buNone/>
              <a:defRPr sz="2508"/>
            </a:pPr>
            <a:r>
              <a:t>Iulianus ve 3. knize K Urseiovi Ferókovi </a:t>
            </a:r>
          </a:p>
          <a:p>
            <a:pPr marL="0" indent="0" defTabSz="385572">
              <a:spcBef>
                <a:spcPts val="2700"/>
              </a:spcBef>
              <a:buSzTx/>
              <a:buNone/>
              <a:defRPr sz="2508"/>
            </a:pPr>
            <a:r>
              <a:t>Pokud někdo přijal peníze od mého otroka za to, že neprozradí krádež, kterou spáchal, Proculus odpověděl, že lze vymáhat, ať již to prozradil nebo nikoli.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ondictio ob turpem causa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Condictio ob turpem causam </a:t>
            </a:r>
          </a:p>
        </p:txBody>
      </p:sp>
      <p:sp>
        <p:nvSpPr>
          <p:cNvPr id="132" name="Pokud byly peníze zaplaceny a delikt byl přesto spáchán, bylo nutno použít condictio ob causam datam, causam non secuta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822959" lvl="1" indent="-411479" defTabSz="525779">
              <a:spcBef>
                <a:spcPts val="3700"/>
              </a:spcBef>
              <a:defRPr sz="3420"/>
            </a:pPr>
            <a:r>
              <a:t>Pokud byly peníze zaplaceny a delikt byl přesto spáchán, bylo nutno použít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condictio ob causam datam, causam non secutam </a:t>
            </a:r>
          </a:p>
          <a:p>
            <a:pPr marL="1234439" lvl="2" indent="-411479" defTabSz="525779">
              <a:spcBef>
                <a:spcPts val="3700"/>
              </a:spcBef>
              <a:defRPr sz="3420"/>
            </a:pPr>
            <a:r>
              <a:t>kondikce z právního důvodu, který odpadl 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rPr i="1">
                <a:latin typeface="Helvetica"/>
                <a:ea typeface="Helvetica"/>
                <a:cs typeface="Helvetica"/>
                <a:sym typeface="Helvetica"/>
              </a:rPr>
              <a:t>Condictio ob turpem causam</a:t>
            </a:r>
            <a:r>
              <a:t> slouží právě k vymožení toho, co bylo dáno, přestože ten, komu bylo dáváno, udělal to, co udělat měl; 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Římští právníci neomezovali pouze na delikt samotný, nečestné bylo i neoznámení krádeže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dictio ob turpem causa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Condictio ob turpem causam</a:t>
            </a:r>
          </a:p>
        </p:txBody>
      </p:sp>
      <p:sp>
        <p:nvSpPr>
          <p:cNvPr id="135" name="Dig. 12, 5, 5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Dig. 12, 5, 5. 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Iulianus libro tertio ad Urseium Ferocem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Si a servo meo pecuniam quis accepisset, ne furtum ab eo factum indicaret, sive indicasset sive non, repetitionem fore eius pecuniae proculus respondit.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Iulianus ve 3. knize k Urseiovi Ferókovi 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3230"/>
            </a:pPr>
            <a:r>
              <a:t>Pokud někdo přijal peníze od mého otroka za to, že neprozradí krádež, kterou spáchal, Proculus odpověděl, že lze vymáhat, ať již to prozradil nebo nikoli.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dictio ob turpis causa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r>
              <a:t>Condictio ob turpis causam </a:t>
            </a:r>
          </a:p>
        </p:txBody>
      </p:sp>
      <p:sp>
        <p:nvSpPr>
          <p:cNvPr id="138" name="Užití condictio ob turpis causam však není omezeno pouze na krádež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4611" indent="-324611" defTabSz="414781">
              <a:spcBef>
                <a:spcPts val="2900"/>
              </a:spcBef>
              <a:defRPr sz="2698"/>
            </a:pPr>
            <a:r>
              <a:t>Užití condictio ob turpis causam však není omezeno pouze na krádež </a:t>
            </a:r>
          </a:p>
          <a:p>
            <a:pPr marL="0" indent="0" defTabSz="414781">
              <a:spcBef>
                <a:spcPts val="2900"/>
              </a:spcBef>
              <a:buSzTx/>
              <a:buNone/>
              <a:defRPr sz="2698"/>
            </a:pPr>
            <a:r>
              <a:t>Dig. 12, 5, 2, pr. </a:t>
            </a:r>
          </a:p>
          <a:p>
            <a:pPr marL="0" indent="0" defTabSz="414781">
              <a:spcBef>
                <a:spcPts val="2900"/>
              </a:spcBef>
              <a:buSzTx/>
              <a:buNone/>
              <a:defRPr sz="2698"/>
            </a:pPr>
            <a:r>
              <a:t>Ulpianus libro 26 ad edictum</a:t>
            </a:r>
          </a:p>
          <a:p>
            <a:pPr marL="0" indent="0" defTabSz="414781">
              <a:spcBef>
                <a:spcPts val="2900"/>
              </a:spcBef>
              <a:buSzTx/>
              <a:buNone/>
              <a:defRPr sz="2698"/>
            </a:pPr>
            <a:r>
              <a:t>…ut puta dedi tibi ne sacrilegium facias, ne furtum, ne hominem occidas. In qua specie Iulianus scribit, si tibi dedero, ne hominem occidas, condici posse:</a:t>
            </a:r>
          </a:p>
          <a:p>
            <a:pPr marL="0" indent="0" defTabSz="414781">
              <a:spcBef>
                <a:spcPts val="2900"/>
              </a:spcBef>
              <a:buSzTx/>
              <a:buNone/>
              <a:defRPr sz="2698"/>
            </a:pPr>
            <a:r>
              <a:t>Ulpianus ve 26. knize K ediktu</a:t>
            </a:r>
          </a:p>
          <a:p>
            <a:pPr marL="0" indent="0" defTabSz="414781">
              <a:spcBef>
                <a:spcPts val="2900"/>
              </a:spcBef>
              <a:buSzTx/>
              <a:buNone/>
              <a:defRPr sz="2698"/>
            </a:pPr>
            <a:r>
              <a:t>…když jsem ti například dal, abys nespáchal svatokrádež nebo krádež, anebo abys nezabil člověka. Ohledně toho Iulianus píše: když jsem ti něco dal, abys nezabil člověka, je možné vymáhat.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dictio ob turpis causa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r>
              <a:t>Condictio ob turpis causam </a:t>
            </a:r>
          </a:p>
        </p:txBody>
      </p:sp>
      <p:sp>
        <p:nvSpPr>
          <p:cNvPr id="141" name="Druhým případem nečestného jednání je situaci, kdy si někdo zaplatí za jednání, ke kterému je povine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2043" indent="-352043" defTabSz="449833">
              <a:spcBef>
                <a:spcPts val="3200"/>
              </a:spcBef>
              <a:defRPr sz="2925"/>
            </a:pPr>
            <a:r>
              <a:t>Druhým případem nečestného jednání je situaci, kdy si někdo zaplatí za jednání, ke kterému je povinen </a:t>
            </a:r>
          </a:p>
          <a:p>
            <a:pPr marL="704087" lvl="1" indent="-352043" defTabSz="449833">
              <a:spcBef>
                <a:spcPts val="3200"/>
              </a:spcBef>
              <a:defRPr sz="2925"/>
            </a:pPr>
            <a:r>
              <a:t>schovatel si nechá zaplatit za to, že vydá předmět z úschovy </a:t>
            </a:r>
          </a:p>
          <a:p>
            <a:pPr marL="352043" indent="-352043" defTabSz="449833">
              <a:spcBef>
                <a:spcPts val="3200"/>
              </a:spcBef>
              <a:defRPr sz="2925"/>
            </a:pPr>
            <a:r>
              <a:t>Je tomu tak proto, že porušení povinnosti schovatele - např. užití věci považovali římští právníci za druh krádeže? </a:t>
            </a:r>
          </a:p>
          <a:p>
            <a:pPr marL="352043" indent="-352043" defTabSz="449833">
              <a:spcBef>
                <a:spcPts val="3200"/>
              </a:spcBef>
              <a:defRPr sz="2925"/>
            </a:pPr>
            <a:r>
              <a:t>Stejné pravidlo ale platí i pro vypůjčitele, stipulátora</a:t>
            </a:r>
          </a:p>
          <a:p>
            <a:pPr marL="352043" indent="-352043" defTabSz="449833">
              <a:spcBef>
                <a:spcPts val="3200"/>
              </a:spcBef>
              <a:defRPr sz="2925"/>
            </a:pPr>
            <a:r>
              <a:t>Ovšem z nájmu, prodeje nebo příkazní smlouvy se žaluje typovou žalobou </a:t>
            </a:r>
          </a:p>
          <a:p>
            <a:pPr marL="704087" lvl="1" indent="-352043" defTabSz="449833">
              <a:spcBef>
                <a:spcPts val="3200"/>
              </a:spcBef>
              <a:defRPr sz="2925"/>
            </a:pPr>
            <a:r>
              <a:t>kondikce příslušela u žalob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bonae fidei </a:t>
            </a:r>
            <a:r>
              <a:t>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Výklad pojmu turpi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Výklad pojmu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turpis </a:t>
            </a:r>
          </a:p>
        </p:txBody>
      </p:sp>
      <p:sp>
        <p:nvSpPr>
          <p:cNvPr id="144" name="Podle mého názoru není možné ztotožnit pojem turpis a pojem contra bonos mor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3756" indent="-333756" defTabSz="426466">
              <a:spcBef>
                <a:spcPts val="3000"/>
              </a:spcBef>
              <a:defRPr sz="2774"/>
            </a:pPr>
            <a:r>
              <a:t>Podle mého názoru není možné ztotožnit pojem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turpis </a:t>
            </a:r>
            <a:r>
              <a:t>a pojem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contra bonos mores </a:t>
            </a:r>
          </a:p>
          <a:p>
            <a:pPr marL="667512" lvl="1" indent="-333756" defTabSz="426466">
              <a:spcBef>
                <a:spcPts val="3000"/>
              </a:spcBef>
              <a:defRPr sz="2774" i="1">
                <a:latin typeface="Helvetica"/>
                <a:ea typeface="Helvetica"/>
                <a:cs typeface="Helvetica"/>
                <a:sym typeface="Helvetica"/>
              </a:defRPr>
            </a:pPr>
            <a:r>
              <a:t>turpis </a:t>
            </a:r>
            <a:r>
              <a:rPr i="0">
                <a:latin typeface="+mn-lt"/>
                <a:ea typeface="+mn-ea"/>
                <a:cs typeface="+mn-cs"/>
                <a:sym typeface="Helvetica Light"/>
              </a:rPr>
              <a:t>- podle lexikálního výkladu je něco ohoavného, odporného, něco, co se příčí bohům i lidem </a:t>
            </a:r>
          </a:p>
          <a:p>
            <a:pPr marL="1001268" lvl="2" indent="-333756" defTabSz="426466">
              <a:spcBef>
                <a:spcPts val="3000"/>
              </a:spcBef>
              <a:defRPr sz="2774" i="1">
                <a:latin typeface="Helvetica"/>
                <a:ea typeface="Helvetica"/>
                <a:cs typeface="Helvetica"/>
                <a:sym typeface="Helvetica"/>
              </a:defRPr>
            </a:pPr>
            <a:r>
              <a:rPr i="0">
                <a:latin typeface="+mn-lt"/>
                <a:ea typeface="+mn-ea"/>
                <a:cs typeface="+mn-cs"/>
                <a:sym typeface="Helvetica Light"/>
              </a:rPr>
              <a:t>svatokrádež, vražda: něco, co se příčí bohům i lidem </a:t>
            </a:r>
          </a:p>
          <a:p>
            <a:pPr marL="667512" lvl="1" indent="-333756" defTabSz="426466">
              <a:spcBef>
                <a:spcPts val="3000"/>
              </a:spcBef>
              <a:defRPr sz="2774" i="1">
                <a:latin typeface="Helvetica"/>
                <a:ea typeface="Helvetica"/>
                <a:cs typeface="Helvetica"/>
                <a:sym typeface="Helvetica"/>
              </a:defRPr>
            </a:pPr>
            <a:r>
              <a:rPr i="0">
                <a:latin typeface="+mn-lt"/>
                <a:ea typeface="+mn-ea"/>
                <a:cs typeface="+mn-cs"/>
                <a:sym typeface="Helvetica Light"/>
              </a:rPr>
              <a:t>Jaké jsou právní účinky </a:t>
            </a:r>
            <a:r>
              <a:t>datio</a:t>
            </a:r>
            <a:r>
              <a:rPr i="0">
                <a:latin typeface="+mn-lt"/>
                <a:ea typeface="+mn-ea"/>
                <a:cs typeface="+mn-cs"/>
                <a:sym typeface="Helvetica Light"/>
              </a:rPr>
              <a:t> </a:t>
            </a:r>
            <a:r>
              <a:t>ob turpem causam</a:t>
            </a:r>
            <a:endParaRPr i="0">
              <a:latin typeface="+mn-lt"/>
              <a:ea typeface="+mn-ea"/>
              <a:cs typeface="+mn-cs"/>
              <a:sym typeface="Helvetica Light"/>
            </a:endParaRPr>
          </a:p>
          <a:p>
            <a:pPr marL="667512" lvl="1" indent="-333756" defTabSz="426466">
              <a:spcBef>
                <a:spcPts val="3000"/>
              </a:spcBef>
              <a:defRPr sz="2774" i="1">
                <a:latin typeface="Helvetica"/>
                <a:ea typeface="Helvetica"/>
                <a:cs typeface="Helvetica"/>
                <a:sym typeface="Helvetica"/>
              </a:defRPr>
            </a:pPr>
            <a:r>
              <a:rPr i="0">
                <a:latin typeface="+mn-lt"/>
                <a:ea typeface="+mn-ea"/>
                <a:cs typeface="+mn-cs"/>
                <a:sym typeface="Helvetica Light"/>
              </a:rPr>
              <a:t>z hlediska věcného práva je právní jednání je platné, přechází na příjemce vlastnické právo </a:t>
            </a:r>
          </a:p>
          <a:p>
            <a:pPr marL="667512" lvl="1" indent="-333756" defTabSz="426466">
              <a:spcBef>
                <a:spcPts val="3000"/>
              </a:spcBef>
              <a:defRPr sz="2774" i="1">
                <a:latin typeface="Helvetica"/>
                <a:ea typeface="Helvetica"/>
                <a:cs typeface="Helvetica"/>
                <a:sym typeface="Helvetica"/>
              </a:defRPr>
            </a:pPr>
            <a:r>
              <a:rPr i="0">
                <a:latin typeface="+mn-lt"/>
                <a:ea typeface="+mn-ea"/>
                <a:cs typeface="+mn-cs"/>
                <a:sym typeface="Helvetica Light"/>
              </a:rPr>
              <a:t>z hlediska obligačního práva je právní jednání neplatné, a proto se poskytuje kondikce 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1233</Words>
  <Application>Microsoft Office PowerPoint</Application>
  <PresentationFormat>Vlastní</PresentationFormat>
  <Paragraphs>116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Helvetica</vt:lpstr>
      <vt:lpstr>Helvetica Light</vt:lpstr>
      <vt:lpstr>Helvetica Neue</vt:lpstr>
      <vt:lpstr>Times New Roman</vt:lpstr>
      <vt:lpstr>Gradient</vt:lpstr>
      <vt:lpstr>Význam meretrix v dějinách  aneb jak Kubeš se Sedláčkem kupovali nevěstinec </vt:lpstr>
      <vt:lpstr>Ochrana před nečestným jednáním </vt:lpstr>
      <vt:lpstr>Condictio ob turpem causam</vt:lpstr>
      <vt:lpstr>Condictio ob turpis causam </vt:lpstr>
      <vt:lpstr>Condictio ob turpem causam </vt:lpstr>
      <vt:lpstr>Condictio ob turpem causam</vt:lpstr>
      <vt:lpstr>Condictio ob turpis causam </vt:lpstr>
      <vt:lpstr>Condictio ob turpis causam </vt:lpstr>
      <vt:lpstr>Výklad pojmu turpis </vt:lpstr>
      <vt:lpstr>Jednostranná a oboustranná neplatnost </vt:lpstr>
      <vt:lpstr>Oboustranná nečestnost </vt:lpstr>
      <vt:lpstr>Oboustranná nečestnost </vt:lpstr>
      <vt:lpstr>Meretrix v dějinách </vt:lpstr>
      <vt:lpstr>Meretrix v dějinách </vt:lpstr>
      <vt:lpstr>Meretrix v dějinách </vt:lpstr>
      <vt:lpstr>Meretrix v dějinách </vt:lpstr>
      <vt:lpstr>Meretrix v dějinách </vt:lpstr>
      <vt:lpstr>Děkuji vám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meretrix v dějinách  aneb jak Kubeš se Sedláčkem kupovali nevěstinec </dc:title>
  <dc:creator>10908</dc:creator>
  <cp:lastModifiedBy>Uživatel systému Windows</cp:lastModifiedBy>
  <cp:revision>1</cp:revision>
  <dcterms:modified xsi:type="dcterms:W3CDTF">2018-11-19T15:54:19Z</dcterms:modified>
</cp:coreProperties>
</file>