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5"/>
  </p:notesMasterIdLst>
  <p:handoutMasterIdLst>
    <p:handoutMasterId r:id="rId26"/>
  </p:handoutMasterIdLst>
  <p:sldIdLst>
    <p:sldId id="309" r:id="rId3"/>
    <p:sldId id="316" r:id="rId4"/>
    <p:sldId id="317" r:id="rId5"/>
    <p:sldId id="318" r:id="rId6"/>
    <p:sldId id="319" r:id="rId7"/>
    <p:sldId id="321" r:id="rId8"/>
    <p:sldId id="333" r:id="rId9"/>
    <p:sldId id="323" r:id="rId10"/>
    <p:sldId id="334" r:id="rId11"/>
    <p:sldId id="324" r:id="rId12"/>
    <p:sldId id="335" r:id="rId13"/>
    <p:sldId id="325" r:id="rId14"/>
    <p:sldId id="326" r:id="rId15"/>
    <p:sldId id="327" r:id="rId16"/>
    <p:sldId id="328" r:id="rId17"/>
    <p:sldId id="329" r:id="rId18"/>
    <p:sldId id="330" r:id="rId19"/>
    <p:sldId id="340" r:id="rId20"/>
    <p:sldId id="331" r:id="rId21"/>
    <p:sldId id="339" r:id="rId22"/>
    <p:sldId id="337" r:id="rId23"/>
    <p:sldId id="322" r:id="rId2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1" autoAdjust="0"/>
    <p:restoredTop sz="94675" autoAdjust="0"/>
  </p:normalViewPr>
  <p:slideViewPr>
    <p:cSldViewPr>
      <p:cViewPr varScale="1">
        <p:scale>
          <a:sx n="77" d="100"/>
          <a:sy n="77" d="100"/>
        </p:scale>
        <p:origin x="10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5F52D01-D0B5-4912-9E2B-1A469C9C227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21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9F4DC71-5790-4329-ABAE-EE6053F3058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503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554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22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02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F9D96F6-1ACC-4536-AE57-5DE68E50E5B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B15A88-7277-4E16-A5F6-E6AF1C3099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09C416-5A97-41A1-AFDC-538D5E6E1F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743EF1-6B51-4E5C-BAFF-4F4E7D968A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F5E75A-8E93-4F4C-9A9C-0B7E844372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61176-636D-421D-A566-B12A573FA9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EE9D9E-9924-4121-B02A-0ED8BAA6B1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554526-B6BB-4B15-89FD-83751DAA46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35EFB-75E3-4439-B22F-462D9B9DA1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C64FB7-85F4-4CAD-9EF6-CA01A3BD45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E5703A-999A-4F2A-8E03-E2D00018FA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4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A11CA51-6866-47C6-81F7-7D0C150EEF4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dopravce.cz/" TargetMode="External"/><Relationship Id="rId4" Type="http://schemas.openxmlformats.org/officeDocument/2006/relationships/hyperlink" Target="http://www.cechofracht.cz/" TargetMode="External"/><Relationship Id="rId5" Type="http://schemas.openxmlformats.org/officeDocument/2006/relationships/hyperlink" Target="http://www.fiata.com/" TargetMode="External"/><Relationship Id="rId6" Type="http://schemas.openxmlformats.org/officeDocument/2006/relationships/hyperlink" Target="http://www.cspl.cz/" TargetMode="External"/><Relationship Id="rId7" Type="http://schemas.openxmlformats.org/officeDocument/2006/relationships/hyperlink" Target="http://www.sslczech.cz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ece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28860" y="2780928"/>
            <a:ext cx="6429420" cy="280831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3200" b="1" dirty="0" smtClean="0"/>
              <a:t>Blok 2: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3600" b="1" dirty="0"/>
              <a:t>M</a:t>
            </a:r>
            <a:r>
              <a:rPr lang="cs-CZ" sz="3600" b="1" dirty="0" smtClean="0"/>
              <a:t>ezinárodní přepravní právo.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 smtClean="0"/>
              <a:t>Zdeněk Kapitán</a:t>
            </a:r>
            <a:endParaRPr lang="cs-CZ" sz="2400" dirty="0"/>
          </a:p>
        </p:txBody>
      </p:sp>
      <p:pic>
        <p:nvPicPr>
          <p:cNvPr id="1026" name="Picture 2" descr="http://dovednosti.law.muni.cz/img/OPVK_hor_zakladni_logolink_RGB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733256"/>
            <a:ext cx="48291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95536" y="6405984"/>
            <a:ext cx="3816424" cy="26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kern="0" dirty="0" err="1" smtClean="0"/>
              <a:t>MVV794K</a:t>
            </a:r>
            <a:r>
              <a:rPr lang="cs-CZ" sz="2400" b="1" kern="0" dirty="0" smtClean="0"/>
              <a:t>: Praxe </a:t>
            </a:r>
            <a:r>
              <a:rPr lang="cs-CZ" sz="2400" b="1" kern="0" dirty="0" err="1" smtClean="0"/>
              <a:t>MPSaO</a:t>
            </a:r>
            <a:endParaRPr lang="cs-CZ" sz="1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Zvláštnosti přímých úprav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marL="542925" indent="-542925" algn="just">
              <a:spcBef>
                <a:spcPts val="0"/>
              </a:spcBef>
              <a:spcAft>
                <a:spcPts val="1800"/>
              </a:spcAft>
            </a:pPr>
            <a:r>
              <a:rPr lang="cs-CZ" altLang="cs-CZ" sz="2800" dirty="0"/>
              <a:t>vlastní definice tzv. mezinárodního prvku (je v různých mezinárodních smlouvách různá)</a:t>
            </a:r>
          </a:p>
          <a:p>
            <a:pPr marL="542925" indent="-542925" algn="just">
              <a:spcBef>
                <a:spcPts val="0"/>
              </a:spcBef>
              <a:spcAft>
                <a:spcPts val="1800"/>
              </a:spcAft>
            </a:pPr>
            <a:r>
              <a:rPr lang="cs-CZ" altLang="cs-CZ" sz="2800" dirty="0"/>
              <a:t>specifické podmínky uzavření </a:t>
            </a:r>
            <a:r>
              <a:rPr lang="cs-CZ" altLang="cs-CZ" sz="2800" dirty="0" smtClean="0"/>
              <a:t>smlouvy …</a:t>
            </a:r>
            <a:endParaRPr lang="cs-CZ" altLang="cs-CZ" sz="2800" dirty="0"/>
          </a:p>
          <a:p>
            <a:pPr marL="542925" indent="-542925" algn="just">
              <a:spcBef>
                <a:spcPts val="0"/>
              </a:spcBef>
              <a:spcAft>
                <a:spcPts val="1800"/>
              </a:spcAft>
            </a:pPr>
            <a:r>
              <a:rPr lang="cs-CZ" altLang="cs-CZ" sz="2800" dirty="0"/>
              <a:t>úprava odpovědnosti (zpravidla objektivní odpovědnost dopravce se stanovenými výlukami)</a:t>
            </a:r>
          </a:p>
          <a:p>
            <a:pPr marL="442913" indent="-442913" algn="just">
              <a:spcBef>
                <a:spcPts val="600"/>
              </a:spcBef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dirty="0"/>
              <a:t>Přepravní smlouva dle </a:t>
            </a:r>
            <a:r>
              <a:rPr lang="cs-CZ" dirty="0" err="1"/>
              <a:t>CMR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542925" indent="-496888" algn="just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podrobná regulace konkrétních práv a povinností ve srovnání s vnitrostátní úpravou; </a:t>
            </a:r>
            <a:r>
              <a:rPr lang="cs-CZ" sz="2000" dirty="0" err="1"/>
              <a:t>CMR</a:t>
            </a:r>
            <a:r>
              <a:rPr lang="cs-CZ" sz="2000" dirty="0"/>
              <a:t> prakticky nedává žádnou možnost – v případě, že má být použita – pro aplikaci úpravy v </a:t>
            </a:r>
            <a:r>
              <a:rPr lang="cs-CZ" sz="2000" dirty="0" err="1"/>
              <a:t>NOZ</a:t>
            </a:r>
            <a:endParaRPr lang="cs-CZ" sz="2000" dirty="0"/>
          </a:p>
          <a:p>
            <a:pPr marL="542925" indent="-496888" algn="just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odpovědnost: objektivní odpovědnost dopravce, důkazní břemeno dopravce</a:t>
            </a:r>
          </a:p>
          <a:p>
            <a:pPr marL="542925" indent="-496888" algn="just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b="1" dirty="0"/>
              <a:t>limitace náhrady škody s využitím zlatého franku, nebo </a:t>
            </a:r>
            <a:r>
              <a:rPr lang="cs-CZ" sz="2000" b="1" dirty="0" err="1"/>
              <a:t>SDR</a:t>
            </a:r>
            <a:r>
              <a:rPr lang="cs-CZ" sz="2000" dirty="0"/>
              <a:t>;</a:t>
            </a:r>
            <a:r>
              <a:rPr lang="cs-CZ" sz="2000" b="1" dirty="0"/>
              <a:t> </a:t>
            </a:r>
            <a:r>
              <a:rPr lang="cs-CZ" sz="2000" dirty="0"/>
              <a:t>bez limitu v případě udané ceny a udaného zájmu</a:t>
            </a:r>
          </a:p>
          <a:p>
            <a:pPr marL="542925" indent="-496888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odpovědnost za: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použití přiložených dokladů,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poškození,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ztrátu (a úbytek hmotnosti),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překročení dodací lhůty,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nevybranou dobírku,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za porušení jiné povinnosti</a:t>
            </a:r>
          </a:p>
          <a:p>
            <a:pPr marL="542925" indent="-496888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konkrétní problémy viz text </a:t>
            </a:r>
            <a:r>
              <a:rPr lang="cs-CZ" sz="2000" dirty="0" err="1"/>
              <a:t>CMR</a:t>
            </a:r>
            <a:r>
              <a:rPr lang="cs-CZ" sz="2000" dirty="0"/>
              <a:t>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624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Důležité upozornění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623888" indent="-623888" algn="just">
              <a:spcBef>
                <a:spcPts val="1200"/>
              </a:spcBef>
              <a:defRPr/>
            </a:pPr>
            <a:r>
              <a:rPr lang="cs-CZ" altLang="cs-CZ" sz="2800" dirty="0" smtClean="0"/>
              <a:t>je </a:t>
            </a:r>
            <a:r>
              <a:rPr lang="cs-CZ" altLang="cs-CZ" sz="2800" dirty="0"/>
              <a:t>třeba rozlišovat striktně </a:t>
            </a:r>
            <a:r>
              <a:rPr lang="cs-CZ" altLang="cs-CZ" sz="2800" dirty="0" smtClean="0"/>
              <a:t>trojúhelník vztahů, tj. vztah</a:t>
            </a:r>
            <a:endParaRPr lang="cs-CZ" altLang="cs-CZ" sz="2800" dirty="0"/>
          </a:p>
          <a:p>
            <a:pPr marL="1262063" lvl="1" indent="-638175" algn="just">
              <a:spcBef>
                <a:spcPts val="1200"/>
              </a:spcBef>
              <a:buFont typeface="Wingdings" pitchFamily="2" charset="2"/>
              <a:buAutoNum type="alphaLcParenR"/>
              <a:defRPr/>
            </a:pPr>
            <a:r>
              <a:rPr lang="cs-CZ" altLang="cs-CZ" sz="2800" dirty="0"/>
              <a:t>mezi prodávajícím a kupujícím</a:t>
            </a:r>
          </a:p>
          <a:p>
            <a:pPr marL="1262063" lvl="1" indent="-638175" algn="just">
              <a:spcBef>
                <a:spcPts val="1200"/>
              </a:spcBef>
              <a:buFont typeface="Wingdings" pitchFamily="2" charset="2"/>
              <a:buAutoNum type="alphaLcParenR"/>
              <a:defRPr/>
            </a:pPr>
            <a:r>
              <a:rPr lang="cs-CZ" altLang="cs-CZ" sz="2800" dirty="0"/>
              <a:t>prodávajícím a dopravcem/zasílatelem</a:t>
            </a:r>
          </a:p>
          <a:p>
            <a:pPr marL="1262063" lvl="1" indent="-638175" algn="just">
              <a:spcBef>
                <a:spcPts val="1200"/>
              </a:spcBef>
              <a:buFont typeface="Wingdings" pitchFamily="2" charset="2"/>
              <a:buAutoNum type="alphaLcParenR"/>
              <a:defRPr/>
            </a:pPr>
            <a:r>
              <a:rPr lang="cs-CZ" altLang="cs-CZ" sz="2800" dirty="0"/>
              <a:t>kupujícím a dopravcem/zasílatelem</a:t>
            </a:r>
          </a:p>
          <a:p>
            <a:pPr marL="609600" indent="-609600" algn="just">
              <a:spcBef>
                <a:spcPts val="1200"/>
              </a:spcBef>
              <a:defRPr/>
            </a:pPr>
            <a:r>
              <a:rPr lang="cs-CZ" altLang="cs-CZ" sz="2800" dirty="0" smtClean="0"/>
              <a:t>vztahy </a:t>
            </a:r>
            <a:r>
              <a:rPr lang="cs-CZ" altLang="cs-CZ" sz="2800" dirty="0"/>
              <a:t>a) a b) jsou vztahy smluvními a vztah c) je vztahem </a:t>
            </a:r>
            <a:r>
              <a:rPr lang="cs-CZ" altLang="cs-CZ" sz="2800" dirty="0" smtClean="0"/>
              <a:t>mimosmluvním</a:t>
            </a:r>
          </a:p>
          <a:p>
            <a:pPr marL="609600" indent="-609600" algn="just">
              <a:spcBef>
                <a:spcPts val="1200"/>
              </a:spcBef>
              <a:defRPr/>
            </a:pPr>
            <a:r>
              <a:rPr lang="cs-CZ" altLang="cs-CZ" sz="2800" dirty="0" smtClean="0"/>
              <a:t>viz schéma</a:t>
            </a:r>
            <a:endParaRPr lang="cs-CZ" altLang="cs-CZ" sz="2800" dirty="0"/>
          </a:p>
          <a:p>
            <a:pPr marL="442913" indent="-442913" algn="just">
              <a:spcBef>
                <a:spcPts val="600"/>
              </a:spcBef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řešení sporů (opakování)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obecná </a:t>
            </a:r>
            <a:r>
              <a:rPr lang="cs-CZ" altLang="cs-CZ" dirty="0" smtClean="0"/>
              <a:t>úprava: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 smtClean="0"/>
              <a:t>u zvoleného rozhodčího soudu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 smtClean="0"/>
              <a:t>u </a:t>
            </a:r>
            <a:r>
              <a:rPr lang="cs-CZ" altLang="cs-CZ" sz="2400" dirty="0"/>
              <a:t>zvoleného státního soudu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soudu žalovaného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soudu v místě, kde závazek byl/měl být splněn</a:t>
            </a:r>
          </a:p>
          <a:p>
            <a:pPr marL="609600" indent="-609600" algn="just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přepravní smlouva (</a:t>
            </a:r>
            <a:r>
              <a:rPr lang="cs-CZ" altLang="cs-CZ" dirty="0" err="1"/>
              <a:t>CMR</a:t>
            </a:r>
            <a:r>
              <a:rPr lang="cs-CZ" altLang="cs-CZ" dirty="0"/>
              <a:t>):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zvoleného rozhodčího soudu (s výhradou)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zvoleného státního soudu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soudu žalovaného dopravce (…)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soudu v místě, kde byla zásilka převzata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k </a:t>
            </a:r>
            <a:r>
              <a:rPr lang="cs-CZ" altLang="cs-CZ" sz="2400" dirty="0"/>
              <a:t>přepravě nebo v místě určení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rozhodné (opakování)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obecná úprava (čl. 3, 4 nařízení Řím I):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000" dirty="0"/>
              <a:t>právo, které si strany zvolily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000" dirty="0"/>
              <a:t>pokud si právo nezvolily, tak právo neužšího spojení, zpravidla právo té strany, která poskytuje charakteristické plnění</a:t>
            </a:r>
          </a:p>
          <a:p>
            <a:pPr marL="542925" indent="-542925" algn="just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přepravní smlouva (čl. 3 a 5 nařízení Řím I):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cs-CZ" altLang="cs-CZ" sz="2000" dirty="0"/>
              <a:t>volba práva, není-li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cs-CZ" altLang="cs-CZ" sz="2000" dirty="0"/>
              <a:t>právo místa domicilu dopravce, pokud se nachází ve stejném státě jako místo odeslání či doručení, není-li splněno,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cs-CZ" altLang="cs-CZ" sz="2000" dirty="0"/>
              <a:t>právo místa dohodnutého doručení</a:t>
            </a:r>
          </a:p>
          <a:p>
            <a:pPr marL="542925" indent="-542925" algn="just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pozor na věcná práva, ta se řídí v zásadě právem polohy věci (podle nového zákona o mezinárodním právu soukromém)</a:t>
            </a:r>
            <a:endParaRPr lang="cs-CZ" altLang="cs-CZ" dirty="0">
              <a:solidFill>
                <a:srgbClr val="CC33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Co určuje právo rozhodné?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okruh předpisů a jejich vzájemný vztah; přednostně se použije </a:t>
            </a:r>
            <a:r>
              <a:rPr lang="cs-CZ" altLang="cs-CZ" sz="2800" dirty="0" err="1"/>
              <a:t>CMR</a:t>
            </a:r>
            <a:r>
              <a:rPr lang="cs-CZ" altLang="cs-CZ" sz="2800" dirty="0"/>
              <a:t>, v návaznosti na ni vnitrostátní předpisy (viz samostatné schéma)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jaká jsou práva a povinnosti stran (subjektů)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zda a kdy vznikla platně smlouva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které normy jsou kogentní a které dispozitivní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zda a v jakém rozsahu se použijí nestátní prostředky regulace (viz další </a:t>
            </a:r>
            <a:r>
              <a:rPr lang="cs-CZ" altLang="cs-CZ" sz="2800" dirty="0" err="1"/>
              <a:t>slide</a:t>
            </a:r>
            <a:r>
              <a:rPr lang="cs-CZ" altLang="cs-CZ" sz="2800" dirty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spc="-30" dirty="0"/>
              <a:t>Co určuje práva a povinnosti stran?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>
              <a:spcBef>
                <a:spcPct val="0"/>
              </a:spcBef>
            </a:pPr>
            <a:r>
              <a:rPr lang="cs-CZ" altLang="cs-CZ" sz="2800" dirty="0"/>
              <a:t>obecně závazné právní předpisy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sz="2400" dirty="0"/>
              <a:t>předpisy unijního práva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sz="2400" dirty="0"/>
              <a:t>předpisy mezinárodního práva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sz="2400" dirty="0"/>
              <a:t>předpisy vnitrostátního práva</a:t>
            </a:r>
          </a:p>
          <a:p>
            <a:pPr marL="542925" indent="-542925">
              <a:spcBef>
                <a:spcPct val="0"/>
              </a:spcBef>
            </a:pPr>
            <a:r>
              <a:rPr lang="cs-CZ" altLang="cs-CZ" sz="2800" dirty="0"/>
              <a:t>smlouva mezi stranami</a:t>
            </a:r>
          </a:p>
          <a:p>
            <a:pPr marL="542925" indent="-542925">
              <a:spcBef>
                <a:spcPct val="0"/>
              </a:spcBef>
            </a:pPr>
            <a:r>
              <a:rPr lang="cs-CZ" altLang="cs-CZ" sz="2800" dirty="0"/>
              <a:t>nestátní prostředky regulace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praxe stran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obchodní zvyklosti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formulářové smlouvy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soukromé kodifikace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obchodní podmínky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>
              <a:spcBef>
                <a:spcPts val="0"/>
              </a:spcBef>
              <a:spcAft>
                <a:spcPts val="600"/>
              </a:spcAft>
            </a:pPr>
            <a:r>
              <a:rPr lang="cs-CZ" sz="2700" dirty="0" smtClean="0"/>
              <a:t>je třeba rozlišovat čtyři okamžiky</a:t>
            </a:r>
          </a:p>
          <a:p>
            <a:pPr marL="1071563" lvl="2" indent="-528638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lphaLcParenR"/>
            </a:pPr>
            <a:r>
              <a:rPr lang="cs-CZ" sz="2700" dirty="0" smtClean="0">
                <a:solidFill>
                  <a:schemeClr val="tx2"/>
                </a:solidFill>
              </a:rPr>
              <a:t>okamžik dodání (právní dodání)</a:t>
            </a:r>
          </a:p>
          <a:p>
            <a:pPr marL="1071563" lvl="2" indent="-528638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lphaLcParenR"/>
            </a:pPr>
            <a:r>
              <a:rPr lang="cs-CZ" sz="2700" dirty="0" smtClean="0">
                <a:solidFill>
                  <a:schemeClr val="tx2"/>
                </a:solidFill>
              </a:rPr>
              <a:t>okamžik přechodu nebezpečí škody</a:t>
            </a:r>
          </a:p>
          <a:p>
            <a:pPr marL="1071563" lvl="2" indent="-528638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lphaLcParenR"/>
            </a:pPr>
            <a:r>
              <a:rPr lang="cs-CZ" sz="2700" dirty="0" smtClean="0">
                <a:solidFill>
                  <a:schemeClr val="tx2"/>
                </a:solidFill>
              </a:rPr>
              <a:t>okamžik převzetí (faktické dodání)</a:t>
            </a:r>
          </a:p>
          <a:p>
            <a:pPr marL="1071563" lvl="2" indent="-528638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lphaLcParenR"/>
            </a:pPr>
            <a:r>
              <a:rPr lang="cs-CZ" sz="2700" dirty="0" smtClean="0">
                <a:solidFill>
                  <a:schemeClr val="tx2"/>
                </a:solidFill>
              </a:rPr>
              <a:t>okamžik vzniku vlastnického práva</a:t>
            </a:r>
          </a:p>
          <a:p>
            <a:pPr marL="542925" indent="-542925" algn="just">
              <a:spcBef>
                <a:spcPts val="0"/>
              </a:spcBef>
              <a:spcAft>
                <a:spcPts val="600"/>
              </a:spcAft>
            </a:pPr>
            <a:r>
              <a:rPr lang="cs-CZ" sz="2700" dirty="0" smtClean="0"/>
              <a:t>měly by být v souladu; s každým z nich může být spojen jiný následek, nicméně jsou existenčně závislé</a:t>
            </a:r>
          </a:p>
          <a:p>
            <a:pPr marL="542925" indent="-542925" algn="just">
              <a:spcBef>
                <a:spcPts val="0"/>
              </a:spcBef>
              <a:spcAft>
                <a:spcPts val="600"/>
              </a:spcAft>
            </a:pPr>
            <a:r>
              <a:rPr lang="cs-CZ" sz="2700" dirty="0" smtClean="0"/>
              <a:t>příklad (viz další </a:t>
            </a:r>
            <a:r>
              <a:rPr lang="cs-CZ" sz="2700" dirty="0" err="1" smtClean="0"/>
              <a:t>slide</a:t>
            </a:r>
            <a:r>
              <a:rPr lang="cs-CZ" sz="2700" dirty="0" smtClean="0"/>
              <a:t>)</a:t>
            </a:r>
          </a:p>
          <a:p>
            <a:pPr marL="442913" indent="-442913" algn="just">
              <a:spcBef>
                <a:spcPts val="600"/>
              </a:spcBef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Příklad na právní souvislosti dodání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542925" algn="just"/>
            <a:r>
              <a:rPr lang="cs-CZ" sz="2100" dirty="0"/>
              <a:t>Mezi dvěma podnikateli, českým prodávajícím (Ostrava) a ruským kupujícím (Vladivostok), byla sjednána smlouva, ve které byla tato ustanovení</a:t>
            </a:r>
            <a:r>
              <a:rPr lang="cs-CZ" sz="2100" dirty="0" smtClean="0"/>
              <a:t>:</a:t>
            </a:r>
            <a:r>
              <a:rPr lang="cs-CZ" sz="2100" i="1" dirty="0"/>
              <a:t> </a:t>
            </a:r>
            <a:endParaRPr lang="cs-CZ" sz="2100" dirty="0"/>
          </a:p>
          <a:p>
            <a:pPr marL="542925" indent="0" algn="just">
              <a:buNone/>
            </a:pPr>
            <a:r>
              <a:rPr lang="cs-CZ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Zboží bude za účelem reklamace zjevných vad prohlédnuto do </a:t>
            </a:r>
            <a:r>
              <a:rPr lang="cs-CZ" sz="2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cs-CZ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dnů od dodání.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indent="0" algn="just">
              <a:buNone/>
            </a:pPr>
            <a:r>
              <a:rPr lang="cs-CZ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Zboží bude přepravováno do místa určení po železnici; přepravní smlouvu uzavře prodávající.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indent="-542925" algn="just"/>
            <a:r>
              <a:rPr lang="cs-CZ" sz="2100" dirty="0" smtClean="0"/>
              <a:t>Zboží </a:t>
            </a:r>
            <a:r>
              <a:rPr lang="cs-CZ" sz="2100" dirty="0"/>
              <a:t>bylo předáno k přepravě 5. září. Ve Vladivostoku bylo připraveno po vyřízení celních formalit k odběru 16. září.</a:t>
            </a:r>
          </a:p>
          <a:p>
            <a:pPr marL="542925" indent="-542925" algn="just"/>
            <a:r>
              <a:rPr lang="cs-CZ" sz="2100" b="1" dirty="0" smtClean="0"/>
              <a:t>Do </a:t>
            </a:r>
            <a:r>
              <a:rPr lang="cs-CZ" sz="2100" b="1" dirty="0"/>
              <a:t>kdy měla být provedena prohlídka zboží za účelem reklamace</a:t>
            </a:r>
            <a:r>
              <a:rPr lang="cs-CZ" sz="2100" b="1" dirty="0" smtClean="0"/>
              <a:t>? </a:t>
            </a:r>
            <a:r>
              <a:rPr lang="cs-CZ" sz="2100" dirty="0" smtClean="0"/>
              <a:t>Zohledněte zejména čl. 31, 33, 36, 38, 39, 66 a 67 </a:t>
            </a:r>
            <a:r>
              <a:rPr lang="cs-CZ" sz="2100" dirty="0" err="1" smtClean="0"/>
              <a:t>CISG</a:t>
            </a:r>
            <a:r>
              <a:rPr lang="cs-CZ" sz="2100" dirty="0" smtClean="0"/>
              <a:t>).</a:t>
            </a:r>
            <a:endParaRPr lang="cs-CZ" sz="21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558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79326"/>
          </a:xfrm>
        </p:spPr>
        <p:txBody>
          <a:bodyPr/>
          <a:lstStyle/>
          <a:p>
            <a:r>
              <a:rPr lang="cs-CZ" sz="3600" dirty="0"/>
              <a:t>Obecné pokyny </a:t>
            </a:r>
            <a:r>
              <a:rPr lang="cs-CZ" sz="3600" dirty="0" smtClean="0"/>
              <a:t>pro použití </a:t>
            </a:r>
            <a:r>
              <a:rPr lang="cs-CZ" sz="3600" dirty="0" err="1" smtClean="0"/>
              <a:t>Incoterms</a:t>
            </a:r>
            <a:r>
              <a:rPr lang="cs-CZ" sz="3600" dirty="0" smtClean="0"/>
              <a:t> dle </a:t>
            </a:r>
            <a:r>
              <a:rPr lang="cs-CZ" sz="3600" dirty="0" err="1" smtClean="0"/>
              <a:t>ICC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492896"/>
            <a:ext cx="7772400" cy="3638029"/>
          </a:xfrm>
        </p:spPr>
        <p:txBody>
          <a:bodyPr/>
          <a:lstStyle/>
          <a:p>
            <a:pPr marL="542925" indent="-496888" algn="just">
              <a:spcBef>
                <a:spcPts val="0"/>
              </a:spcBef>
              <a:spcAft>
                <a:spcPts val="1200"/>
              </a:spcAft>
            </a:pPr>
            <a:r>
              <a:rPr lang="cs-CZ" sz="2800" dirty="0"/>
              <a:t>volba vhodného pravidla – měla by jí předcházet práce s pravidly</a:t>
            </a:r>
          </a:p>
          <a:p>
            <a:pPr marL="542925" indent="-496888" algn="just">
              <a:spcBef>
                <a:spcPts val="0"/>
              </a:spcBef>
              <a:spcAft>
                <a:spcPts val="1200"/>
              </a:spcAft>
            </a:pPr>
            <a:r>
              <a:rPr lang="cs-CZ" sz="2800" dirty="0"/>
              <a:t>nedoporučuje se modifikovat obsah, pokud ano, tak způsoby, které jsou obvyklé</a:t>
            </a:r>
          </a:p>
          <a:p>
            <a:pPr marL="542925" indent="-496888" algn="just">
              <a:spcBef>
                <a:spcPts val="0"/>
              </a:spcBef>
              <a:spcAft>
                <a:spcPts val="1200"/>
              </a:spcAft>
            </a:pPr>
            <a:r>
              <a:rPr lang="cs-CZ" sz="2800" dirty="0"/>
              <a:t>místo dodání, které je do podmínky zahrnováno, by mělo být určováno co </a:t>
            </a:r>
            <a:r>
              <a:rPr lang="cs-CZ" sz="2800" dirty="0" smtClean="0"/>
              <a:t>nejpřesněji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0521D5-2726-416D-B618-8F2317512237}" type="slidenum">
              <a:rPr lang="cs-CZ"/>
              <a:pPr/>
              <a:t>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429000"/>
            <a:ext cx="5969000" cy="3429000"/>
          </a:xfrm>
        </p:spPr>
        <p:txBody>
          <a:bodyPr/>
          <a:lstStyle/>
          <a:p>
            <a:r>
              <a:rPr lang="cs-CZ" sz="4400" dirty="0" smtClean="0"/>
              <a:t>Mezinárodní přepravní právo.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5048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79326"/>
          </a:xfrm>
        </p:spPr>
        <p:txBody>
          <a:bodyPr/>
          <a:lstStyle/>
          <a:p>
            <a:r>
              <a:rPr lang="cs-CZ" sz="3600" dirty="0"/>
              <a:t>Obecné pokyny </a:t>
            </a:r>
            <a:r>
              <a:rPr lang="cs-CZ" sz="3600" dirty="0" smtClean="0"/>
              <a:t>pro použití </a:t>
            </a:r>
            <a:r>
              <a:rPr lang="cs-CZ" sz="3600" dirty="0" err="1" smtClean="0"/>
              <a:t>Incoterms</a:t>
            </a:r>
            <a:r>
              <a:rPr lang="cs-CZ" sz="3600" dirty="0" smtClean="0"/>
              <a:t> dle Kapitána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pPr marL="442913" indent="-396875" algn="just"/>
            <a:r>
              <a:rPr lang="cs-CZ" sz="2100" dirty="0"/>
              <a:t>vytipovat si parity vhodné pro vlastní obchodní činnost a ty používat</a:t>
            </a:r>
          </a:p>
          <a:p>
            <a:pPr marL="442913" indent="-396875" algn="just"/>
            <a:r>
              <a:rPr lang="cs-CZ" sz="2100" dirty="0"/>
              <a:t>pro vybrané dodací parity dotvořit smluvní mechanismus (například ve vlastních smluvních dodacích podmínkách), který odstraní nejasnosti plynoucí z Pravidel (například otázky rozsahu </a:t>
            </a:r>
            <a:r>
              <a:rPr lang="cs-CZ" sz="2100" b="1" dirty="0"/>
              <a:t>pojištění</a:t>
            </a:r>
            <a:r>
              <a:rPr lang="cs-CZ" sz="2100" dirty="0"/>
              <a:t>, provádění </a:t>
            </a:r>
            <a:r>
              <a:rPr lang="cs-CZ" sz="2100" b="1" dirty="0"/>
              <a:t>kontroly</a:t>
            </a:r>
            <a:r>
              <a:rPr lang="cs-CZ" sz="2100" dirty="0"/>
              <a:t>); nemusí přitom dojít ke změně mechanismu, který z Pravidel plyne</a:t>
            </a:r>
          </a:p>
          <a:p>
            <a:pPr marL="442913" indent="-396875" algn="just"/>
            <a:r>
              <a:rPr lang="cs-CZ" sz="2100" dirty="0"/>
              <a:t>z pohledu českého prodávajícího: nejlépe je používat „systém </a:t>
            </a:r>
            <a:r>
              <a:rPr lang="cs-CZ" sz="2100" dirty="0" err="1"/>
              <a:t>EXW</a:t>
            </a:r>
            <a:r>
              <a:rPr lang="cs-CZ" sz="2100" dirty="0"/>
              <a:t>“ s úpravou souvisejících otázek ve smlouvě (odůvodnění později)</a:t>
            </a:r>
          </a:p>
          <a:p>
            <a:pPr marL="442913" indent="-396875" algn="just"/>
            <a:r>
              <a:rPr lang="cs-CZ" sz="2100" dirty="0"/>
              <a:t>pozor na používání </a:t>
            </a:r>
            <a:r>
              <a:rPr lang="cs-CZ" sz="2100" dirty="0" err="1"/>
              <a:t>Incoterms</a:t>
            </a:r>
            <a:r>
              <a:rPr lang="cs-CZ" sz="2100" dirty="0"/>
              <a:t> 2000, 1990 a starších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694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Vybrané problémy </a:t>
            </a:r>
            <a:r>
              <a:rPr lang="cs-CZ" sz="3600" dirty="0" err="1"/>
              <a:t>Incoterms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496888" algn="just">
              <a:spcBef>
                <a:spcPts val="600"/>
              </a:spcBef>
            </a:pPr>
            <a:r>
              <a:rPr lang="cs-CZ" dirty="0"/>
              <a:t>zajištění nakládky (</a:t>
            </a:r>
            <a:r>
              <a:rPr lang="cs-CZ" dirty="0" err="1"/>
              <a:t>EXW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hrazení nákladů přepravného (</a:t>
            </a:r>
            <a:r>
              <a:rPr lang="cs-CZ" dirty="0" err="1"/>
              <a:t>FCA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problematické osvobození od DPH při vývozu do třetích zemí (</a:t>
            </a:r>
            <a:r>
              <a:rPr lang="cs-CZ" dirty="0" err="1"/>
              <a:t>EXW</a:t>
            </a:r>
            <a:r>
              <a:rPr lang="cs-CZ" dirty="0"/>
              <a:t>, </a:t>
            </a:r>
            <a:r>
              <a:rPr lang="cs-CZ" dirty="0" err="1"/>
              <a:t>FCA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okamžik přechodu rizik (</a:t>
            </a:r>
            <a:r>
              <a:rPr lang="cs-CZ" dirty="0" err="1"/>
              <a:t>CPT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rozsah pojištění (CIP, </a:t>
            </a:r>
            <a:r>
              <a:rPr lang="cs-CZ" dirty="0" err="1"/>
              <a:t>CIF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celní formality na dovozu (</a:t>
            </a:r>
            <a:r>
              <a:rPr lang="cs-CZ" dirty="0" err="1"/>
              <a:t>DDP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podmínky vykládky v místě dodání (DAT, </a:t>
            </a:r>
            <a:r>
              <a:rPr lang="cs-CZ" dirty="0" err="1"/>
              <a:t>DDP</a:t>
            </a:r>
            <a:r>
              <a:rPr lang="cs-CZ" dirty="0" smtClean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 smtClean="0"/>
              <a:t>navrhněte řešení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350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0521D5-2726-416D-B618-8F2317512237}" type="slidenum">
              <a:rPr lang="cs-CZ"/>
              <a:pPr/>
              <a:t>22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689672"/>
            <a:ext cx="5969000" cy="3168328"/>
          </a:xfrm>
        </p:spPr>
        <p:txBody>
          <a:bodyPr/>
          <a:lstStyle/>
          <a:p>
            <a:r>
              <a:rPr lang="cs-CZ" sz="4400" dirty="0" smtClean="0"/>
              <a:t>Hezký zbytek dne.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9170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Doporučené internetové zdroje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2"/>
              </a:rPr>
              <a:t>www.unece.org</a:t>
            </a:r>
            <a:r>
              <a:rPr lang="cs-CZ" altLang="cs-CZ" sz="2800" dirty="0"/>
              <a:t> </a:t>
            </a:r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3"/>
              </a:rPr>
              <a:t>www.prodopravce.cz</a:t>
            </a:r>
            <a:endParaRPr lang="cs-CZ" altLang="cs-CZ" sz="2800" dirty="0"/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4"/>
              </a:rPr>
              <a:t>www.cechofracht.cz</a:t>
            </a:r>
            <a:endParaRPr lang="cs-CZ" altLang="cs-CZ" sz="2800" dirty="0"/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5"/>
              </a:rPr>
              <a:t>www.fiata.com</a:t>
            </a:r>
            <a:endParaRPr lang="cs-CZ" altLang="cs-CZ" sz="2800" dirty="0"/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6"/>
              </a:rPr>
              <a:t>www.cspl.cz</a:t>
            </a:r>
            <a:endParaRPr lang="cs-CZ" altLang="cs-CZ" sz="2800" dirty="0"/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7"/>
              </a:rPr>
              <a:t>www.sslczech.cz</a:t>
            </a:r>
            <a:r>
              <a:rPr lang="cs-CZ" altLang="cs-CZ" sz="2800" dirty="0"/>
              <a:t> </a:t>
            </a:r>
            <a:r>
              <a:rPr lang="cs-CZ" altLang="cs-CZ" dirty="0"/>
              <a:t>(včetně dalších odkazů</a:t>
            </a:r>
            <a:r>
              <a:rPr lang="cs-CZ" altLang="cs-CZ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80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Okolnosti ovlivňující výběr přepravy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2816"/>
            <a:ext cx="7772400" cy="4358109"/>
          </a:xfrm>
        </p:spPr>
        <p:txBody>
          <a:bodyPr/>
          <a:lstStyle/>
          <a:p>
            <a:pPr marL="542925" indent="-542925">
              <a:spcBef>
                <a:spcPts val="600"/>
              </a:spcBef>
            </a:pPr>
            <a:r>
              <a:rPr lang="cs-CZ" altLang="cs-CZ" dirty="0"/>
              <a:t>dodací parita (podmínka)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vlastní zkušenosti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vlastní možnosti (prostředky)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destinace zboží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přepravní možnosti</a:t>
            </a:r>
            <a:r>
              <a:rPr lang="cs-CZ" altLang="cs-CZ" sz="2800" dirty="0"/>
              <a:t> </a:t>
            </a:r>
            <a:r>
              <a:rPr lang="cs-CZ" altLang="cs-CZ" sz="1800" spc="-50" dirty="0"/>
              <a:t>(infrastruktura, spolehlivost, pravidelnost aj.)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cena přepravovaného zboží 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vlastnosti zboží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objem přepravy (zboží)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požadavky zákazníka</a:t>
            </a:r>
            <a:r>
              <a:rPr lang="cs-CZ" altLang="cs-CZ" sz="2800" dirty="0"/>
              <a:t> </a:t>
            </a:r>
            <a:r>
              <a:rPr lang="cs-CZ" altLang="cs-CZ" sz="1800" dirty="0"/>
              <a:t>(na konci přepravního řetězce)</a:t>
            </a:r>
            <a:endParaRPr lang="cs-CZ" alt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614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Způsoby zajištění přemístění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ryze vlastními prostředky</a:t>
            </a:r>
          </a:p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smlouva o nájmu dopravního prostředku</a:t>
            </a:r>
          </a:p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smlouva o provozu dopravního prostředku</a:t>
            </a:r>
          </a:p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uzavřením přepravní smlouvy</a:t>
            </a:r>
          </a:p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s využitím zasilatele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3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Přemístění s využitím zasilatele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442913" indent="-442913" algn="just">
              <a:spcBef>
                <a:spcPts val="600"/>
              </a:spcBef>
            </a:pPr>
            <a:r>
              <a:rPr lang="cs-CZ" altLang="cs-CZ" sz="2800" dirty="0"/>
              <a:t>pozor na právní pověry – zasilatel nezajišťuje přepravu – jde o zvláštní druh komisionářské smlouvy …</a:t>
            </a:r>
          </a:p>
          <a:p>
            <a:pPr marL="442913" indent="-442913" algn="just">
              <a:spcBef>
                <a:spcPts val="600"/>
              </a:spcBef>
            </a:pPr>
            <a:r>
              <a:rPr lang="cs-CZ" altLang="cs-CZ" sz="2800" dirty="0"/>
              <a:t>cílem zasilatelské smlouvy je uzavření vhodného způsobu přepravy a formalit s tím souvisejících</a:t>
            </a:r>
          </a:p>
          <a:p>
            <a:pPr marL="442913" indent="-442913" algn="just">
              <a:spcBef>
                <a:spcPts val="600"/>
              </a:spcBef>
            </a:pPr>
            <a:r>
              <a:rPr lang="cs-CZ" altLang="cs-CZ" sz="2800" dirty="0"/>
              <a:t>některé podrobnosti viz ve všeobecných zasilatelských podmínkách (viz www </a:t>
            </a:r>
            <a:r>
              <a:rPr lang="cs-CZ" altLang="cs-CZ" sz="2800" dirty="0">
                <a:cs typeface="Arial" charset="0"/>
              </a:rPr>
              <a:t>↑</a:t>
            </a:r>
            <a:r>
              <a:rPr lang="cs-CZ" altLang="cs-CZ" sz="2800" dirty="0" smtClean="0"/>
              <a:t>)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6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Zasílatelská smlouva v </a:t>
            </a:r>
            <a:r>
              <a:rPr lang="cs-CZ" altLang="cs-CZ" sz="3600" dirty="0" smtClean="0"/>
              <a:t>o. z.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úplatný závazek (nikoliv závazek s obligatorní cenou)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b="1" dirty="0"/>
              <a:t>potřebná</a:t>
            </a:r>
            <a:r>
              <a:rPr lang="cs-CZ" altLang="cs-CZ" dirty="0"/>
              <a:t> péče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předmětem je obstarání přepravy, eventuálně i její provedení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subsidiární použití smlouvy komisionářské a smlouvy o dokumentárním inkasu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zákonné zástavní právo k zásilce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b="1" dirty="0"/>
              <a:t>odpovědnost podle §§ 2477 a 2478 </a:t>
            </a:r>
            <a:r>
              <a:rPr lang="cs-CZ" altLang="cs-CZ" b="1" dirty="0" err="1"/>
              <a:t>NOZ</a:t>
            </a:r>
            <a:endParaRPr lang="cs-CZ" altLang="cs-CZ" b="1" dirty="0"/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dispozitivní úprava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konkrétní problémy viz v textu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3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Uzavření přepravní smlouvy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/>
            <a:r>
              <a:rPr lang="cs-CZ" altLang="cs-CZ" sz="2800" dirty="0"/>
              <a:t>smlouva mezi dopravcem a přepravcem (tj. účastníkem právního vztahu, jehož předmětem je předání zboží).</a:t>
            </a:r>
          </a:p>
          <a:p>
            <a:pPr marL="542925" indent="-542925" algn="just"/>
            <a:r>
              <a:rPr lang="cs-CZ" altLang="cs-CZ" sz="2800" dirty="0"/>
              <a:t>typy: silniční, železniční, letecká, námořní (lodní).</a:t>
            </a:r>
          </a:p>
          <a:p>
            <a:pPr marL="542925" indent="-542925" algn="just"/>
            <a:r>
              <a:rPr lang="cs-CZ" altLang="cs-CZ" sz="2800" dirty="0"/>
              <a:t>specifika mezinárodního obchodu spočívají v tom, že existuje unifikovaná úprava, případně formalizované nestátní prostředky regulace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72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Přepravní smlouva v </a:t>
            </a:r>
            <a:r>
              <a:rPr lang="cs-CZ" altLang="cs-CZ" sz="3600" dirty="0" smtClean="0"/>
              <a:t>o. z.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>
              <a:buSzPct val="60000"/>
            </a:pPr>
            <a:r>
              <a:rPr lang="cs-CZ" altLang="cs-CZ" dirty="0"/>
              <a:t>úplatný závazek (nikoliv závazek s obligatorní cenou)</a:t>
            </a:r>
          </a:p>
          <a:p>
            <a:pPr marL="542925" indent="-542925" algn="just">
              <a:buSzPct val="60000"/>
            </a:pPr>
            <a:r>
              <a:rPr lang="cs-CZ" altLang="cs-CZ" b="1" dirty="0"/>
              <a:t>odborná</a:t>
            </a:r>
            <a:r>
              <a:rPr lang="cs-CZ" altLang="cs-CZ" dirty="0"/>
              <a:t> péče</a:t>
            </a:r>
          </a:p>
          <a:p>
            <a:pPr marL="542925" indent="-542925" algn="just">
              <a:buSzPct val="60000"/>
            </a:pPr>
            <a:r>
              <a:rPr lang="cs-CZ" altLang="cs-CZ" dirty="0"/>
              <a:t>předmětem je přemístění z místa na místo</a:t>
            </a:r>
          </a:p>
          <a:p>
            <a:pPr marL="542925" indent="-542925" algn="just">
              <a:buSzPct val="60000"/>
            </a:pPr>
            <a:r>
              <a:rPr lang="cs-CZ" altLang="cs-CZ" dirty="0"/>
              <a:t>subsidiární smlouvy o bankovním dokumentárním inkasu</a:t>
            </a:r>
          </a:p>
          <a:p>
            <a:pPr marL="542925" indent="-542925" algn="just">
              <a:buSzPct val="60000"/>
            </a:pPr>
            <a:r>
              <a:rPr lang="cs-CZ" altLang="cs-CZ" b="1" dirty="0"/>
              <a:t>odpovědnost podle §§ 2566 a násl. </a:t>
            </a:r>
            <a:r>
              <a:rPr lang="cs-CZ" altLang="cs-CZ" b="1" dirty="0" err="1"/>
              <a:t>NOZ</a:t>
            </a:r>
            <a:r>
              <a:rPr lang="cs-CZ" altLang="cs-CZ" b="1" dirty="0"/>
              <a:t>; hradí se skutečná škoda bez limitu s liberačními důvody</a:t>
            </a:r>
          </a:p>
          <a:p>
            <a:pPr marL="542925" indent="-542925" algn="just">
              <a:buSzPct val="60000"/>
            </a:pPr>
            <a:r>
              <a:rPr lang="cs-CZ" altLang="cs-CZ" dirty="0"/>
              <a:t>dispozitivní úprava</a:t>
            </a:r>
          </a:p>
          <a:p>
            <a:pPr marL="542925" indent="-542925" algn="just">
              <a:buSzPct val="60000"/>
            </a:pPr>
            <a:r>
              <a:rPr lang="cs-CZ" altLang="cs-CZ" dirty="0"/>
              <a:t>konkrétní problémy viz v textu </a:t>
            </a:r>
            <a:r>
              <a:rPr lang="cs-CZ" altLang="cs-CZ" dirty="0" smtClean="0"/>
              <a:t>…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38702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329</TotalTime>
  <Words>1081</Words>
  <Application>Microsoft Macintosh PowerPoint</Application>
  <PresentationFormat>Předvádění na obrazovce (4:3)</PresentationFormat>
  <Paragraphs>187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Times New Roman</vt:lpstr>
      <vt:lpstr>Trebuchet MS</vt:lpstr>
      <vt:lpstr>Wingdings</vt:lpstr>
      <vt:lpstr>Arial</vt:lpstr>
      <vt:lpstr>3558</vt:lpstr>
      <vt:lpstr>BÉŽOVÁ TITL</vt:lpstr>
      <vt:lpstr>Blok 2:  Mezinárodní přepravní právo.  Zdeněk Kapitán</vt:lpstr>
      <vt:lpstr>Mezinárodní přepravní právo.</vt:lpstr>
      <vt:lpstr>Doporučené internetové zdroje</vt:lpstr>
      <vt:lpstr>Okolnosti ovlivňující výběr přepravy</vt:lpstr>
      <vt:lpstr>Způsoby zajištění přemístění</vt:lpstr>
      <vt:lpstr>Přemístění s využitím zasilatele</vt:lpstr>
      <vt:lpstr>Zasílatelská smlouva v o. z.</vt:lpstr>
      <vt:lpstr>Uzavření přepravní smlouvy</vt:lpstr>
      <vt:lpstr>Přepravní smlouva v o. z.</vt:lpstr>
      <vt:lpstr>Zvláštnosti přímých úprav</vt:lpstr>
      <vt:lpstr>Přepravní smlouva dle CMR</vt:lpstr>
      <vt:lpstr>Důležité upozornění</vt:lpstr>
      <vt:lpstr>Režim řešení sporů (opakování)</vt:lpstr>
      <vt:lpstr>Právo rozhodné (opakování)</vt:lpstr>
      <vt:lpstr>Co určuje právo rozhodné?</vt:lpstr>
      <vt:lpstr>Co určuje práva a povinnosti stran?</vt:lpstr>
      <vt:lpstr>Praktické problémy</vt:lpstr>
      <vt:lpstr>Příklad na právní souvislosti dodání</vt:lpstr>
      <vt:lpstr>Obecné pokyny pro použití Incoterms dle ICC</vt:lpstr>
      <vt:lpstr>Obecné pokyny pro použití Incoterms dle Kapitána</vt:lpstr>
      <vt:lpstr>Vybrané problémy Incoterms</vt:lpstr>
      <vt:lpstr>Hezký zbytek dne.</vt:lpstr>
    </vt:vector>
  </TitlesOfParts>
  <Company>HP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Brusel IIa   Další otázky související s oblastí procesního práva  Zdeněk Kapitán</dc:title>
  <dc:creator>kapitan</dc:creator>
  <cp:lastModifiedBy>Zdenek Kapitan</cp:lastModifiedBy>
  <cp:revision>34</cp:revision>
  <dcterms:created xsi:type="dcterms:W3CDTF">2009-03-26T03:28:01Z</dcterms:created>
  <dcterms:modified xsi:type="dcterms:W3CDTF">2016-10-04T08:50:33Z</dcterms:modified>
</cp:coreProperties>
</file>