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4"/>
  </p:notesMasterIdLst>
  <p:handoutMasterIdLst>
    <p:handoutMasterId r:id="rId25"/>
  </p:handoutMasterIdLst>
  <p:sldIdLst>
    <p:sldId id="309" r:id="rId3"/>
    <p:sldId id="310" r:id="rId4"/>
    <p:sldId id="316" r:id="rId5"/>
    <p:sldId id="317" r:id="rId6"/>
    <p:sldId id="318" r:id="rId7"/>
    <p:sldId id="311" r:id="rId8"/>
    <p:sldId id="312" r:id="rId9"/>
    <p:sldId id="313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9" r:id="rId18"/>
    <p:sldId id="330" r:id="rId19"/>
    <p:sldId id="331" r:id="rId20"/>
    <p:sldId id="332" r:id="rId21"/>
    <p:sldId id="333" r:id="rId22"/>
    <p:sldId id="334" r:id="rId2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73" d="100"/>
          <a:sy n="73" d="100"/>
        </p:scale>
        <p:origin x="-100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004AE451-AC60-4ABC-B937-7D29199F85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661851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1E7D771-7D9A-4B93-8D6F-DF8DB1C51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379123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Klepnutím lze upravit styl </a:t>
            </a:r>
            <a:br>
              <a:rPr lang="cs-CZ" altLang="cs-CZ" noProof="0" smtClean="0"/>
            </a:br>
            <a:r>
              <a:rPr lang="cs-CZ" alt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192BF9-C8D4-4983-A146-D8B892951D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2BD0-3FAD-486C-AB74-87559D88E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0D3D-B842-4EBA-8B5B-771C9ADB8F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FFC5-F433-4ED2-88B9-8EC55C9DBD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8B63-5341-4E6B-BB63-129F94A9E2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BF077-653E-418E-A1CA-A5A753C65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80F-2D66-4FCB-8F32-7B1F0F438B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E2C3-133F-46DF-883A-6EFCA7F691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05CD5-AD95-4CE8-8F6E-2D71AE6ED8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FD84-B3EB-4D06-87A2-2DD6D655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49281-9FD5-4BCB-967F-57C1163E51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4ECE1551-AEB7-4322-A169-7534DCE466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000" i="1" dirty="0" smtClean="0"/>
              <a:t>Inovace předmětu</a:t>
            </a:r>
            <a:br>
              <a:rPr lang="cs-CZ" sz="2000" i="1" dirty="0" smtClean="0"/>
            </a:br>
            <a:r>
              <a:rPr lang="cs-CZ" sz="2800" i="1" dirty="0" smtClean="0"/>
              <a:t> </a:t>
            </a:r>
            <a:r>
              <a:rPr lang="cs-CZ" sz="2800" i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Sociologické aspekty veřejné správy</a:t>
            </a:r>
            <a:r>
              <a:rPr lang="cs-CZ" sz="2800" i="1" dirty="0" smtClean="0"/>
              <a:t/>
            </a:r>
            <a:br>
              <a:rPr lang="cs-CZ" sz="2800" i="1" dirty="0" smtClean="0"/>
            </a:br>
            <a:r>
              <a:rPr lang="cs-CZ" sz="2800" dirty="0" smtClean="0"/>
              <a:t>(</a:t>
            </a:r>
            <a:r>
              <a:rPr lang="cs-CZ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MUNI/FR/0964/2016</a:t>
            </a:r>
            <a:r>
              <a:rPr lang="cs-CZ" sz="2800" dirty="0" smtClean="0"/>
              <a:t>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endParaRPr lang="cs-CZ" altLang="cs-CZ" sz="4800" dirty="0" smtClean="0"/>
          </a:p>
        </p:txBody>
      </p:sp>
      <p:pic>
        <p:nvPicPr>
          <p:cNvPr id="1026" name="Picture 2" descr="d:\Users\Jan\Desktop\mu_znak-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661248"/>
            <a:ext cx="862013" cy="86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Tři dimenze sociálních vztahů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Společenské vztahy probíhají paralelně ve </a:t>
            </a:r>
            <a:r>
              <a:rPr lang="cs-CZ" dirty="0"/>
              <a:t>třech oblastech (</a:t>
            </a:r>
            <a:r>
              <a:rPr lang="cs-CZ" dirty="0" smtClean="0"/>
              <a:t>dimenzích):</a:t>
            </a:r>
            <a:endParaRPr lang="cs-CZ" dirty="0"/>
          </a:p>
          <a:p>
            <a:pPr lvl="0"/>
            <a:r>
              <a:rPr lang="cs-CZ" dirty="0"/>
              <a:t>v oblasti </a:t>
            </a:r>
            <a:r>
              <a:rPr lang="cs-CZ" b="1" dirty="0"/>
              <a:t>perceptivní</a:t>
            </a:r>
            <a:r>
              <a:rPr lang="cs-CZ" dirty="0"/>
              <a:t> (sociální percepce) - aktéři ve společenském vztahu neustále vnímají vývoj </a:t>
            </a:r>
            <a:r>
              <a:rPr lang="cs-CZ" dirty="0" smtClean="0"/>
              <a:t>vztahu,</a:t>
            </a:r>
            <a:endParaRPr lang="cs-CZ" dirty="0"/>
          </a:p>
          <a:p>
            <a:pPr lvl="0"/>
            <a:r>
              <a:rPr lang="cs-CZ" dirty="0"/>
              <a:t>v oblasti </a:t>
            </a:r>
            <a:r>
              <a:rPr lang="cs-CZ" b="1" dirty="0"/>
              <a:t>komunikativní</a:t>
            </a:r>
            <a:r>
              <a:rPr lang="cs-CZ" dirty="0"/>
              <a:t> (sociální komunikace) - mezi aktéry se realizuje neustálá výměna </a:t>
            </a:r>
            <a:r>
              <a:rPr lang="cs-CZ" dirty="0" smtClean="0"/>
              <a:t>informací,</a:t>
            </a:r>
            <a:endParaRPr lang="cs-CZ" dirty="0"/>
          </a:p>
          <a:p>
            <a:pPr lvl="0"/>
            <a:r>
              <a:rPr lang="cs-CZ" dirty="0"/>
              <a:t>v oblasti </a:t>
            </a:r>
            <a:r>
              <a:rPr lang="cs-CZ" b="1" dirty="0"/>
              <a:t>interaktivní</a:t>
            </a:r>
            <a:r>
              <a:rPr lang="cs-CZ" dirty="0"/>
              <a:t> (sociální interakce) - mezi aktéry dochází k neustálé výměně podnětů a reakcí na </a:t>
            </a:r>
            <a:r>
              <a:rPr lang="cs-CZ" dirty="0" smtClean="0"/>
              <a:t>ně.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9747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Sociální percepce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 společenském vztahu zúčastnění aktéři  neustále vnímají:</a:t>
            </a:r>
          </a:p>
          <a:p>
            <a:pPr lvl="0"/>
            <a:r>
              <a:rPr lang="cs-CZ" dirty="0"/>
              <a:t>ostatní </a:t>
            </a:r>
            <a:r>
              <a:rPr lang="cs-CZ" dirty="0" smtClean="0"/>
              <a:t>aktéry,</a:t>
            </a:r>
            <a:endParaRPr lang="cs-CZ" dirty="0"/>
          </a:p>
          <a:p>
            <a:pPr lvl="0"/>
            <a:r>
              <a:rPr lang="cs-CZ" dirty="0"/>
              <a:t>sami sebe  (své pocity, obraz sebe apod</a:t>
            </a:r>
            <a:r>
              <a:rPr lang="cs-CZ" dirty="0" smtClean="0"/>
              <a:t>.), </a:t>
            </a:r>
            <a:endParaRPr lang="cs-CZ" dirty="0"/>
          </a:p>
          <a:p>
            <a:pPr lvl="0"/>
            <a:r>
              <a:rPr lang="cs-CZ" dirty="0" smtClean="0"/>
              <a:t>situaci</a:t>
            </a:r>
            <a:r>
              <a:rPr lang="cs-CZ" dirty="0"/>
              <a:t>, ve které se nacházejí a kam vztah </a:t>
            </a:r>
            <a:r>
              <a:rPr lang="cs-CZ" dirty="0" smtClean="0"/>
              <a:t>spěje.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Jde o sociálně psychologický proces, jehož výsledek je podmíněn:</a:t>
            </a:r>
          </a:p>
          <a:p>
            <a:pPr lvl="0"/>
            <a:r>
              <a:rPr lang="cs-CZ" dirty="0"/>
              <a:t>sociálně psychologickou erudicí  (SQ + EQ</a:t>
            </a:r>
            <a:r>
              <a:rPr lang="cs-CZ" dirty="0" smtClean="0"/>
              <a:t>),</a:t>
            </a:r>
            <a:endParaRPr lang="cs-CZ" dirty="0"/>
          </a:p>
          <a:p>
            <a:pPr lvl="0"/>
            <a:r>
              <a:rPr lang="cs-CZ" dirty="0"/>
              <a:t>sociokulturními okolnostmi </a:t>
            </a:r>
            <a:r>
              <a:rPr lang="cs-CZ" dirty="0" smtClean="0"/>
              <a:t>percepce,</a:t>
            </a:r>
            <a:endParaRPr lang="cs-CZ" dirty="0"/>
          </a:p>
          <a:p>
            <a:pPr lvl="0"/>
            <a:r>
              <a:rPr lang="cs-CZ" dirty="0" smtClean="0"/>
              <a:t>aktuálním psychickým stavem </a:t>
            </a:r>
            <a:r>
              <a:rPr lang="cs-CZ" dirty="0"/>
              <a:t>a </a:t>
            </a:r>
            <a:r>
              <a:rPr lang="cs-CZ" dirty="0" smtClean="0"/>
              <a:t>situací</a:t>
            </a:r>
            <a:r>
              <a:rPr lang="cs-CZ" dirty="0"/>
              <a:t> </a:t>
            </a:r>
            <a:r>
              <a:rPr lang="cs-CZ" dirty="0" smtClean="0"/>
              <a:t>aktéra.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4005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Mechanismy</a:t>
            </a:r>
            <a:r>
              <a:rPr lang="cs-CZ" dirty="0" smtClean="0"/>
              <a:t> </a:t>
            </a:r>
            <a:r>
              <a:rPr lang="cs-CZ" b="1" dirty="0"/>
              <a:t>sociální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Percepce není </a:t>
            </a:r>
            <a:r>
              <a:rPr lang="cs-CZ" dirty="0"/>
              <a:t>přímo </a:t>
            </a:r>
            <a:r>
              <a:rPr lang="cs-CZ" dirty="0" smtClean="0"/>
              <a:t>určena vnějšími </a:t>
            </a:r>
            <a:r>
              <a:rPr lang="cs-CZ" dirty="0"/>
              <a:t>podněty, ale je </a:t>
            </a:r>
            <a:r>
              <a:rPr lang="cs-CZ" dirty="0" smtClean="0"/>
              <a:t>ovlivňována </a:t>
            </a:r>
            <a:r>
              <a:rPr lang="cs-CZ" b="1" dirty="0"/>
              <a:t>vnitřní duševní prezentací</a:t>
            </a:r>
            <a:r>
              <a:rPr lang="cs-CZ" dirty="0"/>
              <a:t> dané situace – jak si člověk utváří </a:t>
            </a:r>
            <a:r>
              <a:rPr lang="cs-CZ" b="1" dirty="0"/>
              <a:t>subjektivní realitu</a:t>
            </a:r>
            <a:r>
              <a:rPr lang="cs-CZ" dirty="0"/>
              <a:t>. Roli hraje i jazyk (jazykový kód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Základní mechanismy</a:t>
            </a:r>
            <a:r>
              <a:rPr lang="cs-CZ" dirty="0"/>
              <a:t> sociální percepce:</a:t>
            </a:r>
          </a:p>
          <a:p>
            <a:pPr lvl="0"/>
            <a:r>
              <a:rPr lang="cs-CZ" b="1" dirty="0"/>
              <a:t>identifikace</a:t>
            </a:r>
            <a:r>
              <a:rPr lang="cs-CZ" dirty="0"/>
              <a:t> - ztotožním vnější projevy s </a:t>
            </a:r>
            <a:r>
              <a:rPr lang="cs-CZ" dirty="0" smtClean="0"/>
              <a:t>vlastnostmi,</a:t>
            </a:r>
          </a:p>
          <a:p>
            <a:pPr lvl="0"/>
            <a:r>
              <a:rPr lang="cs-CZ" b="1" dirty="0" smtClean="0"/>
              <a:t>asociace</a:t>
            </a:r>
            <a:r>
              <a:rPr lang="cs-CZ" dirty="0" smtClean="0"/>
              <a:t> - z určitého jednání </a:t>
            </a:r>
            <a:r>
              <a:rPr lang="cs-CZ" b="1" dirty="0" smtClean="0"/>
              <a:t>asociuji</a:t>
            </a:r>
            <a:r>
              <a:rPr lang="cs-CZ" dirty="0" smtClean="0"/>
              <a:t> na vlastnosti,</a:t>
            </a:r>
          </a:p>
          <a:p>
            <a:pPr lvl="0"/>
            <a:r>
              <a:rPr lang="cs-CZ" b="1" dirty="0" smtClean="0"/>
              <a:t>empatie </a:t>
            </a:r>
            <a:r>
              <a:rPr lang="cs-CZ" dirty="0"/>
              <a:t>- vcítění se do situace jiného,</a:t>
            </a:r>
          </a:p>
          <a:p>
            <a:pPr lvl="0"/>
            <a:r>
              <a:rPr lang="cs-CZ" b="1" dirty="0" err="1"/>
              <a:t>recipatie</a:t>
            </a:r>
            <a:r>
              <a:rPr lang="cs-CZ" dirty="0"/>
              <a:t> - charakterizuji si vyvolávané pocity a ptám se proč jsou </a:t>
            </a:r>
            <a:r>
              <a:rPr lang="cs-CZ" dirty="0" smtClean="0"/>
              <a:t>takové.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348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</a:t>
            </a:r>
            <a:r>
              <a:rPr lang="cs-CZ" b="1" dirty="0"/>
              <a:t>ubjektivita </a:t>
            </a:r>
            <a:r>
              <a:rPr lang="cs-CZ" b="1" dirty="0" smtClean="0"/>
              <a:t>percepce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err="1"/>
              <a:t>Autoprojekce</a:t>
            </a:r>
            <a:r>
              <a:rPr lang="cs-CZ" b="1" dirty="0"/>
              <a:t> -</a:t>
            </a:r>
            <a:r>
              <a:rPr lang="cs-CZ" dirty="0"/>
              <a:t> dotváření obrazu projekcí svých zejména záporných vlastností nebo </a:t>
            </a:r>
            <a:r>
              <a:rPr lang="cs-CZ" dirty="0" smtClean="0"/>
              <a:t>nedostatků;</a:t>
            </a:r>
            <a:endParaRPr lang="cs-CZ" dirty="0"/>
          </a:p>
          <a:p>
            <a:pPr lvl="0"/>
            <a:r>
              <a:rPr lang="cs-CZ" b="1" dirty="0"/>
              <a:t>Haló-efekt -</a:t>
            </a:r>
            <a:r>
              <a:rPr lang="cs-CZ" dirty="0"/>
              <a:t> </a:t>
            </a:r>
            <a:r>
              <a:rPr lang="cs-CZ" dirty="0" smtClean="0"/>
              <a:t>zobecnění </a:t>
            </a:r>
            <a:r>
              <a:rPr lang="cs-CZ" dirty="0"/>
              <a:t>určité výrazné </a:t>
            </a:r>
            <a:r>
              <a:rPr lang="cs-CZ" dirty="0" smtClean="0"/>
              <a:t>vlastnosti, zvl</a:t>
            </a:r>
            <a:r>
              <a:rPr lang="cs-CZ" dirty="0"/>
              <a:t>. výřečnosti, </a:t>
            </a:r>
            <a:r>
              <a:rPr lang="cs-CZ" dirty="0" smtClean="0"/>
              <a:t>oblečení, vzhledu </a:t>
            </a:r>
            <a:r>
              <a:rPr lang="cs-CZ" dirty="0"/>
              <a:t>nebo prvního </a:t>
            </a:r>
            <a:r>
              <a:rPr lang="cs-CZ" dirty="0" smtClean="0"/>
              <a:t>dojmu;</a:t>
            </a:r>
            <a:endParaRPr lang="cs-CZ" dirty="0"/>
          </a:p>
          <a:p>
            <a:pPr lvl="0"/>
            <a:r>
              <a:rPr lang="cs-CZ" b="1" dirty="0"/>
              <a:t>Sociální a individuální stereotypy </a:t>
            </a:r>
            <a:r>
              <a:rPr lang="cs-CZ" dirty="0" smtClean="0"/>
              <a:t>- </a:t>
            </a:r>
            <a:r>
              <a:rPr lang="cs-CZ" dirty="0"/>
              <a:t>vnímání a hodnocení na základě zavedených, často zkreslených a předsudečných schémat vnímání a hodnocení, např. národů, ras, vlastností apod</a:t>
            </a:r>
            <a:r>
              <a:rPr lang="cs-CZ" dirty="0" smtClean="0"/>
              <a:t>.;</a:t>
            </a:r>
            <a:endParaRPr lang="cs-CZ" dirty="0"/>
          </a:p>
          <a:p>
            <a:pPr lvl="0"/>
            <a:r>
              <a:rPr lang="cs-CZ" b="1" dirty="0"/>
              <a:t>Efekt mírnosti a shovívavosti </a:t>
            </a:r>
            <a:r>
              <a:rPr lang="cs-CZ" dirty="0"/>
              <a:t>- člověka, který je mi sympatický, hodnotím mírně a shovívavě a nabývám přesvědčení, že se mi </a:t>
            </a:r>
            <a:r>
              <a:rPr lang="cs-CZ" dirty="0" smtClean="0"/>
              <a:t>podobá.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3189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komunikace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Sdělování a výměna </a:t>
            </a:r>
            <a:r>
              <a:rPr lang="cs-CZ" altLang="cs-CZ" dirty="0"/>
              <a:t>informací v sociálních </a:t>
            </a:r>
            <a:r>
              <a:rPr lang="cs-CZ" altLang="cs-CZ" dirty="0" smtClean="0"/>
              <a:t>vztazích.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dirty="0"/>
              <a:t>Dle použitých znaků dělíme komunikaci na:</a:t>
            </a:r>
          </a:p>
          <a:p>
            <a:r>
              <a:rPr lang="cs-CZ" b="1" dirty="0"/>
              <a:t>v</a:t>
            </a:r>
            <a:r>
              <a:rPr lang="cs-CZ" b="1" dirty="0" smtClean="0"/>
              <a:t>erbální</a:t>
            </a:r>
            <a:r>
              <a:rPr lang="cs-CZ" dirty="0" smtClean="0"/>
              <a:t> </a:t>
            </a:r>
            <a:r>
              <a:rPr lang="cs-CZ" dirty="0"/>
              <a:t>– mluvenou a </a:t>
            </a:r>
            <a:r>
              <a:rPr lang="cs-CZ" dirty="0" smtClean="0"/>
              <a:t>psanou,</a:t>
            </a:r>
            <a:endParaRPr lang="cs-CZ" dirty="0"/>
          </a:p>
          <a:p>
            <a:r>
              <a:rPr lang="cs-CZ" b="1" dirty="0"/>
              <a:t>neverbální</a:t>
            </a:r>
            <a:r>
              <a:rPr lang="cs-CZ" dirty="0"/>
              <a:t> - mimika, </a:t>
            </a:r>
            <a:r>
              <a:rPr lang="cs-CZ" dirty="0" err="1"/>
              <a:t>gestika</a:t>
            </a:r>
            <a:r>
              <a:rPr lang="cs-CZ" dirty="0"/>
              <a:t>, </a:t>
            </a:r>
            <a:r>
              <a:rPr lang="cs-CZ" dirty="0" err="1"/>
              <a:t>haptika</a:t>
            </a:r>
            <a:r>
              <a:rPr lang="cs-CZ" dirty="0"/>
              <a:t>, </a:t>
            </a:r>
            <a:r>
              <a:rPr lang="cs-CZ" dirty="0" err="1"/>
              <a:t>posturika</a:t>
            </a:r>
            <a:r>
              <a:rPr lang="cs-CZ" dirty="0"/>
              <a:t> (držení těla), (řeč těla), </a:t>
            </a:r>
            <a:r>
              <a:rPr lang="cs-CZ" dirty="0" err="1"/>
              <a:t>proxemika</a:t>
            </a:r>
            <a:r>
              <a:rPr lang="cs-CZ" dirty="0"/>
              <a:t> (osobní prostor), oční kontakt, </a:t>
            </a:r>
            <a:r>
              <a:rPr lang="cs-CZ" dirty="0" err="1"/>
              <a:t>kinesika</a:t>
            </a:r>
            <a:r>
              <a:rPr lang="cs-CZ" dirty="0"/>
              <a:t> (pohybová stránka</a:t>
            </a:r>
            <a:r>
              <a:rPr lang="cs-CZ" dirty="0" smtClean="0"/>
              <a:t>). Jde v souhrnu o projevy řeči těla. Patří sem i piktogramy a </a:t>
            </a:r>
            <a:r>
              <a:rPr lang="cs-CZ" dirty="0"/>
              <a:t>květomluva (růže = miluji tě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b="1" dirty="0"/>
              <a:t>u</a:t>
            </a:r>
            <a:r>
              <a:rPr lang="cs-CZ" b="1" dirty="0" smtClean="0"/>
              <a:t>měleckou.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Proxemika</a:t>
            </a:r>
            <a:r>
              <a:rPr lang="cs-CZ" dirty="0"/>
              <a:t>: intimní sféra (do 45 cm), osobní zóna (45-120</a:t>
            </a:r>
            <a:r>
              <a:rPr lang="cs-CZ" dirty="0" smtClean="0"/>
              <a:t>), Sociální </a:t>
            </a:r>
            <a:r>
              <a:rPr lang="cs-CZ" dirty="0"/>
              <a:t>zóna (120-360), veřejná zóna (360-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817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503262"/>
          </a:xfrm>
        </p:spPr>
        <p:txBody>
          <a:bodyPr/>
          <a:lstStyle/>
          <a:p>
            <a:pPr algn="ctr"/>
            <a:r>
              <a:rPr lang="cs-CZ" b="1" dirty="0" err="1" smtClean="0"/>
              <a:t>Metakomunikace</a:t>
            </a:r>
            <a:r>
              <a:rPr lang="cs-CZ" b="1" dirty="0" smtClean="0"/>
              <a:t> - doprovodný </a:t>
            </a:r>
            <a:r>
              <a:rPr lang="cs-CZ" b="1" dirty="0"/>
              <a:t>prvek komunikace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err="1"/>
              <a:t>Metakomunikace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 err="1" smtClean="0"/>
              <a:t>metasignalizací</a:t>
            </a:r>
            <a:r>
              <a:rPr lang="cs-CZ" dirty="0" smtClean="0"/>
              <a:t> </a:t>
            </a:r>
            <a:r>
              <a:rPr lang="cs-CZ" dirty="0"/>
              <a:t>o skutečných záměrech a </a:t>
            </a:r>
            <a:r>
              <a:rPr lang="cs-CZ" dirty="0" smtClean="0"/>
              <a:t>názorech. Je </a:t>
            </a:r>
            <a:r>
              <a:rPr lang="cs-CZ" dirty="0"/>
              <a:t>neúmyslná nebo úmyslná (zastírá nebo předstírá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Formy </a:t>
            </a:r>
            <a:r>
              <a:rPr lang="cs-CZ" b="1" dirty="0" err="1"/>
              <a:t>metakomunikace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u verbální</a:t>
            </a:r>
            <a:r>
              <a:rPr lang="cs-CZ" dirty="0"/>
              <a:t> </a:t>
            </a:r>
            <a:r>
              <a:rPr lang="cs-CZ" dirty="0" smtClean="0"/>
              <a:t>– intonace</a:t>
            </a:r>
            <a:r>
              <a:rPr lang="cs-CZ" dirty="0"/>
              <a:t>, </a:t>
            </a:r>
            <a:r>
              <a:rPr lang="cs-CZ" dirty="0" smtClean="0"/>
              <a:t>výška </a:t>
            </a:r>
            <a:r>
              <a:rPr lang="cs-CZ" dirty="0"/>
              <a:t>hlasu, </a:t>
            </a:r>
            <a:r>
              <a:rPr lang="cs-CZ" dirty="0" smtClean="0"/>
              <a:t>síla </a:t>
            </a:r>
            <a:r>
              <a:rPr lang="cs-CZ" dirty="0"/>
              <a:t>hlasu, </a:t>
            </a:r>
            <a:r>
              <a:rPr lang="cs-CZ" dirty="0" smtClean="0"/>
              <a:t>tempo a plynulost řeči</a:t>
            </a:r>
            <a:r>
              <a:rPr lang="cs-CZ" dirty="0"/>
              <a:t>, </a:t>
            </a:r>
            <a:r>
              <a:rPr lang="cs-CZ" dirty="0" smtClean="0"/>
              <a:t>neartikulované zvuky, parazitní slova, </a:t>
            </a:r>
            <a:r>
              <a:rPr lang="cs-CZ" dirty="0"/>
              <a:t>je to i </a:t>
            </a:r>
            <a:r>
              <a:rPr lang="cs-CZ" dirty="0" smtClean="0"/>
              <a:t>mlčení,</a:t>
            </a:r>
            <a:endParaRPr lang="cs-CZ" dirty="0"/>
          </a:p>
          <a:p>
            <a:pPr lvl="0"/>
            <a:r>
              <a:rPr lang="cs-CZ" b="1" dirty="0"/>
              <a:t>u neverbální</a:t>
            </a:r>
            <a:r>
              <a:rPr lang="cs-CZ" dirty="0"/>
              <a:t> – bledost obličeje, toporné držení </a:t>
            </a:r>
            <a:r>
              <a:rPr lang="cs-CZ" dirty="0" smtClean="0"/>
              <a:t>těla.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Verbální komunikace, neverbální komunikace a </a:t>
            </a:r>
            <a:r>
              <a:rPr lang="cs-CZ" dirty="0" err="1"/>
              <a:t>metakomunikace</a:t>
            </a:r>
            <a:r>
              <a:rPr lang="cs-CZ" dirty="0"/>
              <a:t> se mohou dostat do </a:t>
            </a:r>
            <a:r>
              <a:rPr lang="cs-CZ" dirty="0" smtClean="0"/>
              <a:t>protikladu.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383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Subjekty a proces </a:t>
            </a:r>
            <a:r>
              <a:rPr lang="cs-CZ" b="1" dirty="0" smtClean="0"/>
              <a:t>komunikace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Subjekty </a:t>
            </a:r>
            <a:r>
              <a:rPr lang="cs-CZ" b="1" dirty="0" smtClean="0"/>
              <a:t>komunikace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komunikátor (sdělovatel</a:t>
            </a:r>
            <a:r>
              <a:rPr lang="cs-CZ" dirty="0" smtClean="0"/>
              <a:t>),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komunikant (příjemce</a:t>
            </a:r>
            <a:r>
              <a:rPr lang="cs-CZ" dirty="0" smtClean="0"/>
              <a:t>),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komuniké (obsah sdělovaného</a:t>
            </a:r>
            <a:r>
              <a:rPr lang="cs-CZ" dirty="0" smtClean="0"/>
              <a:t>),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médium (zprostředkující prostředek, např. mobil</a:t>
            </a:r>
            <a:r>
              <a:rPr lang="cs-CZ" dirty="0" smtClean="0"/>
              <a:t>),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zpětná vazba (ke kontrole pochopení</a:t>
            </a:r>
            <a:r>
              <a:rPr lang="cs-CZ" dirty="0" smtClean="0"/>
              <a:t>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Postavení komunikátora – součást rolového </a:t>
            </a:r>
            <a:r>
              <a:rPr lang="cs-CZ" dirty="0" smtClean="0"/>
              <a:t>chování.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Základní </a:t>
            </a:r>
            <a:r>
              <a:rPr lang="cs-CZ" b="1" dirty="0" err="1"/>
              <a:t>Laswellovo</a:t>
            </a:r>
            <a:r>
              <a:rPr lang="cs-CZ" b="1" dirty="0"/>
              <a:t> schéma komunikace</a:t>
            </a:r>
            <a:r>
              <a:rPr lang="cs-CZ" b="1" dirty="0" smtClean="0"/>
              <a:t>: </a:t>
            </a:r>
            <a:r>
              <a:rPr lang="cs-CZ" dirty="0"/>
              <a:t>kdo, sděluje co, komu, jak a s jakým </a:t>
            </a:r>
            <a:r>
              <a:rPr lang="cs-CZ" dirty="0" smtClean="0"/>
              <a:t>efektem.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Porozumění z běžné řeči: </a:t>
            </a:r>
            <a:r>
              <a:rPr lang="cs-CZ" dirty="0" smtClean="0"/>
              <a:t>7 </a:t>
            </a:r>
            <a:r>
              <a:rPr lang="cs-CZ" dirty="0"/>
              <a:t>% ze </a:t>
            </a:r>
            <a:r>
              <a:rPr lang="cs-CZ" dirty="0" smtClean="0"/>
              <a:t>slov, 55 </a:t>
            </a:r>
            <a:r>
              <a:rPr lang="cs-CZ" dirty="0"/>
              <a:t>% z neverbální </a:t>
            </a:r>
            <a:r>
              <a:rPr lang="cs-CZ" dirty="0" smtClean="0"/>
              <a:t>komunikace, 38 </a:t>
            </a:r>
            <a:r>
              <a:rPr lang="cs-CZ" dirty="0"/>
              <a:t>% z </a:t>
            </a:r>
            <a:r>
              <a:rPr lang="cs-CZ" dirty="0" err="1" smtClean="0"/>
              <a:t>metakomunikace</a:t>
            </a:r>
            <a:r>
              <a:rPr lang="cs-CZ" dirty="0" smtClean="0"/>
              <a:t> </a:t>
            </a:r>
            <a:r>
              <a:rPr lang="cs-CZ" sz="1800" dirty="0" smtClean="0"/>
              <a:t>(</a:t>
            </a:r>
            <a:r>
              <a:rPr lang="cs-CZ" sz="1800" dirty="0"/>
              <a:t>Albert </a:t>
            </a:r>
            <a:r>
              <a:rPr lang="cs-CZ" sz="1800" dirty="0" err="1" smtClean="0"/>
              <a:t>Mehrabian</a:t>
            </a:r>
            <a:r>
              <a:rPr lang="cs-CZ" sz="1800" dirty="0" smtClean="0"/>
              <a:t>).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Informační </a:t>
            </a:r>
            <a:r>
              <a:rPr lang="cs-CZ" b="1" dirty="0" smtClean="0"/>
              <a:t>bariéry</a:t>
            </a:r>
            <a:r>
              <a:rPr lang="cs-CZ" b="1" dirty="0"/>
              <a:t/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Čas</a:t>
            </a:r>
            <a:r>
              <a:rPr lang="cs-CZ" dirty="0" smtClean="0"/>
              <a:t> </a:t>
            </a:r>
            <a:r>
              <a:rPr lang="cs-CZ" dirty="0"/>
              <a:t>- informaci potřebujeme v jiném </a:t>
            </a:r>
            <a:r>
              <a:rPr lang="cs-CZ" dirty="0" smtClean="0"/>
              <a:t>čase.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Prostor</a:t>
            </a:r>
            <a:r>
              <a:rPr lang="cs-CZ" dirty="0"/>
              <a:t> - informaci potřebujeme </a:t>
            </a:r>
            <a:r>
              <a:rPr lang="cs-CZ" dirty="0" smtClean="0"/>
              <a:t>na </a:t>
            </a:r>
            <a:r>
              <a:rPr lang="cs-CZ" dirty="0"/>
              <a:t>jiném </a:t>
            </a:r>
            <a:r>
              <a:rPr lang="cs-CZ" dirty="0" smtClean="0"/>
              <a:t>místě.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Informační </a:t>
            </a:r>
            <a:r>
              <a:rPr lang="cs-CZ" b="1" dirty="0" smtClean="0"/>
              <a:t>kompetence: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nevíme o zdroji</a:t>
            </a:r>
            <a:r>
              <a:rPr lang="cs-CZ" dirty="0"/>
              <a:t>, který obsahuje </a:t>
            </a:r>
            <a:r>
              <a:rPr lang="cs-CZ" dirty="0" smtClean="0"/>
              <a:t>informaci,   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víme</a:t>
            </a:r>
            <a:r>
              <a:rPr lang="cs-CZ" dirty="0"/>
              <a:t> o zdroji</a:t>
            </a:r>
            <a:r>
              <a:rPr lang="cs-CZ" dirty="0" smtClean="0"/>
              <a:t>, </a:t>
            </a:r>
            <a:r>
              <a:rPr lang="cs-CZ" dirty="0"/>
              <a:t>ale je pro </a:t>
            </a:r>
            <a:r>
              <a:rPr lang="cs-CZ" dirty="0" smtClean="0"/>
              <a:t>nás nedostupný </a:t>
            </a:r>
            <a:r>
              <a:rPr lang="cs-CZ" dirty="0"/>
              <a:t>(fyzicky,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technicky</a:t>
            </a:r>
            <a:r>
              <a:rPr lang="cs-CZ" dirty="0"/>
              <a:t>, ekonomicky</a:t>
            </a:r>
            <a:r>
              <a:rPr lang="cs-CZ" dirty="0" smtClean="0"/>
              <a:t>),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víme</a:t>
            </a:r>
            <a:r>
              <a:rPr lang="cs-CZ" dirty="0"/>
              <a:t> o dostupném zdroji, ale neumíme </a:t>
            </a:r>
            <a:r>
              <a:rPr lang="cs-CZ" dirty="0" err="1"/>
              <a:t>info</a:t>
            </a:r>
            <a:r>
              <a:rPr lang="cs-CZ" dirty="0"/>
              <a:t> najít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(</a:t>
            </a:r>
            <a:r>
              <a:rPr lang="cs-CZ" dirty="0"/>
              <a:t>neznáme strukturu, </a:t>
            </a:r>
            <a:r>
              <a:rPr lang="cs-CZ" dirty="0" smtClean="0"/>
              <a:t>vyhledávací </a:t>
            </a:r>
            <a:r>
              <a:rPr lang="cs-CZ" dirty="0"/>
              <a:t>strategii</a:t>
            </a:r>
            <a:r>
              <a:rPr lang="cs-CZ" dirty="0" smtClean="0"/>
              <a:t>).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Věcná </a:t>
            </a:r>
            <a:r>
              <a:rPr lang="cs-CZ" b="1" dirty="0" smtClean="0"/>
              <a:t>kompetence</a:t>
            </a:r>
            <a:r>
              <a:rPr lang="cs-CZ" dirty="0" smtClean="0"/>
              <a:t> - informaci nerozumíme.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Informační </a:t>
            </a:r>
            <a:r>
              <a:rPr lang="cs-CZ" b="1" dirty="0" smtClean="0"/>
              <a:t>zahlcení.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Komunikační akt zahrnuje: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Záměr </a:t>
            </a:r>
            <a:r>
              <a:rPr lang="cs-CZ" dirty="0" smtClean="0"/>
              <a:t>mluvčího, </a:t>
            </a:r>
            <a:endParaRPr lang="cs-CZ" dirty="0"/>
          </a:p>
          <a:p>
            <a:pPr lvl="0"/>
            <a:r>
              <a:rPr lang="cs-CZ" dirty="0"/>
              <a:t>Smysl sdělení pro mluvčího </a:t>
            </a:r>
            <a:r>
              <a:rPr lang="cs-CZ" dirty="0" smtClean="0"/>
              <a:t>(jak se ho dotýká),</a:t>
            </a:r>
            <a:endParaRPr lang="cs-CZ" dirty="0"/>
          </a:p>
          <a:p>
            <a:pPr lvl="0"/>
            <a:r>
              <a:rPr lang="cs-CZ" dirty="0"/>
              <a:t>Kódování mluvčím (jak se zeptá</a:t>
            </a:r>
            <a:r>
              <a:rPr lang="cs-CZ" dirty="0" smtClean="0"/>
              <a:t>),</a:t>
            </a:r>
            <a:endParaRPr lang="cs-CZ" dirty="0"/>
          </a:p>
          <a:p>
            <a:pPr lvl="0"/>
            <a:r>
              <a:rPr lang="cs-CZ" dirty="0"/>
              <a:t>Věcný obsah sdělovaného (co </a:t>
            </a:r>
            <a:r>
              <a:rPr lang="cs-CZ" dirty="0" smtClean="0"/>
              <a:t>ta věta </a:t>
            </a:r>
            <a:r>
              <a:rPr lang="cs-CZ" dirty="0"/>
              <a:t>znamená</a:t>
            </a:r>
            <a:r>
              <a:rPr lang="cs-CZ" dirty="0" smtClean="0"/>
              <a:t>),</a:t>
            </a:r>
            <a:endParaRPr lang="cs-CZ" dirty="0"/>
          </a:p>
          <a:p>
            <a:pPr lvl="0"/>
            <a:r>
              <a:rPr lang="cs-CZ" dirty="0"/>
              <a:t>Dekódování příjemcem (jak jí rozumí</a:t>
            </a:r>
            <a:r>
              <a:rPr lang="cs-CZ" dirty="0" smtClean="0"/>
              <a:t>),</a:t>
            </a:r>
            <a:endParaRPr lang="cs-CZ" dirty="0"/>
          </a:p>
          <a:p>
            <a:pPr lvl="0"/>
            <a:r>
              <a:rPr lang="cs-CZ" dirty="0"/>
              <a:t>Smysl sdělení pro </a:t>
            </a:r>
            <a:r>
              <a:rPr lang="cs-CZ" dirty="0" smtClean="0"/>
              <a:t>příjemce,</a:t>
            </a:r>
            <a:endParaRPr lang="cs-CZ" dirty="0"/>
          </a:p>
          <a:p>
            <a:pPr lvl="0"/>
            <a:r>
              <a:rPr lang="cs-CZ" dirty="0"/>
              <a:t>Odhad záměru </a:t>
            </a:r>
            <a:r>
              <a:rPr lang="cs-CZ" dirty="0" smtClean="0"/>
              <a:t>příjemcem,</a:t>
            </a:r>
            <a:endParaRPr lang="cs-CZ" dirty="0"/>
          </a:p>
          <a:p>
            <a:pPr lvl="0"/>
            <a:r>
              <a:rPr lang="cs-CZ" dirty="0"/>
              <a:t>Efekt sdělení na příjemce (jak </a:t>
            </a:r>
            <a:r>
              <a:rPr lang="cs-CZ" dirty="0" smtClean="0"/>
              <a:t>zapůsobí).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dirty="0" smtClean="0"/>
              <a:t>dotaz: </a:t>
            </a:r>
            <a:r>
              <a:rPr lang="cs-CZ" dirty="0"/>
              <a:t>proč má manželka špatnou </a:t>
            </a:r>
            <a:r>
              <a:rPr lang="cs-CZ" dirty="0" smtClean="0"/>
              <a:t>náladu, </a:t>
            </a:r>
          </a:p>
          <a:p>
            <a:pPr marL="0" indent="0">
              <a:buNone/>
            </a:pPr>
            <a:r>
              <a:rPr lang="cs-CZ" dirty="0" smtClean="0"/>
              <a:t>jaký </a:t>
            </a:r>
            <a:r>
              <a:rPr lang="cs-CZ" dirty="0"/>
              <a:t>je </a:t>
            </a:r>
            <a:r>
              <a:rPr lang="cs-CZ" dirty="0" smtClean="0"/>
              <a:t>nadřízený člověk apod.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Komunikace mužů a žen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- Ženy </a:t>
            </a:r>
            <a:r>
              <a:rPr lang="cs-CZ" dirty="0"/>
              <a:t>jsou verbálně </a:t>
            </a:r>
            <a:r>
              <a:rPr lang="cs-CZ" dirty="0" smtClean="0"/>
              <a:t>zdatnější, lépe </a:t>
            </a:r>
            <a:r>
              <a:rPr lang="cs-CZ" dirty="0"/>
              <a:t>se </a:t>
            </a:r>
            <a:r>
              <a:rPr lang="cs-CZ" dirty="0" smtClean="0"/>
              <a:t>vyjadřují;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Otázka: „Jak bys to chtěl/a zařídit“ ženy ji berou jako </a:t>
            </a:r>
            <a:br>
              <a:rPr lang="cs-CZ" dirty="0"/>
            </a:br>
            <a:r>
              <a:rPr lang="cs-CZ" dirty="0"/>
              <a:t>     výzvu k diskusi, muži chtějí jednoznačnou </a:t>
            </a:r>
            <a:r>
              <a:rPr lang="cs-CZ" dirty="0" smtClean="0"/>
              <a:t>odpověď;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Ženy </a:t>
            </a:r>
            <a:r>
              <a:rPr lang="cs-CZ" dirty="0" smtClean="0"/>
              <a:t>častěji </a:t>
            </a:r>
            <a:r>
              <a:rPr lang="cs-CZ" dirty="0"/>
              <a:t>odhalují své já, hovoří </a:t>
            </a:r>
            <a:r>
              <a:rPr lang="cs-CZ" dirty="0" smtClean="0"/>
              <a:t>o problémech;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Muži rádi přehánějí a snadno vyslovují určitá ultimáta, </a:t>
            </a:r>
            <a:br>
              <a:rPr lang="cs-CZ" dirty="0"/>
            </a:br>
            <a:r>
              <a:rPr lang="cs-CZ" dirty="0"/>
              <a:t>    ženy to berou častěji vážně, </a:t>
            </a:r>
            <a:r>
              <a:rPr lang="cs-CZ" dirty="0" smtClean="0"/>
              <a:t>neužívají </a:t>
            </a:r>
            <a:r>
              <a:rPr lang="cs-CZ" dirty="0"/>
              <a:t>tolik </a:t>
            </a:r>
            <a:r>
              <a:rPr lang="cs-CZ" dirty="0" smtClean="0"/>
              <a:t>nadsázku;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Muži rádi konverzují, aby se dověděli informace, ženy </a:t>
            </a:r>
            <a:br>
              <a:rPr lang="cs-CZ" dirty="0"/>
            </a:br>
            <a:r>
              <a:rPr lang="cs-CZ" dirty="0"/>
              <a:t>    kvůli dobrým vztahům a udržování </a:t>
            </a:r>
            <a:r>
              <a:rPr lang="cs-CZ" dirty="0" smtClean="0"/>
              <a:t>kontaktů;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Ženy </a:t>
            </a:r>
            <a:r>
              <a:rPr lang="cs-CZ" dirty="0"/>
              <a:t>spíše přizpůsobují svůj </a:t>
            </a:r>
            <a:r>
              <a:rPr lang="cs-CZ" dirty="0" smtClean="0"/>
              <a:t>komunikační </a:t>
            </a:r>
            <a:r>
              <a:rPr lang="cs-CZ" dirty="0"/>
              <a:t>styl mužům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    než </a:t>
            </a:r>
            <a:r>
              <a:rPr lang="cs-CZ" dirty="0"/>
              <a:t>muži </a:t>
            </a:r>
            <a:r>
              <a:rPr lang="cs-CZ" dirty="0" smtClean="0"/>
              <a:t>ženám;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Ženy jsou v komunikaci příjemnější, častěji s jinými </a:t>
            </a:r>
            <a:br>
              <a:rPr lang="cs-CZ" dirty="0"/>
            </a:br>
            <a:r>
              <a:rPr lang="cs-CZ" dirty="0"/>
              <a:t>    souhlasí, </a:t>
            </a:r>
            <a:r>
              <a:rPr lang="cs-CZ" dirty="0" smtClean="0"/>
              <a:t>vyslechnou, </a:t>
            </a:r>
            <a:r>
              <a:rPr lang="cs-CZ" dirty="0"/>
              <a:t>i když si myslí, že nemá </a:t>
            </a:r>
            <a:r>
              <a:rPr lang="cs-CZ" dirty="0" smtClean="0"/>
              <a:t>pravdu.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chování a jednání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Sociální </a:t>
            </a:r>
            <a:r>
              <a:rPr lang="cs-CZ" dirty="0"/>
              <a:t>c</a:t>
            </a:r>
            <a:r>
              <a:rPr lang="cs-CZ" dirty="0" smtClean="0"/>
              <a:t>hování </a:t>
            </a:r>
            <a:r>
              <a:rPr lang="cs-CZ" dirty="0"/>
              <a:t>a jednání představují základní stavební kameny společenských </a:t>
            </a:r>
            <a:r>
              <a:rPr lang="cs-CZ" dirty="0" smtClean="0"/>
              <a:t>vztahů.</a:t>
            </a:r>
          </a:p>
          <a:p>
            <a:pPr marL="0" indent="0">
              <a:buNone/>
            </a:pPr>
            <a:r>
              <a:rPr lang="cs-CZ" b="1" dirty="0"/>
              <a:t>Chování</a:t>
            </a:r>
            <a:r>
              <a:rPr lang="cs-CZ" dirty="0"/>
              <a:t> - souhrn aktivit jedince viditelných z vnějšku, které jsou více nebo méně diferencovanou reakcí na vnitřní nebo vnější </a:t>
            </a:r>
            <a:r>
              <a:rPr lang="cs-CZ" dirty="0" smtClean="0"/>
              <a:t>podněty.</a:t>
            </a:r>
            <a:endParaRPr lang="cs-CZ" sz="4000" dirty="0" smtClean="0"/>
          </a:p>
          <a:p>
            <a:pPr marL="0" indent="0">
              <a:buNone/>
            </a:pPr>
            <a:r>
              <a:rPr lang="cs-CZ" b="1" dirty="0" smtClean="0"/>
              <a:t>Jednání </a:t>
            </a:r>
            <a:r>
              <a:rPr lang="cs-CZ" dirty="0"/>
              <a:t>je vědomá, k cíli zaměřená činnost, která zahrnuje vědomé uvážení a je v podstatě řešením určitého </a:t>
            </a:r>
            <a:r>
              <a:rPr lang="cs-CZ" dirty="0" smtClean="0"/>
              <a:t>úkolu.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Přívlastky:</a:t>
            </a:r>
            <a:r>
              <a:rPr lang="cs-CZ" dirty="0" smtClean="0"/>
              <a:t> </a:t>
            </a:r>
            <a:r>
              <a:rPr lang="cs-CZ" dirty="0"/>
              <a:t>sociální </a:t>
            </a:r>
            <a:r>
              <a:rPr lang="cs-CZ" sz="2000" dirty="0"/>
              <a:t>(společenské)</a:t>
            </a:r>
            <a:r>
              <a:rPr lang="cs-CZ" dirty="0"/>
              <a:t>, </a:t>
            </a:r>
            <a:r>
              <a:rPr lang="cs-CZ" dirty="0" smtClean="0"/>
              <a:t>prosociální, antisociální, asociální, </a:t>
            </a:r>
            <a:r>
              <a:rPr lang="cs-CZ" dirty="0" err="1" smtClean="0"/>
              <a:t>societální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altruistické </a:t>
            </a:r>
            <a:r>
              <a:rPr lang="cs-CZ" dirty="0" smtClean="0"/>
              <a:t>jednání. 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Interkulturní komunikace 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Nízký </a:t>
            </a:r>
            <a:r>
              <a:rPr lang="cs-CZ" b="1" dirty="0"/>
              <a:t>komunikační kontext</a:t>
            </a:r>
            <a:r>
              <a:rPr lang="cs-CZ" dirty="0"/>
              <a:t> – národy se vyjadřují explicitně</a:t>
            </a:r>
            <a:r>
              <a:rPr lang="cs-CZ" dirty="0" smtClean="0"/>
              <a:t>, otevřeně </a:t>
            </a:r>
            <a:r>
              <a:rPr lang="cs-CZ" dirty="0"/>
              <a:t>(Němci</a:t>
            </a:r>
            <a:r>
              <a:rPr lang="cs-CZ" dirty="0" smtClean="0"/>
              <a:t>, </a:t>
            </a:r>
            <a:r>
              <a:rPr lang="cs-CZ" dirty="0"/>
              <a:t>Nizozemci a </a:t>
            </a:r>
            <a:r>
              <a:rPr lang="cs-CZ" dirty="0" err="1"/>
              <a:t>skandinávci</a:t>
            </a:r>
            <a:r>
              <a:rPr lang="cs-CZ" dirty="0" smtClean="0"/>
              <a:t>);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Vysoký </a:t>
            </a:r>
            <a:r>
              <a:rPr lang="cs-CZ" b="1" dirty="0"/>
              <a:t>komunikační kontext</a:t>
            </a:r>
            <a:r>
              <a:rPr lang="cs-CZ" dirty="0"/>
              <a:t> – </a:t>
            </a:r>
            <a:r>
              <a:rPr lang="cs-CZ" dirty="0" smtClean="0"/>
              <a:t>méně otevřená vyjádření, </a:t>
            </a:r>
            <a:r>
              <a:rPr lang="cs-CZ" dirty="0"/>
              <a:t>často je nutné </a:t>
            </a:r>
            <a:r>
              <a:rPr lang="cs-CZ" dirty="0" smtClean="0"/>
              <a:t>je interpretovat z</a:t>
            </a:r>
            <a:r>
              <a:rPr lang="cs-CZ" dirty="0"/>
              <a:t> kontextu (jižní Evropa - Italové, Francouzi, Španělé, </a:t>
            </a:r>
            <a:r>
              <a:rPr lang="cs-CZ" dirty="0" err="1"/>
              <a:t>asiaté</a:t>
            </a:r>
            <a:r>
              <a:rPr lang="cs-CZ" dirty="0" smtClean="0"/>
              <a:t>).</a:t>
            </a:r>
            <a:endParaRPr lang="cs-CZ" sz="800" dirty="0"/>
          </a:p>
          <a:p>
            <a:pPr marL="0" indent="0">
              <a:buNone/>
            </a:pPr>
            <a:endParaRPr lang="cs-CZ" sz="800" b="1" dirty="0"/>
          </a:p>
          <a:p>
            <a:pPr marL="0" indent="0">
              <a:buNone/>
            </a:pPr>
            <a:r>
              <a:rPr lang="cs-CZ" b="1" dirty="0" smtClean="0"/>
              <a:t>Komunikační </a:t>
            </a:r>
            <a:r>
              <a:rPr lang="cs-CZ" b="1" dirty="0"/>
              <a:t>etiketa (rituály): - </a:t>
            </a:r>
            <a:r>
              <a:rPr lang="cs-CZ" dirty="0"/>
              <a:t>tykání a </a:t>
            </a:r>
            <a:r>
              <a:rPr lang="cs-CZ" dirty="0" smtClean="0"/>
              <a:t>vykání, tituly;</a:t>
            </a:r>
            <a:r>
              <a:rPr lang="cs-CZ" b="1" dirty="0" smtClean="0"/>
              <a:t>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- pozdravy (podání ruky, úklony, líbání na </a:t>
            </a:r>
            <a:r>
              <a:rPr lang="cs-CZ" dirty="0" smtClean="0"/>
              <a:t>tvář, </a:t>
            </a:r>
            <a:r>
              <a:rPr lang="cs-CZ" dirty="0"/>
              <a:t>ú</a:t>
            </a:r>
            <a:r>
              <a:rPr lang="cs-CZ" dirty="0" smtClean="0"/>
              <a:t>směv);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</a:t>
            </a:r>
            <a:r>
              <a:rPr lang="cs-CZ" dirty="0"/>
              <a:t>projevování emocí (čím severněji, </a:t>
            </a:r>
            <a:r>
              <a:rPr lang="cs-CZ" dirty="0" smtClean="0"/>
              <a:t>tím je </a:t>
            </a:r>
            <a:r>
              <a:rPr lang="cs-CZ" dirty="0"/>
              <a:t>projevování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emocí tlumenější</a:t>
            </a:r>
            <a:r>
              <a:rPr lang="cs-CZ" dirty="0"/>
              <a:t>, Číňané a Japonci skrývají emoce</a:t>
            </a:r>
            <a:r>
              <a:rPr lang="cs-CZ" dirty="0" smtClean="0"/>
              <a:t>).</a:t>
            </a:r>
            <a:endParaRPr lang="cs-CZ" sz="800" dirty="0" smtClean="0"/>
          </a:p>
          <a:p>
            <a:pPr marL="0" indent="0">
              <a:buNone/>
            </a:pPr>
            <a:r>
              <a:rPr lang="cs-CZ" b="1" dirty="0" smtClean="0"/>
              <a:t>Bariéry</a:t>
            </a:r>
            <a:r>
              <a:rPr lang="cs-CZ" dirty="0"/>
              <a:t>: jazyk, stereotypy, </a:t>
            </a:r>
            <a:r>
              <a:rPr lang="cs-CZ" dirty="0" err="1"/>
              <a:t>etnofaulismů</a:t>
            </a:r>
            <a:r>
              <a:rPr lang="cs-CZ" dirty="0"/>
              <a:t> </a:t>
            </a:r>
            <a:r>
              <a:rPr lang="cs-CZ" dirty="0" smtClean="0"/>
              <a:t>→nepřátelství.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interakce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Představuje jádro</a:t>
            </a:r>
            <a:r>
              <a:rPr lang="cs-CZ" dirty="0"/>
              <a:t>, smysl společenských </a:t>
            </a:r>
            <a:r>
              <a:rPr lang="cs-CZ" dirty="0" smtClean="0"/>
              <a:t>vztahů.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Teorie sociální </a:t>
            </a:r>
            <a:r>
              <a:rPr lang="cs-CZ" dirty="0" smtClean="0"/>
              <a:t>interakce vychází z předpokladu, že </a:t>
            </a:r>
            <a:r>
              <a:rPr lang="cs-CZ" dirty="0"/>
              <a:t>sociální interakce konstituuje sociální </a:t>
            </a:r>
            <a:r>
              <a:rPr lang="cs-CZ" dirty="0" smtClean="0"/>
              <a:t>život.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Sociální interakci lze studovat: a) </a:t>
            </a:r>
            <a:r>
              <a:rPr lang="cs-CZ" dirty="0" smtClean="0"/>
              <a:t>obsahově,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	b) </a:t>
            </a:r>
            <a:r>
              <a:rPr lang="cs-CZ" dirty="0" smtClean="0"/>
              <a:t>formálně.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 hlediska formy lze rozlišit podle cílů a </a:t>
            </a:r>
            <a:r>
              <a:rPr lang="cs-CZ" dirty="0" smtClean="0"/>
              <a:t>jejich dosažení: </a:t>
            </a:r>
          </a:p>
          <a:p>
            <a:pPr lvl="0"/>
            <a:r>
              <a:rPr lang="cs-CZ" dirty="0" smtClean="0"/>
              <a:t>spolupráci,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outěžení,</a:t>
            </a:r>
            <a:endParaRPr lang="cs-CZ" dirty="0"/>
          </a:p>
          <a:p>
            <a:pPr lvl="0"/>
            <a:r>
              <a:rPr lang="cs-CZ" dirty="0"/>
              <a:t>výměnu činností (sociální </a:t>
            </a:r>
            <a:r>
              <a:rPr lang="cs-CZ" dirty="0" smtClean="0"/>
              <a:t>směnu),</a:t>
            </a:r>
            <a:endParaRPr lang="cs-CZ" dirty="0"/>
          </a:p>
          <a:p>
            <a:pPr lvl="0"/>
            <a:r>
              <a:rPr lang="cs-CZ" dirty="0" smtClean="0"/>
              <a:t>konflikt.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Cíle interakce</a:t>
            </a:r>
            <a:r>
              <a:rPr lang="cs-CZ" dirty="0"/>
              <a:t>: a) </a:t>
            </a:r>
            <a:r>
              <a:rPr lang="cs-CZ" dirty="0" smtClean="0"/>
              <a:t>instrumentální nebo b</a:t>
            </a:r>
            <a:r>
              <a:rPr lang="cs-CZ" dirty="0"/>
              <a:t>) expresivní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187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Unifikace sociálního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Cíl unifikace </a:t>
            </a:r>
            <a:r>
              <a:rPr lang="cs-CZ" dirty="0" smtClean="0"/>
              <a:t>(uniformizace) sociálního jednání:</a:t>
            </a:r>
          </a:p>
          <a:p>
            <a:pPr marL="0" indent="0">
              <a:buNone/>
            </a:pPr>
            <a:r>
              <a:rPr lang="cs-CZ" dirty="0" smtClean="0"/>
              <a:t>- ochrana </a:t>
            </a:r>
            <a:r>
              <a:rPr lang="cs-CZ" dirty="0"/>
              <a:t>a </a:t>
            </a:r>
            <a:r>
              <a:rPr lang="cs-CZ" dirty="0" smtClean="0"/>
              <a:t>přežití,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uspokojení </a:t>
            </a:r>
            <a:r>
              <a:rPr lang="cs-CZ" dirty="0" smtClean="0"/>
              <a:t>potřeb,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předvídatelnost </a:t>
            </a:r>
            <a:r>
              <a:rPr lang="cs-CZ" dirty="0" smtClean="0"/>
              <a:t>chování.</a:t>
            </a:r>
          </a:p>
          <a:p>
            <a:pPr marL="0" indent="0">
              <a:buNone/>
            </a:pPr>
            <a:r>
              <a:rPr lang="cs-CZ" dirty="0" smtClean="0"/>
              <a:t>Unifikace chování se prosazuje </a:t>
            </a:r>
            <a:r>
              <a:rPr lang="cs-CZ" altLang="cs-CZ" dirty="0"/>
              <a:t>ukládáním závazných vzorů </a:t>
            </a:r>
            <a:r>
              <a:rPr lang="cs-CZ" altLang="cs-CZ" dirty="0" smtClean="0"/>
              <a:t>v procesu </a:t>
            </a:r>
            <a:r>
              <a:rPr lang="cs-CZ" altLang="cs-CZ" b="1" dirty="0" smtClean="0"/>
              <a:t>institucionalizace sociálního chování</a:t>
            </a:r>
            <a:r>
              <a:rPr lang="cs-CZ" altLang="cs-CZ" dirty="0" smtClean="0"/>
              <a:t>.</a:t>
            </a:r>
          </a:p>
          <a:p>
            <a:pPr marL="0" indent="0">
              <a:buNone/>
            </a:pPr>
            <a:r>
              <a:rPr lang="cs-CZ" altLang="cs-CZ" dirty="0" smtClean="0"/>
              <a:t> Výsledkem procesu institucionalizace je: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normativní řád společnosti </a:t>
            </a:r>
            <a:r>
              <a:rPr lang="cs-CZ" altLang="cs-CZ" dirty="0" smtClean="0"/>
              <a:t>- zahrnuje jednotlivých druhy sociálních norem (právní, morální apod.),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sociální instituce </a:t>
            </a:r>
            <a:r>
              <a:rPr lang="cs-CZ" altLang="cs-CZ" dirty="0" smtClean="0"/>
              <a:t>- </a:t>
            </a:r>
            <a:r>
              <a:rPr lang="cs-CZ" altLang="cs-CZ" dirty="0"/>
              <a:t>i</a:t>
            </a:r>
            <a:r>
              <a:rPr lang="cs-CZ" dirty="0" smtClean="0"/>
              <a:t>nstitucionalizují určité </a:t>
            </a:r>
            <a:r>
              <a:rPr lang="cs-CZ" dirty="0"/>
              <a:t>okruhy společenských </a:t>
            </a:r>
            <a:r>
              <a:rPr lang="cs-CZ" dirty="0" smtClean="0"/>
              <a:t>vztahů (instituce rodiny, manželství).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 smtClean="0"/>
              <a:t>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987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Institucionalizace sociálního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hlediska normativního řádu rozdělujeme chování na:</a:t>
            </a:r>
            <a:br>
              <a:rPr lang="cs-CZ" dirty="0"/>
            </a:br>
            <a:r>
              <a:rPr lang="cs-CZ" dirty="0"/>
              <a:t>• </a:t>
            </a:r>
            <a:r>
              <a:rPr lang="cs-CZ" dirty="0" smtClean="0"/>
              <a:t>institucionalizované- v </a:t>
            </a:r>
            <a:r>
              <a:rPr lang="cs-CZ" dirty="0"/>
              <a:t>souladu </a:t>
            </a:r>
            <a:r>
              <a:rPr lang="cs-CZ" dirty="0" smtClean="0"/>
              <a:t>se sociálními normami,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neinstitucionalizované </a:t>
            </a:r>
            <a:r>
              <a:rPr lang="cs-CZ" dirty="0" smtClean="0"/>
              <a:t>– normami neupravené,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deviantní - odchyluje se od požadavku sociální </a:t>
            </a:r>
            <a:r>
              <a:rPr lang="cs-CZ" dirty="0" smtClean="0"/>
              <a:t>normy.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b="1" dirty="0"/>
              <a:t>institucionalizace </a:t>
            </a:r>
            <a:r>
              <a:rPr lang="cs-CZ" dirty="0"/>
              <a:t>sociálního chování  je:</a:t>
            </a:r>
            <a:br>
              <a:rPr lang="cs-CZ" dirty="0"/>
            </a:br>
            <a:r>
              <a:rPr lang="cs-CZ" dirty="0"/>
              <a:t>• vyloučení sociálně neschvalovaného </a:t>
            </a:r>
            <a:r>
              <a:rPr lang="cs-CZ" dirty="0" smtClean="0"/>
              <a:t>chování,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omezení sociálně konfliktního chování – </a:t>
            </a:r>
            <a:r>
              <a:rPr lang="cs-CZ" dirty="0" smtClean="0"/>
              <a:t>předcházení </a:t>
            </a:r>
            <a:r>
              <a:rPr lang="cs-CZ" sz="1000" dirty="0"/>
              <a:t> </a:t>
            </a:r>
            <a:r>
              <a:rPr lang="cs-CZ" sz="1000" dirty="0" smtClean="0"/>
              <a:t>  </a:t>
            </a:r>
          </a:p>
          <a:p>
            <a:pPr marL="0" indent="0">
              <a:buNone/>
            </a:pPr>
            <a:r>
              <a:rPr lang="cs-CZ" sz="1000" dirty="0"/>
              <a:t> </a:t>
            </a:r>
            <a:r>
              <a:rPr lang="cs-CZ" sz="1000" dirty="0" smtClean="0"/>
              <a:t>        </a:t>
            </a:r>
            <a:r>
              <a:rPr lang="cs-CZ" dirty="0" smtClean="0"/>
              <a:t>sporům,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omezení sociálně neobvyklého (extrémního,</a:t>
            </a:r>
            <a:br>
              <a:rPr lang="cs-CZ" dirty="0"/>
            </a:br>
            <a:r>
              <a:rPr lang="cs-CZ" dirty="0"/>
              <a:t>    extravagantního, výstředního) </a:t>
            </a:r>
            <a:r>
              <a:rPr lang="cs-CZ" dirty="0" smtClean="0"/>
              <a:t>chování.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956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Sociální </a:t>
            </a:r>
            <a:r>
              <a:rPr lang="cs-CZ" dirty="0" smtClean="0"/>
              <a:t>instituce poskytují:</a:t>
            </a:r>
          </a:p>
          <a:p>
            <a:pPr marL="0" indent="0">
              <a:buNone/>
            </a:pPr>
            <a:r>
              <a:rPr lang="cs-CZ" dirty="0" smtClean="0"/>
              <a:t>- způsoby </a:t>
            </a:r>
            <a:r>
              <a:rPr lang="cs-CZ" dirty="0"/>
              <a:t>řešení určitých problémů (např. </a:t>
            </a:r>
            <a:r>
              <a:rPr lang="cs-CZ" dirty="0" smtClean="0"/>
              <a:t>chudoby),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uspokojování určitých reálných nebo fiktivních potřeb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sociálních </a:t>
            </a:r>
            <a:r>
              <a:rPr lang="cs-CZ" dirty="0"/>
              <a:t>subjektů (např. </a:t>
            </a:r>
            <a:r>
              <a:rPr lang="cs-CZ" dirty="0" smtClean="0"/>
              <a:t>instituce manželství)</a:t>
            </a:r>
          </a:p>
          <a:p>
            <a:pPr marL="0" indent="0">
              <a:buNone/>
            </a:pPr>
            <a:r>
              <a:rPr lang="cs-CZ" dirty="0"/>
              <a:t>Sociální instituce </a:t>
            </a:r>
            <a:r>
              <a:rPr lang="cs-CZ" dirty="0" smtClean="0"/>
              <a:t>v sobě propojují </a:t>
            </a:r>
            <a:r>
              <a:rPr lang="cs-CZ" altLang="cs-CZ" dirty="0"/>
              <a:t>typizované způsoby </a:t>
            </a:r>
            <a:r>
              <a:rPr lang="cs-CZ" altLang="cs-CZ" dirty="0" smtClean="0"/>
              <a:t>sociálních </a:t>
            </a:r>
            <a:r>
              <a:rPr lang="cs-CZ" altLang="cs-CZ" dirty="0"/>
              <a:t>vztahů a </a:t>
            </a:r>
            <a:r>
              <a:rPr lang="cs-CZ" altLang="cs-CZ" dirty="0" smtClean="0"/>
              <a:t>činností, </a:t>
            </a:r>
            <a:r>
              <a:rPr lang="cs-CZ" altLang="cs-CZ" dirty="0"/>
              <a:t>sociální pozice a </a:t>
            </a:r>
            <a:r>
              <a:rPr lang="cs-CZ" altLang="cs-CZ" dirty="0" smtClean="0"/>
              <a:t>role, sociální normy a </a:t>
            </a:r>
            <a:r>
              <a:rPr lang="cs-CZ" altLang="cs-CZ" dirty="0"/>
              <a:t>sociální </a:t>
            </a:r>
            <a:r>
              <a:rPr lang="cs-CZ" altLang="cs-CZ" dirty="0" smtClean="0"/>
              <a:t>hodnoty. </a:t>
            </a:r>
            <a:r>
              <a:rPr lang="cs-CZ" b="1" dirty="0"/>
              <a:t>Instituce</a:t>
            </a:r>
            <a:r>
              <a:rPr lang="cs-CZ" dirty="0"/>
              <a:t> nezná členství a jejím úkolem je plnit určité společenské funkce</a:t>
            </a:r>
            <a:r>
              <a:rPr lang="cs-CZ" dirty="0" smtClean="0"/>
              <a:t>. Tím se liší od </a:t>
            </a:r>
            <a:r>
              <a:rPr lang="cs-CZ" b="1" dirty="0" smtClean="0"/>
              <a:t>organizace</a:t>
            </a:r>
            <a:r>
              <a:rPr lang="cs-CZ" dirty="0" smtClean="0"/>
              <a:t>, která je </a:t>
            </a:r>
            <a:r>
              <a:rPr lang="cs-CZ" altLang="cs-CZ" dirty="0" smtClean="0"/>
              <a:t>souborem </a:t>
            </a:r>
            <a:r>
              <a:rPr lang="cs-CZ" altLang="cs-CZ" dirty="0"/>
              <a:t>jedinců spolupracujících k dosažení určitých </a:t>
            </a:r>
            <a:r>
              <a:rPr lang="cs-CZ" altLang="cs-CZ" dirty="0" smtClean="0"/>
              <a:t>cílů. Škola je jak institucí, tak může být i organizací (</a:t>
            </a:r>
            <a:r>
              <a:rPr lang="cs-CZ" altLang="cs-CZ" dirty="0" err="1" smtClean="0"/>
              <a:t>PrF</a:t>
            </a:r>
            <a:r>
              <a:rPr lang="cs-CZ" altLang="cs-CZ" dirty="0" smtClean="0"/>
              <a:t> MU).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2702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Sociální vazby a společenské vztahy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Úrovně sociální vazby:</a:t>
            </a:r>
          </a:p>
          <a:p>
            <a:pPr lvl="0"/>
            <a:r>
              <a:rPr lang="cs-CZ" dirty="0"/>
              <a:t>Setkávání v prostoru – potkávání se se vzájemnou percepcí – pouze </a:t>
            </a:r>
            <a:r>
              <a:rPr lang="cs-CZ" dirty="0" smtClean="0"/>
              <a:t>registruji;</a:t>
            </a:r>
            <a:endParaRPr lang="cs-CZ" dirty="0"/>
          </a:p>
          <a:p>
            <a:pPr lvl="0"/>
            <a:r>
              <a:rPr lang="cs-CZ" dirty="0"/>
              <a:t>P</a:t>
            </a:r>
            <a:r>
              <a:rPr lang="cs-CZ" dirty="0" smtClean="0"/>
              <a:t>sychická </a:t>
            </a:r>
            <a:r>
              <a:rPr lang="cs-CZ" dirty="0"/>
              <a:t>vazba – navození pocitů, zájmu o druhé (např. sympatie, antipatie, mizí indiferentní vztah</a:t>
            </a:r>
            <a:r>
              <a:rPr lang="cs-CZ" dirty="0" smtClean="0"/>
              <a:t>); </a:t>
            </a:r>
            <a:endParaRPr lang="cs-CZ" dirty="0"/>
          </a:p>
          <a:p>
            <a:pPr lvl="0"/>
            <a:r>
              <a:rPr lang="cs-CZ" dirty="0"/>
              <a:t>Sociální kontakt – nesystematický, spojený s výměnou hodnot (materiálních nebo duchovních</a:t>
            </a:r>
            <a:r>
              <a:rPr lang="cs-CZ" dirty="0" smtClean="0"/>
              <a:t>);</a:t>
            </a:r>
            <a:endParaRPr lang="cs-CZ" dirty="0"/>
          </a:p>
          <a:p>
            <a:pPr lvl="0"/>
            <a:r>
              <a:rPr lang="cs-CZ" dirty="0"/>
              <a:t>Společenský vztah</a:t>
            </a:r>
            <a:r>
              <a:rPr lang="cs-CZ" b="1" dirty="0"/>
              <a:t> </a:t>
            </a:r>
            <a:r>
              <a:rPr lang="cs-CZ" dirty="0"/>
              <a:t>– dlouhodobější stav vzájemné </a:t>
            </a:r>
            <a:r>
              <a:rPr lang="cs-CZ" dirty="0" smtClean="0"/>
              <a:t>interakce.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Společenský </a:t>
            </a:r>
            <a:r>
              <a:rPr lang="cs-CZ" b="1" dirty="0" smtClean="0"/>
              <a:t>vztah - </a:t>
            </a:r>
            <a:r>
              <a:rPr lang="cs-CZ" dirty="0" smtClean="0"/>
              <a:t>stav </a:t>
            </a:r>
            <a:r>
              <a:rPr lang="cs-CZ" dirty="0"/>
              <a:t>vzájemné závislosti a ovlivňování sociálních </a:t>
            </a:r>
            <a:r>
              <a:rPr lang="cs-CZ" dirty="0" smtClean="0"/>
              <a:t>subjektů.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Základní prvky společenským vztahů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lvl="0"/>
            <a:r>
              <a:rPr lang="cs-CZ" dirty="0"/>
              <a:t>účastníci </a:t>
            </a:r>
            <a:r>
              <a:rPr lang="cs-CZ" dirty="0" smtClean="0"/>
              <a:t>vztahu,</a:t>
            </a:r>
            <a:endParaRPr lang="cs-CZ" dirty="0"/>
          </a:p>
          <a:p>
            <a:pPr lvl="0"/>
            <a:r>
              <a:rPr lang="cs-CZ" dirty="0"/>
              <a:t>vzájemná </a:t>
            </a:r>
            <a:r>
              <a:rPr lang="cs-CZ" dirty="0" smtClean="0"/>
              <a:t>vazba- </a:t>
            </a:r>
            <a:r>
              <a:rPr lang="cs-CZ" dirty="0"/>
              <a:t>hodnota, na níž je vztah </a:t>
            </a:r>
            <a:r>
              <a:rPr lang="cs-CZ" dirty="0" smtClean="0"/>
              <a:t>vybudován,</a:t>
            </a:r>
            <a:endParaRPr lang="cs-CZ" dirty="0"/>
          </a:p>
          <a:p>
            <a:pPr lvl="0"/>
            <a:r>
              <a:rPr lang="cs-CZ" dirty="0"/>
              <a:t>povinnosti (závazky) a práva (resp. normativní očekávání), jež vztah </a:t>
            </a:r>
            <a:r>
              <a:rPr lang="cs-CZ" dirty="0" smtClean="0"/>
              <a:t>garantují.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Úrovně společenských vztahů</a:t>
            </a:r>
            <a:r>
              <a:rPr lang="cs-CZ" dirty="0"/>
              <a:t>:</a:t>
            </a:r>
          </a:p>
          <a:p>
            <a:pPr lvl="0"/>
            <a:r>
              <a:rPr lang="cs-CZ" b="1" dirty="0" err="1"/>
              <a:t>mikrosociální</a:t>
            </a:r>
            <a:r>
              <a:rPr lang="cs-CZ" dirty="0"/>
              <a:t> - mezi jedinci navzájem, jedinci a </a:t>
            </a:r>
            <a:r>
              <a:rPr lang="cs-CZ" dirty="0" smtClean="0"/>
              <a:t>skupinou,</a:t>
            </a:r>
            <a:endParaRPr lang="cs-CZ" dirty="0"/>
          </a:p>
          <a:p>
            <a:pPr lvl="0"/>
            <a:r>
              <a:rPr lang="cs-CZ" b="1" dirty="0" err="1" smtClean="0"/>
              <a:t>mezosociální</a:t>
            </a:r>
            <a:r>
              <a:rPr lang="cs-CZ" dirty="0" smtClean="0"/>
              <a:t>- </a:t>
            </a:r>
            <a:r>
              <a:rPr lang="cs-CZ" dirty="0"/>
              <a:t>vztahy mezi skupinami a </a:t>
            </a:r>
            <a:r>
              <a:rPr lang="cs-CZ" dirty="0" smtClean="0"/>
              <a:t>organizacemi,</a:t>
            </a:r>
            <a:endParaRPr lang="cs-CZ" dirty="0"/>
          </a:p>
          <a:p>
            <a:pPr lvl="0"/>
            <a:r>
              <a:rPr lang="cs-CZ" b="1" dirty="0"/>
              <a:t>makrosociální</a:t>
            </a:r>
            <a:r>
              <a:rPr lang="cs-CZ" dirty="0"/>
              <a:t> - na celospolečenské úrovni mezi velkými společenskými skupinami (např. politickými stranami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Chování jedinců v sociálních vztazích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Chování </a:t>
            </a:r>
            <a:r>
              <a:rPr lang="cs-CZ" dirty="0" smtClean="0"/>
              <a:t>v </a:t>
            </a:r>
            <a:r>
              <a:rPr lang="cs-CZ" dirty="0"/>
              <a:t>sociálních </a:t>
            </a:r>
            <a:r>
              <a:rPr lang="cs-CZ" dirty="0" smtClean="0"/>
              <a:t>vztazích určují vedle psychiky a tendencí interpersonálního jednání </a:t>
            </a:r>
            <a:r>
              <a:rPr lang="cs-CZ" b="1" dirty="0" smtClean="0"/>
              <a:t>sociální momenty</a:t>
            </a:r>
            <a:r>
              <a:rPr lang="cs-CZ" dirty="0" smtClean="0"/>
              <a:t>:</a:t>
            </a:r>
          </a:p>
          <a:p>
            <a:pPr eaLnBrk="1" hangingPunct="1">
              <a:buNone/>
            </a:pPr>
            <a:r>
              <a:rPr lang="cs-CZ" altLang="cs-CZ" dirty="0" smtClean="0"/>
              <a:t>- </a:t>
            </a:r>
            <a:r>
              <a:rPr lang="cs-CZ" altLang="cs-CZ" dirty="0"/>
              <a:t>aktuální sociální </a:t>
            </a:r>
            <a:r>
              <a:rPr lang="cs-CZ" altLang="cs-CZ" dirty="0" smtClean="0"/>
              <a:t>situace (</a:t>
            </a:r>
            <a:r>
              <a:rPr lang="cs-CZ" altLang="cs-CZ" dirty="0"/>
              <a:t>na mikro i makro úrovni</a:t>
            </a:r>
            <a:r>
              <a:rPr lang="cs-CZ" altLang="cs-CZ" dirty="0" smtClean="0"/>
              <a:t>),</a:t>
            </a:r>
            <a:endParaRPr lang="cs-CZ" altLang="cs-CZ" dirty="0"/>
          </a:p>
          <a:p>
            <a:pPr eaLnBrk="1" hangingPunct="1">
              <a:buNone/>
            </a:pPr>
            <a:r>
              <a:rPr lang="cs-CZ" altLang="cs-CZ" dirty="0" smtClean="0"/>
              <a:t>- tlak </a:t>
            </a:r>
            <a:r>
              <a:rPr lang="cs-CZ" altLang="cs-CZ" dirty="0"/>
              <a:t>sociálních regulativů (</a:t>
            </a:r>
            <a:r>
              <a:rPr lang="cs-CZ" altLang="cs-CZ" dirty="0" smtClean="0"/>
              <a:t>sociálních hodnot </a:t>
            </a:r>
            <a:r>
              <a:rPr lang="cs-CZ" altLang="cs-CZ" dirty="0"/>
              <a:t>a </a:t>
            </a:r>
            <a:r>
              <a:rPr lang="cs-CZ" altLang="cs-CZ" dirty="0" smtClean="0"/>
              <a:t>norem),</a:t>
            </a:r>
            <a:endParaRPr lang="cs-CZ" altLang="cs-CZ" dirty="0"/>
          </a:p>
          <a:p>
            <a:pPr eaLnBrk="1" hangingPunct="1">
              <a:buNone/>
            </a:pPr>
            <a:r>
              <a:rPr lang="cs-CZ" altLang="cs-CZ" dirty="0" smtClean="0"/>
              <a:t>- </a:t>
            </a:r>
            <a:r>
              <a:rPr lang="cs-CZ" altLang="cs-CZ" dirty="0"/>
              <a:t>začleněním jedince do sociálních struktur a </a:t>
            </a:r>
            <a:r>
              <a:rPr lang="cs-CZ" altLang="cs-CZ" dirty="0" smtClean="0"/>
              <a:t>sítí.</a:t>
            </a:r>
            <a:endParaRPr lang="cs-CZ" altLang="cs-CZ" dirty="0"/>
          </a:p>
          <a:p>
            <a:pPr marL="0" indent="0">
              <a:buNone/>
            </a:pPr>
            <a:r>
              <a:rPr lang="cs-CZ" dirty="0" smtClean="0"/>
              <a:t>Jedinec v sociálních vztazích reflektuje obecně akceptované sociální hodnoty a sociální normy (právní, morální, zvykové, ekonomické, náboženské a další).</a:t>
            </a:r>
          </a:p>
          <a:p>
            <a:pPr marL="0" indent="0">
              <a:buNone/>
            </a:pPr>
            <a:r>
              <a:rPr lang="cs-CZ" dirty="0" smtClean="0"/>
              <a:t>Právně upravené sociální vztahy se stávají zároveň právními vztahy, obdobně i morálními, ekonomickými vztahy. Představují určitý aspekt sociálních vztahů.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FRMU – Inovace předmětu Sociologické aspekty veřejné správy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dirty="0" smtClean="0"/>
              <a:t>Začlenění </a:t>
            </a:r>
            <a:r>
              <a:rPr lang="cs-CZ" altLang="cs-CZ" sz="2800" b="1" dirty="0"/>
              <a:t>jedince do sociálních struktur a sítí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do malých sociálních skupin</a:t>
            </a:r>
            <a:r>
              <a:rPr lang="cs-CZ" dirty="0"/>
              <a:t>, v nichž zastává sociální pozice a role. Člověk je a existuje svými rolemi a ve svých rolích (rodina, parta, školní třída apod</a:t>
            </a:r>
            <a:r>
              <a:rPr lang="cs-CZ" dirty="0" smtClean="0"/>
              <a:t>.);</a:t>
            </a:r>
            <a:endParaRPr lang="cs-CZ" dirty="0"/>
          </a:p>
          <a:p>
            <a:pPr lvl="0"/>
            <a:r>
              <a:rPr lang="cs-CZ" b="1" dirty="0"/>
              <a:t>v širších společenstvích a pospolitostech </a:t>
            </a:r>
            <a:r>
              <a:rPr lang="cs-CZ" dirty="0"/>
              <a:t>-  člen vesnické komunity, národa, politické </a:t>
            </a:r>
            <a:r>
              <a:rPr lang="cs-CZ" dirty="0" smtClean="0"/>
              <a:t>strany apod.;</a:t>
            </a:r>
            <a:endParaRPr lang="cs-CZ" dirty="0"/>
          </a:p>
          <a:p>
            <a:pPr lvl="0"/>
            <a:r>
              <a:rPr lang="cs-CZ" b="1" dirty="0"/>
              <a:t>jako nositele </a:t>
            </a:r>
            <a:r>
              <a:rPr lang="cs-CZ" b="1" dirty="0" err="1"/>
              <a:t>univerzalizovaných</a:t>
            </a:r>
            <a:r>
              <a:rPr lang="cs-CZ" b="1" dirty="0"/>
              <a:t> zobecněných </a:t>
            </a:r>
            <a:r>
              <a:rPr lang="cs-CZ" b="1" dirty="0" smtClean="0"/>
              <a:t>sociálních </a:t>
            </a:r>
            <a:r>
              <a:rPr lang="cs-CZ" b="1" dirty="0"/>
              <a:t>rolí </a:t>
            </a:r>
            <a:r>
              <a:rPr lang="cs-CZ" dirty="0"/>
              <a:t>- např. role studenta, muže, </a:t>
            </a:r>
            <a:r>
              <a:rPr lang="cs-CZ" dirty="0" err="1" smtClean="0"/>
              <a:t>teeagera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Sociální začlenění se aktivuje podle aktuálních sociálních kontextů, v nichž se člověk nachází.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Každý </a:t>
            </a:r>
            <a:r>
              <a:rPr lang="cs-CZ" dirty="0"/>
              <a:t>člověk má mnoho </a:t>
            </a:r>
            <a:r>
              <a:rPr lang="cs-CZ" dirty="0" smtClean="0"/>
              <a:t>tváří</a:t>
            </a:r>
            <a:r>
              <a:rPr lang="cs-CZ" altLang="cs-CZ" dirty="0" smtClean="0"/>
              <a:t>, </a:t>
            </a:r>
            <a:r>
              <a:rPr lang="cs-CZ" altLang="cs-CZ" dirty="0"/>
              <a:t>žije současně mnoho </a:t>
            </a:r>
            <a:r>
              <a:rPr lang="cs-CZ" altLang="cs-CZ" dirty="0" smtClean="0"/>
              <a:t>životů.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2686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1202</TotalTime>
  <Words>885</Words>
  <Application>Microsoft Office PowerPoint</Application>
  <PresentationFormat>Předvádění na obrazovce (4:3)</PresentationFormat>
  <Paragraphs>167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3558[1]</vt:lpstr>
      <vt:lpstr>BÉŽOVÁ TITL</vt:lpstr>
      <vt:lpstr>Inovace předmětu  Sociologické aspekty veřejné správy (MUNI/FR/0964/2016)  </vt:lpstr>
      <vt:lpstr>Sociální chování a jednání </vt:lpstr>
      <vt:lpstr>Unifikace sociálního jednání</vt:lpstr>
      <vt:lpstr>Institucionalizace sociálního chování</vt:lpstr>
      <vt:lpstr>Sociální instituce</vt:lpstr>
      <vt:lpstr>Sociální vazby a společenské vztahy</vt:lpstr>
      <vt:lpstr>Základní prvky společenským vztahů</vt:lpstr>
      <vt:lpstr>Chování jedinců v sociálních vztazích</vt:lpstr>
      <vt:lpstr>Začlenění jedince do sociálních struktur a sítí </vt:lpstr>
      <vt:lpstr>Tři dimenze sociálních vztahů</vt:lpstr>
      <vt:lpstr>Sociální percepce</vt:lpstr>
      <vt:lpstr>Mechanismy sociální percepce</vt:lpstr>
      <vt:lpstr>Subjektivita percepce </vt:lpstr>
      <vt:lpstr>Sociální komunikace </vt:lpstr>
      <vt:lpstr>Metakomunikace - doprovodný prvek komunikace </vt:lpstr>
      <vt:lpstr>Subjekty a proces komunikace </vt:lpstr>
      <vt:lpstr>Informační bariéry </vt:lpstr>
      <vt:lpstr>Komunikační akt zahrnuje:</vt:lpstr>
      <vt:lpstr>Komunikace mužů a žen </vt:lpstr>
      <vt:lpstr>Interkulturní komunikace  </vt:lpstr>
      <vt:lpstr>Sociální interakce </vt:lpstr>
    </vt:vector>
  </TitlesOfParts>
  <Company>Právnická fakulta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12547</dc:creator>
  <cp:lastModifiedBy>Jan</cp:lastModifiedBy>
  <cp:revision>53</cp:revision>
  <dcterms:created xsi:type="dcterms:W3CDTF">2008-09-02T10:48:00Z</dcterms:created>
  <dcterms:modified xsi:type="dcterms:W3CDTF">2017-11-06T18:45:19Z</dcterms:modified>
</cp:coreProperties>
</file>