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2" r:id="rId1"/>
    <p:sldMasterId id="2147483653" r:id="rId2"/>
  </p:sldMasterIdLst>
  <p:notesMasterIdLst>
    <p:notesMasterId r:id="rId19"/>
  </p:notesMasterIdLst>
  <p:handoutMasterIdLst>
    <p:handoutMasterId r:id="rId20"/>
  </p:handoutMasterIdLst>
  <p:sldIdLst>
    <p:sldId id="309" r:id="rId3"/>
    <p:sldId id="314" r:id="rId4"/>
    <p:sldId id="315" r:id="rId5"/>
    <p:sldId id="316" r:id="rId6"/>
    <p:sldId id="311" r:id="rId7"/>
    <p:sldId id="310" r:id="rId8"/>
    <p:sldId id="312" r:id="rId9"/>
    <p:sldId id="317" r:id="rId10"/>
    <p:sldId id="318" r:id="rId11"/>
    <p:sldId id="319" r:id="rId12"/>
    <p:sldId id="313" r:id="rId13"/>
    <p:sldId id="320" r:id="rId14"/>
    <p:sldId id="321" r:id="rId15"/>
    <p:sldId id="322" r:id="rId16"/>
    <p:sldId id="323" r:id="rId17"/>
    <p:sldId id="324" r:id="rId18"/>
  </p:sldIdLst>
  <p:sldSz cx="9144000" cy="6858000" type="screen4x3"/>
  <p:notesSz cx="6858000" cy="9144000"/>
  <p:defaultTextStyle>
    <a:defPPr>
      <a:defRPr lang="cs-CZ"/>
    </a:defPPr>
    <a:lvl1pPr algn="r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r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r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r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r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E5D5BD"/>
    <a:srgbClr val="E7C99D"/>
    <a:srgbClr val="80379B"/>
    <a:srgbClr val="A9AAAE"/>
    <a:srgbClr val="68676C"/>
    <a:srgbClr val="DFE1E2"/>
    <a:srgbClr val="F6F6F7"/>
    <a:srgbClr val="DFE0E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97" autoAdjust="0"/>
    <p:restoredTop sz="94747" autoAdjust="0"/>
  </p:normalViewPr>
  <p:slideViewPr>
    <p:cSldViewPr>
      <p:cViewPr varScale="1">
        <p:scale>
          <a:sx n="103" d="100"/>
          <a:sy n="103" d="100"/>
        </p:scale>
        <p:origin x="-13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smtClean="0"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2385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2385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smtClean="0"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2385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fld id="{004AE451-AC60-4ABC-B937-7D29199F8560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8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smtClean="0"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3348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348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noProof="0" smtClean="0"/>
              <a:t>Klepnutím lze upravit styly předlohy textu.</a:t>
            </a:r>
          </a:p>
          <a:p>
            <a:pPr lvl="1"/>
            <a:r>
              <a:rPr lang="cs-CZ" altLang="cs-CZ" noProof="0" smtClean="0"/>
              <a:t>Druhá úroveň</a:t>
            </a:r>
          </a:p>
          <a:p>
            <a:pPr lvl="2"/>
            <a:r>
              <a:rPr lang="cs-CZ" altLang="cs-CZ" noProof="0" smtClean="0"/>
              <a:t>Třetí úroveň</a:t>
            </a:r>
          </a:p>
          <a:p>
            <a:pPr lvl="3"/>
            <a:r>
              <a:rPr lang="cs-CZ" altLang="cs-CZ" noProof="0" smtClean="0"/>
              <a:t>Čtvrtá úroveň</a:t>
            </a:r>
          </a:p>
          <a:p>
            <a:pPr lvl="4"/>
            <a:r>
              <a:rPr lang="cs-CZ" altLang="cs-CZ" noProof="0" smtClean="0"/>
              <a:t>Pátá úroveň</a:t>
            </a:r>
          </a:p>
        </p:txBody>
      </p:sp>
      <p:sp>
        <p:nvSpPr>
          <p:cNvPr id="3348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smtClean="0"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3348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fld id="{71E7D771-7D9A-4B93-8D6F-DF8DB1C51B30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/>
          <p:cNvSpPr>
            <a:spLocks noChangeArrowheads="1"/>
          </p:cNvSpPr>
          <p:nvPr/>
        </p:nvSpPr>
        <p:spPr bwMode="auto">
          <a:xfrm>
            <a:off x="0" y="-6350"/>
            <a:ext cx="9144000" cy="2536825"/>
          </a:xfrm>
          <a:prstGeom prst="rect">
            <a:avLst/>
          </a:prstGeom>
          <a:solidFill>
            <a:srgbClr val="DFE1E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pic>
        <p:nvPicPr>
          <p:cNvPr id="5" name="Picture 21" descr="pruh+znak_PF_13_gray5+fialovy_RGB"/>
          <p:cNvPicPr>
            <a:picLocks noChangeAspect="1" noChangeArrowheads="1"/>
          </p:cNvPicPr>
          <p:nvPr/>
        </p:nvPicPr>
        <p:blipFill>
          <a:blip r:embed="rId2" cstate="print"/>
          <a:srcRect t="15526" b="33673"/>
          <a:stretch>
            <a:fillRect/>
          </a:stretch>
        </p:blipFill>
        <p:spPr bwMode="auto">
          <a:xfrm>
            <a:off x="415925" y="-63500"/>
            <a:ext cx="2339975" cy="691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5" descr="PF_PP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05100" y="431800"/>
            <a:ext cx="5391150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26"/>
          <p:cNvSpPr>
            <a:spLocks noChangeArrowheads="1"/>
          </p:cNvSpPr>
          <p:nvPr/>
        </p:nvSpPr>
        <p:spPr bwMode="auto">
          <a:xfrm>
            <a:off x="6391275" y="2457450"/>
            <a:ext cx="2752725" cy="115888"/>
          </a:xfrm>
          <a:prstGeom prst="rect">
            <a:avLst/>
          </a:prstGeom>
          <a:solidFill>
            <a:srgbClr val="80379B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5190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705100" y="3860800"/>
            <a:ext cx="5969000" cy="2376488"/>
          </a:xfrm>
        </p:spPr>
        <p:txBody>
          <a:bodyPr bIns="1080000"/>
          <a:lstStyle>
            <a:lvl1pPr>
              <a:defRPr sz="4600"/>
            </a:lvl1pPr>
          </a:lstStyle>
          <a:p>
            <a:pPr lvl="0"/>
            <a:r>
              <a:rPr lang="cs-CZ" altLang="cs-CZ" noProof="0" smtClean="0"/>
              <a:t>Klepnutím lze upravit styl </a:t>
            </a:r>
            <a:br>
              <a:rPr lang="cs-CZ" altLang="cs-CZ" noProof="0" smtClean="0"/>
            </a:br>
            <a:r>
              <a:rPr lang="cs-CZ" altLang="cs-CZ" noProof="0" smtClean="0"/>
              <a:t>předlohy nadpisů.</a:t>
            </a:r>
          </a:p>
        </p:txBody>
      </p:sp>
      <p:sp>
        <p:nvSpPr>
          <p:cNvPr id="25190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2705100" y="3141663"/>
            <a:ext cx="5969000" cy="647700"/>
          </a:xfrm>
        </p:spPr>
        <p:txBody>
          <a:bodyPr/>
          <a:lstStyle>
            <a:lvl1pPr marL="0" indent="0">
              <a:buFont typeface="Wingdings" pitchFamily="2" charset="2"/>
              <a:buNone/>
              <a:defRPr>
                <a:solidFill>
                  <a:srgbClr val="68676C"/>
                </a:solidFill>
              </a:defRPr>
            </a:lvl1pPr>
          </a:lstStyle>
          <a:p>
            <a:pPr lvl="0"/>
            <a:r>
              <a:rPr lang="cs-CZ" altLang="cs-CZ" noProof="0" smtClean="0"/>
              <a:t>Klepnutím lze upravit styl předlohy podnadpisů.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0"/>
          </p:nvPr>
        </p:nvSpPr>
        <p:spPr>
          <a:xfrm>
            <a:off x="2705100" y="6442075"/>
            <a:ext cx="4960938" cy="279400"/>
          </a:xfrm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cs-CZ" altLang="cs-CZ"/>
              <a:t>Zápatí prezentace</a:t>
            </a: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027988" y="6442075"/>
            <a:ext cx="658812" cy="279400"/>
          </a:xfrm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9192BF9-C8D4-4983-A146-D8B892951DB5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/>
              <a:t>Zápatí prezentace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B72BD0-3FAD-486C-AB74-87559D88EF5E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40525" y="1125538"/>
            <a:ext cx="1946275" cy="5005387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900113" y="1125538"/>
            <a:ext cx="5688012" cy="5005387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/>
              <a:t>Zápatí prezentace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BF0D3D-B842-4EBA-8B5B-771C9ADB8F2E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/>
              <a:t>Zápatí prezentace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/>
              <a:t>Zápatí prezentace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/>
              <a:t>Zápatí prezentace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/>
              <a:t>Zápatí prezentace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/>
              <a:t>Zápatí prezentace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/>
              <a:t>Zápatí prezentace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/>
              <a:t>Zápatí prezentace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/>
              <a:t>Zápatí prezentace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/>
              <a:t>Zápatí prezentace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47FFC5-F433-4ED2-88B9-8EC55C9DBDDA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/>
              <a:t>Zápatí prezentace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/>
              <a:t>Zápatí prezentace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1600200"/>
            <a:ext cx="2057400" cy="485298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019800" cy="48529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/>
              <a:t>Zápatí prezentace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/>
              <a:t>Zápatí prezentace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588B63-5341-4E6B-BB63-129F94A9E21A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900113" y="1773238"/>
            <a:ext cx="3810000" cy="43576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862513" y="1773238"/>
            <a:ext cx="3810000" cy="43576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/>
              <a:t>Zápatí prezentace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DBF077-653E-418E-A1CA-A5A753C6582F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/>
              <a:t>Zápatí prezentace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37880F-2D66-4FCB-8F32-7B1F0F438B24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/>
              <a:t>Zápatí prezentace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EAE2C3-133F-46DF-883A-6EFCA7F6912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/>
              <a:t>Zápatí prezentace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605CD5-AD95-4CE8-8F6E-2D71AE6ED863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/>
              <a:t>Zápatí prezentace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D3FD84-B3EB-4D06-87A2-2DD6D65553E5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/>
              <a:t>Zápatí prezentace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F49281-9FD5-4BCB-967F-57C1163E5119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4.emf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6F6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2"/>
          <p:cNvSpPr>
            <a:spLocks noChangeArrowheads="1"/>
          </p:cNvSpPr>
          <p:nvPr/>
        </p:nvSpPr>
        <p:spPr bwMode="auto">
          <a:xfrm>
            <a:off x="0" y="-6350"/>
            <a:ext cx="9144000" cy="889000"/>
          </a:xfrm>
          <a:prstGeom prst="rect">
            <a:avLst/>
          </a:prstGeom>
          <a:solidFill>
            <a:srgbClr val="DFE1E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cs-CZ" altLang="cs-CZ"/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125538"/>
            <a:ext cx="7772400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 předlohy nadpisů.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0113" y="1773238"/>
            <a:ext cx="7772400" cy="435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226308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98525" y="6442075"/>
            <a:ext cx="6837363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777777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cs-CZ" altLang="cs-CZ"/>
              <a:t>Zápatí prezentace</a:t>
            </a:r>
          </a:p>
        </p:txBody>
      </p:sp>
      <p:sp>
        <p:nvSpPr>
          <p:cNvPr id="226309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23225" y="6442075"/>
            <a:ext cx="663575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b="1" smtClean="0">
                <a:latin typeface="+mn-lt"/>
              </a:defRPr>
            </a:lvl1pPr>
          </a:lstStyle>
          <a:p>
            <a:pPr>
              <a:defRPr/>
            </a:pPr>
            <a:fld id="{4ECE1551-AEB7-4322-A169-7534DCE4663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  <p:sp>
        <p:nvSpPr>
          <p:cNvPr id="1031" name="Text Box 10"/>
          <p:cNvSpPr txBox="1">
            <a:spLocks noChangeArrowheads="1"/>
          </p:cNvSpPr>
          <p:nvPr/>
        </p:nvSpPr>
        <p:spPr bwMode="auto">
          <a:xfrm>
            <a:off x="6588125" y="161925"/>
            <a:ext cx="216058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r>
              <a:rPr lang="cs-CZ" altLang="cs-CZ" sz="1400">
                <a:solidFill>
                  <a:srgbClr val="68676C"/>
                </a:solidFill>
                <a:latin typeface="Trebuchet MS" pitchFamily="34" charset="0"/>
              </a:rPr>
              <a:t>www.law.muni.cz</a:t>
            </a:r>
          </a:p>
        </p:txBody>
      </p:sp>
      <p:pic>
        <p:nvPicPr>
          <p:cNvPr id="1032" name="Picture 18" descr="PF_PPT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705100" y="214313"/>
            <a:ext cx="2422525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24" descr="PF_PPT_nahled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15925" y="-6350"/>
            <a:ext cx="2339975" cy="88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4" name="Rectangle 25"/>
          <p:cNvSpPr>
            <a:spLocks noChangeArrowheads="1"/>
          </p:cNvSpPr>
          <p:nvPr/>
        </p:nvSpPr>
        <p:spPr bwMode="auto">
          <a:xfrm>
            <a:off x="6391275" y="819150"/>
            <a:ext cx="2752725" cy="115888"/>
          </a:xfrm>
          <a:prstGeom prst="rect">
            <a:avLst/>
          </a:prstGeom>
          <a:solidFill>
            <a:srgbClr val="80379B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A9AAAE"/>
        </a:buClr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A9AAAE"/>
        </a:buClr>
        <a:buFont typeface="Wingdings" pitchFamily="2" charset="2"/>
        <a:buChar char="n"/>
        <a:defRPr sz="22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A9AAAE"/>
        </a:buClr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A9AAAE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A9AAAE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A9AAAE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A9AAAE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A9AAAE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A9AAAE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6F6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-6350"/>
            <a:ext cx="9144000" cy="2536825"/>
          </a:xfrm>
          <a:prstGeom prst="rect">
            <a:avLst/>
          </a:prstGeom>
          <a:solidFill>
            <a:srgbClr val="DFE1E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cs-CZ" altLang="cs-CZ"/>
          </a:p>
        </p:txBody>
      </p:sp>
      <p:sp>
        <p:nvSpPr>
          <p:cNvPr id="227332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05100" y="6442075"/>
            <a:ext cx="4960938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777777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cs-CZ" altLang="cs-CZ"/>
              <a:t>Zápatí prezentace</a:t>
            </a:r>
          </a:p>
        </p:txBody>
      </p:sp>
      <p:sp>
        <p:nvSpPr>
          <p:cNvPr id="2052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2705100" y="3141663"/>
            <a:ext cx="5969000" cy="331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1080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 předlohy nadpisů.</a:t>
            </a:r>
          </a:p>
        </p:txBody>
      </p:sp>
      <p:sp>
        <p:nvSpPr>
          <p:cNvPr id="2053" name="Rectangle 22"/>
          <p:cNvSpPr>
            <a:spLocks noChangeArrowheads="1"/>
          </p:cNvSpPr>
          <p:nvPr/>
        </p:nvSpPr>
        <p:spPr bwMode="auto">
          <a:xfrm>
            <a:off x="6391275" y="2457450"/>
            <a:ext cx="2752725" cy="115888"/>
          </a:xfrm>
          <a:prstGeom prst="rect">
            <a:avLst/>
          </a:prstGeom>
          <a:solidFill>
            <a:srgbClr val="80379B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pic>
        <p:nvPicPr>
          <p:cNvPr id="2054" name="Picture 23" descr="PF_PPT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705100" y="431800"/>
            <a:ext cx="5391150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24" descr="pruh+znak_PF_13_gray5+fialovy_RGB"/>
          <p:cNvPicPr>
            <a:picLocks noChangeAspect="1" noChangeArrowheads="1"/>
          </p:cNvPicPr>
          <p:nvPr/>
        </p:nvPicPr>
        <p:blipFill>
          <a:blip r:embed="rId14" cstate="print"/>
          <a:srcRect t="15526" b="33673"/>
          <a:stretch>
            <a:fillRect/>
          </a:stretch>
        </p:blipFill>
        <p:spPr bwMode="auto">
          <a:xfrm>
            <a:off x="415925" y="-63500"/>
            <a:ext cx="2339975" cy="691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spcBef>
          <a:spcPct val="20000"/>
        </a:spcBef>
        <a:spcAft>
          <a:spcPct val="0"/>
        </a:spcAft>
        <a:buClr>
          <a:srgbClr val="7D1E1E"/>
        </a:buClr>
        <a:buSzPct val="90000"/>
        <a:buFont typeface="Wingdings" pitchFamily="2" charset="2"/>
        <a:defRPr sz="5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20000"/>
        </a:spcBef>
        <a:spcAft>
          <a:spcPct val="0"/>
        </a:spcAft>
        <a:buClr>
          <a:srgbClr val="7D1E1E"/>
        </a:buClr>
        <a:buSzPct val="90000"/>
        <a:buFont typeface="Wingdings" pitchFamily="2" charset="2"/>
        <a:defRPr sz="5200">
          <a:solidFill>
            <a:schemeClr val="tx1"/>
          </a:solidFill>
          <a:latin typeface="Trebuchet MS" pitchFamily="34" charset="0"/>
        </a:defRPr>
      </a:lvl2pPr>
      <a:lvl3pPr algn="l" rtl="0" eaLnBrk="0" fontAlgn="base" hangingPunct="0">
        <a:spcBef>
          <a:spcPct val="20000"/>
        </a:spcBef>
        <a:spcAft>
          <a:spcPct val="0"/>
        </a:spcAft>
        <a:buClr>
          <a:srgbClr val="7D1E1E"/>
        </a:buClr>
        <a:buSzPct val="90000"/>
        <a:buFont typeface="Wingdings" pitchFamily="2" charset="2"/>
        <a:defRPr sz="5200">
          <a:solidFill>
            <a:schemeClr val="tx1"/>
          </a:solidFill>
          <a:latin typeface="Trebuchet MS" pitchFamily="34" charset="0"/>
        </a:defRPr>
      </a:lvl3pPr>
      <a:lvl4pPr algn="l" rtl="0" eaLnBrk="0" fontAlgn="base" hangingPunct="0">
        <a:spcBef>
          <a:spcPct val="20000"/>
        </a:spcBef>
        <a:spcAft>
          <a:spcPct val="0"/>
        </a:spcAft>
        <a:buClr>
          <a:srgbClr val="7D1E1E"/>
        </a:buClr>
        <a:buSzPct val="90000"/>
        <a:buFont typeface="Wingdings" pitchFamily="2" charset="2"/>
        <a:defRPr sz="5200">
          <a:solidFill>
            <a:schemeClr val="tx1"/>
          </a:solidFill>
          <a:latin typeface="Trebuchet MS" pitchFamily="34" charset="0"/>
        </a:defRPr>
      </a:lvl4pPr>
      <a:lvl5pPr algn="l" rtl="0" eaLnBrk="0" fontAlgn="base" hangingPunct="0">
        <a:spcBef>
          <a:spcPct val="20000"/>
        </a:spcBef>
        <a:spcAft>
          <a:spcPct val="0"/>
        </a:spcAft>
        <a:buClr>
          <a:srgbClr val="7D1E1E"/>
        </a:buClr>
        <a:buSzPct val="90000"/>
        <a:buFont typeface="Wingdings" pitchFamily="2" charset="2"/>
        <a:defRPr sz="5200">
          <a:solidFill>
            <a:schemeClr val="tx1"/>
          </a:solidFill>
          <a:latin typeface="Trebuchet MS" pitchFamily="34" charset="0"/>
        </a:defRPr>
      </a:lvl5pPr>
      <a:lvl6pPr marL="457200" algn="l" rtl="0" fontAlgn="base">
        <a:spcBef>
          <a:spcPct val="20000"/>
        </a:spcBef>
        <a:spcAft>
          <a:spcPct val="0"/>
        </a:spcAft>
        <a:buClr>
          <a:srgbClr val="7D1E1E"/>
        </a:buClr>
        <a:buSzPct val="90000"/>
        <a:buFont typeface="Wingdings" pitchFamily="2" charset="2"/>
        <a:defRPr sz="5200">
          <a:solidFill>
            <a:schemeClr val="tx1"/>
          </a:solidFill>
          <a:latin typeface="Trebuchet MS" pitchFamily="34" charset="0"/>
        </a:defRPr>
      </a:lvl6pPr>
      <a:lvl7pPr marL="914400" algn="l" rtl="0" fontAlgn="base">
        <a:spcBef>
          <a:spcPct val="20000"/>
        </a:spcBef>
        <a:spcAft>
          <a:spcPct val="0"/>
        </a:spcAft>
        <a:buClr>
          <a:srgbClr val="7D1E1E"/>
        </a:buClr>
        <a:buSzPct val="90000"/>
        <a:buFont typeface="Wingdings" pitchFamily="2" charset="2"/>
        <a:defRPr sz="5200">
          <a:solidFill>
            <a:schemeClr val="tx1"/>
          </a:solidFill>
          <a:latin typeface="Trebuchet MS" pitchFamily="34" charset="0"/>
        </a:defRPr>
      </a:lvl7pPr>
      <a:lvl8pPr marL="1371600" algn="l" rtl="0" fontAlgn="base">
        <a:spcBef>
          <a:spcPct val="20000"/>
        </a:spcBef>
        <a:spcAft>
          <a:spcPct val="0"/>
        </a:spcAft>
        <a:buClr>
          <a:srgbClr val="7D1E1E"/>
        </a:buClr>
        <a:buSzPct val="90000"/>
        <a:buFont typeface="Wingdings" pitchFamily="2" charset="2"/>
        <a:defRPr sz="5200">
          <a:solidFill>
            <a:schemeClr val="tx1"/>
          </a:solidFill>
          <a:latin typeface="Trebuchet MS" pitchFamily="34" charset="0"/>
        </a:defRPr>
      </a:lvl8pPr>
      <a:lvl9pPr marL="1828800" algn="l" rtl="0" fontAlgn="base">
        <a:spcBef>
          <a:spcPct val="20000"/>
        </a:spcBef>
        <a:spcAft>
          <a:spcPct val="0"/>
        </a:spcAft>
        <a:buClr>
          <a:srgbClr val="7D1E1E"/>
        </a:buClr>
        <a:buSzPct val="90000"/>
        <a:buFont typeface="Wingdings" pitchFamily="2" charset="2"/>
        <a:defRPr sz="5200">
          <a:solidFill>
            <a:schemeClr val="tx1"/>
          </a:solidFill>
          <a:latin typeface="Trebuchet MS" pitchFamily="34" charset="0"/>
        </a:defRPr>
      </a:lvl9pPr>
    </p:titleStyle>
    <p:bodyStyle>
      <a:lvl1pPr algn="l" rtl="0" eaLnBrk="0" fontAlgn="base" hangingPunct="0">
        <a:spcBef>
          <a:spcPct val="20000"/>
        </a:spcBef>
        <a:spcAft>
          <a:spcPct val="0"/>
        </a:spcAft>
        <a:buClr>
          <a:srgbClr val="7D1E1E"/>
        </a:buClr>
        <a:buSzPct val="90000"/>
        <a:buFont typeface="Wingdings" pitchFamily="2" charset="2"/>
        <a:defRPr sz="3600" b="1">
          <a:solidFill>
            <a:srgbClr val="7D1E1E"/>
          </a:solidFill>
          <a:latin typeface="+mn-lt"/>
          <a:ea typeface="+mn-ea"/>
          <a:cs typeface="+mn-cs"/>
        </a:defRPr>
      </a:lvl1pPr>
      <a:lvl2pPr marL="827088" indent="-285750" algn="l" rtl="0" eaLnBrk="0" fontAlgn="base" hangingPunct="0">
        <a:spcBef>
          <a:spcPct val="20000"/>
        </a:spcBef>
        <a:spcAft>
          <a:spcPct val="0"/>
        </a:spcAft>
        <a:buClr>
          <a:srgbClr val="7D1E1E"/>
        </a:buClr>
        <a:buSzPct val="75000"/>
        <a:buFont typeface="Wingdings" pitchFamily="2" charset="2"/>
        <a:buChar char="n"/>
        <a:defRPr sz="2600">
          <a:solidFill>
            <a:schemeClr val="tx1"/>
          </a:solidFill>
          <a:latin typeface="Arial" charset="0"/>
        </a:defRPr>
      </a:lvl2pPr>
      <a:lvl3pPr marL="1235075" indent="-228600" algn="l" rtl="0" eaLnBrk="0" fontAlgn="base" hangingPunct="0">
        <a:spcBef>
          <a:spcPct val="20000"/>
        </a:spcBef>
        <a:spcAft>
          <a:spcPct val="0"/>
        </a:spcAft>
        <a:buClr>
          <a:srgbClr val="7D1E1E"/>
        </a:buClr>
        <a:buFont typeface="Wingdings" pitchFamily="2" charset="2"/>
        <a:buChar char="n"/>
        <a:defRPr sz="2300">
          <a:solidFill>
            <a:schemeClr val="tx1"/>
          </a:solidFill>
          <a:latin typeface="Arial" charset="0"/>
        </a:defRPr>
      </a:lvl3pPr>
      <a:lvl4pPr marL="1643063" indent="-228600" algn="l" rtl="0" eaLnBrk="0" fontAlgn="base" hangingPunct="0">
        <a:spcBef>
          <a:spcPct val="20000"/>
        </a:spcBef>
        <a:spcAft>
          <a:spcPct val="0"/>
        </a:spcAft>
        <a:buClr>
          <a:srgbClr val="7D1E1E"/>
        </a:buClr>
        <a:buFont typeface="Wingdings" pitchFamily="2" charset="2"/>
        <a:buChar char="§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7D1E1E"/>
        </a:buClr>
        <a:buFont typeface="Wingdings" pitchFamily="2" charset="2"/>
        <a:buChar char="§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7D1E1E"/>
        </a:buClr>
        <a:buFont typeface="Wingdings" pitchFamily="2" charset="2"/>
        <a:buChar char="§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7D1E1E"/>
        </a:buClr>
        <a:buFont typeface="Wingdings" pitchFamily="2" charset="2"/>
        <a:buChar char="§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7D1E1E"/>
        </a:buClr>
        <a:buFont typeface="Wingdings" pitchFamily="2" charset="2"/>
        <a:buChar char="§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7D1E1E"/>
        </a:buClr>
        <a:buFont typeface="Wingdings" pitchFamily="2" charset="2"/>
        <a:buChar char="§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/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cs-CZ" altLang="cs-CZ" dirty="0" smtClean="0"/>
              <a:t>FRMU – Inovace předmětu Sociologické aspekty veřejné správy</a:t>
            </a:r>
            <a:endParaRPr lang="cs-CZ" altLang="cs-CZ" dirty="0"/>
          </a:p>
        </p:txBody>
      </p:sp>
      <p:sp>
        <p:nvSpPr>
          <p:cNvPr id="31847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cs-CZ" sz="1800" i="1" dirty="0" smtClean="0"/>
              <a:t/>
            </a:r>
            <a:br>
              <a:rPr lang="cs-CZ" sz="1800" i="1" dirty="0" smtClean="0"/>
            </a:br>
            <a:r>
              <a:rPr lang="cs-CZ" sz="3200" b="1" dirty="0" smtClean="0"/>
              <a:t>SOCIÁLNÍ </a:t>
            </a:r>
            <a:r>
              <a:rPr lang="cs-CZ" sz="3200" b="1" dirty="0" smtClean="0"/>
              <a:t>KONTROLA</a:t>
            </a:r>
            <a:r>
              <a:rPr lang="cs-CZ" sz="1800" dirty="0" smtClean="0"/>
              <a:t/>
            </a:r>
            <a:br>
              <a:rPr lang="cs-CZ" sz="1800" dirty="0" smtClean="0"/>
            </a:br>
            <a:r>
              <a:rPr lang="cs-CZ" sz="1800" i="1" dirty="0" smtClean="0"/>
              <a:t/>
            </a:r>
            <a:br>
              <a:rPr lang="cs-CZ" sz="1800" i="1" dirty="0" smtClean="0"/>
            </a:br>
            <a:r>
              <a:rPr lang="cs-CZ" sz="1400" i="1" dirty="0" smtClean="0"/>
              <a:t>Inovace předmětu</a:t>
            </a:r>
            <a:br>
              <a:rPr lang="cs-CZ" sz="1400" i="1" dirty="0" smtClean="0"/>
            </a:br>
            <a:r>
              <a:rPr lang="cs-CZ" sz="1800" i="1" dirty="0" smtClean="0"/>
              <a:t> </a:t>
            </a:r>
            <a:r>
              <a:rPr lang="cs-CZ" sz="1600" i="1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Sociologické aspekty veřejné správy</a:t>
            </a:r>
            <a:r>
              <a:rPr lang="cs-CZ" sz="1600" i="1" dirty="0" smtClean="0"/>
              <a:t/>
            </a:r>
            <a:br>
              <a:rPr lang="cs-CZ" sz="1600" i="1" dirty="0" smtClean="0"/>
            </a:br>
            <a:r>
              <a:rPr lang="cs-CZ" sz="1600" dirty="0" smtClean="0"/>
              <a:t>(</a:t>
            </a:r>
            <a:r>
              <a:rPr lang="cs-CZ" sz="16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MUNI/FR/0964/2016</a:t>
            </a:r>
            <a:r>
              <a:rPr lang="cs-CZ" sz="1600" dirty="0" smtClean="0"/>
              <a:t>)</a:t>
            </a:r>
            <a:r>
              <a:rPr lang="cs-CZ" sz="4000" dirty="0" smtClean="0"/>
              <a:t/>
            </a:r>
            <a:br>
              <a:rPr lang="cs-CZ" sz="4000" dirty="0" smtClean="0"/>
            </a:br>
            <a:r>
              <a:rPr lang="cs-CZ" sz="4000" dirty="0" smtClean="0"/>
              <a:t/>
            </a:r>
            <a:br>
              <a:rPr lang="cs-CZ" sz="4000" dirty="0" smtClean="0"/>
            </a:br>
            <a:r>
              <a:rPr lang="cs-CZ" sz="1800" dirty="0" smtClean="0"/>
              <a:t>Doc. PhDr. Martina Urbanová, </a:t>
            </a:r>
            <a:r>
              <a:rPr lang="cs-CZ" sz="1800" dirty="0" err="1" smtClean="0"/>
              <a:t>Ph.D</a:t>
            </a:r>
            <a:r>
              <a:rPr lang="cs-CZ" sz="1800" dirty="0" smtClean="0"/>
              <a:t>.</a:t>
            </a:r>
            <a:br>
              <a:rPr lang="cs-CZ" sz="1800" dirty="0" smtClean="0"/>
            </a:br>
            <a:r>
              <a:rPr lang="cs-CZ" sz="1800" dirty="0" smtClean="0"/>
              <a:t>katedra právní teorie</a:t>
            </a:r>
            <a:endParaRPr lang="cs-CZ" altLang="cs-CZ" sz="4400" dirty="0" smtClean="0"/>
          </a:p>
        </p:txBody>
      </p:sp>
      <p:pic>
        <p:nvPicPr>
          <p:cNvPr id="17415" name="Picture 7" descr="d:\Users\Jan\Desktop\mu_znak-rg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56376" y="5805264"/>
            <a:ext cx="862013" cy="8651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altLang="cs-CZ" smtClean="0"/>
          </a:p>
        </p:txBody>
      </p:sp>
      <p:pic>
        <p:nvPicPr>
          <p:cNvPr id="11267" name="Zástupný symbol pro obsah 5" descr="panopticon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1125538"/>
            <a:ext cx="7762056" cy="1223342"/>
          </a:xfrm>
        </p:spPr>
        <p:txBody>
          <a:bodyPr/>
          <a:lstStyle/>
          <a:p>
            <a:r>
              <a:rPr lang="en-US" sz="2800" b="1" dirty="0" err="1" smtClean="0"/>
              <a:t>Socializace</a:t>
            </a:r>
            <a:r>
              <a:rPr lang="en-US" sz="2800" b="1" dirty="0" smtClean="0"/>
              <a:t> </a:t>
            </a:r>
            <a:r>
              <a:rPr lang="en-US" sz="2800" dirty="0" smtClean="0"/>
              <a:t>– </a:t>
            </a:r>
            <a:r>
              <a:rPr lang="en-US" sz="2800" dirty="0" err="1" smtClean="0"/>
              <a:t>univerzální</a:t>
            </a:r>
            <a:r>
              <a:rPr lang="en-US" sz="2800" dirty="0" smtClean="0"/>
              <a:t> </a:t>
            </a:r>
            <a:r>
              <a:rPr lang="en-US" sz="2800" dirty="0" err="1" smtClean="0"/>
              <a:t>prostředek</a:t>
            </a:r>
            <a:r>
              <a:rPr lang="en-US" sz="2800" dirty="0" smtClean="0"/>
              <a:t> </a:t>
            </a:r>
            <a:r>
              <a:rPr lang="en-US" sz="2800" dirty="0" err="1" smtClean="0"/>
              <a:t>sociální</a:t>
            </a:r>
            <a:r>
              <a:rPr lang="en-US" sz="2800" dirty="0" smtClean="0"/>
              <a:t> </a:t>
            </a:r>
            <a:r>
              <a:rPr lang="en-US" sz="2800" dirty="0" err="1" smtClean="0"/>
              <a:t>kontroly</a:t>
            </a:r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2800" b="1" dirty="0" err="1" smtClean="0"/>
              <a:t>Předpoklady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socializace</a:t>
            </a:r>
            <a:endParaRPr lang="en-US" sz="28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00113" y="2996952"/>
            <a:ext cx="7772400" cy="3133973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  <a:buNone/>
            </a:pPr>
            <a:r>
              <a:rPr lang="cs-CZ" altLang="cs-CZ" b="1" dirty="0" smtClean="0"/>
              <a:t> </a:t>
            </a:r>
            <a:r>
              <a:rPr lang="cs-CZ" altLang="cs-CZ" b="1" dirty="0" smtClean="0">
                <a:cs typeface="Times New Roman" charset="0"/>
              </a:rPr>
              <a:t>Socializační proces není pouze pasivní přizpůsobení</a:t>
            </a:r>
            <a:r>
              <a:rPr lang="cs-CZ" altLang="cs-CZ" dirty="0" smtClean="0">
                <a:cs typeface="Times New Roman" charset="0"/>
              </a:rPr>
              <a:t> určitým danostem. Existuje jistá míra volnosti.</a:t>
            </a:r>
            <a:endParaRPr lang="cs-CZ" altLang="cs-CZ" dirty="0" smtClean="0">
              <a:latin typeface="Times New Roman" charset="0"/>
            </a:endParaRPr>
          </a:p>
          <a:p>
            <a:pPr algn="just" eaLnBrk="1" hangingPunct="1">
              <a:lnSpc>
                <a:spcPct val="90000"/>
              </a:lnSpc>
              <a:buNone/>
            </a:pPr>
            <a:r>
              <a:rPr lang="cs-CZ" altLang="cs-CZ" dirty="0" smtClean="0">
                <a:latin typeface="Times New Roman" charset="0"/>
              </a:rPr>
              <a:t> </a:t>
            </a:r>
            <a:r>
              <a:rPr lang="cs-CZ" altLang="cs-CZ" b="1" dirty="0" smtClean="0">
                <a:cs typeface="Times New Roman" charset="0"/>
              </a:rPr>
              <a:t>Socializace není pouhou transmisí minulosti</a:t>
            </a:r>
            <a:r>
              <a:rPr lang="cs-CZ" altLang="cs-CZ" dirty="0" smtClean="0">
                <a:cs typeface="Times New Roman" charset="0"/>
              </a:rPr>
              <a:t>, svou podstatou je zaměřena na budoucnost.</a:t>
            </a:r>
            <a:endParaRPr lang="cs-CZ" altLang="cs-CZ" dirty="0" smtClean="0"/>
          </a:p>
          <a:p>
            <a:pPr algn="just" eaLnBrk="1" hangingPunct="1">
              <a:lnSpc>
                <a:spcPct val="90000"/>
              </a:lnSpc>
              <a:buNone/>
            </a:pPr>
            <a:r>
              <a:rPr lang="cs-CZ" altLang="cs-CZ" b="1" dirty="0" smtClean="0"/>
              <a:t> </a:t>
            </a:r>
            <a:r>
              <a:rPr lang="cs-CZ" altLang="cs-CZ" b="1" dirty="0" smtClean="0">
                <a:cs typeface="Times New Roman" charset="0"/>
              </a:rPr>
              <a:t>Osvojená kultura není homogenní celek</a:t>
            </a:r>
            <a:r>
              <a:rPr lang="cs-CZ" altLang="cs-CZ" dirty="0" smtClean="0">
                <a:cs typeface="Times New Roman" charset="0"/>
              </a:rPr>
              <a:t>. V socializačním procesu si lidé osvojují jen část, a to v přímé závislosti na své sociální příslušnosti.</a:t>
            </a:r>
            <a:endParaRPr lang="en-US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 altLang="cs-CZ" dirty="0" smtClean="0"/>
              <a:t>FRMU – Inovace předmětu Sociologické aspekty veřejné správy</a:t>
            </a:r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847FFC5-F433-4ED2-88B9-8EC55C9DBDDA}" type="slidenum">
              <a:rPr lang="cs-CZ" altLang="cs-CZ" smtClean="0"/>
              <a:pPr>
                <a:defRPr/>
              </a:pPr>
              <a:t>11</a:t>
            </a:fld>
            <a:endParaRPr lang="cs-CZ" altLang="cs-CZ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Obrázek 4" descr="Obrázek1kontrola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027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Obrázek 4" descr="Obrázek2kontrola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297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img0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Obrázek 5" descr="Obrázek3kontrola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00113" y="2996952"/>
            <a:ext cx="7772400" cy="3133973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  <a:buNone/>
            </a:pPr>
            <a:r>
              <a:rPr lang="cs-CZ" altLang="cs-CZ" dirty="0" smtClean="0"/>
              <a:t>Děkuji za pozornost.</a:t>
            </a:r>
          </a:p>
          <a:p>
            <a:pPr algn="just" eaLnBrk="1" hangingPunct="1">
              <a:lnSpc>
                <a:spcPct val="90000"/>
              </a:lnSpc>
              <a:buNone/>
            </a:pPr>
            <a:endParaRPr lang="cs-CZ" dirty="0" smtClean="0"/>
          </a:p>
          <a:p>
            <a:r>
              <a:rPr lang="cs-CZ" altLang="cs-CZ" dirty="0" smtClean="0"/>
              <a:t>Martina Urbanová</a:t>
            </a:r>
          </a:p>
          <a:p>
            <a:r>
              <a:rPr lang="cs-CZ" altLang="cs-CZ" dirty="0" err="1" smtClean="0"/>
              <a:t>urbanovam</a:t>
            </a:r>
            <a:r>
              <a:rPr lang="cs-CZ" altLang="cs-CZ" dirty="0" smtClean="0"/>
              <a:t>@</a:t>
            </a:r>
            <a:r>
              <a:rPr lang="cs-CZ" altLang="cs-CZ" dirty="0" err="1" smtClean="0"/>
              <a:t>law.muni.cz</a:t>
            </a:r>
            <a:endParaRPr lang="cs-CZ" altLang="cs-CZ" dirty="0" smtClean="0"/>
          </a:p>
          <a:p>
            <a:pPr algn="just" eaLnBrk="1" hangingPunct="1">
              <a:lnSpc>
                <a:spcPct val="90000"/>
              </a:lnSpc>
              <a:buNone/>
            </a:pPr>
            <a:endParaRPr lang="en-US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 altLang="cs-CZ" dirty="0" smtClean="0"/>
              <a:t>FRMU – Inovace předmětu Sociologické aspekty veřejné správy</a:t>
            </a:r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847FFC5-F433-4ED2-88B9-8EC55C9DBDDA}" type="slidenum">
              <a:rPr lang="cs-CZ" altLang="cs-CZ" smtClean="0"/>
              <a:pPr>
                <a:defRPr/>
              </a:pPr>
              <a:t>16</a:t>
            </a:fld>
            <a:endParaRPr lang="cs-CZ" altLang="cs-CZ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altLang="cs-CZ" smtClean="0"/>
          </a:p>
        </p:txBody>
      </p:sp>
      <p:pic>
        <p:nvPicPr>
          <p:cNvPr id="3075" name="Zástupný symbol pro obsah 5" descr="bigbro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4672013" cy="6858000"/>
          </a:xfrm>
        </p:spPr>
      </p:pic>
      <p:pic>
        <p:nvPicPr>
          <p:cNvPr id="3076" name="Obrázek 6" descr="orwell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0"/>
            <a:ext cx="450056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altLang="cs-CZ" smtClean="0"/>
          </a:p>
        </p:txBody>
      </p:sp>
      <p:pic>
        <p:nvPicPr>
          <p:cNvPr id="4099" name="Zástupný symbol pro obsah 3" descr="kafka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4500563" cy="6858000"/>
          </a:xfrm>
        </p:spPr>
      </p:pic>
      <p:pic>
        <p:nvPicPr>
          <p:cNvPr id="4100" name="Obrázek 4" descr="kafka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4213" y="0"/>
            <a:ext cx="464978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altLang="cs-CZ" smtClean="0"/>
          </a:p>
        </p:txBody>
      </p:sp>
      <p:pic>
        <p:nvPicPr>
          <p:cNvPr id="5123" name="Zástupný symbol pro obsah 3" descr="nepritel sta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4789488" cy="6858000"/>
          </a:xfrm>
        </p:spPr>
      </p:pic>
      <p:pic>
        <p:nvPicPr>
          <p:cNvPr id="5124" name="Obrázek 5" descr="nepritel-statu-oww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3" y="0"/>
            <a:ext cx="435768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 smtClean="0"/>
              <a:t>Sociální kontrola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00113" y="2852936"/>
            <a:ext cx="7772400" cy="3277989"/>
          </a:xfrm>
        </p:spPr>
        <p:txBody>
          <a:bodyPr/>
          <a:lstStyle/>
          <a:p>
            <a:r>
              <a:rPr lang="cs-CZ" altLang="cs-CZ" dirty="0" smtClean="0">
                <a:cs typeface="Times New Roman" charset="0"/>
              </a:rPr>
              <a:t>Sociální kontrola je p</a:t>
            </a:r>
            <a:r>
              <a:rPr lang="cs-CZ" altLang="cs-CZ" dirty="0" smtClean="0"/>
              <a:t>ř</a:t>
            </a:r>
            <a:r>
              <a:rPr lang="cs-CZ" altLang="cs-CZ" dirty="0" smtClean="0">
                <a:cs typeface="Times New Roman" charset="0"/>
              </a:rPr>
              <a:t>edevším ur</a:t>
            </a:r>
            <a:r>
              <a:rPr lang="cs-CZ" altLang="cs-CZ" dirty="0" smtClean="0"/>
              <a:t>č</a:t>
            </a:r>
            <a:r>
              <a:rPr lang="cs-CZ" altLang="cs-CZ" dirty="0" smtClean="0">
                <a:cs typeface="Times New Roman" charset="0"/>
              </a:rPr>
              <a:t>itým sociálním procesem, při kterém se p</a:t>
            </a:r>
            <a:r>
              <a:rPr lang="cs-CZ" altLang="cs-CZ" dirty="0" smtClean="0"/>
              <a:t>ř</a:t>
            </a:r>
            <a:r>
              <a:rPr lang="cs-CZ" altLang="cs-CZ" dirty="0" smtClean="0">
                <a:cs typeface="Times New Roman" charset="0"/>
              </a:rPr>
              <a:t>edávají lidem jisté standardy a vzorce chování.</a:t>
            </a:r>
          </a:p>
          <a:p>
            <a:endParaRPr lang="en-US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 altLang="cs-CZ" dirty="0" smtClean="0"/>
              <a:t>FRMU – Inovace předmětu Sociologické aspekty veřejné správy</a:t>
            </a:r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847FFC5-F433-4ED2-88B9-8EC55C9DBDDA}" type="slidenum">
              <a:rPr lang="cs-CZ" altLang="cs-CZ" smtClean="0"/>
              <a:pPr>
                <a:defRPr/>
              </a:pPr>
              <a:t>5</a:t>
            </a:fld>
            <a:endParaRPr lang="cs-CZ" altLang="cs-CZ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 smtClean="0"/>
              <a:t>Sociální kontrola</a:t>
            </a:r>
            <a:r>
              <a:rPr lang="cs-CZ" altLang="cs-CZ" sz="2800" dirty="0" smtClean="0">
                <a:cs typeface="Times New Roman" charset="0"/>
              </a:rPr>
              <a:t> 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eaLnBrk="1" hangingPunct="1">
              <a:lnSpc>
                <a:spcPct val="90000"/>
              </a:lnSpc>
              <a:buNone/>
            </a:pPr>
            <a:r>
              <a:rPr lang="cs-CZ" altLang="cs-CZ" dirty="0" smtClean="0">
                <a:solidFill>
                  <a:schemeClr val="hlink"/>
                </a:solidFill>
                <a:cs typeface="Times New Roman" charset="0"/>
              </a:rPr>
              <a:t>V nejobecn</a:t>
            </a:r>
            <a:r>
              <a:rPr lang="cs-CZ" altLang="cs-CZ" dirty="0" smtClean="0">
                <a:solidFill>
                  <a:schemeClr val="hlink"/>
                </a:solidFill>
              </a:rPr>
              <a:t>ě</a:t>
            </a:r>
            <a:r>
              <a:rPr lang="cs-CZ" altLang="cs-CZ" dirty="0" smtClean="0">
                <a:solidFill>
                  <a:schemeClr val="hlink"/>
                </a:solidFill>
                <a:cs typeface="Times New Roman" charset="0"/>
              </a:rPr>
              <a:t>jší ro</a:t>
            </a:r>
            <a:r>
              <a:rPr lang="cs-CZ" altLang="cs-CZ" dirty="0" smtClean="0">
                <a:solidFill>
                  <a:schemeClr val="hlink"/>
                </a:solidFill>
              </a:rPr>
              <a:t>vině</a:t>
            </a:r>
            <a:r>
              <a:rPr lang="cs-CZ" altLang="cs-CZ" dirty="0" smtClean="0">
                <a:solidFill>
                  <a:schemeClr val="hlink"/>
                </a:solidFill>
                <a:cs typeface="Times New Roman" charset="0"/>
              </a:rPr>
              <a:t> jde o  </a:t>
            </a:r>
            <a:r>
              <a:rPr lang="cs-CZ" altLang="cs-CZ" b="1" dirty="0" smtClean="0">
                <a:solidFill>
                  <a:schemeClr val="hlink"/>
                </a:solidFill>
                <a:cs typeface="Times New Roman" charset="0"/>
              </a:rPr>
              <a:t>udr</a:t>
            </a:r>
            <a:r>
              <a:rPr lang="cs-CZ" altLang="cs-CZ" b="1" dirty="0" smtClean="0">
                <a:solidFill>
                  <a:schemeClr val="hlink"/>
                </a:solidFill>
              </a:rPr>
              <a:t>ž</a:t>
            </a:r>
            <a:r>
              <a:rPr lang="cs-CZ" altLang="cs-CZ" b="1" dirty="0" smtClean="0">
                <a:solidFill>
                  <a:schemeClr val="hlink"/>
                </a:solidFill>
                <a:cs typeface="Times New Roman" charset="0"/>
              </a:rPr>
              <a:t>ení </a:t>
            </a:r>
            <a:r>
              <a:rPr lang="cs-CZ" altLang="cs-CZ" b="1" dirty="0" smtClean="0">
                <a:solidFill>
                  <a:schemeClr val="hlink"/>
                </a:solidFill>
              </a:rPr>
              <a:t>ř</a:t>
            </a:r>
            <a:r>
              <a:rPr lang="cs-CZ" altLang="cs-CZ" b="1" dirty="0" smtClean="0">
                <a:solidFill>
                  <a:schemeClr val="hlink"/>
                </a:solidFill>
                <a:cs typeface="Times New Roman" charset="0"/>
              </a:rPr>
              <a:t>ádu, pravidel a stability sociálního útvaru</a:t>
            </a:r>
            <a:r>
              <a:rPr lang="cs-CZ" altLang="cs-CZ" b="1" dirty="0" smtClean="0">
                <a:cs typeface="Times New Roman" charset="0"/>
              </a:rPr>
              <a:t>.</a:t>
            </a:r>
            <a:endParaRPr lang="cs-CZ" altLang="cs-CZ" dirty="0" smtClean="0">
              <a:cs typeface="Times New Roman" charset="0"/>
            </a:endParaRPr>
          </a:p>
          <a:p>
            <a:pPr algn="just" eaLnBrk="1" hangingPunct="1">
              <a:lnSpc>
                <a:spcPct val="90000"/>
              </a:lnSpc>
              <a:buNone/>
            </a:pPr>
            <a:endParaRPr lang="cs-CZ" altLang="cs-CZ" dirty="0" smtClean="0"/>
          </a:p>
          <a:p>
            <a:pPr algn="just" eaLnBrk="1" hangingPunct="1">
              <a:lnSpc>
                <a:spcPct val="90000"/>
              </a:lnSpc>
              <a:buNone/>
            </a:pPr>
            <a:r>
              <a:rPr lang="cs-CZ" altLang="cs-CZ" dirty="0" smtClean="0"/>
              <a:t>S</a:t>
            </a:r>
            <a:r>
              <a:rPr lang="cs-CZ" altLang="cs-CZ" dirty="0" smtClean="0">
                <a:cs typeface="Times New Roman" charset="0"/>
              </a:rPr>
              <a:t>polečnost působí na jedince a umožňuje mu na základě daných podmínek seberealizaci, pokud jedinec společnost respektuje</a:t>
            </a:r>
            <a:r>
              <a:rPr lang="cs-CZ" altLang="cs-CZ" sz="1800" dirty="0" smtClean="0">
                <a:cs typeface="Times New Roman" charset="0"/>
              </a:rPr>
              <a:t>.</a:t>
            </a:r>
          </a:p>
          <a:p>
            <a:pPr algn="just" eaLnBrk="1" hangingPunct="1">
              <a:lnSpc>
                <a:spcPct val="90000"/>
              </a:lnSpc>
              <a:buNone/>
            </a:pPr>
            <a:endParaRPr lang="cs-CZ" altLang="cs-CZ" dirty="0" smtClean="0"/>
          </a:p>
          <a:p>
            <a:pPr algn="just" eaLnBrk="1" hangingPunct="1">
              <a:lnSpc>
                <a:spcPct val="90000"/>
              </a:lnSpc>
              <a:buNone/>
            </a:pPr>
            <a:r>
              <a:rPr lang="cs-CZ" altLang="cs-CZ" dirty="0" smtClean="0">
                <a:cs typeface="Times New Roman" charset="0"/>
              </a:rPr>
              <a:t>Společnost působí na jedince represivně v případě, kdy jedinec společnost nerespektuje, snaží se ze společnosti vymanit.</a:t>
            </a:r>
          </a:p>
          <a:p>
            <a:endParaRPr lang="en-US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 altLang="cs-CZ" dirty="0" smtClean="0"/>
              <a:t>FRMU – Inovace předmětu Sociologické aspekty veřejné správy</a:t>
            </a:r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847FFC5-F433-4ED2-88B9-8EC55C9DBDDA}" type="slidenum">
              <a:rPr lang="cs-CZ" altLang="cs-CZ" smtClean="0"/>
              <a:pPr>
                <a:defRPr/>
              </a:pPr>
              <a:t>6</a:t>
            </a:fld>
            <a:endParaRPr lang="cs-CZ" altLang="cs-CZ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 smtClean="0">
                <a:cs typeface="Times New Roman" charset="0"/>
              </a:rPr>
              <a:t>Problematika kontroly odkazuje k oblasti moci, neboť moc znamená schopnost kontrolovat d</a:t>
            </a:r>
            <a:r>
              <a:rPr lang="cs-CZ" altLang="cs-CZ" dirty="0" smtClean="0"/>
              <a:t>ě</a:t>
            </a:r>
            <a:r>
              <a:rPr lang="cs-CZ" altLang="cs-CZ" dirty="0" smtClean="0">
                <a:cs typeface="Times New Roman" charset="0"/>
              </a:rPr>
              <a:t>ní. </a:t>
            </a:r>
            <a:br>
              <a:rPr lang="cs-CZ" altLang="cs-CZ" dirty="0" smtClean="0">
                <a:cs typeface="Times New Roman" charset="0"/>
              </a:rPr>
            </a:br>
            <a:r>
              <a:rPr lang="cs-CZ" altLang="cs-CZ" dirty="0" smtClean="0"/>
              <a:t>    </a:t>
            </a:r>
          </a:p>
          <a:p>
            <a:r>
              <a:rPr lang="cs-CZ" altLang="cs-CZ" sz="2000" b="1" dirty="0" smtClean="0">
                <a:solidFill>
                  <a:schemeClr val="accent1"/>
                </a:solidFill>
                <a:cs typeface="Times New Roman" charset="0"/>
              </a:rPr>
              <a:t>Moc je p</a:t>
            </a:r>
            <a:r>
              <a:rPr lang="cs-CZ" altLang="cs-CZ" sz="2000" b="1" dirty="0" smtClean="0">
                <a:solidFill>
                  <a:schemeClr val="accent1"/>
                </a:solidFill>
              </a:rPr>
              <a:t>ř</a:t>
            </a:r>
            <a:r>
              <a:rPr lang="cs-CZ" altLang="cs-CZ" sz="2000" b="1" dirty="0" smtClean="0">
                <a:solidFill>
                  <a:schemeClr val="accent1"/>
                </a:solidFill>
                <a:cs typeface="Times New Roman" charset="0"/>
              </a:rPr>
              <a:t>edpoklad, prost</a:t>
            </a:r>
            <a:r>
              <a:rPr lang="cs-CZ" altLang="cs-CZ" sz="2000" b="1" dirty="0" smtClean="0">
                <a:solidFill>
                  <a:schemeClr val="accent1"/>
                </a:solidFill>
              </a:rPr>
              <a:t>ř</a:t>
            </a:r>
            <a:r>
              <a:rPr lang="cs-CZ" altLang="cs-CZ" sz="2000" b="1" dirty="0" smtClean="0">
                <a:solidFill>
                  <a:schemeClr val="accent1"/>
                </a:solidFill>
                <a:cs typeface="Times New Roman" charset="0"/>
              </a:rPr>
              <a:t>edek i výsledek sociální kontroly</a:t>
            </a:r>
            <a:endParaRPr lang="en-US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 altLang="cs-CZ" dirty="0" smtClean="0"/>
              <a:t>FRMU – Inovace předmětu Sociologické aspekty veřejné správy</a:t>
            </a:r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847FFC5-F433-4ED2-88B9-8EC55C9DBDDA}" type="slidenum">
              <a:rPr lang="cs-CZ" altLang="cs-CZ" smtClean="0"/>
              <a:pPr>
                <a:defRPr/>
              </a:pPr>
              <a:t>7</a:t>
            </a:fld>
            <a:endParaRPr lang="cs-CZ" altLang="cs-CZ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altLang="cs-CZ" smtClean="0"/>
          </a:p>
        </p:txBody>
      </p:sp>
      <p:pic>
        <p:nvPicPr>
          <p:cNvPr id="9219" name="Zástupný symbol pro obsah 3" descr="big_dejiny-silenstvi-5976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5000625" cy="6889750"/>
          </a:xfrm>
        </p:spPr>
      </p:pic>
      <p:pic>
        <p:nvPicPr>
          <p:cNvPr id="9220" name="Obrázek 4" descr="foucault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13325" y="0"/>
            <a:ext cx="41306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altLang="cs-CZ" smtClean="0"/>
          </a:p>
        </p:txBody>
      </p:sp>
      <p:pic>
        <p:nvPicPr>
          <p:cNvPr id="10243" name="Zástupný symbol pro obsah 3" descr="panopticon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-214313" y="0"/>
            <a:ext cx="9358313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558[1]">
  <a:themeElements>
    <a:clrScheme name="3558[1] 13">
      <a:dk1>
        <a:srgbClr val="000000"/>
      </a:dk1>
      <a:lt1>
        <a:srgbClr val="FFEEBB"/>
      </a:lt1>
      <a:dk2>
        <a:srgbClr val="330033"/>
      </a:dk2>
      <a:lt2>
        <a:srgbClr val="330033"/>
      </a:lt2>
      <a:accent1>
        <a:srgbClr val="8C3500"/>
      </a:accent1>
      <a:accent2>
        <a:srgbClr val="FF0000"/>
      </a:accent2>
      <a:accent3>
        <a:srgbClr val="FFF5DA"/>
      </a:accent3>
      <a:accent4>
        <a:srgbClr val="000000"/>
      </a:accent4>
      <a:accent5>
        <a:srgbClr val="C5AEAA"/>
      </a:accent5>
      <a:accent6>
        <a:srgbClr val="E70000"/>
      </a:accent6>
      <a:hlink>
        <a:srgbClr val="000000"/>
      </a:hlink>
      <a:folHlink>
        <a:srgbClr val="8C3500"/>
      </a:folHlink>
    </a:clrScheme>
    <a:fontScheme name="3558[1]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altLang="cs-CZ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altLang="cs-CZ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3558[1]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558[1]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558[1]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558[1]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558[1]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558[1]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558[1]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558[1]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558[1]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558[1]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558[1] 11">
        <a:dk1>
          <a:srgbClr val="000000"/>
        </a:dk1>
        <a:lt1>
          <a:srgbClr val="FFEEBB"/>
        </a:lt1>
        <a:dk2>
          <a:srgbClr val="330033"/>
        </a:dk2>
        <a:lt2>
          <a:srgbClr val="330033"/>
        </a:lt2>
        <a:accent1>
          <a:srgbClr val="8C3500"/>
        </a:accent1>
        <a:accent2>
          <a:srgbClr val="FF0000"/>
        </a:accent2>
        <a:accent3>
          <a:srgbClr val="FFF5DA"/>
        </a:accent3>
        <a:accent4>
          <a:srgbClr val="000000"/>
        </a:accent4>
        <a:accent5>
          <a:srgbClr val="C5AEA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558[1] 12">
        <a:dk1>
          <a:srgbClr val="000000"/>
        </a:dk1>
        <a:lt1>
          <a:srgbClr val="FFEEBB"/>
        </a:lt1>
        <a:dk2>
          <a:srgbClr val="330033"/>
        </a:dk2>
        <a:lt2>
          <a:srgbClr val="330033"/>
        </a:lt2>
        <a:accent1>
          <a:srgbClr val="8C3500"/>
        </a:accent1>
        <a:accent2>
          <a:srgbClr val="FF0000"/>
        </a:accent2>
        <a:accent3>
          <a:srgbClr val="FFF5DA"/>
        </a:accent3>
        <a:accent4>
          <a:srgbClr val="000000"/>
        </a:accent4>
        <a:accent5>
          <a:srgbClr val="C5AEAA"/>
        </a:accent5>
        <a:accent6>
          <a:srgbClr val="E70000"/>
        </a:accent6>
        <a:hlink>
          <a:srgbClr val="990033"/>
        </a:hlink>
        <a:folHlink>
          <a:srgbClr val="8C3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558[1] 13">
        <a:dk1>
          <a:srgbClr val="000000"/>
        </a:dk1>
        <a:lt1>
          <a:srgbClr val="FFEEBB"/>
        </a:lt1>
        <a:dk2>
          <a:srgbClr val="330033"/>
        </a:dk2>
        <a:lt2>
          <a:srgbClr val="330033"/>
        </a:lt2>
        <a:accent1>
          <a:srgbClr val="8C3500"/>
        </a:accent1>
        <a:accent2>
          <a:srgbClr val="FF0000"/>
        </a:accent2>
        <a:accent3>
          <a:srgbClr val="FFF5DA"/>
        </a:accent3>
        <a:accent4>
          <a:srgbClr val="000000"/>
        </a:accent4>
        <a:accent5>
          <a:srgbClr val="C5AEAA"/>
        </a:accent5>
        <a:accent6>
          <a:srgbClr val="E70000"/>
        </a:accent6>
        <a:hlink>
          <a:srgbClr val="000000"/>
        </a:hlink>
        <a:folHlink>
          <a:srgbClr val="8C35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ÉŽOVÁ TITL">
  <a:themeElements>
    <a:clrScheme name="BÉŽOVÁ TITL 13">
      <a:dk1>
        <a:srgbClr val="000000"/>
      </a:dk1>
      <a:lt1>
        <a:srgbClr val="FFEEBB"/>
      </a:lt1>
      <a:dk2>
        <a:srgbClr val="330033"/>
      </a:dk2>
      <a:lt2>
        <a:srgbClr val="330033"/>
      </a:lt2>
      <a:accent1>
        <a:srgbClr val="8C3500"/>
      </a:accent1>
      <a:accent2>
        <a:srgbClr val="FF0000"/>
      </a:accent2>
      <a:accent3>
        <a:srgbClr val="FFF5DA"/>
      </a:accent3>
      <a:accent4>
        <a:srgbClr val="000000"/>
      </a:accent4>
      <a:accent5>
        <a:srgbClr val="C5AEAA"/>
      </a:accent5>
      <a:accent6>
        <a:srgbClr val="E70000"/>
      </a:accent6>
      <a:hlink>
        <a:srgbClr val="000000"/>
      </a:hlink>
      <a:folHlink>
        <a:srgbClr val="8C3500"/>
      </a:folHlink>
    </a:clrScheme>
    <a:fontScheme name="BÉŽOVÁ TITL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altLang="cs-CZ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altLang="cs-CZ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ÉŽOVÁ TITL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ÉŽOVÁ TITL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ÉŽOVÁ TITL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ÉŽOVÁ TITL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ÉŽOVÁ TITL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ÉŽOVÁ TITL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ÉŽOVÁ TITL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ÉŽOVÁ TITL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ÉŽOVÁ TITL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ÉŽOVÁ TITL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ÉŽOVÁ TITL 11">
        <a:dk1>
          <a:srgbClr val="000000"/>
        </a:dk1>
        <a:lt1>
          <a:srgbClr val="FFEEBB"/>
        </a:lt1>
        <a:dk2>
          <a:srgbClr val="330033"/>
        </a:dk2>
        <a:lt2>
          <a:srgbClr val="330033"/>
        </a:lt2>
        <a:accent1>
          <a:srgbClr val="8C3500"/>
        </a:accent1>
        <a:accent2>
          <a:srgbClr val="FF0000"/>
        </a:accent2>
        <a:accent3>
          <a:srgbClr val="FFF5DA"/>
        </a:accent3>
        <a:accent4>
          <a:srgbClr val="000000"/>
        </a:accent4>
        <a:accent5>
          <a:srgbClr val="C5AEA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ÉŽOVÁ TITL 12">
        <a:dk1>
          <a:srgbClr val="000000"/>
        </a:dk1>
        <a:lt1>
          <a:srgbClr val="FFEEBB"/>
        </a:lt1>
        <a:dk2>
          <a:srgbClr val="330033"/>
        </a:dk2>
        <a:lt2>
          <a:srgbClr val="330033"/>
        </a:lt2>
        <a:accent1>
          <a:srgbClr val="8C3500"/>
        </a:accent1>
        <a:accent2>
          <a:srgbClr val="FF0000"/>
        </a:accent2>
        <a:accent3>
          <a:srgbClr val="FFF5DA"/>
        </a:accent3>
        <a:accent4>
          <a:srgbClr val="000000"/>
        </a:accent4>
        <a:accent5>
          <a:srgbClr val="C5AEAA"/>
        </a:accent5>
        <a:accent6>
          <a:srgbClr val="E70000"/>
        </a:accent6>
        <a:hlink>
          <a:srgbClr val="990033"/>
        </a:hlink>
        <a:folHlink>
          <a:srgbClr val="8C3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ÉŽOVÁ TITL 13">
        <a:dk1>
          <a:srgbClr val="000000"/>
        </a:dk1>
        <a:lt1>
          <a:srgbClr val="FFEEBB"/>
        </a:lt1>
        <a:dk2>
          <a:srgbClr val="330033"/>
        </a:dk2>
        <a:lt2>
          <a:srgbClr val="330033"/>
        </a:lt2>
        <a:accent1>
          <a:srgbClr val="8C3500"/>
        </a:accent1>
        <a:accent2>
          <a:srgbClr val="FF0000"/>
        </a:accent2>
        <a:accent3>
          <a:srgbClr val="FFF5DA"/>
        </a:accent3>
        <a:accent4>
          <a:srgbClr val="000000"/>
        </a:accent4>
        <a:accent5>
          <a:srgbClr val="C5AEAA"/>
        </a:accent5>
        <a:accent6>
          <a:srgbClr val="E70000"/>
        </a:accent6>
        <a:hlink>
          <a:srgbClr val="000000"/>
        </a:hlink>
        <a:folHlink>
          <a:srgbClr val="8C35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3558[1]</Template>
  <TotalTime>202</TotalTime>
  <Words>131</Words>
  <Application>Microsoft Office PowerPoint</Application>
  <PresentationFormat>Předvádění na obrazovce (4:3)</PresentationFormat>
  <Paragraphs>30</Paragraphs>
  <Slides>16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16</vt:i4>
      </vt:variant>
    </vt:vector>
  </HeadingPairs>
  <TitlesOfParts>
    <vt:vector size="18" baseType="lpstr">
      <vt:lpstr>3558[1]</vt:lpstr>
      <vt:lpstr>BÉŽOVÁ TITL</vt:lpstr>
      <vt:lpstr> SOCIÁLNÍ KONTROLA  Inovace předmětu  Sociologické aspekty veřejné správy (MUNI/FR/0964/2016)  Doc. PhDr. Martina Urbanová, Ph.D. katedra právní teorie</vt:lpstr>
      <vt:lpstr>Snímek 2</vt:lpstr>
      <vt:lpstr>Snímek 3</vt:lpstr>
      <vt:lpstr>Snímek 4</vt:lpstr>
      <vt:lpstr>Sociální kontrola</vt:lpstr>
      <vt:lpstr>Sociální kontrola </vt:lpstr>
      <vt:lpstr>Snímek 7</vt:lpstr>
      <vt:lpstr>Snímek 8</vt:lpstr>
      <vt:lpstr>Snímek 9</vt:lpstr>
      <vt:lpstr>Snímek 10</vt:lpstr>
      <vt:lpstr>Socializace – univerzální prostředek sociální kontroly Předpoklady socializace</vt:lpstr>
      <vt:lpstr>Snímek 12</vt:lpstr>
      <vt:lpstr>Snímek 13</vt:lpstr>
      <vt:lpstr>Snímek 14</vt:lpstr>
      <vt:lpstr>Snímek 15</vt:lpstr>
      <vt:lpstr>Snímek 16</vt:lpstr>
    </vt:vector>
  </TitlesOfParts>
  <Company>Právnická fakulta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Nadpis prezentace</dc:title>
  <dc:creator>12547</dc:creator>
  <cp:lastModifiedBy>Jan</cp:lastModifiedBy>
  <cp:revision>14</cp:revision>
  <dcterms:created xsi:type="dcterms:W3CDTF">2008-09-02T10:48:00Z</dcterms:created>
  <dcterms:modified xsi:type="dcterms:W3CDTF">2017-11-06T18:42:04Z</dcterms:modified>
</cp:coreProperties>
</file>