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38"/>
  </p:notesMasterIdLst>
  <p:handoutMasterIdLst>
    <p:handoutMasterId r:id="rId39"/>
  </p:handoutMasterIdLst>
  <p:sldIdLst>
    <p:sldId id="374" r:id="rId2"/>
    <p:sldId id="435" r:id="rId3"/>
    <p:sldId id="380" r:id="rId4"/>
    <p:sldId id="381" r:id="rId5"/>
    <p:sldId id="376" r:id="rId6"/>
    <p:sldId id="405" r:id="rId7"/>
    <p:sldId id="402" r:id="rId8"/>
    <p:sldId id="410" r:id="rId9"/>
    <p:sldId id="403" r:id="rId10"/>
    <p:sldId id="406" r:id="rId11"/>
    <p:sldId id="407" r:id="rId12"/>
    <p:sldId id="408" r:id="rId13"/>
    <p:sldId id="420" r:id="rId14"/>
    <p:sldId id="412" r:id="rId15"/>
    <p:sldId id="413" r:id="rId16"/>
    <p:sldId id="411" r:id="rId17"/>
    <p:sldId id="419" r:id="rId18"/>
    <p:sldId id="418" r:id="rId19"/>
    <p:sldId id="421" r:id="rId20"/>
    <p:sldId id="422" r:id="rId21"/>
    <p:sldId id="424" r:id="rId22"/>
    <p:sldId id="425" r:id="rId23"/>
    <p:sldId id="426" r:id="rId24"/>
    <p:sldId id="427" r:id="rId25"/>
    <p:sldId id="428" r:id="rId26"/>
    <p:sldId id="429" r:id="rId27"/>
    <p:sldId id="431" r:id="rId28"/>
    <p:sldId id="430" r:id="rId29"/>
    <p:sldId id="423" r:id="rId30"/>
    <p:sldId id="414" r:id="rId31"/>
    <p:sldId id="415" r:id="rId32"/>
    <p:sldId id="417" r:id="rId33"/>
    <p:sldId id="432" r:id="rId34"/>
    <p:sldId id="433" r:id="rId35"/>
    <p:sldId id="434" r:id="rId36"/>
    <p:sldId id="398" r:id="rId37"/>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47" autoAdjust="0"/>
    <p:restoredTop sz="94494" autoAdjust="0"/>
  </p:normalViewPr>
  <p:slideViewPr>
    <p:cSldViewPr>
      <p:cViewPr varScale="1">
        <p:scale>
          <a:sx n="109" d="100"/>
          <a:sy n="109" d="100"/>
        </p:scale>
        <p:origin x="1884" y="102"/>
      </p:cViewPr>
      <p:guideLst>
        <p:guide orient="horz" pos="2160"/>
        <p:guide pos="2880"/>
      </p:guideLst>
    </p:cSldViewPr>
  </p:slideViewPr>
  <p:notesTextViewPr>
    <p:cViewPr>
      <p:scale>
        <a:sx n="1" d="1"/>
        <a:sy n="1" d="1"/>
      </p:scale>
      <p:origin x="0" y="0"/>
    </p:cViewPr>
  </p:notesTextViewPr>
  <p:sorterViewPr>
    <p:cViewPr>
      <p:scale>
        <a:sx n="100" d="100"/>
        <a:sy n="100" d="100"/>
      </p:scale>
      <p:origin x="0" y="131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692AB431-00AA-4DFF-8258-BE6DD9E079AD}" type="datetimeFigureOut">
              <a:rPr lang="cs-CZ" smtClean="0"/>
              <a:t>04.12.2018</a:t>
            </a:fld>
            <a:endParaRPr lang="cs-CZ"/>
          </a:p>
        </p:txBody>
      </p:sp>
      <p:sp>
        <p:nvSpPr>
          <p:cNvPr id="4" name="Zástupný symbol pro zápatí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AE27E10-F2ED-48A5-A561-8811B8322FC8}" type="slidenum">
              <a:rPr lang="cs-CZ" smtClean="0"/>
              <a:t>‹#›</a:t>
            </a:fld>
            <a:endParaRPr lang="cs-CZ"/>
          </a:p>
        </p:txBody>
      </p:sp>
    </p:spTree>
    <p:extLst>
      <p:ext uri="{BB962C8B-B14F-4D97-AF65-F5344CB8AC3E}">
        <p14:creationId xmlns:p14="http://schemas.microsoft.com/office/powerpoint/2010/main" val="1197124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4CDB26A-32E1-4AF1-9BB1-6207795F64F8}" type="datetimeFigureOut">
              <a:rPr lang="cs-CZ" smtClean="0"/>
              <a:t>04.12.2018</a:t>
            </a:fld>
            <a:endParaRPr lang="cs-CZ"/>
          </a:p>
        </p:txBody>
      </p:sp>
      <p:sp>
        <p:nvSpPr>
          <p:cNvPr id="4" name="Zástupný symbol pro obrázek snímk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4F26D5E-8548-4350-9679-832A1C292090}" type="slidenum">
              <a:rPr lang="cs-CZ" smtClean="0"/>
              <a:t>‹#›</a:t>
            </a:fld>
            <a:endParaRPr lang="cs-CZ"/>
          </a:p>
        </p:txBody>
      </p:sp>
    </p:spTree>
    <p:extLst>
      <p:ext uri="{BB962C8B-B14F-4D97-AF65-F5344CB8AC3E}">
        <p14:creationId xmlns:p14="http://schemas.microsoft.com/office/powerpoint/2010/main" val="4179152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1</a:t>
            </a:fld>
            <a:endParaRPr lang="cs-CZ"/>
          </a:p>
        </p:txBody>
      </p:sp>
    </p:spTree>
    <p:extLst>
      <p:ext uri="{BB962C8B-B14F-4D97-AF65-F5344CB8AC3E}">
        <p14:creationId xmlns:p14="http://schemas.microsoft.com/office/powerpoint/2010/main" val="137572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2</a:t>
            </a:fld>
            <a:endParaRPr lang="cs-CZ"/>
          </a:p>
        </p:txBody>
      </p:sp>
    </p:spTree>
    <p:extLst>
      <p:ext uri="{BB962C8B-B14F-4D97-AF65-F5344CB8AC3E}">
        <p14:creationId xmlns:p14="http://schemas.microsoft.com/office/powerpoint/2010/main" val="4201797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36</a:t>
            </a:fld>
            <a:endParaRPr lang="cs-CZ"/>
          </a:p>
        </p:txBody>
      </p:sp>
    </p:spTree>
    <p:extLst>
      <p:ext uri="{BB962C8B-B14F-4D97-AF65-F5344CB8AC3E}">
        <p14:creationId xmlns:p14="http://schemas.microsoft.com/office/powerpoint/2010/main" val="1353390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r>
              <a:rPr lang="cs-CZ" smtClean="0"/>
              <a:t>12th December 2018</a:t>
            </a:r>
            <a:endParaRPr lang="cs-CZ"/>
          </a:p>
        </p:txBody>
      </p:sp>
      <p:sp>
        <p:nvSpPr>
          <p:cNvPr id="5" name="Zástupný symbol pro zápatí 4"/>
          <p:cNvSpPr>
            <a:spLocks noGrp="1"/>
          </p:cNvSpPr>
          <p:nvPr>
            <p:ph type="ftr" sz="quarter" idx="11"/>
          </p:nvPr>
        </p:nvSpPr>
        <p:spPr/>
        <p:txBody>
          <a:bodyPr/>
          <a:lstStyle/>
          <a:p>
            <a:r>
              <a:rPr lang="cs-CZ" smtClean="0"/>
              <a:t>Dominik Židek</a:t>
            </a:r>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12th December 2018</a:t>
            </a:r>
            <a:endParaRPr lang="cs-CZ"/>
          </a:p>
        </p:txBody>
      </p:sp>
      <p:sp>
        <p:nvSpPr>
          <p:cNvPr id="5" name="Zástupný symbol pro zápatí 4"/>
          <p:cNvSpPr>
            <a:spLocks noGrp="1"/>
          </p:cNvSpPr>
          <p:nvPr>
            <p:ph type="ftr" sz="quarter" idx="11"/>
          </p:nvPr>
        </p:nvSpPr>
        <p:spPr/>
        <p:txBody>
          <a:bodyPr/>
          <a:lstStyle/>
          <a:p>
            <a:r>
              <a:rPr lang="cs-CZ" smtClean="0"/>
              <a:t>Dominik Židek</a:t>
            </a:r>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12th December 2018</a:t>
            </a:r>
            <a:endParaRPr lang="cs-CZ"/>
          </a:p>
        </p:txBody>
      </p:sp>
      <p:sp>
        <p:nvSpPr>
          <p:cNvPr id="5" name="Zástupný symbol pro zápatí 4"/>
          <p:cNvSpPr>
            <a:spLocks noGrp="1"/>
          </p:cNvSpPr>
          <p:nvPr>
            <p:ph type="ftr" sz="quarter" idx="11"/>
          </p:nvPr>
        </p:nvSpPr>
        <p:spPr/>
        <p:txBody>
          <a:bodyPr/>
          <a:lstStyle/>
          <a:p>
            <a:r>
              <a:rPr lang="cs-CZ" smtClean="0"/>
              <a:t>Dominik Židek</a:t>
            </a:r>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39580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12th December 2018</a:t>
            </a:r>
            <a:endParaRPr lang="cs-CZ"/>
          </a:p>
        </p:txBody>
      </p:sp>
      <p:sp>
        <p:nvSpPr>
          <p:cNvPr id="5" name="Zástupný symbol pro zápatí 4"/>
          <p:cNvSpPr>
            <a:spLocks noGrp="1"/>
          </p:cNvSpPr>
          <p:nvPr>
            <p:ph type="ftr" sz="quarter" idx="11"/>
          </p:nvPr>
        </p:nvSpPr>
        <p:spPr/>
        <p:txBody>
          <a:bodyPr/>
          <a:lstStyle/>
          <a:p>
            <a:r>
              <a:rPr lang="cs-CZ" smtClean="0"/>
              <a:t>Dominik Židek</a:t>
            </a:r>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r>
              <a:rPr lang="cs-CZ" smtClean="0"/>
              <a:t>12th December 2018</a:t>
            </a:r>
            <a:endParaRPr lang="cs-CZ"/>
          </a:p>
        </p:txBody>
      </p:sp>
      <p:sp>
        <p:nvSpPr>
          <p:cNvPr id="5" name="Zástupný symbol pro zápatí 4"/>
          <p:cNvSpPr>
            <a:spLocks noGrp="1"/>
          </p:cNvSpPr>
          <p:nvPr>
            <p:ph type="ftr" sz="quarter" idx="11"/>
          </p:nvPr>
        </p:nvSpPr>
        <p:spPr/>
        <p:txBody>
          <a:bodyPr/>
          <a:lstStyle/>
          <a:p>
            <a:r>
              <a:rPr lang="cs-CZ" smtClean="0"/>
              <a:t>Dominik Židek</a:t>
            </a:r>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r>
              <a:rPr lang="cs-CZ" smtClean="0"/>
              <a:t>12th December 2018</a:t>
            </a:r>
            <a:endParaRPr lang="cs-CZ"/>
          </a:p>
        </p:txBody>
      </p:sp>
      <p:sp>
        <p:nvSpPr>
          <p:cNvPr id="8" name="Zástupný symbol pro zápatí 7"/>
          <p:cNvSpPr>
            <a:spLocks noGrp="1"/>
          </p:cNvSpPr>
          <p:nvPr>
            <p:ph type="ftr" sz="quarter" idx="11"/>
          </p:nvPr>
        </p:nvSpPr>
        <p:spPr/>
        <p:txBody>
          <a:bodyPr/>
          <a:lstStyle/>
          <a:p>
            <a:r>
              <a:rPr lang="cs-CZ" smtClean="0"/>
              <a:t>Dominik Židek</a:t>
            </a:r>
            <a:endParaRPr lang="cs-CZ"/>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r>
              <a:rPr lang="cs-CZ" smtClean="0"/>
              <a:t>12th December 2018</a:t>
            </a:r>
            <a:endParaRPr lang="cs-CZ"/>
          </a:p>
        </p:txBody>
      </p:sp>
      <p:sp>
        <p:nvSpPr>
          <p:cNvPr id="4" name="Zástupný symbol pro zápatí 3"/>
          <p:cNvSpPr>
            <a:spLocks noGrp="1"/>
          </p:cNvSpPr>
          <p:nvPr>
            <p:ph type="ftr" sz="quarter" idx="11"/>
          </p:nvPr>
        </p:nvSpPr>
        <p:spPr/>
        <p:txBody>
          <a:bodyPr/>
          <a:lstStyle/>
          <a:p>
            <a:r>
              <a:rPr lang="cs-CZ" smtClean="0"/>
              <a:t>Dominik Židek</a:t>
            </a:r>
            <a:endParaRPr lang="cs-CZ"/>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smtClean="0"/>
              <a:t>12th December 2018</a:t>
            </a:r>
            <a:endParaRPr lang="cs-CZ"/>
          </a:p>
        </p:txBody>
      </p:sp>
      <p:sp>
        <p:nvSpPr>
          <p:cNvPr id="3" name="Zástupný symbol pro zápatí 2"/>
          <p:cNvSpPr>
            <a:spLocks noGrp="1"/>
          </p:cNvSpPr>
          <p:nvPr>
            <p:ph type="ftr" sz="quarter" idx="11"/>
          </p:nvPr>
        </p:nvSpPr>
        <p:spPr/>
        <p:txBody>
          <a:bodyPr/>
          <a:lstStyle/>
          <a:p>
            <a:r>
              <a:rPr lang="cs-CZ" smtClean="0"/>
              <a:t>Dominik Židek</a:t>
            </a:r>
            <a:endParaRPr lang="cs-CZ"/>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smtClean="0"/>
              <a:t>12th December 2018</a:t>
            </a:r>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smtClean="0"/>
              <a:t>Dominik Židek</a:t>
            </a: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2UvwbKCjmjA" TargetMode="External"/><Relationship Id="rId2" Type="http://schemas.openxmlformats.org/officeDocument/2006/relationships/hyperlink" Target="https://www.youtube.com/watch?v=uyhE9v2UnEQ"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6.gif"/><Relationship Id="rId4" Type="http://schemas.openxmlformats.org/officeDocument/2006/relationships/image" Target="../media/image5.gif"/></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live.unece.org/fileadmin/DAM/env/pp/documents/cep43e.pdf" TargetMode="Externa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hyperlink" Target="http://ec.europa.eu/dgs/legal_service/arrets/09c240_en.pdf" TargetMode="External"/><Relationship Id="rId2" Type="http://schemas.openxmlformats.org/officeDocument/2006/relationships/hyperlink" Target="https://eur-lex.europa.eu/legal-content/EN/ALL/?uri=CELEX%3A62009CJ0240" TargetMode="Externa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2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s://www.youtube.com/watch?v=ISlZKIjS10o"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vojtech\Pictures\Obrázky\logo katedry\logoEN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559641"/>
            <a:ext cx="4597857" cy="20253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vojtech\Pictures\Obrázky\logo katedry\logoCZ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559641"/>
            <a:ext cx="4658544" cy="205208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DATA\grafika\pruh 4.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190111"/>
            <a:ext cx="12212093" cy="164863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755576" y="1838742"/>
            <a:ext cx="7772400" cy="1470025"/>
          </a:xfrm>
        </p:spPr>
        <p:txBody>
          <a:bodyPr>
            <a:normAutofit fontScale="90000"/>
          </a:bodyPr>
          <a:lstStyle/>
          <a:p>
            <a:r>
              <a:rPr lang="en-US" sz="3200" b="1" dirty="0"/>
              <a:t>Aarhus Convention. The right to information on the environment </a:t>
            </a:r>
            <a:r>
              <a:rPr lang="en-US" sz="3200" b="1" dirty="0" smtClean="0"/>
              <a:t>and</a:t>
            </a:r>
            <a:r>
              <a:rPr lang="cs-CZ" sz="3200" b="1" dirty="0" smtClean="0"/>
              <a:t> </a:t>
            </a:r>
            <a:r>
              <a:rPr lang="en-US" sz="3200" b="1" dirty="0" smtClean="0"/>
              <a:t>participation </a:t>
            </a:r>
            <a:r>
              <a:rPr lang="en-US" sz="3200" b="1" dirty="0"/>
              <a:t>of the public in the environmental protection.</a:t>
            </a:r>
            <a:endParaRPr lang="cs-CZ" sz="3200" b="1" dirty="0"/>
          </a:p>
        </p:txBody>
      </p:sp>
      <p:sp>
        <p:nvSpPr>
          <p:cNvPr id="4" name="TextovéPole 3"/>
          <p:cNvSpPr txBox="1"/>
          <p:nvPr/>
        </p:nvSpPr>
        <p:spPr>
          <a:xfrm>
            <a:off x="5373315" y="5938666"/>
            <a:ext cx="3672408" cy="646331"/>
          </a:xfrm>
          <a:prstGeom prst="rect">
            <a:avLst/>
          </a:prstGeom>
          <a:noFill/>
        </p:spPr>
        <p:txBody>
          <a:bodyPr wrap="square" rtlCol="0">
            <a:spAutoFit/>
          </a:bodyPr>
          <a:lstStyle/>
          <a:p>
            <a:r>
              <a:rPr lang="en-GB" b="1" dirty="0" smtClean="0"/>
              <a:t>12</a:t>
            </a:r>
            <a:r>
              <a:rPr lang="en-GB" b="1" baseline="30000" dirty="0" smtClean="0"/>
              <a:t>th</a:t>
            </a:r>
            <a:r>
              <a:rPr lang="en-GB" b="1" dirty="0" smtClean="0"/>
              <a:t> December 2018</a:t>
            </a:r>
          </a:p>
          <a:p>
            <a:r>
              <a:rPr lang="en-GB" b="1" dirty="0" smtClean="0"/>
              <a:t>Dominik Židek</a:t>
            </a:r>
            <a:endParaRPr lang="en-GB" b="1" dirty="0"/>
          </a:p>
        </p:txBody>
      </p:sp>
    </p:spTree>
    <p:extLst>
      <p:ext uri="{BB962C8B-B14F-4D97-AF65-F5344CB8AC3E}">
        <p14:creationId xmlns:p14="http://schemas.microsoft.com/office/powerpoint/2010/main" val="1090234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44062" y="1398895"/>
            <a:ext cx="8229600" cy="4738368"/>
          </a:xfrm>
        </p:spPr>
        <p:txBody>
          <a:bodyPr>
            <a:normAutofit fontScale="70000" lnSpcReduction="20000"/>
          </a:bodyPr>
          <a:lstStyle/>
          <a:p>
            <a:endParaRPr lang="cs-CZ" b="1" dirty="0" smtClean="0"/>
          </a:p>
          <a:p>
            <a:pPr marL="0" indent="0">
              <a:buNone/>
            </a:pPr>
            <a:endParaRPr lang="cs-CZ" b="1" dirty="0"/>
          </a:p>
          <a:p>
            <a:pPr marL="0" indent="0">
              <a:buNone/>
            </a:pPr>
            <a:endParaRPr lang="cs-CZ" b="1" dirty="0" smtClean="0"/>
          </a:p>
          <a:p>
            <a:r>
              <a:rPr lang="en-US" b="1" dirty="0" smtClean="0"/>
              <a:t>Article </a:t>
            </a:r>
            <a:r>
              <a:rPr lang="en-US" b="1" dirty="0"/>
              <a:t>19 of the Universal Declaration of Human Rights</a:t>
            </a:r>
            <a:r>
              <a:rPr lang="en-US" dirty="0"/>
              <a:t>: “Everyone has the right to freedom of opinion and expression; </a:t>
            </a:r>
            <a:r>
              <a:rPr lang="en-US" dirty="0" smtClean="0"/>
              <a:t>this</a:t>
            </a:r>
            <a:r>
              <a:rPr lang="cs-CZ" dirty="0" smtClean="0"/>
              <a:t> </a:t>
            </a:r>
            <a:r>
              <a:rPr lang="en-US" dirty="0" smtClean="0"/>
              <a:t>right </a:t>
            </a:r>
            <a:r>
              <a:rPr lang="en-US" dirty="0"/>
              <a:t>includes freedom to hold opinions without interference and to seek, </a:t>
            </a:r>
            <a:r>
              <a:rPr lang="en-US" u="sng" dirty="0"/>
              <a:t>receive and impart information and ideas through </a:t>
            </a:r>
            <a:r>
              <a:rPr lang="en-US" u="sng" dirty="0" smtClean="0"/>
              <a:t>any</a:t>
            </a:r>
            <a:r>
              <a:rPr lang="cs-CZ" u="sng" dirty="0" smtClean="0"/>
              <a:t> </a:t>
            </a:r>
            <a:r>
              <a:rPr lang="en-US" u="sng" dirty="0" smtClean="0"/>
              <a:t>media </a:t>
            </a:r>
            <a:r>
              <a:rPr lang="en-US" u="sng" dirty="0"/>
              <a:t>and regardless of frontiers</a:t>
            </a:r>
            <a:r>
              <a:rPr lang="en-US" dirty="0" smtClean="0"/>
              <a:t>.”</a:t>
            </a:r>
            <a:endParaRPr lang="cs-CZ" dirty="0" smtClean="0"/>
          </a:p>
          <a:p>
            <a:pPr marL="0" indent="0">
              <a:buNone/>
            </a:pPr>
            <a:endParaRPr lang="en-US" dirty="0"/>
          </a:p>
          <a:p>
            <a:r>
              <a:rPr lang="en-US" b="1" dirty="0"/>
              <a:t>Article 19 of the International Covenant on Civil and Political Rights</a:t>
            </a:r>
            <a:r>
              <a:rPr lang="en-US" dirty="0"/>
              <a:t>: “2. Everyone shall have the right to freedom of </a:t>
            </a:r>
            <a:r>
              <a:rPr lang="en-US" dirty="0" smtClean="0"/>
              <a:t>expression;</a:t>
            </a:r>
            <a:r>
              <a:rPr lang="cs-CZ" dirty="0" smtClean="0"/>
              <a:t> </a:t>
            </a:r>
            <a:r>
              <a:rPr lang="en-US" dirty="0" smtClean="0"/>
              <a:t>this </a:t>
            </a:r>
            <a:r>
              <a:rPr lang="en-US" dirty="0"/>
              <a:t>right includes freedom to seek, </a:t>
            </a:r>
            <a:r>
              <a:rPr lang="en-US" u="sng" dirty="0"/>
              <a:t>receive, and impart information and ideas of all kinds, regardless of frontiers</a:t>
            </a:r>
            <a:r>
              <a:rPr lang="en-US" dirty="0"/>
              <a:t>, either orally, </a:t>
            </a:r>
            <a:r>
              <a:rPr lang="en-US" dirty="0" smtClean="0"/>
              <a:t>in</a:t>
            </a:r>
            <a:r>
              <a:rPr lang="cs-CZ" dirty="0" smtClean="0"/>
              <a:t> </a:t>
            </a:r>
            <a:r>
              <a:rPr lang="en-US" dirty="0" smtClean="0"/>
              <a:t>writing</a:t>
            </a:r>
            <a:r>
              <a:rPr lang="en-US" dirty="0"/>
              <a:t>, in print, in the form of art, or through any other medium of one’s choice.”</a:t>
            </a:r>
            <a:endParaRPr lang="en-AU" sz="1600" i="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10</a:t>
            </a:fld>
            <a:endParaRPr lang="cs-CZ"/>
          </a:p>
        </p:txBody>
      </p:sp>
      <p:sp>
        <p:nvSpPr>
          <p:cNvPr id="11" name="TextovéPole 10"/>
          <p:cNvSpPr txBox="1"/>
          <p:nvPr/>
        </p:nvSpPr>
        <p:spPr>
          <a:xfrm>
            <a:off x="1691680" y="394227"/>
            <a:ext cx="6624736" cy="584775"/>
          </a:xfrm>
          <a:prstGeom prst="rect">
            <a:avLst/>
          </a:prstGeom>
          <a:noFill/>
        </p:spPr>
        <p:txBody>
          <a:bodyPr wrap="square" rtlCol="0">
            <a:spAutoFit/>
          </a:bodyPr>
          <a:lstStyle/>
          <a:p>
            <a:r>
              <a:rPr lang="cs-CZ" sz="3200" dirty="0" smtClean="0"/>
              <a:t>I</a:t>
            </a:r>
            <a:r>
              <a:rPr lang="en-AU" sz="3200" dirty="0" err="1" smtClean="0"/>
              <a:t>nternational</a:t>
            </a:r>
            <a:r>
              <a:rPr lang="en-AU" sz="3200" dirty="0" smtClean="0"/>
              <a:t> </a:t>
            </a:r>
            <a:r>
              <a:rPr lang="en-AU" sz="3200" dirty="0"/>
              <a:t>level</a:t>
            </a:r>
            <a:endParaRPr lang="en-AU" sz="3200" dirty="0"/>
          </a:p>
        </p:txBody>
      </p:sp>
      <p:sp>
        <p:nvSpPr>
          <p:cNvPr id="12" name="Zaoblený obdélník 11"/>
          <p:cNvSpPr/>
          <p:nvPr/>
        </p:nvSpPr>
        <p:spPr>
          <a:xfrm>
            <a:off x="1591272" y="1325876"/>
            <a:ext cx="6049652" cy="65818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sz="2200" dirty="0" err="1"/>
              <a:t>The</a:t>
            </a:r>
            <a:r>
              <a:rPr lang="cs-CZ" sz="2200" dirty="0"/>
              <a:t> </a:t>
            </a:r>
            <a:r>
              <a:rPr lang="cs-CZ" sz="2200" dirty="0" err="1"/>
              <a:t>right</a:t>
            </a:r>
            <a:r>
              <a:rPr lang="cs-CZ" sz="2200" dirty="0"/>
              <a:t> to </a:t>
            </a:r>
            <a:r>
              <a:rPr lang="cs-CZ" sz="2200" dirty="0" err="1"/>
              <a:t>information</a:t>
            </a:r>
            <a:endParaRPr lang="cs-CZ" sz="2200" dirty="0"/>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Tree>
    <p:extLst>
      <p:ext uri="{BB962C8B-B14F-4D97-AF65-F5344CB8AC3E}">
        <p14:creationId xmlns:p14="http://schemas.microsoft.com/office/powerpoint/2010/main" val="2952329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447009"/>
            <a:ext cx="8229600" cy="4738368"/>
          </a:xfrm>
        </p:spPr>
        <p:txBody>
          <a:bodyPr>
            <a:normAutofit fontScale="70000" lnSpcReduction="20000"/>
          </a:bodyPr>
          <a:lstStyle/>
          <a:p>
            <a:endParaRPr lang="cs-CZ" b="1" dirty="0" smtClean="0"/>
          </a:p>
          <a:p>
            <a:pPr marL="0" indent="0">
              <a:buNone/>
            </a:pPr>
            <a:endParaRPr lang="cs-CZ" b="1" dirty="0"/>
          </a:p>
          <a:p>
            <a:pPr marL="0" indent="0">
              <a:buNone/>
            </a:pPr>
            <a:endParaRPr lang="cs-CZ" b="1" dirty="0" smtClean="0"/>
          </a:p>
          <a:p>
            <a:r>
              <a:rPr lang="en-US" b="1" dirty="0"/>
              <a:t>Article 21 of the Universal Declaration of Human Rights</a:t>
            </a:r>
            <a:r>
              <a:rPr lang="en-US" dirty="0"/>
              <a:t>: “</a:t>
            </a:r>
            <a:r>
              <a:rPr lang="en-US" dirty="0" smtClean="0"/>
              <a:t>1.</a:t>
            </a:r>
            <a:r>
              <a:rPr lang="cs-CZ" dirty="0" smtClean="0"/>
              <a:t> </a:t>
            </a:r>
            <a:r>
              <a:rPr lang="en-US" dirty="0" smtClean="0"/>
              <a:t>Everyone </a:t>
            </a:r>
            <a:r>
              <a:rPr lang="en-US" dirty="0"/>
              <a:t>has the right </a:t>
            </a:r>
            <a:r>
              <a:rPr lang="en-US" u="sng" dirty="0"/>
              <a:t>to take part in the government of </a:t>
            </a:r>
            <a:r>
              <a:rPr lang="en-US" u="sng" dirty="0" smtClean="0"/>
              <a:t>his</a:t>
            </a:r>
            <a:r>
              <a:rPr lang="cs-CZ" u="sng" dirty="0" smtClean="0"/>
              <a:t> </a:t>
            </a:r>
            <a:r>
              <a:rPr lang="en-US" u="sng" dirty="0" smtClean="0"/>
              <a:t>country</a:t>
            </a:r>
            <a:r>
              <a:rPr lang="en-US" dirty="0"/>
              <a:t>, directly or through freely chosen representatives.”</a:t>
            </a:r>
          </a:p>
          <a:p>
            <a:endParaRPr lang="cs-CZ" b="1" dirty="0" smtClean="0"/>
          </a:p>
          <a:p>
            <a:r>
              <a:rPr lang="en-US" b="1" dirty="0" smtClean="0"/>
              <a:t>Article </a:t>
            </a:r>
            <a:r>
              <a:rPr lang="en-US" b="1" dirty="0"/>
              <a:t>25 of the International Covenant on Civil and Political Rights</a:t>
            </a:r>
            <a:r>
              <a:rPr lang="en-US" dirty="0"/>
              <a:t>: “Every citizen shall have the right and the </a:t>
            </a:r>
            <a:r>
              <a:rPr lang="en-US" dirty="0" smtClean="0"/>
              <a:t>opportunity,</a:t>
            </a:r>
            <a:r>
              <a:rPr lang="cs-CZ" dirty="0" smtClean="0"/>
              <a:t> </a:t>
            </a:r>
            <a:r>
              <a:rPr lang="en-US" dirty="0" smtClean="0"/>
              <a:t>without </a:t>
            </a:r>
            <a:r>
              <a:rPr lang="en-US" dirty="0"/>
              <a:t>any of the distinctions mentioned in article 2 and without unreasonable restrictions: (a) </a:t>
            </a:r>
            <a:r>
              <a:rPr lang="en-US" u="sng" dirty="0"/>
              <a:t>To take part in the conduct of </a:t>
            </a:r>
            <a:r>
              <a:rPr lang="en-US" u="sng" dirty="0" smtClean="0"/>
              <a:t>public</a:t>
            </a:r>
            <a:r>
              <a:rPr lang="cs-CZ" u="sng" dirty="0" smtClean="0"/>
              <a:t> </a:t>
            </a:r>
            <a:r>
              <a:rPr lang="en-US" u="sng" dirty="0" smtClean="0"/>
              <a:t>affairs</a:t>
            </a:r>
            <a:r>
              <a:rPr lang="en-US" u="sng" dirty="0"/>
              <a:t>, directly or through freely chosen representatives.</a:t>
            </a:r>
            <a:r>
              <a:rPr lang="en-US" dirty="0"/>
              <a:t>”</a:t>
            </a:r>
            <a:endParaRPr lang="en-AU" sz="1600" i="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11</a:t>
            </a:fld>
            <a:endParaRPr lang="cs-CZ"/>
          </a:p>
        </p:txBody>
      </p:sp>
      <p:sp>
        <p:nvSpPr>
          <p:cNvPr id="11" name="TextovéPole 10"/>
          <p:cNvSpPr txBox="1"/>
          <p:nvPr/>
        </p:nvSpPr>
        <p:spPr>
          <a:xfrm>
            <a:off x="1691680" y="394227"/>
            <a:ext cx="6624736" cy="584775"/>
          </a:xfrm>
          <a:prstGeom prst="rect">
            <a:avLst/>
          </a:prstGeom>
          <a:noFill/>
        </p:spPr>
        <p:txBody>
          <a:bodyPr wrap="square" rtlCol="0">
            <a:spAutoFit/>
          </a:bodyPr>
          <a:lstStyle/>
          <a:p>
            <a:r>
              <a:rPr lang="cs-CZ" sz="3200" dirty="0" smtClean="0"/>
              <a:t>I</a:t>
            </a:r>
            <a:r>
              <a:rPr lang="en-AU" sz="3200" dirty="0" err="1" smtClean="0"/>
              <a:t>nternational</a:t>
            </a:r>
            <a:r>
              <a:rPr lang="en-AU" sz="3200" dirty="0" smtClean="0"/>
              <a:t> </a:t>
            </a:r>
            <a:r>
              <a:rPr lang="en-AU" sz="3200" dirty="0"/>
              <a:t>level</a:t>
            </a:r>
            <a:endParaRPr lang="en-AU" sz="3200" dirty="0"/>
          </a:p>
        </p:txBody>
      </p:sp>
      <p:sp>
        <p:nvSpPr>
          <p:cNvPr id="10" name="Zaoblený obdélník 9"/>
          <p:cNvSpPr/>
          <p:nvPr/>
        </p:nvSpPr>
        <p:spPr>
          <a:xfrm>
            <a:off x="1616134" y="1301676"/>
            <a:ext cx="6003195" cy="5847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2200" dirty="0" err="1"/>
              <a:t>The</a:t>
            </a:r>
            <a:r>
              <a:rPr lang="cs-CZ" sz="2200" dirty="0"/>
              <a:t> </a:t>
            </a:r>
            <a:r>
              <a:rPr lang="cs-CZ" sz="2200" dirty="0" err="1"/>
              <a:t>right</a:t>
            </a:r>
            <a:r>
              <a:rPr lang="cs-CZ" sz="2200" dirty="0"/>
              <a:t> to </a:t>
            </a:r>
            <a:r>
              <a:rPr lang="cs-CZ" sz="2200" dirty="0" err="1"/>
              <a:t>participation</a:t>
            </a:r>
            <a:endParaRPr lang="cs-CZ" sz="2200" dirty="0"/>
          </a:p>
        </p:txBody>
      </p:sp>
      <p:sp>
        <p:nvSpPr>
          <p:cNvPr id="4" name="Zástupný symbol pro zápatí 3"/>
          <p:cNvSpPr>
            <a:spLocks noGrp="1"/>
          </p:cNvSpPr>
          <p:nvPr>
            <p:ph type="ftr" sz="quarter" idx="11"/>
          </p:nvPr>
        </p:nvSpPr>
        <p:spPr/>
        <p:txBody>
          <a:bodyPr/>
          <a:lstStyle/>
          <a:p>
            <a:r>
              <a:rPr lang="cs-CZ" smtClean="0"/>
              <a:t>Dominik Židek</a:t>
            </a:r>
            <a:endParaRPr lang="cs-CZ"/>
          </a:p>
        </p:txBody>
      </p:sp>
    </p:spTree>
    <p:extLst>
      <p:ext uri="{BB962C8B-B14F-4D97-AF65-F5344CB8AC3E}">
        <p14:creationId xmlns:p14="http://schemas.microsoft.com/office/powerpoint/2010/main" val="3534986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791061"/>
            <a:ext cx="8229600" cy="4648914"/>
          </a:xfrm>
        </p:spPr>
        <p:txBody>
          <a:bodyPr>
            <a:normAutofit fontScale="32500" lnSpcReduction="20000"/>
          </a:bodyPr>
          <a:lstStyle/>
          <a:p>
            <a:endParaRPr lang="cs-CZ" b="1" dirty="0" smtClean="0"/>
          </a:p>
          <a:p>
            <a:pPr marL="0" indent="0">
              <a:buNone/>
            </a:pPr>
            <a:endParaRPr lang="cs-CZ" b="1" dirty="0"/>
          </a:p>
          <a:p>
            <a:r>
              <a:rPr lang="en-US" sz="4900" b="1" dirty="0"/>
              <a:t>Article 2 of the International Covenant on Civil and Political Rights</a:t>
            </a:r>
            <a:r>
              <a:rPr lang="en-US" sz="4900" dirty="0"/>
              <a:t>: “3. Each State Party to the present Covenant undertakes</a:t>
            </a:r>
            <a:r>
              <a:rPr lang="en-US" sz="4900" dirty="0" smtClean="0"/>
              <a:t>:</a:t>
            </a:r>
            <a:r>
              <a:rPr lang="cs-CZ" sz="4900" dirty="0" smtClean="0"/>
              <a:t> </a:t>
            </a:r>
            <a:r>
              <a:rPr lang="en-US" sz="4900" dirty="0" smtClean="0"/>
              <a:t>(</a:t>
            </a:r>
            <a:r>
              <a:rPr lang="en-US" sz="4900" dirty="0"/>
              <a:t>a) To ensure that any person whose rights or freedoms as herein recognized are violated shall have an effective </a:t>
            </a:r>
            <a:r>
              <a:rPr lang="en-US" sz="4900" dirty="0" smtClean="0"/>
              <a:t>remedy,</a:t>
            </a:r>
            <a:r>
              <a:rPr lang="cs-CZ" sz="4900" dirty="0" smtClean="0"/>
              <a:t> </a:t>
            </a:r>
            <a:r>
              <a:rPr lang="en-US" sz="4900" dirty="0" smtClean="0"/>
              <a:t>notwithstanding </a:t>
            </a:r>
            <a:r>
              <a:rPr lang="en-US" sz="4900" dirty="0"/>
              <a:t>that the violation has been committed by persons acting in an official capacity; (b) To ensure that any </a:t>
            </a:r>
            <a:r>
              <a:rPr lang="en-US" sz="4900" dirty="0" smtClean="0"/>
              <a:t>person</a:t>
            </a:r>
            <a:r>
              <a:rPr lang="cs-CZ" sz="4900" dirty="0" smtClean="0"/>
              <a:t> </a:t>
            </a:r>
            <a:r>
              <a:rPr lang="en-US" sz="4900" dirty="0" smtClean="0"/>
              <a:t>claiming </a:t>
            </a:r>
            <a:r>
              <a:rPr lang="en-US" sz="4900" dirty="0"/>
              <a:t>such a remedy shall have his right thereto determined by </a:t>
            </a:r>
            <a:r>
              <a:rPr lang="en-US" sz="4900" u="sng" dirty="0"/>
              <a:t>competent judicial, administrative or legislative authorities, or </a:t>
            </a:r>
            <a:r>
              <a:rPr lang="en-US" sz="4900" u="sng" dirty="0" smtClean="0"/>
              <a:t>by</a:t>
            </a:r>
            <a:r>
              <a:rPr lang="cs-CZ" sz="4900" u="sng" dirty="0" smtClean="0"/>
              <a:t> </a:t>
            </a:r>
            <a:r>
              <a:rPr lang="en-US" sz="4900" u="sng" dirty="0" smtClean="0"/>
              <a:t>any </a:t>
            </a:r>
            <a:r>
              <a:rPr lang="en-US" sz="4900" u="sng" dirty="0"/>
              <a:t>other competent authority provided for by the legal system of the State, and to develop the possibilities of judicial remedy</a:t>
            </a:r>
            <a:r>
              <a:rPr lang="en-US" sz="4900" dirty="0" smtClean="0"/>
              <a:t>;</a:t>
            </a:r>
            <a:r>
              <a:rPr lang="cs-CZ" sz="4900" dirty="0" smtClean="0"/>
              <a:t> </a:t>
            </a:r>
            <a:r>
              <a:rPr lang="en-US" sz="4900" dirty="0" smtClean="0"/>
              <a:t>(</a:t>
            </a:r>
            <a:r>
              <a:rPr lang="en-US" sz="4900" dirty="0"/>
              <a:t>c) To ensure that the competent authorities shall enforce such remedies when granted</a:t>
            </a:r>
            <a:r>
              <a:rPr lang="en-US" sz="4900" dirty="0" smtClean="0"/>
              <a:t>.”</a:t>
            </a:r>
            <a:endParaRPr lang="cs-CZ" sz="4900" dirty="0" smtClean="0"/>
          </a:p>
          <a:p>
            <a:pPr marL="0" indent="0">
              <a:buNone/>
            </a:pPr>
            <a:endParaRPr lang="en-US" sz="4900" dirty="0"/>
          </a:p>
          <a:p>
            <a:r>
              <a:rPr lang="en-US" sz="4900" b="1" dirty="0"/>
              <a:t>Article 14 of the International Covenant on Civil and Political Rights</a:t>
            </a:r>
            <a:r>
              <a:rPr lang="en-US" sz="4900" dirty="0"/>
              <a:t>: “1. </a:t>
            </a:r>
            <a:r>
              <a:rPr lang="en-US" sz="4900" u="sng" dirty="0"/>
              <a:t>All persons shall be equal before the courts </a:t>
            </a:r>
            <a:r>
              <a:rPr lang="en-US" sz="4900" u="sng" dirty="0" smtClean="0"/>
              <a:t>and</a:t>
            </a:r>
            <a:r>
              <a:rPr lang="cs-CZ" sz="4900" u="sng" dirty="0" smtClean="0"/>
              <a:t> </a:t>
            </a:r>
            <a:r>
              <a:rPr lang="en-US" sz="4900" u="sng" dirty="0" smtClean="0"/>
              <a:t>tribunals</a:t>
            </a:r>
            <a:r>
              <a:rPr lang="en-US" sz="4900" dirty="0"/>
              <a:t>. In the </a:t>
            </a:r>
            <a:r>
              <a:rPr lang="en-US" sz="4900" dirty="0" smtClean="0"/>
              <a:t>determination </a:t>
            </a:r>
            <a:r>
              <a:rPr lang="en-US" sz="4900" dirty="0"/>
              <a:t>of any criminal charge against him, or of his rights and obligations in a suit at law, everyone shall </a:t>
            </a:r>
            <a:r>
              <a:rPr lang="en-US" sz="4900" dirty="0" smtClean="0"/>
              <a:t>be</a:t>
            </a:r>
            <a:r>
              <a:rPr lang="cs-CZ" sz="4900" dirty="0" smtClean="0"/>
              <a:t> </a:t>
            </a:r>
            <a:r>
              <a:rPr lang="en-US" sz="4900" dirty="0" smtClean="0"/>
              <a:t>entitled </a:t>
            </a:r>
            <a:r>
              <a:rPr lang="en-US" sz="4900" dirty="0"/>
              <a:t>to a fair and public hearing by a competent, independent and impartial tribunal established by law. The press and the </a:t>
            </a:r>
            <a:r>
              <a:rPr lang="en-US" sz="4900" dirty="0" smtClean="0"/>
              <a:t>public</a:t>
            </a:r>
            <a:r>
              <a:rPr lang="cs-CZ" sz="4900" dirty="0" smtClean="0"/>
              <a:t> </a:t>
            </a:r>
            <a:r>
              <a:rPr lang="en-US" sz="4900" dirty="0" smtClean="0"/>
              <a:t>may </a:t>
            </a:r>
            <a:r>
              <a:rPr lang="en-US" sz="4900" dirty="0"/>
              <a:t>be excluded from all or part of a trial for reasons of morals, public order (</a:t>
            </a:r>
            <a:r>
              <a:rPr lang="en-US" sz="4900" dirty="0" err="1"/>
              <a:t>ordre</a:t>
            </a:r>
            <a:r>
              <a:rPr lang="en-US" sz="4900" dirty="0"/>
              <a:t> public) or national security in a </a:t>
            </a:r>
            <a:r>
              <a:rPr lang="en-US" sz="4900" dirty="0" smtClean="0"/>
              <a:t>democratic</a:t>
            </a:r>
            <a:r>
              <a:rPr lang="cs-CZ" sz="4900" dirty="0" smtClean="0"/>
              <a:t> </a:t>
            </a:r>
            <a:r>
              <a:rPr lang="en-US" sz="4900" dirty="0" smtClean="0"/>
              <a:t>society</a:t>
            </a:r>
            <a:r>
              <a:rPr lang="en-US" sz="4900" dirty="0"/>
              <a:t>, </a:t>
            </a:r>
            <a:r>
              <a:rPr lang="en-US" sz="4900" dirty="0" smtClean="0"/>
              <a:t>or </a:t>
            </a:r>
            <a:r>
              <a:rPr lang="en-US" sz="4900" dirty="0"/>
              <a:t>when the interest of the private lives of the parties so requires, or to the extent strictly necessary in the opinion of </a:t>
            </a:r>
            <a:r>
              <a:rPr lang="en-US" sz="4900" dirty="0" smtClean="0"/>
              <a:t>the</a:t>
            </a:r>
            <a:r>
              <a:rPr lang="cs-CZ" sz="4900" dirty="0" smtClean="0"/>
              <a:t> </a:t>
            </a:r>
            <a:r>
              <a:rPr lang="en-US" sz="4900" dirty="0" smtClean="0"/>
              <a:t>court </a:t>
            </a:r>
            <a:r>
              <a:rPr lang="en-US" sz="4900" dirty="0"/>
              <a:t>in special circumstances </a:t>
            </a:r>
            <a:r>
              <a:rPr lang="en-US" sz="4900" dirty="0" smtClean="0"/>
              <a:t>where</a:t>
            </a:r>
            <a:r>
              <a:rPr lang="cs-CZ" sz="4900" dirty="0" smtClean="0"/>
              <a:t> </a:t>
            </a:r>
            <a:r>
              <a:rPr lang="en-US" sz="4900" dirty="0" smtClean="0"/>
              <a:t>publicity </a:t>
            </a:r>
            <a:r>
              <a:rPr lang="en-US" sz="4900" dirty="0"/>
              <a:t>would prejudice the interests of justice; but any judgement rendered in a criminal </a:t>
            </a:r>
            <a:r>
              <a:rPr lang="en-US" sz="4900" dirty="0" smtClean="0"/>
              <a:t>case</a:t>
            </a:r>
            <a:r>
              <a:rPr lang="cs-CZ" sz="4900" dirty="0" smtClean="0"/>
              <a:t> </a:t>
            </a:r>
            <a:r>
              <a:rPr lang="en-US" sz="4900" dirty="0" smtClean="0"/>
              <a:t>or </a:t>
            </a:r>
            <a:r>
              <a:rPr lang="en-US" sz="4900" dirty="0"/>
              <a:t>in a suit at law shall be made public except where the interest of juvenile persons otherwise requires or the proceedings </a:t>
            </a:r>
            <a:r>
              <a:rPr lang="en-US" sz="4900" dirty="0" smtClean="0"/>
              <a:t>concern</a:t>
            </a:r>
            <a:r>
              <a:rPr lang="cs-CZ" sz="4900" dirty="0" smtClean="0"/>
              <a:t> </a:t>
            </a:r>
            <a:r>
              <a:rPr lang="en-US" sz="4900" dirty="0" smtClean="0"/>
              <a:t>matrimonial </a:t>
            </a:r>
            <a:r>
              <a:rPr lang="en-US" sz="4900" dirty="0"/>
              <a:t>disputes or the guardianship of children.”</a:t>
            </a:r>
            <a:endParaRPr lang="cs-CZ" sz="4900" b="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12</a:t>
            </a:fld>
            <a:endParaRPr lang="cs-CZ"/>
          </a:p>
        </p:txBody>
      </p:sp>
      <p:sp>
        <p:nvSpPr>
          <p:cNvPr id="11" name="TextovéPole 10"/>
          <p:cNvSpPr txBox="1"/>
          <p:nvPr/>
        </p:nvSpPr>
        <p:spPr>
          <a:xfrm>
            <a:off x="1691680" y="394227"/>
            <a:ext cx="6624736" cy="584775"/>
          </a:xfrm>
          <a:prstGeom prst="rect">
            <a:avLst/>
          </a:prstGeom>
          <a:noFill/>
        </p:spPr>
        <p:txBody>
          <a:bodyPr wrap="square" rtlCol="0">
            <a:spAutoFit/>
          </a:bodyPr>
          <a:lstStyle/>
          <a:p>
            <a:r>
              <a:rPr lang="cs-CZ" sz="3200" dirty="0" smtClean="0"/>
              <a:t>I</a:t>
            </a:r>
            <a:r>
              <a:rPr lang="en-AU" sz="3200" dirty="0" err="1" smtClean="0"/>
              <a:t>nternational</a:t>
            </a:r>
            <a:r>
              <a:rPr lang="en-AU" sz="3200" dirty="0" smtClean="0"/>
              <a:t> </a:t>
            </a:r>
            <a:r>
              <a:rPr lang="en-AU" sz="3200" dirty="0"/>
              <a:t>level</a:t>
            </a:r>
            <a:endParaRPr lang="en-AU" sz="3200" dirty="0"/>
          </a:p>
        </p:txBody>
      </p:sp>
      <p:sp>
        <p:nvSpPr>
          <p:cNvPr id="10" name="Zaoblený obdélník 9"/>
          <p:cNvSpPr/>
          <p:nvPr/>
        </p:nvSpPr>
        <p:spPr>
          <a:xfrm>
            <a:off x="1813656" y="1326676"/>
            <a:ext cx="5688632" cy="5657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sz="2200" dirty="0" err="1"/>
              <a:t>The</a:t>
            </a:r>
            <a:r>
              <a:rPr lang="cs-CZ" sz="2200" dirty="0"/>
              <a:t> </a:t>
            </a:r>
            <a:r>
              <a:rPr lang="cs-CZ" sz="2200" dirty="0" err="1"/>
              <a:t>right</a:t>
            </a:r>
            <a:r>
              <a:rPr lang="cs-CZ" sz="2200" dirty="0"/>
              <a:t> to justice</a:t>
            </a:r>
            <a:endParaRPr lang="cs-CZ" sz="2200" dirty="0"/>
          </a:p>
        </p:txBody>
      </p:sp>
      <p:sp>
        <p:nvSpPr>
          <p:cNvPr id="4" name="Zástupný symbol pro zápatí 3"/>
          <p:cNvSpPr>
            <a:spLocks noGrp="1"/>
          </p:cNvSpPr>
          <p:nvPr>
            <p:ph type="ftr" sz="quarter" idx="11"/>
          </p:nvPr>
        </p:nvSpPr>
        <p:spPr/>
        <p:txBody>
          <a:bodyPr/>
          <a:lstStyle/>
          <a:p>
            <a:r>
              <a:rPr lang="cs-CZ" smtClean="0"/>
              <a:t>Dominik Židek</a:t>
            </a:r>
            <a:endParaRPr lang="cs-CZ"/>
          </a:p>
        </p:txBody>
      </p:sp>
    </p:spTree>
    <p:extLst>
      <p:ext uri="{BB962C8B-B14F-4D97-AF65-F5344CB8AC3E}">
        <p14:creationId xmlns:p14="http://schemas.microsoft.com/office/powerpoint/2010/main" val="3397581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13</a:t>
            </a:fld>
            <a:endParaRPr lang="cs-CZ"/>
          </a:p>
        </p:txBody>
      </p:sp>
      <p:sp>
        <p:nvSpPr>
          <p:cNvPr id="4" name="Zástupný symbol pro zápatí 3"/>
          <p:cNvSpPr>
            <a:spLocks noGrp="1"/>
          </p:cNvSpPr>
          <p:nvPr>
            <p:ph type="ftr" sz="quarter" idx="11"/>
          </p:nvPr>
        </p:nvSpPr>
        <p:spPr/>
        <p:txBody>
          <a:bodyPr/>
          <a:lstStyle/>
          <a:p>
            <a:r>
              <a:rPr lang="cs-CZ" smtClean="0"/>
              <a:t>Dominik Židek</a:t>
            </a:r>
            <a:endParaRPr lang="cs-CZ"/>
          </a:p>
        </p:txBody>
      </p:sp>
      <p:sp>
        <p:nvSpPr>
          <p:cNvPr id="13" name="TextovéPole 12"/>
          <p:cNvSpPr txBox="1"/>
          <p:nvPr/>
        </p:nvSpPr>
        <p:spPr>
          <a:xfrm>
            <a:off x="1691680" y="394227"/>
            <a:ext cx="6624736" cy="584775"/>
          </a:xfrm>
          <a:prstGeom prst="rect">
            <a:avLst/>
          </a:prstGeom>
          <a:noFill/>
        </p:spPr>
        <p:txBody>
          <a:bodyPr wrap="square" rtlCol="0">
            <a:spAutoFit/>
          </a:bodyPr>
          <a:lstStyle/>
          <a:p>
            <a:r>
              <a:rPr lang="cs-CZ" sz="3200" dirty="0" err="1" smtClean="0"/>
              <a:t>The</a:t>
            </a:r>
            <a:r>
              <a:rPr lang="cs-CZ" sz="3200" dirty="0" smtClean="0"/>
              <a:t> </a:t>
            </a:r>
            <a:r>
              <a:rPr lang="cs-CZ" sz="3200" dirty="0" err="1" smtClean="0"/>
              <a:t>Aarhus</a:t>
            </a:r>
            <a:r>
              <a:rPr lang="cs-CZ" sz="3200" dirty="0" smtClean="0"/>
              <a:t> </a:t>
            </a:r>
            <a:r>
              <a:rPr lang="cs-CZ" sz="3200" dirty="0" err="1" smtClean="0"/>
              <a:t>Convention</a:t>
            </a:r>
            <a:endParaRPr lang="en-AU" sz="3200" dirty="0"/>
          </a:p>
        </p:txBody>
      </p:sp>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2780928"/>
            <a:ext cx="6746287" cy="2470471"/>
          </a:xfrm>
          <a:prstGeom prst="rect">
            <a:avLst/>
          </a:prstGeom>
        </p:spPr>
      </p:pic>
      <p:sp>
        <p:nvSpPr>
          <p:cNvPr id="9" name="Obdélník 8"/>
          <p:cNvSpPr/>
          <p:nvPr/>
        </p:nvSpPr>
        <p:spPr>
          <a:xfrm>
            <a:off x="2310932" y="1592889"/>
            <a:ext cx="4522135" cy="630942"/>
          </a:xfrm>
          <a:prstGeom prst="rect">
            <a:avLst/>
          </a:prstGeom>
        </p:spPr>
        <p:txBody>
          <a:bodyPr wrap="none">
            <a:spAutoFit/>
          </a:bodyPr>
          <a:lstStyle/>
          <a:p>
            <a:r>
              <a:rPr lang="cs-CZ" sz="3500" b="1" dirty="0" err="1"/>
              <a:t>The</a:t>
            </a:r>
            <a:r>
              <a:rPr lang="cs-CZ" sz="3500" b="1" dirty="0"/>
              <a:t> </a:t>
            </a:r>
            <a:r>
              <a:rPr lang="cs-CZ" sz="3500" b="1" dirty="0" err="1"/>
              <a:t>Aarhus</a:t>
            </a:r>
            <a:r>
              <a:rPr lang="cs-CZ" sz="3500" b="1" dirty="0"/>
              <a:t> </a:t>
            </a:r>
            <a:r>
              <a:rPr lang="cs-CZ" sz="3500" b="1" dirty="0" err="1"/>
              <a:t>Convention</a:t>
            </a:r>
            <a:endParaRPr lang="en-AU" sz="3500" b="1" dirty="0"/>
          </a:p>
        </p:txBody>
      </p:sp>
    </p:spTree>
    <p:extLst>
      <p:ext uri="{BB962C8B-B14F-4D97-AF65-F5344CB8AC3E}">
        <p14:creationId xmlns:p14="http://schemas.microsoft.com/office/powerpoint/2010/main" val="1446326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t>
            </a:r>
            <a:endParaRPr lang="cs-CZ" dirty="0"/>
          </a:p>
        </p:txBody>
      </p:sp>
      <p:sp>
        <p:nvSpPr>
          <p:cNvPr id="3" name="Zástupný symbol pro obsah 2"/>
          <p:cNvSpPr>
            <a:spLocks noGrp="1"/>
          </p:cNvSpPr>
          <p:nvPr>
            <p:ph idx="1"/>
          </p:nvPr>
        </p:nvSpPr>
        <p:spPr>
          <a:xfrm>
            <a:off x="457200" y="1335922"/>
            <a:ext cx="8229600" cy="4738369"/>
          </a:xfrm>
        </p:spPr>
        <p:txBody>
          <a:bodyPr>
            <a:normAutofit fontScale="77500" lnSpcReduction="20000"/>
          </a:bodyPr>
          <a:lstStyle/>
          <a:p>
            <a:r>
              <a:rPr lang="en-GB" b="1" i="1" u="sng" dirty="0" smtClean="0"/>
              <a:t>Look at the 2 videos </a:t>
            </a:r>
            <a:r>
              <a:rPr lang="en-GB" sz="1900" i="1" u="sng" dirty="0" smtClean="0"/>
              <a:t>(next step)</a:t>
            </a:r>
            <a:r>
              <a:rPr lang="en-GB" b="1" i="1" u="sng" dirty="0" smtClean="0"/>
              <a:t> and prepare answers to the following questions:</a:t>
            </a:r>
          </a:p>
          <a:p>
            <a:pPr marL="0" indent="0">
              <a:buNone/>
            </a:pPr>
            <a:endParaRPr lang="en-GB" sz="1300" b="1" i="1" u="sng" dirty="0" smtClean="0"/>
          </a:p>
          <a:p>
            <a:pPr lvl="1"/>
            <a:r>
              <a:rPr lang="en-GB" dirty="0" smtClean="0"/>
              <a:t>What rights do we have based on environmental democracy?       (3 pillars of the Aarhus Convention)</a:t>
            </a:r>
          </a:p>
          <a:p>
            <a:pPr lvl="1"/>
            <a:r>
              <a:rPr lang="en-GB" dirty="0" smtClean="0"/>
              <a:t>In what year was the Aarhus Convention adopted, how many signatories does it have and in which organization was it adopted?</a:t>
            </a:r>
          </a:p>
          <a:p>
            <a:pPr lvl="1"/>
            <a:r>
              <a:rPr lang="en-GB" dirty="0" smtClean="0"/>
              <a:t>Is the European Union also a signatory to this Convention? If so, since when?</a:t>
            </a:r>
          </a:p>
          <a:p>
            <a:pPr lvl="1"/>
            <a:r>
              <a:rPr lang="en-GB" dirty="0" smtClean="0"/>
              <a:t>What was the key case that the Court of Justice of the European Union dealt with environmental NGO‘s access to court according to the Aarhus Co</a:t>
            </a:r>
            <a:r>
              <a:rPr lang="cs-CZ" dirty="0" smtClean="0"/>
              <a:t>n</a:t>
            </a:r>
            <a:r>
              <a:rPr lang="en-GB" dirty="0" err="1" smtClean="0"/>
              <a:t>vention</a:t>
            </a:r>
            <a:r>
              <a:rPr lang="en-GB" dirty="0" smtClean="0"/>
              <a:t> and what are its conclusions?</a:t>
            </a:r>
            <a:endParaRPr lang="cs-CZ" dirty="0" smtClean="0"/>
          </a:p>
          <a:p>
            <a:pPr lvl="1"/>
            <a:r>
              <a:rPr lang="en-GB" dirty="0"/>
              <a:t>What are the problems in the </a:t>
            </a:r>
            <a:r>
              <a:rPr lang="cs-CZ" dirty="0"/>
              <a:t>„</a:t>
            </a:r>
            <a:r>
              <a:rPr lang="en-GB" dirty="0"/>
              <a:t>EU – Aarhus Convention relationship</a:t>
            </a:r>
            <a:r>
              <a:rPr lang="cs-CZ" dirty="0"/>
              <a:t>“</a:t>
            </a:r>
            <a:r>
              <a:rPr lang="en-GB" dirty="0"/>
              <a:t>? Is the same standard of protection available in all EU countries</a:t>
            </a:r>
            <a:r>
              <a:rPr lang="en-GB" dirty="0" smtClean="0"/>
              <a:t>?</a:t>
            </a:r>
          </a:p>
          <a:p>
            <a:pPr lvl="1"/>
            <a:endParaRPr lang="en-GB" dirty="0" smtClean="0"/>
          </a:p>
          <a:p>
            <a:pPr lvl="1"/>
            <a:endParaRPr lang="en-GB" dirty="0" smtClean="0"/>
          </a:p>
          <a:p>
            <a:pPr lvl="1"/>
            <a:endParaRPr lang="en-GB" b="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14</a:t>
            </a:fld>
            <a:endParaRPr lang="cs-CZ"/>
          </a:p>
        </p:txBody>
      </p:sp>
      <p:sp>
        <p:nvSpPr>
          <p:cNvPr id="4" name="Zástupný symbol pro zápatí 3"/>
          <p:cNvSpPr>
            <a:spLocks noGrp="1"/>
          </p:cNvSpPr>
          <p:nvPr>
            <p:ph type="ftr" sz="quarter" idx="11"/>
          </p:nvPr>
        </p:nvSpPr>
        <p:spPr/>
        <p:txBody>
          <a:bodyPr/>
          <a:lstStyle/>
          <a:p>
            <a:r>
              <a:rPr lang="cs-CZ" smtClean="0"/>
              <a:t>Dominik Židek</a:t>
            </a:r>
            <a:endParaRPr lang="cs-CZ"/>
          </a:p>
        </p:txBody>
      </p:sp>
      <p:sp>
        <p:nvSpPr>
          <p:cNvPr id="11" name="TextovéPole 10"/>
          <p:cNvSpPr txBox="1"/>
          <p:nvPr/>
        </p:nvSpPr>
        <p:spPr>
          <a:xfrm>
            <a:off x="1691680" y="394227"/>
            <a:ext cx="6624736" cy="584775"/>
          </a:xfrm>
          <a:prstGeom prst="rect">
            <a:avLst/>
          </a:prstGeom>
          <a:noFill/>
        </p:spPr>
        <p:txBody>
          <a:bodyPr wrap="square" rtlCol="0">
            <a:spAutoFit/>
          </a:bodyPr>
          <a:lstStyle/>
          <a:p>
            <a:r>
              <a:rPr lang="cs-CZ" sz="3200" dirty="0" err="1" smtClean="0"/>
              <a:t>The</a:t>
            </a:r>
            <a:r>
              <a:rPr lang="cs-CZ" sz="3200" dirty="0" smtClean="0"/>
              <a:t> </a:t>
            </a:r>
            <a:r>
              <a:rPr lang="cs-CZ" sz="3200" dirty="0" err="1" smtClean="0"/>
              <a:t>Aarhus</a:t>
            </a:r>
            <a:r>
              <a:rPr lang="cs-CZ" sz="3200" dirty="0" smtClean="0"/>
              <a:t> </a:t>
            </a:r>
            <a:r>
              <a:rPr lang="cs-CZ" sz="3200" dirty="0" err="1" smtClean="0"/>
              <a:t>Convention</a:t>
            </a:r>
            <a:endParaRPr lang="en-AU" sz="3200" dirty="0"/>
          </a:p>
        </p:txBody>
      </p:sp>
    </p:spTree>
    <p:extLst>
      <p:ext uri="{BB962C8B-B14F-4D97-AF65-F5344CB8AC3E}">
        <p14:creationId xmlns:p14="http://schemas.microsoft.com/office/powerpoint/2010/main" val="2712329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600200"/>
            <a:ext cx="8229600" cy="4738368"/>
          </a:xfrm>
        </p:spPr>
        <p:txBody>
          <a:bodyPr>
            <a:normAutofit/>
          </a:bodyPr>
          <a:lstStyle/>
          <a:p>
            <a:r>
              <a:rPr lang="cs-CZ" b="1" dirty="0" err="1" smtClean="0"/>
              <a:t>Videos</a:t>
            </a:r>
            <a:r>
              <a:rPr lang="cs-CZ" b="1" dirty="0" smtClean="0"/>
              <a:t>:</a:t>
            </a:r>
            <a:endParaRPr lang="cs-CZ" b="1" dirty="0" smtClean="0"/>
          </a:p>
          <a:p>
            <a:pPr marL="0" indent="0">
              <a:buNone/>
            </a:pPr>
            <a:r>
              <a:rPr lang="cs-CZ" sz="2500" u="sng" dirty="0">
                <a:hlinkClick r:id="rId2"/>
              </a:rPr>
              <a:t>https://www.youtube.com/watch?v=uyhE9v2UnEQ</a:t>
            </a:r>
            <a:r>
              <a:rPr lang="cs-CZ" sz="2500" dirty="0"/>
              <a:t> </a:t>
            </a:r>
            <a:endParaRPr lang="cs-CZ" sz="2500" dirty="0" smtClean="0"/>
          </a:p>
          <a:p>
            <a:pPr marL="0" indent="0">
              <a:buNone/>
            </a:pPr>
            <a:r>
              <a:rPr lang="cs-CZ" sz="2500" u="sng" dirty="0">
                <a:hlinkClick r:id="rId3"/>
              </a:rPr>
              <a:t>https://www.youtube.com/watch?v=2UvwbKCjmjA</a:t>
            </a:r>
            <a:r>
              <a:rPr lang="cs-CZ" sz="2500" dirty="0"/>
              <a:t> </a:t>
            </a:r>
          </a:p>
          <a:p>
            <a:endParaRPr lang="cs-CZ" dirty="0"/>
          </a:p>
          <a:p>
            <a:pPr marL="0" indent="0">
              <a:buNone/>
            </a:pPr>
            <a:endParaRPr lang="cs-CZ" b="1" dirty="0" smtClean="0"/>
          </a:p>
        </p:txBody>
      </p:sp>
      <p:pic>
        <p:nvPicPr>
          <p:cNvPr id="2050" name="Picture 2" descr="F:\DATA\grafika\pruh 5.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15</a:t>
            </a:fld>
            <a:endParaRPr lang="cs-CZ"/>
          </a:p>
        </p:txBody>
      </p:sp>
      <p:sp>
        <p:nvSpPr>
          <p:cNvPr id="4" name="Zástupný symbol pro zápatí 3"/>
          <p:cNvSpPr>
            <a:spLocks noGrp="1"/>
          </p:cNvSpPr>
          <p:nvPr>
            <p:ph type="ftr" sz="quarter" idx="11"/>
          </p:nvPr>
        </p:nvSpPr>
        <p:spPr/>
        <p:txBody>
          <a:bodyPr/>
          <a:lstStyle/>
          <a:p>
            <a:r>
              <a:rPr lang="cs-CZ" smtClean="0"/>
              <a:t>Dominik Židek</a:t>
            </a:r>
            <a:endParaRPr lang="cs-CZ"/>
          </a:p>
        </p:txBody>
      </p:sp>
      <p:sp>
        <p:nvSpPr>
          <p:cNvPr id="13" name="TextovéPole 12"/>
          <p:cNvSpPr txBox="1"/>
          <p:nvPr/>
        </p:nvSpPr>
        <p:spPr>
          <a:xfrm>
            <a:off x="1691680" y="394227"/>
            <a:ext cx="6624736" cy="584775"/>
          </a:xfrm>
          <a:prstGeom prst="rect">
            <a:avLst/>
          </a:prstGeom>
          <a:noFill/>
        </p:spPr>
        <p:txBody>
          <a:bodyPr wrap="square" rtlCol="0">
            <a:spAutoFit/>
          </a:bodyPr>
          <a:lstStyle/>
          <a:p>
            <a:r>
              <a:rPr lang="cs-CZ" sz="3200" dirty="0" err="1" smtClean="0"/>
              <a:t>The</a:t>
            </a:r>
            <a:r>
              <a:rPr lang="cs-CZ" sz="3200" dirty="0" smtClean="0"/>
              <a:t> </a:t>
            </a:r>
            <a:r>
              <a:rPr lang="cs-CZ" sz="3200" dirty="0" err="1" smtClean="0"/>
              <a:t>Aarhus</a:t>
            </a:r>
            <a:r>
              <a:rPr lang="cs-CZ" sz="3200" dirty="0" smtClean="0"/>
              <a:t> </a:t>
            </a:r>
            <a:r>
              <a:rPr lang="cs-CZ" sz="3200" dirty="0" err="1" smtClean="0"/>
              <a:t>Convention</a:t>
            </a:r>
            <a:endParaRPr lang="en-AU" sz="3200" dirty="0"/>
          </a:p>
        </p:txBody>
      </p:sp>
      <p:pic>
        <p:nvPicPr>
          <p:cNvPr id="7" name="Obráze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3768" y="3573016"/>
            <a:ext cx="3731907" cy="2239144"/>
          </a:xfrm>
          <a:prstGeom prst="rect">
            <a:avLst/>
          </a:prstGeom>
        </p:spPr>
      </p:pic>
    </p:spTree>
    <p:extLst>
      <p:ext uri="{BB962C8B-B14F-4D97-AF65-F5344CB8AC3E}">
        <p14:creationId xmlns:p14="http://schemas.microsoft.com/office/powerpoint/2010/main" val="3318241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16</a:t>
            </a:fld>
            <a:endParaRPr lang="cs-CZ"/>
          </a:p>
        </p:txBody>
      </p:sp>
      <p:sp>
        <p:nvSpPr>
          <p:cNvPr id="10" name="TextovéPole 9"/>
          <p:cNvSpPr txBox="1"/>
          <p:nvPr/>
        </p:nvSpPr>
        <p:spPr>
          <a:xfrm>
            <a:off x="1691680" y="394227"/>
            <a:ext cx="6624736" cy="584775"/>
          </a:xfrm>
          <a:prstGeom prst="rect">
            <a:avLst/>
          </a:prstGeom>
          <a:noFill/>
        </p:spPr>
        <p:txBody>
          <a:bodyPr wrap="square" rtlCol="0">
            <a:spAutoFit/>
          </a:bodyPr>
          <a:lstStyle/>
          <a:p>
            <a:r>
              <a:rPr lang="cs-CZ" sz="3200" dirty="0" err="1" smtClean="0"/>
              <a:t>The</a:t>
            </a:r>
            <a:r>
              <a:rPr lang="cs-CZ" sz="3200" dirty="0" smtClean="0"/>
              <a:t> </a:t>
            </a:r>
            <a:r>
              <a:rPr lang="cs-CZ" sz="3200" dirty="0" err="1" smtClean="0"/>
              <a:t>Aarhus</a:t>
            </a:r>
            <a:r>
              <a:rPr lang="cs-CZ" sz="3200" dirty="0" smtClean="0"/>
              <a:t> </a:t>
            </a:r>
            <a:r>
              <a:rPr lang="cs-CZ" sz="3200" dirty="0" err="1" smtClean="0"/>
              <a:t>Convention</a:t>
            </a:r>
            <a:endParaRPr lang="en-AU" sz="3200" dirty="0"/>
          </a:p>
        </p:txBody>
      </p:sp>
      <p:sp>
        <p:nvSpPr>
          <p:cNvPr id="6" name="Ovál 5"/>
          <p:cNvSpPr/>
          <p:nvPr/>
        </p:nvSpPr>
        <p:spPr>
          <a:xfrm>
            <a:off x="2590800" y="1006662"/>
            <a:ext cx="3696671" cy="1221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Universal human rights standards related to environmental protection</a:t>
            </a:r>
            <a:endParaRPr lang="en-GB" dirty="0"/>
          </a:p>
        </p:txBody>
      </p:sp>
      <p:sp>
        <p:nvSpPr>
          <p:cNvPr id="7" name="Zaoblený obdélník 6"/>
          <p:cNvSpPr/>
          <p:nvPr/>
        </p:nvSpPr>
        <p:spPr>
          <a:xfrm>
            <a:off x="576155" y="2715671"/>
            <a:ext cx="1800200" cy="93424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a:t>The right to information</a:t>
            </a:r>
            <a:endParaRPr lang="cs-CZ"/>
          </a:p>
        </p:txBody>
      </p:sp>
      <p:sp>
        <p:nvSpPr>
          <p:cNvPr id="9" name="Zaoblený obdélník 8"/>
          <p:cNvSpPr/>
          <p:nvPr/>
        </p:nvSpPr>
        <p:spPr>
          <a:xfrm>
            <a:off x="3540805" y="2765979"/>
            <a:ext cx="1800200" cy="87442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err="1"/>
              <a:t>The</a:t>
            </a:r>
            <a:r>
              <a:rPr lang="cs-CZ" dirty="0"/>
              <a:t> </a:t>
            </a:r>
            <a:r>
              <a:rPr lang="cs-CZ" dirty="0" err="1"/>
              <a:t>right</a:t>
            </a:r>
            <a:r>
              <a:rPr lang="cs-CZ" dirty="0"/>
              <a:t> to </a:t>
            </a:r>
            <a:r>
              <a:rPr lang="cs-CZ" dirty="0" err="1"/>
              <a:t>participation</a:t>
            </a:r>
            <a:endParaRPr lang="cs-CZ" dirty="0"/>
          </a:p>
        </p:txBody>
      </p:sp>
      <p:sp>
        <p:nvSpPr>
          <p:cNvPr id="11" name="Zaoblený obdélník 10"/>
          <p:cNvSpPr/>
          <p:nvPr/>
        </p:nvSpPr>
        <p:spPr>
          <a:xfrm>
            <a:off x="6434808" y="2781185"/>
            <a:ext cx="1665584" cy="86873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err="1"/>
              <a:t>The</a:t>
            </a:r>
            <a:r>
              <a:rPr lang="cs-CZ" dirty="0"/>
              <a:t> </a:t>
            </a:r>
            <a:r>
              <a:rPr lang="cs-CZ" dirty="0" err="1"/>
              <a:t>right</a:t>
            </a:r>
            <a:r>
              <a:rPr lang="cs-CZ" dirty="0"/>
              <a:t> to justice</a:t>
            </a:r>
            <a:endParaRPr lang="cs-CZ" dirty="0"/>
          </a:p>
        </p:txBody>
      </p:sp>
      <p:cxnSp>
        <p:nvCxnSpPr>
          <p:cNvPr id="13" name="Přímá spojnice se šipkou 12"/>
          <p:cNvCxnSpPr/>
          <p:nvPr/>
        </p:nvCxnSpPr>
        <p:spPr>
          <a:xfrm flipH="1">
            <a:off x="2087724" y="2149505"/>
            <a:ext cx="648072" cy="464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4452247" y="2289675"/>
            <a:ext cx="0" cy="322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a:off x="6185067" y="2258395"/>
            <a:ext cx="611642" cy="323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Obdélník 2"/>
          <p:cNvSpPr/>
          <p:nvPr/>
        </p:nvSpPr>
        <p:spPr>
          <a:xfrm>
            <a:off x="311787" y="5910699"/>
            <a:ext cx="8280920" cy="4705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b="1" dirty="0" err="1"/>
              <a:t>The</a:t>
            </a:r>
            <a:r>
              <a:rPr lang="cs-CZ" b="1" dirty="0"/>
              <a:t> </a:t>
            </a:r>
            <a:r>
              <a:rPr lang="cs-CZ" b="1" dirty="0" err="1"/>
              <a:t>Aarhus</a:t>
            </a:r>
            <a:r>
              <a:rPr lang="cs-CZ" b="1" dirty="0"/>
              <a:t> </a:t>
            </a:r>
            <a:r>
              <a:rPr lang="cs-CZ" b="1" dirty="0" err="1"/>
              <a:t>Convention</a:t>
            </a:r>
            <a:endParaRPr lang="cs-CZ" b="1" dirty="0"/>
          </a:p>
        </p:txBody>
      </p:sp>
      <p:sp>
        <p:nvSpPr>
          <p:cNvPr id="4" name="Zástupný symbol pro zápatí 3"/>
          <p:cNvSpPr>
            <a:spLocks noGrp="1"/>
          </p:cNvSpPr>
          <p:nvPr>
            <p:ph type="ftr" sz="quarter" idx="11"/>
          </p:nvPr>
        </p:nvSpPr>
        <p:spPr/>
        <p:txBody>
          <a:bodyPr/>
          <a:lstStyle/>
          <a:p>
            <a:r>
              <a:rPr lang="cs-CZ" smtClean="0"/>
              <a:t>Dominik Židek</a:t>
            </a:r>
            <a:endParaRPr lang="cs-CZ"/>
          </a:p>
        </p:txBody>
      </p:sp>
      <p:sp>
        <p:nvSpPr>
          <p:cNvPr id="12" name="Rovnoramenný trojúhelník 11"/>
          <p:cNvSpPr/>
          <p:nvPr/>
        </p:nvSpPr>
        <p:spPr>
          <a:xfrm>
            <a:off x="381508" y="3818768"/>
            <a:ext cx="2195264" cy="2013294"/>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18" name="Rovnoramenný trojúhelník 17"/>
          <p:cNvSpPr/>
          <p:nvPr/>
        </p:nvSpPr>
        <p:spPr>
          <a:xfrm>
            <a:off x="3268175" y="3830656"/>
            <a:ext cx="2345459" cy="1982554"/>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19" name="Rovnoramenný trojúhelník 18"/>
          <p:cNvSpPr/>
          <p:nvPr/>
        </p:nvSpPr>
        <p:spPr>
          <a:xfrm>
            <a:off x="6232201" y="3773633"/>
            <a:ext cx="2185300" cy="2039577"/>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14" name="Obdélník 13"/>
          <p:cNvSpPr/>
          <p:nvPr/>
        </p:nvSpPr>
        <p:spPr>
          <a:xfrm>
            <a:off x="659423" y="4818090"/>
            <a:ext cx="1608801" cy="923330"/>
          </a:xfrm>
          <a:prstGeom prst="rect">
            <a:avLst/>
          </a:prstGeom>
        </p:spPr>
        <p:txBody>
          <a:bodyPr wrap="square">
            <a:spAutoFit/>
          </a:bodyPr>
          <a:lstStyle/>
          <a:p>
            <a:pPr algn="ctr"/>
            <a:r>
              <a:rPr lang="cs-CZ" dirty="0" err="1">
                <a:ln w="0"/>
                <a:effectLst>
                  <a:outerShdw blurRad="38100" dist="19050" dir="2700000" algn="tl" rotWithShape="0">
                    <a:schemeClr val="dk1">
                      <a:alpha val="40000"/>
                    </a:schemeClr>
                  </a:outerShdw>
                </a:effectLst>
              </a:rPr>
              <a:t>access</a:t>
            </a:r>
            <a:r>
              <a:rPr lang="cs-CZ" dirty="0">
                <a:ln w="0"/>
                <a:effectLst>
                  <a:outerShdw blurRad="38100" dist="19050" dir="2700000" algn="tl" rotWithShape="0">
                    <a:schemeClr val="dk1">
                      <a:alpha val="40000"/>
                    </a:schemeClr>
                  </a:outerShdw>
                </a:effectLst>
              </a:rPr>
              <a:t> to </a:t>
            </a:r>
            <a:r>
              <a:rPr lang="cs-CZ" dirty="0" err="1">
                <a:ln w="0"/>
                <a:effectLst>
                  <a:outerShdw blurRad="38100" dist="19050" dir="2700000" algn="tl" rotWithShape="0">
                    <a:schemeClr val="dk1">
                      <a:alpha val="40000"/>
                    </a:schemeClr>
                  </a:outerShdw>
                </a:effectLst>
              </a:rPr>
              <a:t>environmental</a:t>
            </a:r>
            <a:r>
              <a:rPr lang="cs-CZ" baseline="30000" dirty="0">
                <a:ln w="0"/>
                <a:effectLst>
                  <a:outerShdw blurRad="38100" dist="19050" dir="2700000" algn="tl" rotWithShape="0">
                    <a:schemeClr val="dk1">
                      <a:alpha val="40000"/>
                    </a:schemeClr>
                  </a:outerShdw>
                </a:effectLst>
              </a:rPr>
              <a:t> </a:t>
            </a:r>
            <a:r>
              <a:rPr lang="cs-CZ" dirty="0" err="1">
                <a:ln w="0"/>
                <a:effectLst>
                  <a:outerShdw blurRad="38100" dist="19050" dir="2700000" algn="tl" rotWithShape="0">
                    <a:schemeClr val="dk1">
                      <a:alpha val="40000"/>
                    </a:schemeClr>
                  </a:outerShdw>
                </a:effectLst>
              </a:rPr>
              <a:t>information</a:t>
            </a:r>
            <a:endParaRPr lang="cs-CZ" dirty="0">
              <a:ln w="0"/>
              <a:effectLst>
                <a:outerShdw blurRad="38100" dist="19050" dir="2700000" algn="tl" rotWithShape="0">
                  <a:schemeClr val="dk1">
                    <a:alpha val="40000"/>
                  </a:schemeClr>
                </a:outerShdw>
              </a:effectLst>
            </a:endParaRPr>
          </a:p>
        </p:txBody>
      </p:sp>
      <p:sp>
        <p:nvSpPr>
          <p:cNvPr id="21" name="Obdélník 20"/>
          <p:cNvSpPr/>
          <p:nvPr/>
        </p:nvSpPr>
        <p:spPr>
          <a:xfrm>
            <a:off x="3489267" y="4649515"/>
            <a:ext cx="1925960" cy="1200329"/>
          </a:xfrm>
          <a:prstGeom prst="rect">
            <a:avLst/>
          </a:prstGeom>
        </p:spPr>
        <p:txBody>
          <a:bodyPr wrap="square">
            <a:spAutoFit/>
          </a:bodyPr>
          <a:lstStyle/>
          <a:p>
            <a:pPr algn="ctr"/>
            <a:r>
              <a:rPr lang="cs-CZ" dirty="0">
                <a:ln w="0"/>
                <a:effectLst>
                  <a:outerShdw blurRad="38100" dist="19050" dir="2700000" algn="tl" rotWithShape="0">
                    <a:schemeClr val="dk1">
                      <a:alpha val="40000"/>
                    </a:schemeClr>
                  </a:outerShdw>
                </a:effectLst>
              </a:rPr>
              <a:t>public </a:t>
            </a:r>
            <a:r>
              <a:rPr lang="cs-CZ" dirty="0" err="1">
                <a:ln w="0"/>
                <a:effectLst>
                  <a:outerShdw blurRad="38100" dist="19050" dir="2700000" algn="tl" rotWithShape="0">
                    <a:schemeClr val="dk1">
                      <a:alpha val="40000"/>
                    </a:schemeClr>
                  </a:outerShdw>
                </a:effectLst>
              </a:rPr>
              <a:t>participation</a:t>
            </a:r>
            <a:r>
              <a:rPr lang="cs-CZ" dirty="0">
                <a:ln w="0"/>
                <a:effectLst>
                  <a:outerShdw blurRad="38100" dist="19050" dir="2700000" algn="tl" rotWithShape="0">
                    <a:schemeClr val="dk1">
                      <a:alpha val="40000"/>
                    </a:schemeClr>
                  </a:outerShdw>
                </a:effectLst>
              </a:rPr>
              <a:t> in </a:t>
            </a:r>
            <a:r>
              <a:rPr lang="cs-CZ" dirty="0" err="1">
                <a:ln w="0"/>
                <a:effectLst>
                  <a:outerShdw blurRad="38100" dist="19050" dir="2700000" algn="tl" rotWithShape="0">
                    <a:schemeClr val="dk1">
                      <a:alpha val="40000"/>
                    </a:schemeClr>
                  </a:outerShdw>
                </a:effectLst>
              </a:rPr>
              <a:t>environmental</a:t>
            </a:r>
            <a:r>
              <a:rPr lang="cs-CZ" dirty="0">
                <a:ln w="0"/>
                <a:effectLst>
                  <a:outerShdw blurRad="38100" dist="19050" dir="2700000" algn="tl" rotWithShape="0">
                    <a:schemeClr val="dk1">
                      <a:alpha val="40000"/>
                    </a:schemeClr>
                  </a:outerShdw>
                </a:effectLst>
              </a:rPr>
              <a:t> </a:t>
            </a:r>
            <a:r>
              <a:rPr lang="cs-CZ" dirty="0" err="1">
                <a:ln w="0"/>
                <a:effectLst>
                  <a:outerShdw blurRad="38100" dist="19050" dir="2700000" algn="tl" rotWithShape="0">
                    <a:schemeClr val="dk1">
                      <a:alpha val="40000"/>
                    </a:schemeClr>
                  </a:outerShdw>
                </a:effectLst>
              </a:rPr>
              <a:t>decision-making</a:t>
            </a:r>
            <a:endParaRPr lang="cs-CZ" dirty="0">
              <a:ln w="0"/>
              <a:effectLst>
                <a:outerShdw blurRad="38100" dist="19050" dir="2700000" algn="tl" rotWithShape="0">
                  <a:schemeClr val="dk1">
                    <a:alpha val="40000"/>
                  </a:schemeClr>
                </a:outerShdw>
              </a:effectLst>
            </a:endParaRPr>
          </a:p>
        </p:txBody>
      </p:sp>
      <p:sp>
        <p:nvSpPr>
          <p:cNvPr id="22" name="Obdélník 21"/>
          <p:cNvSpPr/>
          <p:nvPr/>
        </p:nvSpPr>
        <p:spPr>
          <a:xfrm>
            <a:off x="6490888" y="4612786"/>
            <a:ext cx="1667925" cy="1200329"/>
          </a:xfrm>
          <a:prstGeom prst="rect">
            <a:avLst/>
          </a:prstGeom>
        </p:spPr>
        <p:txBody>
          <a:bodyPr wrap="square">
            <a:spAutoFit/>
          </a:bodyPr>
          <a:lstStyle/>
          <a:p>
            <a:pPr algn="ctr"/>
            <a:r>
              <a:rPr lang="cs-CZ" dirty="0" err="1">
                <a:ln w="0"/>
                <a:effectLst>
                  <a:outerShdw blurRad="38100" dist="19050" dir="2700000" algn="tl" rotWithShape="0">
                    <a:schemeClr val="dk1">
                      <a:alpha val="40000"/>
                    </a:schemeClr>
                  </a:outerShdw>
                </a:effectLst>
              </a:rPr>
              <a:t>access</a:t>
            </a:r>
            <a:r>
              <a:rPr lang="cs-CZ" dirty="0">
                <a:ln w="0"/>
                <a:effectLst>
                  <a:outerShdw blurRad="38100" dist="19050" dir="2700000" algn="tl" rotWithShape="0">
                    <a:schemeClr val="dk1">
                      <a:alpha val="40000"/>
                    </a:schemeClr>
                  </a:outerShdw>
                </a:effectLst>
              </a:rPr>
              <a:t> to justice in </a:t>
            </a:r>
            <a:r>
              <a:rPr lang="cs-CZ" dirty="0" err="1">
                <a:ln w="0"/>
                <a:effectLst>
                  <a:outerShdw blurRad="38100" dist="19050" dir="2700000" algn="tl" rotWithShape="0">
                    <a:schemeClr val="dk1">
                      <a:alpha val="40000"/>
                    </a:schemeClr>
                  </a:outerShdw>
                </a:effectLst>
              </a:rPr>
              <a:t>environmental</a:t>
            </a:r>
            <a:r>
              <a:rPr lang="cs-CZ" dirty="0">
                <a:ln w="0"/>
                <a:effectLst>
                  <a:outerShdw blurRad="38100" dist="19050" dir="2700000" algn="tl" rotWithShape="0">
                    <a:schemeClr val="dk1">
                      <a:alpha val="40000"/>
                    </a:schemeClr>
                  </a:outerShdw>
                </a:effectLst>
              </a:rPr>
              <a:t> </a:t>
            </a:r>
            <a:r>
              <a:rPr lang="cs-CZ" dirty="0" err="1">
                <a:ln w="0"/>
                <a:effectLst>
                  <a:outerShdw blurRad="38100" dist="19050" dir="2700000" algn="tl" rotWithShape="0">
                    <a:schemeClr val="dk1">
                      <a:alpha val="40000"/>
                    </a:schemeClr>
                  </a:outerShdw>
                </a:effectLst>
              </a:rPr>
              <a:t>matters</a:t>
            </a:r>
            <a:endParaRPr lang="cs-CZ"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98231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570951"/>
            <a:ext cx="8229600" cy="4738369"/>
          </a:xfrm>
        </p:spPr>
        <p:txBody>
          <a:bodyPr>
            <a:normAutofit/>
          </a:bodyPr>
          <a:lstStyle/>
          <a:p>
            <a:endParaRPr lang="en-GB" dirty="0" smtClean="0"/>
          </a:p>
          <a:p>
            <a:pPr marL="457200" lvl="1" indent="0">
              <a:buNone/>
            </a:pPr>
            <a:endParaRPr lang="en-GB" dirty="0" smtClean="0"/>
          </a:p>
          <a:p>
            <a:pPr lvl="1"/>
            <a:endParaRPr lang="en-GB" dirty="0" smtClean="0"/>
          </a:p>
          <a:p>
            <a:pPr lvl="1"/>
            <a:endParaRPr lang="en-GB" dirty="0" smtClean="0"/>
          </a:p>
          <a:p>
            <a:pPr lvl="1"/>
            <a:endParaRPr lang="en-GB" b="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17</a:t>
            </a:fld>
            <a:endParaRPr lang="cs-CZ"/>
          </a:p>
        </p:txBody>
      </p:sp>
      <p:sp>
        <p:nvSpPr>
          <p:cNvPr id="4" name="Zástupný symbol pro zápatí 3"/>
          <p:cNvSpPr>
            <a:spLocks noGrp="1"/>
          </p:cNvSpPr>
          <p:nvPr>
            <p:ph type="ftr" sz="quarter" idx="11"/>
          </p:nvPr>
        </p:nvSpPr>
        <p:spPr/>
        <p:txBody>
          <a:bodyPr/>
          <a:lstStyle/>
          <a:p>
            <a:r>
              <a:rPr lang="cs-CZ" smtClean="0"/>
              <a:t>Dominik Židek</a:t>
            </a:r>
            <a:endParaRPr lang="cs-CZ"/>
          </a:p>
        </p:txBody>
      </p:sp>
      <p:sp>
        <p:nvSpPr>
          <p:cNvPr id="11" name="TextovéPole 10"/>
          <p:cNvSpPr txBox="1"/>
          <p:nvPr/>
        </p:nvSpPr>
        <p:spPr>
          <a:xfrm>
            <a:off x="1691680" y="394227"/>
            <a:ext cx="6624736" cy="584775"/>
          </a:xfrm>
          <a:prstGeom prst="rect">
            <a:avLst/>
          </a:prstGeom>
          <a:noFill/>
        </p:spPr>
        <p:txBody>
          <a:bodyPr wrap="square" rtlCol="0">
            <a:spAutoFit/>
          </a:bodyPr>
          <a:lstStyle/>
          <a:p>
            <a:r>
              <a:rPr lang="cs-CZ" sz="3200" dirty="0" err="1" smtClean="0"/>
              <a:t>The</a:t>
            </a:r>
            <a:r>
              <a:rPr lang="cs-CZ" sz="3200" dirty="0" smtClean="0"/>
              <a:t> </a:t>
            </a:r>
            <a:r>
              <a:rPr lang="cs-CZ" sz="3200" dirty="0" err="1" smtClean="0"/>
              <a:t>Aarhus</a:t>
            </a:r>
            <a:r>
              <a:rPr lang="cs-CZ" sz="3200" dirty="0" smtClean="0"/>
              <a:t> </a:t>
            </a:r>
            <a:r>
              <a:rPr lang="cs-CZ" sz="3200" dirty="0" err="1" smtClean="0"/>
              <a:t>Convention</a:t>
            </a:r>
            <a:endParaRPr lang="en-AU" sz="3200" dirty="0"/>
          </a:p>
        </p:txBody>
      </p:sp>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062" y="0"/>
            <a:ext cx="5692898" cy="6858000"/>
          </a:xfrm>
          <a:prstGeom prst="rect">
            <a:avLst/>
          </a:prstGeom>
        </p:spPr>
      </p:pic>
      <p:sp>
        <p:nvSpPr>
          <p:cNvPr id="12" name="Zástupný symbol pro obsah 2"/>
          <p:cNvSpPr txBox="1">
            <a:spLocks/>
          </p:cNvSpPr>
          <p:nvPr/>
        </p:nvSpPr>
        <p:spPr>
          <a:xfrm>
            <a:off x="6077880" y="1139079"/>
            <a:ext cx="2467000" cy="4998184"/>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Adopted on 25 June </a:t>
            </a:r>
            <a:r>
              <a:rPr lang="en-GB" sz="4000" b="1" dirty="0" smtClean="0">
                <a:solidFill>
                  <a:srgbClr val="FF0000"/>
                </a:solidFill>
              </a:rPr>
              <a:t>1998</a:t>
            </a:r>
            <a:r>
              <a:rPr lang="en-GB" dirty="0" smtClean="0"/>
              <a:t> in the Danish city of Aarhus (</a:t>
            </a:r>
            <a:r>
              <a:rPr lang="en-GB" dirty="0" err="1" smtClean="0"/>
              <a:t>Århus</a:t>
            </a:r>
            <a:r>
              <a:rPr lang="en-GB" dirty="0" smtClean="0"/>
              <a:t>).</a:t>
            </a:r>
          </a:p>
          <a:p>
            <a:r>
              <a:rPr lang="en-GB" dirty="0" smtClean="0"/>
              <a:t>Entered into force in 2001.</a:t>
            </a:r>
          </a:p>
          <a:p>
            <a:pPr marL="0" indent="0">
              <a:buNone/>
            </a:pPr>
            <a:endParaRPr lang="en-GB" dirty="0" smtClean="0"/>
          </a:p>
          <a:p>
            <a:r>
              <a:rPr lang="en-GB" dirty="0" smtClean="0"/>
              <a:t>Adopted by The United Nations Economic Commission for Europe (UNECE) which was set up in 1947 by ECOSOC. It is one of five regional commissions of the United Nations.</a:t>
            </a:r>
          </a:p>
          <a:p>
            <a:endParaRPr lang="en-GB" dirty="0" smtClean="0"/>
          </a:p>
          <a:p>
            <a:pPr marL="457200" lvl="1" indent="0">
              <a:buFont typeface="Arial" pitchFamily="34" charset="0"/>
              <a:buNone/>
            </a:pPr>
            <a:endParaRPr lang="en-GB" dirty="0" smtClean="0"/>
          </a:p>
          <a:p>
            <a:pPr lvl="1"/>
            <a:endParaRPr lang="en-GB" dirty="0" smtClean="0"/>
          </a:p>
          <a:p>
            <a:pPr lvl="1"/>
            <a:endParaRPr lang="en-GB" dirty="0" smtClean="0"/>
          </a:p>
          <a:p>
            <a:pPr lvl="1"/>
            <a:endParaRPr lang="en-GB" b="1" dirty="0" smtClean="0"/>
          </a:p>
        </p:txBody>
      </p:sp>
    </p:spTree>
    <p:extLst>
      <p:ext uri="{BB962C8B-B14F-4D97-AF65-F5344CB8AC3E}">
        <p14:creationId xmlns:p14="http://schemas.microsoft.com/office/powerpoint/2010/main" val="894590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335921"/>
            <a:ext cx="8229600" cy="5203951"/>
          </a:xfrm>
        </p:spPr>
        <p:txBody>
          <a:bodyPr>
            <a:normAutofit fontScale="77500" lnSpcReduction="20000"/>
          </a:bodyPr>
          <a:lstStyle/>
          <a:p>
            <a:r>
              <a:rPr lang="cs-CZ" sz="3700" b="1" dirty="0" err="1"/>
              <a:t>All</a:t>
            </a:r>
            <a:r>
              <a:rPr lang="cs-CZ" sz="3700" b="1" dirty="0"/>
              <a:t> </a:t>
            </a:r>
            <a:r>
              <a:rPr lang="cs-CZ" sz="3700" b="1" dirty="0" err="1"/>
              <a:t>Member</a:t>
            </a:r>
            <a:r>
              <a:rPr lang="cs-CZ" sz="3700" b="1" dirty="0"/>
              <a:t> </a:t>
            </a:r>
            <a:r>
              <a:rPr lang="cs-CZ" sz="3700" b="1" dirty="0" err="1"/>
              <a:t>States</a:t>
            </a:r>
            <a:r>
              <a:rPr lang="cs-CZ" sz="3700" b="1" dirty="0"/>
              <a:t> </a:t>
            </a:r>
            <a:r>
              <a:rPr lang="cs-CZ" sz="3700" b="1" dirty="0" err="1" smtClean="0"/>
              <a:t>of</a:t>
            </a:r>
            <a:r>
              <a:rPr lang="cs-CZ" sz="3700" b="1" dirty="0" smtClean="0"/>
              <a:t> </a:t>
            </a:r>
            <a:r>
              <a:rPr lang="cs-CZ" sz="3700" b="1" dirty="0" err="1" smtClean="0"/>
              <a:t>the</a:t>
            </a:r>
            <a:r>
              <a:rPr lang="cs-CZ" sz="3700" b="1" dirty="0" smtClean="0"/>
              <a:t> EU and </a:t>
            </a:r>
            <a:r>
              <a:rPr lang="cs-CZ" sz="3700" b="1" dirty="0"/>
              <a:t>EU </a:t>
            </a:r>
            <a:r>
              <a:rPr lang="cs-CZ" sz="3700" b="1" i="1" dirty="0" smtClean="0"/>
              <a:t>(</a:t>
            </a:r>
            <a:r>
              <a:rPr lang="cs-CZ" sz="3700" b="1" i="1" dirty="0" err="1" smtClean="0"/>
              <a:t>itself</a:t>
            </a:r>
            <a:r>
              <a:rPr lang="cs-CZ" sz="3700" b="1" i="1" dirty="0" smtClean="0"/>
              <a:t>) </a:t>
            </a:r>
            <a:r>
              <a:rPr lang="cs-CZ" sz="3700" b="1" dirty="0" smtClean="0"/>
              <a:t>are </a:t>
            </a:r>
            <a:r>
              <a:rPr lang="cs-CZ" sz="3700" b="1" u="sng" dirty="0" err="1"/>
              <a:t>the</a:t>
            </a:r>
            <a:r>
              <a:rPr lang="cs-CZ" sz="3700" b="1" u="sng" dirty="0"/>
              <a:t> </a:t>
            </a:r>
            <a:r>
              <a:rPr lang="cs-CZ" sz="3700" b="1" u="sng" dirty="0" err="1"/>
              <a:t>Parties</a:t>
            </a:r>
            <a:r>
              <a:rPr lang="cs-CZ" sz="3700" b="1" u="sng" dirty="0"/>
              <a:t> to </a:t>
            </a:r>
            <a:r>
              <a:rPr lang="cs-CZ" sz="3700" b="1" u="sng" dirty="0" err="1"/>
              <a:t>the</a:t>
            </a:r>
            <a:r>
              <a:rPr lang="cs-CZ" sz="3700" b="1" u="sng" dirty="0"/>
              <a:t> </a:t>
            </a:r>
            <a:r>
              <a:rPr lang="cs-CZ" sz="3700" b="1" u="sng" dirty="0" err="1"/>
              <a:t>Convention</a:t>
            </a:r>
            <a:endParaRPr lang="cs-CZ" sz="3700" b="1" u="sng" dirty="0"/>
          </a:p>
          <a:p>
            <a:pPr fontAlgn="base"/>
            <a:r>
              <a:rPr lang="en-US" dirty="0"/>
              <a:t>Links environmental rights and human rights</a:t>
            </a:r>
          </a:p>
          <a:p>
            <a:pPr fontAlgn="base"/>
            <a:r>
              <a:rPr lang="en-US" dirty="0"/>
              <a:t>Acknowledges that we owe an obligation to future generations</a:t>
            </a:r>
          </a:p>
          <a:p>
            <a:pPr fontAlgn="base"/>
            <a:r>
              <a:rPr lang="en-US" dirty="0"/>
              <a:t>Establishes that sustainable development can be achieved only through the involvement of all stakeholders</a:t>
            </a:r>
          </a:p>
          <a:p>
            <a:pPr fontAlgn="base"/>
            <a:r>
              <a:rPr lang="en-US" dirty="0"/>
              <a:t>Links government accountability and environmental protection</a:t>
            </a:r>
          </a:p>
          <a:p>
            <a:pPr fontAlgn="base"/>
            <a:r>
              <a:rPr lang="en-US" dirty="0"/>
              <a:t>Focuses on interactions between the public and public authorities in a democratic context.</a:t>
            </a:r>
            <a:endParaRPr lang="cs-CZ" dirty="0"/>
          </a:p>
          <a:p>
            <a:pPr fontAlgn="base"/>
            <a:r>
              <a:rPr lang="cs-CZ" b="1" dirty="0"/>
              <a:t>But </a:t>
            </a:r>
            <a:r>
              <a:rPr lang="cs-CZ" b="1" dirty="0" err="1"/>
              <a:t>only</a:t>
            </a:r>
            <a:r>
              <a:rPr lang="cs-CZ" b="1" dirty="0"/>
              <a:t> </a:t>
            </a:r>
            <a:r>
              <a:rPr lang="cs-CZ" b="1" dirty="0" err="1"/>
              <a:t>procedural</a:t>
            </a:r>
            <a:r>
              <a:rPr lang="cs-CZ" b="1" dirty="0"/>
              <a:t> </a:t>
            </a:r>
            <a:r>
              <a:rPr lang="cs-CZ" b="1" dirty="0" err="1"/>
              <a:t>rights</a:t>
            </a:r>
            <a:r>
              <a:rPr lang="cs-CZ" b="1" dirty="0" smtClean="0"/>
              <a:t>!</a:t>
            </a:r>
          </a:p>
          <a:p>
            <a:pPr fontAlgn="base"/>
            <a:endParaRPr lang="cs-CZ" sz="1400" b="1" dirty="0" smtClean="0"/>
          </a:p>
          <a:p>
            <a:pPr fontAlgn="base"/>
            <a:r>
              <a:rPr lang="en-US" sz="2600" dirty="0" smtClean="0">
                <a:hlinkClick r:id="rId2"/>
              </a:rPr>
              <a:t>http</a:t>
            </a:r>
            <a:r>
              <a:rPr lang="en-US" sz="2600" dirty="0">
                <a:hlinkClick r:id="rId2"/>
              </a:rPr>
              <a:t>://</a:t>
            </a:r>
            <a:r>
              <a:rPr lang="en-US" sz="2600" dirty="0" smtClean="0">
                <a:hlinkClick r:id="rId2"/>
              </a:rPr>
              <a:t>live.unece.org/fileadmin/DAM/env/pp/documents/cep43e.pdf</a:t>
            </a:r>
            <a:r>
              <a:rPr lang="cs-CZ" sz="2600" dirty="0" smtClean="0"/>
              <a:t> </a:t>
            </a:r>
            <a:endParaRPr lang="en-US" sz="2600" dirty="0"/>
          </a:p>
          <a:p>
            <a:endParaRPr lang="en-GB" dirty="0" smtClean="0"/>
          </a:p>
          <a:p>
            <a:pPr marL="457200" lvl="1" indent="0">
              <a:buNone/>
            </a:pPr>
            <a:endParaRPr lang="en-GB" dirty="0" smtClean="0"/>
          </a:p>
          <a:p>
            <a:pPr lvl="1"/>
            <a:endParaRPr lang="en-GB" dirty="0" smtClean="0"/>
          </a:p>
          <a:p>
            <a:pPr lvl="1"/>
            <a:endParaRPr lang="en-GB" dirty="0" smtClean="0"/>
          </a:p>
          <a:p>
            <a:pPr lvl="1"/>
            <a:endParaRPr lang="en-GB" b="1" dirty="0" smtClean="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18</a:t>
            </a:fld>
            <a:endParaRPr lang="cs-CZ"/>
          </a:p>
        </p:txBody>
      </p:sp>
      <p:sp>
        <p:nvSpPr>
          <p:cNvPr id="4" name="Zástupný symbol pro zápatí 3"/>
          <p:cNvSpPr>
            <a:spLocks noGrp="1"/>
          </p:cNvSpPr>
          <p:nvPr>
            <p:ph type="ftr" sz="quarter" idx="11"/>
          </p:nvPr>
        </p:nvSpPr>
        <p:spPr/>
        <p:txBody>
          <a:bodyPr/>
          <a:lstStyle/>
          <a:p>
            <a:r>
              <a:rPr lang="cs-CZ" smtClean="0"/>
              <a:t>Dominik Židek</a:t>
            </a:r>
            <a:endParaRPr lang="cs-CZ"/>
          </a:p>
        </p:txBody>
      </p:sp>
      <p:sp>
        <p:nvSpPr>
          <p:cNvPr id="11" name="TextovéPole 10"/>
          <p:cNvSpPr txBox="1"/>
          <p:nvPr/>
        </p:nvSpPr>
        <p:spPr>
          <a:xfrm>
            <a:off x="1691680" y="394227"/>
            <a:ext cx="6624736" cy="584775"/>
          </a:xfrm>
          <a:prstGeom prst="rect">
            <a:avLst/>
          </a:prstGeom>
          <a:noFill/>
        </p:spPr>
        <p:txBody>
          <a:bodyPr wrap="square" rtlCol="0">
            <a:spAutoFit/>
          </a:bodyPr>
          <a:lstStyle/>
          <a:p>
            <a:r>
              <a:rPr lang="cs-CZ" sz="3200" dirty="0" err="1" smtClean="0"/>
              <a:t>The</a:t>
            </a:r>
            <a:r>
              <a:rPr lang="cs-CZ" sz="3200" dirty="0" smtClean="0"/>
              <a:t> </a:t>
            </a:r>
            <a:r>
              <a:rPr lang="cs-CZ" sz="3200" dirty="0" err="1" smtClean="0"/>
              <a:t>Aarhus</a:t>
            </a:r>
            <a:r>
              <a:rPr lang="cs-CZ" sz="3200" dirty="0" smtClean="0"/>
              <a:t> </a:t>
            </a:r>
            <a:r>
              <a:rPr lang="cs-CZ" sz="3200" dirty="0" err="1" smtClean="0"/>
              <a:t>Convention</a:t>
            </a:r>
            <a:endParaRPr lang="en-AU" sz="3200" dirty="0"/>
          </a:p>
        </p:txBody>
      </p:sp>
    </p:spTree>
    <p:extLst>
      <p:ext uri="{BB962C8B-B14F-4D97-AF65-F5344CB8AC3E}">
        <p14:creationId xmlns:p14="http://schemas.microsoft.com/office/powerpoint/2010/main" val="1953846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570951"/>
            <a:ext cx="8229600" cy="4738369"/>
          </a:xfrm>
        </p:spPr>
        <p:txBody>
          <a:bodyPr>
            <a:normAutofit/>
          </a:bodyPr>
          <a:lstStyle/>
          <a:p>
            <a:endParaRPr lang="en-GB" dirty="0" smtClean="0"/>
          </a:p>
          <a:p>
            <a:pPr marL="457200" lvl="1" indent="0">
              <a:buNone/>
            </a:pPr>
            <a:endParaRPr lang="en-GB" dirty="0" smtClean="0"/>
          </a:p>
          <a:p>
            <a:pPr lvl="1"/>
            <a:endParaRPr lang="en-GB" dirty="0" smtClean="0"/>
          </a:p>
          <a:p>
            <a:pPr lvl="1"/>
            <a:endParaRPr lang="en-GB" dirty="0" smtClean="0"/>
          </a:p>
          <a:p>
            <a:pPr lvl="1"/>
            <a:endParaRPr lang="en-GB" b="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19</a:t>
            </a:fld>
            <a:endParaRPr lang="cs-CZ"/>
          </a:p>
        </p:txBody>
      </p:sp>
      <p:sp>
        <p:nvSpPr>
          <p:cNvPr id="4" name="Zástupný symbol pro zápatí 3"/>
          <p:cNvSpPr>
            <a:spLocks noGrp="1"/>
          </p:cNvSpPr>
          <p:nvPr>
            <p:ph type="ftr" sz="quarter" idx="11"/>
          </p:nvPr>
        </p:nvSpPr>
        <p:spPr/>
        <p:txBody>
          <a:bodyPr/>
          <a:lstStyle/>
          <a:p>
            <a:r>
              <a:rPr lang="cs-CZ" smtClean="0"/>
              <a:t>Dominik Židek</a:t>
            </a:r>
            <a:endParaRPr lang="cs-CZ"/>
          </a:p>
        </p:txBody>
      </p:sp>
      <p:sp>
        <p:nvSpPr>
          <p:cNvPr id="11" name="TextovéPole 10"/>
          <p:cNvSpPr txBox="1"/>
          <p:nvPr/>
        </p:nvSpPr>
        <p:spPr>
          <a:xfrm>
            <a:off x="1691680" y="394227"/>
            <a:ext cx="6624736" cy="584775"/>
          </a:xfrm>
          <a:prstGeom prst="rect">
            <a:avLst/>
          </a:prstGeom>
          <a:noFill/>
        </p:spPr>
        <p:txBody>
          <a:bodyPr wrap="square" rtlCol="0">
            <a:spAutoFit/>
          </a:bodyPr>
          <a:lstStyle/>
          <a:p>
            <a:r>
              <a:rPr lang="cs-CZ" sz="3200" dirty="0" err="1" smtClean="0"/>
              <a:t>The</a:t>
            </a:r>
            <a:r>
              <a:rPr lang="cs-CZ" sz="3200" dirty="0" smtClean="0"/>
              <a:t> </a:t>
            </a:r>
            <a:r>
              <a:rPr lang="cs-CZ" sz="3200" dirty="0" err="1" smtClean="0"/>
              <a:t>Aarhus</a:t>
            </a:r>
            <a:r>
              <a:rPr lang="cs-CZ" sz="3200" dirty="0" smtClean="0"/>
              <a:t> </a:t>
            </a:r>
            <a:r>
              <a:rPr lang="cs-CZ" sz="3200" dirty="0" err="1" smtClean="0"/>
              <a:t>Convention</a:t>
            </a:r>
            <a:endParaRPr lang="en-AU" sz="3200" dirty="0"/>
          </a:p>
        </p:txBody>
      </p:sp>
      <p:sp>
        <p:nvSpPr>
          <p:cNvPr id="10" name="Zaoblený obdélník 9"/>
          <p:cNvSpPr/>
          <p:nvPr/>
        </p:nvSpPr>
        <p:spPr>
          <a:xfrm>
            <a:off x="606388" y="1252813"/>
            <a:ext cx="7931224" cy="44216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Access to </a:t>
            </a:r>
            <a:r>
              <a:rPr lang="cs-CZ" dirty="0" err="1"/>
              <a:t>information</a:t>
            </a:r>
            <a:endParaRPr lang="cs-CZ" sz="2000" dirty="0"/>
          </a:p>
        </p:txBody>
      </p:sp>
      <p:sp>
        <p:nvSpPr>
          <p:cNvPr id="12" name="Zástupný symbol pro obsah 2"/>
          <p:cNvSpPr txBox="1">
            <a:spLocks/>
          </p:cNvSpPr>
          <p:nvPr/>
        </p:nvSpPr>
        <p:spPr>
          <a:xfrm>
            <a:off x="609600" y="1723351"/>
            <a:ext cx="8229600" cy="473836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b="1" dirty="0" smtClean="0"/>
              <a:t>Article 5: Collection and dissemination of environmental information </a:t>
            </a:r>
            <a:r>
              <a:rPr lang="en-GB" sz="2000" dirty="0" smtClean="0"/>
              <a:t>– Mandatory systems, electronic databases, providing information in case of imminent threat to human health or the environment, wide access free of charge. </a:t>
            </a:r>
          </a:p>
          <a:p>
            <a:endParaRPr lang="en-GB" sz="2000" dirty="0" smtClean="0"/>
          </a:p>
          <a:p>
            <a:endParaRPr lang="en-GB" sz="2000" dirty="0" smtClean="0"/>
          </a:p>
          <a:p>
            <a:r>
              <a:rPr lang="en-GB" sz="2100" b="1" dirty="0" smtClean="0"/>
              <a:t>Article 6: Public participation in decisions on specific activities</a:t>
            </a:r>
          </a:p>
          <a:p>
            <a:r>
              <a:rPr lang="en-GB" sz="2100" b="1" dirty="0" smtClean="0"/>
              <a:t>Article 7: Public participation concerning plans, programmes and policies relating to the environment</a:t>
            </a:r>
          </a:p>
          <a:p>
            <a:r>
              <a:rPr lang="en-GB" sz="2100" b="1" dirty="0" smtClean="0"/>
              <a:t>Article 8: Public participation during the preparation of executive regulations and/or generally applicable legally binding normative instruments</a:t>
            </a:r>
          </a:p>
          <a:p>
            <a:pPr lvl="1"/>
            <a:r>
              <a:rPr lang="en-GB" sz="1700" dirty="0" smtClean="0"/>
              <a:t>with respect to decisions on whether to permit proposed activities listed in annex I</a:t>
            </a:r>
          </a:p>
          <a:p>
            <a:pPr lvl="1"/>
            <a:r>
              <a:rPr lang="en-GB" sz="1700" dirty="0" smtClean="0"/>
              <a:t>decisions on proposed activities not listed in annex I which may have a significant effect on the environment</a:t>
            </a:r>
            <a:endParaRPr lang="en-GB" sz="1700" i="1" dirty="0" smtClean="0">
              <a:solidFill>
                <a:schemeClr val="accent3"/>
              </a:solidFill>
            </a:endParaRPr>
          </a:p>
          <a:p>
            <a:endParaRPr lang="en-GB" sz="2100" b="1" dirty="0" smtClean="0"/>
          </a:p>
          <a:p>
            <a:pPr marL="457200" lvl="1" indent="0">
              <a:buFont typeface="Arial" pitchFamily="34" charset="0"/>
              <a:buNone/>
            </a:pPr>
            <a:endParaRPr lang="en-GB" dirty="0" smtClean="0"/>
          </a:p>
          <a:p>
            <a:pPr lvl="1"/>
            <a:endParaRPr lang="en-GB" dirty="0" smtClean="0"/>
          </a:p>
          <a:p>
            <a:pPr lvl="1"/>
            <a:endParaRPr lang="en-GB" dirty="0" smtClean="0"/>
          </a:p>
          <a:p>
            <a:pPr lvl="1"/>
            <a:endParaRPr lang="en-GB" b="1" dirty="0" smtClean="0"/>
          </a:p>
        </p:txBody>
      </p:sp>
      <p:sp>
        <p:nvSpPr>
          <p:cNvPr id="13" name="Zaoblený obdélník 12"/>
          <p:cNvSpPr/>
          <p:nvPr/>
        </p:nvSpPr>
        <p:spPr>
          <a:xfrm>
            <a:off x="692360" y="3017933"/>
            <a:ext cx="7931224" cy="44216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Access to public </a:t>
            </a:r>
            <a:r>
              <a:rPr lang="cs-CZ" dirty="0" err="1"/>
              <a:t>participation</a:t>
            </a:r>
            <a:endParaRPr lang="cs-CZ" sz="2000" dirty="0"/>
          </a:p>
        </p:txBody>
      </p:sp>
    </p:spTree>
    <p:extLst>
      <p:ext uri="{BB962C8B-B14F-4D97-AF65-F5344CB8AC3E}">
        <p14:creationId xmlns:p14="http://schemas.microsoft.com/office/powerpoint/2010/main" val="1710790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331" y="3611040"/>
            <a:ext cx="3400681" cy="2731983"/>
          </a:xfrm>
          <a:prstGeom prst="rect">
            <a:avLst/>
          </a:prstGeom>
        </p:spPr>
      </p:pic>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64065"/>
            <a:ext cx="8147248" cy="4680520"/>
          </a:xfrm>
        </p:spPr>
        <p:txBody>
          <a:bodyPr>
            <a:normAutofit/>
          </a:bodyPr>
          <a:lstStyle/>
          <a:p>
            <a:r>
              <a:rPr lang="pl-PL" sz="2000" dirty="0"/>
              <a:t>Environmental </a:t>
            </a:r>
            <a:r>
              <a:rPr lang="pl-PL" sz="2000" dirty="0" smtClean="0"/>
              <a:t>Rights</a:t>
            </a:r>
          </a:p>
          <a:p>
            <a:r>
              <a:rPr lang="en-US" sz="2000" dirty="0"/>
              <a:t>Public participation in environmental matters at the international </a:t>
            </a:r>
            <a:r>
              <a:rPr lang="en-US" sz="2000" dirty="0" smtClean="0"/>
              <a:t>level</a:t>
            </a:r>
            <a:endParaRPr lang="cs-CZ" sz="2000" dirty="0" smtClean="0"/>
          </a:p>
          <a:p>
            <a:r>
              <a:rPr lang="cs-CZ" sz="2000" dirty="0" err="1"/>
              <a:t>The</a:t>
            </a:r>
            <a:r>
              <a:rPr lang="cs-CZ" sz="2000" dirty="0"/>
              <a:t> </a:t>
            </a:r>
            <a:r>
              <a:rPr lang="cs-CZ" sz="2000" dirty="0" err="1"/>
              <a:t>Aarhus</a:t>
            </a:r>
            <a:r>
              <a:rPr lang="cs-CZ" sz="2000" dirty="0"/>
              <a:t> </a:t>
            </a:r>
            <a:r>
              <a:rPr lang="cs-CZ" sz="2000" dirty="0" err="1" smtClean="0"/>
              <a:t>Convention</a:t>
            </a:r>
            <a:r>
              <a:rPr lang="cs-CZ" sz="2000" dirty="0" smtClean="0"/>
              <a:t> (and </a:t>
            </a:r>
            <a:r>
              <a:rPr lang="cs-CZ" sz="2000" dirty="0" err="1" smtClean="0"/>
              <a:t>the</a:t>
            </a:r>
            <a:r>
              <a:rPr lang="cs-CZ" sz="2000" dirty="0" smtClean="0"/>
              <a:t> </a:t>
            </a:r>
            <a:r>
              <a:rPr lang="cs-CZ" sz="2000" dirty="0" err="1" smtClean="0"/>
              <a:t>European</a:t>
            </a:r>
            <a:r>
              <a:rPr lang="cs-CZ" sz="2000" dirty="0" smtClean="0"/>
              <a:t> Union </a:t>
            </a:r>
            <a:r>
              <a:rPr lang="cs-CZ" sz="2000" dirty="0" err="1" smtClean="0"/>
              <a:t>law</a:t>
            </a:r>
            <a:r>
              <a:rPr lang="cs-CZ" sz="2000" dirty="0" smtClean="0"/>
              <a:t>)</a:t>
            </a:r>
          </a:p>
          <a:p>
            <a:r>
              <a:rPr lang="en-US" sz="2000" dirty="0"/>
              <a:t>European Convention on Human Rights and European Court of Human Rights </a:t>
            </a:r>
            <a:endParaRPr lang="cs-CZ" sz="2000" dirty="0" smtClean="0"/>
          </a:p>
          <a:p>
            <a:r>
              <a:rPr lang="en-US" sz="2000" dirty="0"/>
              <a:t>Environmental management instruments incorporating access </a:t>
            </a:r>
            <a:r>
              <a:rPr lang="en-US" sz="2000" dirty="0" smtClean="0"/>
              <a:t>rights</a:t>
            </a:r>
            <a:endParaRPr lang="cs-CZ" sz="2000" dirty="0" smtClean="0"/>
          </a:p>
          <a:p>
            <a:r>
              <a:rPr lang="en-US" sz="2000" dirty="0"/>
              <a:t>Czech environmental law and access rights </a:t>
            </a:r>
          </a:p>
          <a:p>
            <a:pPr marL="0" indent="0">
              <a:buNone/>
            </a:pPr>
            <a:endParaRPr lang="en-US" sz="2000" dirty="0" smtClean="0"/>
          </a:p>
          <a:p>
            <a:endParaRPr lang="en-US" sz="2000" dirty="0" smtClean="0"/>
          </a:p>
          <a:p>
            <a:endParaRPr lang="en-AU" sz="2000" dirty="0" smtClean="0"/>
          </a:p>
          <a:p>
            <a:endParaRPr lang="cs-CZ" sz="2000" dirty="0" smtClean="0"/>
          </a:p>
          <a:p>
            <a:endParaRPr lang="pl-PL" sz="2000" dirty="0" smtClean="0"/>
          </a:p>
          <a:p>
            <a:endParaRPr lang="cs-CZ" sz="2000" dirty="0"/>
          </a:p>
        </p:txBody>
      </p:sp>
      <p:pic>
        <p:nvPicPr>
          <p:cNvPr id="2050" name="Picture 2" descr="F:\DATA\grafika\pruh 5.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a:t>
            </a:fld>
            <a:endParaRPr lang="cs-CZ"/>
          </a:p>
        </p:txBody>
      </p:sp>
      <p:sp>
        <p:nvSpPr>
          <p:cNvPr id="10" name="TextovéPole 9"/>
          <p:cNvSpPr txBox="1"/>
          <p:nvPr/>
        </p:nvSpPr>
        <p:spPr>
          <a:xfrm>
            <a:off x="1691680" y="394227"/>
            <a:ext cx="6624736" cy="553998"/>
          </a:xfrm>
          <a:prstGeom prst="rect">
            <a:avLst/>
          </a:prstGeom>
          <a:noFill/>
        </p:spPr>
        <p:txBody>
          <a:bodyPr wrap="square" rtlCol="0">
            <a:spAutoFit/>
          </a:bodyPr>
          <a:lstStyle/>
          <a:p>
            <a:r>
              <a:rPr lang="pl-PL" sz="3000" dirty="0" smtClean="0"/>
              <a:t>Content</a:t>
            </a:r>
            <a:endParaRPr lang="cs-CZ" sz="3000" dirty="0"/>
          </a:p>
        </p:txBody>
      </p:sp>
      <p:sp>
        <p:nvSpPr>
          <p:cNvPr id="4" name="Zástupný symbol pro zápatí 3"/>
          <p:cNvSpPr>
            <a:spLocks noGrp="1"/>
          </p:cNvSpPr>
          <p:nvPr>
            <p:ph type="ftr" sz="quarter" idx="11"/>
          </p:nvPr>
        </p:nvSpPr>
        <p:spPr/>
        <p:txBody>
          <a:bodyPr/>
          <a:lstStyle/>
          <a:p>
            <a:r>
              <a:rPr lang="cs-CZ" smtClean="0"/>
              <a:t>Dominik Židek</a:t>
            </a:r>
            <a:endParaRPr lang="cs-CZ"/>
          </a:p>
        </p:txBody>
      </p:sp>
    </p:spTree>
    <p:extLst>
      <p:ext uri="{BB962C8B-B14F-4D97-AF65-F5344CB8AC3E}">
        <p14:creationId xmlns:p14="http://schemas.microsoft.com/office/powerpoint/2010/main" val="5135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20</a:t>
            </a:fld>
            <a:endParaRPr lang="cs-CZ"/>
          </a:p>
        </p:txBody>
      </p:sp>
      <p:sp>
        <p:nvSpPr>
          <p:cNvPr id="4" name="Zástupný symbol pro zápatí 3"/>
          <p:cNvSpPr>
            <a:spLocks noGrp="1"/>
          </p:cNvSpPr>
          <p:nvPr>
            <p:ph type="ftr" sz="quarter" idx="11"/>
          </p:nvPr>
        </p:nvSpPr>
        <p:spPr/>
        <p:txBody>
          <a:bodyPr/>
          <a:lstStyle/>
          <a:p>
            <a:r>
              <a:rPr lang="cs-CZ" smtClean="0"/>
              <a:t>Dominik Židek</a:t>
            </a:r>
            <a:endParaRPr lang="cs-CZ"/>
          </a:p>
        </p:txBody>
      </p:sp>
      <p:sp>
        <p:nvSpPr>
          <p:cNvPr id="11" name="TextovéPole 10"/>
          <p:cNvSpPr txBox="1"/>
          <p:nvPr/>
        </p:nvSpPr>
        <p:spPr>
          <a:xfrm>
            <a:off x="1691680" y="394227"/>
            <a:ext cx="6624736" cy="584775"/>
          </a:xfrm>
          <a:prstGeom prst="rect">
            <a:avLst/>
          </a:prstGeom>
          <a:noFill/>
        </p:spPr>
        <p:txBody>
          <a:bodyPr wrap="square" rtlCol="0">
            <a:spAutoFit/>
          </a:bodyPr>
          <a:lstStyle/>
          <a:p>
            <a:r>
              <a:rPr lang="cs-CZ" sz="3200" dirty="0" err="1" smtClean="0"/>
              <a:t>The</a:t>
            </a:r>
            <a:r>
              <a:rPr lang="cs-CZ" sz="3200" dirty="0" smtClean="0"/>
              <a:t> </a:t>
            </a:r>
            <a:r>
              <a:rPr lang="cs-CZ" sz="3200" dirty="0" err="1" smtClean="0"/>
              <a:t>Aarhus</a:t>
            </a:r>
            <a:r>
              <a:rPr lang="cs-CZ" sz="3200" dirty="0" smtClean="0"/>
              <a:t> </a:t>
            </a:r>
            <a:r>
              <a:rPr lang="cs-CZ" sz="3200" dirty="0" err="1" smtClean="0"/>
              <a:t>Convention</a:t>
            </a:r>
            <a:endParaRPr lang="en-AU" sz="3200" dirty="0"/>
          </a:p>
        </p:txBody>
      </p:sp>
      <p:sp>
        <p:nvSpPr>
          <p:cNvPr id="12" name="Zástupný symbol pro obsah 2"/>
          <p:cNvSpPr txBox="1">
            <a:spLocks/>
          </p:cNvSpPr>
          <p:nvPr/>
        </p:nvSpPr>
        <p:spPr>
          <a:xfrm>
            <a:off x="609600" y="1723351"/>
            <a:ext cx="8229600" cy="47383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sz="2100" b="1" dirty="0" smtClean="0"/>
          </a:p>
          <a:p>
            <a:pPr marL="457200" lvl="1" indent="0">
              <a:buFont typeface="Arial" pitchFamily="34" charset="0"/>
              <a:buNone/>
            </a:pPr>
            <a:endParaRPr lang="en-GB" dirty="0" smtClean="0"/>
          </a:p>
          <a:p>
            <a:pPr lvl="1"/>
            <a:endParaRPr lang="en-GB" dirty="0" smtClean="0"/>
          </a:p>
          <a:p>
            <a:pPr lvl="1"/>
            <a:endParaRPr lang="en-GB" dirty="0" smtClean="0"/>
          </a:p>
          <a:p>
            <a:pPr lvl="1"/>
            <a:endParaRPr lang="en-GB" b="1" dirty="0" smtClean="0"/>
          </a:p>
        </p:txBody>
      </p:sp>
      <p:sp>
        <p:nvSpPr>
          <p:cNvPr id="14" name="Zaoblený obdélník 13"/>
          <p:cNvSpPr/>
          <p:nvPr/>
        </p:nvSpPr>
        <p:spPr>
          <a:xfrm>
            <a:off x="609600" y="1051219"/>
            <a:ext cx="7931224" cy="44216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Access to </a:t>
            </a:r>
            <a:r>
              <a:rPr lang="cs-CZ" dirty="0" smtClean="0"/>
              <a:t>justice</a:t>
            </a:r>
            <a:endParaRPr lang="cs-CZ" sz="2000" dirty="0"/>
          </a:p>
        </p:txBody>
      </p:sp>
      <p:sp>
        <p:nvSpPr>
          <p:cNvPr id="16" name="Zástupný symbol pro obsah 2"/>
          <p:cNvSpPr txBox="1">
            <a:spLocks/>
          </p:cNvSpPr>
          <p:nvPr/>
        </p:nvSpPr>
        <p:spPr>
          <a:xfrm>
            <a:off x="634081" y="1609090"/>
            <a:ext cx="8229600" cy="473836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300" b="1" dirty="0" smtClean="0"/>
              <a:t>Article 9: Access to justice – </a:t>
            </a:r>
            <a:r>
              <a:rPr lang="en-GB" sz="2300" dirty="0" smtClean="0"/>
              <a:t>Following Art. 6, members </a:t>
            </a:r>
            <a:r>
              <a:rPr lang="en-GB" sz="2300" u="sng" dirty="0" smtClean="0"/>
              <a:t>of the public concerned</a:t>
            </a:r>
          </a:p>
          <a:p>
            <a:pPr lvl="1"/>
            <a:r>
              <a:rPr lang="en-GB" sz="1600" dirty="0" smtClean="0"/>
              <a:t>(a) Having a sufficient interest or, alternatively</a:t>
            </a:r>
          </a:p>
          <a:p>
            <a:pPr lvl="1"/>
            <a:r>
              <a:rPr lang="en-GB" sz="1600" dirty="0" smtClean="0"/>
              <a:t>(b) Maintaining impairment of a right, where the administrative procedural law of a Party requires this as a precondition</a:t>
            </a:r>
          </a:p>
          <a:p>
            <a:pPr lvl="1"/>
            <a:endParaRPr lang="en-GB" sz="1600" i="1" dirty="0" smtClean="0">
              <a:solidFill>
                <a:schemeClr val="accent3"/>
              </a:solidFill>
            </a:endParaRPr>
          </a:p>
          <a:p>
            <a:pPr lvl="1"/>
            <a:endParaRPr lang="en-GB" sz="1600" i="1" dirty="0" smtClean="0">
              <a:solidFill>
                <a:schemeClr val="accent3"/>
              </a:solidFill>
            </a:endParaRPr>
          </a:p>
          <a:p>
            <a:pPr lvl="1"/>
            <a:endParaRPr lang="en-GB" sz="1600" i="1" dirty="0" smtClean="0">
              <a:solidFill>
                <a:schemeClr val="accent3"/>
              </a:solidFill>
            </a:endParaRPr>
          </a:p>
          <a:p>
            <a:r>
              <a:rPr lang="en-GB" sz="2300" b="1" dirty="0" smtClean="0"/>
              <a:t>“The public” </a:t>
            </a:r>
            <a:r>
              <a:rPr lang="en-GB" sz="2300" dirty="0" smtClean="0"/>
              <a:t>means one or more natural or legal persons, and, </a:t>
            </a:r>
            <a:r>
              <a:rPr lang="en-GB" sz="2300" u="sng" dirty="0" smtClean="0"/>
              <a:t>in accordance with national legislation or practice</a:t>
            </a:r>
            <a:r>
              <a:rPr lang="en-GB" sz="2300" dirty="0" smtClean="0"/>
              <a:t>, their associations, organizations or groups;</a:t>
            </a:r>
          </a:p>
          <a:p>
            <a:r>
              <a:rPr lang="en-GB" sz="2300" b="1" dirty="0" smtClean="0"/>
              <a:t>“The public concerned” </a:t>
            </a:r>
            <a:r>
              <a:rPr lang="en-GB" sz="2300" dirty="0" smtClean="0"/>
              <a:t>means the public </a:t>
            </a:r>
            <a:r>
              <a:rPr lang="en-GB" sz="2300" u="sng" dirty="0" smtClean="0"/>
              <a:t>affected or likely to be affected by</a:t>
            </a:r>
            <a:r>
              <a:rPr lang="en-GB" sz="2300" dirty="0" smtClean="0"/>
              <a:t>, </a:t>
            </a:r>
            <a:r>
              <a:rPr lang="en-GB" sz="2300" b="1" dirty="0" smtClean="0"/>
              <a:t>or</a:t>
            </a:r>
            <a:r>
              <a:rPr lang="en-GB" sz="2300" dirty="0" smtClean="0"/>
              <a:t> </a:t>
            </a:r>
            <a:r>
              <a:rPr lang="en-GB" sz="2300" u="sng" dirty="0" smtClean="0"/>
              <a:t>having an interest in</a:t>
            </a:r>
            <a:r>
              <a:rPr lang="en-GB" sz="2300" dirty="0" smtClean="0"/>
              <a:t>, the environmental decision-making; for the purposes of this definition, non-governmental organizations promoting environmental protection and meeting any requirements under national law shall be deemed to have an interest.</a:t>
            </a:r>
          </a:p>
          <a:p>
            <a:pPr lvl="1"/>
            <a:endParaRPr lang="en-GB" sz="1600" i="1" dirty="0" smtClean="0">
              <a:solidFill>
                <a:schemeClr val="accent3"/>
              </a:solidFill>
            </a:endParaRPr>
          </a:p>
          <a:p>
            <a:endParaRPr lang="en-GB" sz="2000" b="1" dirty="0" smtClean="0"/>
          </a:p>
          <a:p>
            <a:endParaRPr lang="en-GB" sz="2100" b="1" dirty="0" smtClean="0"/>
          </a:p>
          <a:p>
            <a:pPr marL="457200" lvl="1" indent="0">
              <a:buFont typeface="Arial" pitchFamily="34" charset="0"/>
              <a:buNone/>
            </a:pPr>
            <a:endParaRPr lang="en-GB" dirty="0" smtClean="0"/>
          </a:p>
          <a:p>
            <a:pPr lvl="1"/>
            <a:endParaRPr lang="en-GB" dirty="0" smtClean="0"/>
          </a:p>
          <a:p>
            <a:pPr lvl="1"/>
            <a:endParaRPr lang="en-GB" dirty="0" smtClean="0"/>
          </a:p>
          <a:p>
            <a:pPr lvl="1"/>
            <a:endParaRPr lang="en-GB" b="1" dirty="0" smtClean="0"/>
          </a:p>
        </p:txBody>
      </p:sp>
      <p:sp>
        <p:nvSpPr>
          <p:cNvPr id="17" name="Zaoblený obdélník 16"/>
          <p:cNvSpPr/>
          <p:nvPr/>
        </p:nvSpPr>
        <p:spPr>
          <a:xfrm>
            <a:off x="692360" y="3159477"/>
            <a:ext cx="7931224" cy="44216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dirty="0" smtClean="0"/>
              <a:t>Public and public </a:t>
            </a:r>
            <a:r>
              <a:rPr lang="cs-CZ" dirty="0" err="1" smtClean="0"/>
              <a:t>concerned</a:t>
            </a:r>
            <a:endParaRPr lang="cs-CZ" sz="2000" dirty="0"/>
          </a:p>
        </p:txBody>
      </p:sp>
      <p:sp>
        <p:nvSpPr>
          <p:cNvPr id="7" name="Bublinový popisek ve tvaru obláčku 6"/>
          <p:cNvSpPr/>
          <p:nvPr/>
        </p:nvSpPr>
        <p:spPr>
          <a:xfrm>
            <a:off x="3609528" y="6221253"/>
            <a:ext cx="4972944" cy="533943"/>
          </a:xfrm>
          <a:prstGeom prst="cloudCallout">
            <a:avLst>
              <a:gd name="adj1" fmla="val -34054"/>
              <a:gd name="adj2" fmla="val -61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500" b="1" u="sng" dirty="0" err="1" smtClean="0"/>
              <a:t>NGOs</a:t>
            </a:r>
            <a:r>
              <a:rPr lang="cs-CZ" sz="1500" b="1" dirty="0" smtClean="0"/>
              <a:t> are </a:t>
            </a:r>
            <a:r>
              <a:rPr lang="cs-CZ" sz="1500" b="1" dirty="0" err="1"/>
              <a:t>considered</a:t>
            </a:r>
            <a:r>
              <a:rPr lang="cs-CZ" sz="1500" b="1" dirty="0"/>
              <a:t> public </a:t>
            </a:r>
            <a:r>
              <a:rPr lang="cs-CZ" sz="1500" b="1" dirty="0" err="1"/>
              <a:t>concerned</a:t>
            </a:r>
            <a:endParaRPr lang="cs-CZ" sz="1500" b="1" dirty="0"/>
          </a:p>
        </p:txBody>
      </p:sp>
    </p:spTree>
    <p:extLst>
      <p:ext uri="{BB962C8B-B14F-4D97-AF65-F5344CB8AC3E}">
        <p14:creationId xmlns:p14="http://schemas.microsoft.com/office/powerpoint/2010/main" val="700283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335921"/>
            <a:ext cx="8229600" cy="5203951"/>
          </a:xfrm>
        </p:spPr>
        <p:txBody>
          <a:bodyPr>
            <a:normAutofit/>
          </a:bodyPr>
          <a:lstStyle/>
          <a:p>
            <a:endParaRPr lang="en-GB" dirty="0" smtClean="0"/>
          </a:p>
          <a:p>
            <a:pPr marL="457200" lvl="1" indent="0">
              <a:buNone/>
            </a:pPr>
            <a:endParaRPr lang="en-GB" dirty="0" smtClean="0"/>
          </a:p>
          <a:p>
            <a:pPr lvl="1"/>
            <a:endParaRPr lang="en-GB" dirty="0" smtClean="0"/>
          </a:p>
          <a:p>
            <a:pPr lvl="1"/>
            <a:endParaRPr lang="en-GB" dirty="0" smtClean="0"/>
          </a:p>
          <a:p>
            <a:pPr lvl="1"/>
            <a:endParaRPr lang="en-GB" b="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21</a:t>
            </a:fld>
            <a:endParaRPr lang="cs-CZ"/>
          </a:p>
        </p:txBody>
      </p:sp>
      <p:sp>
        <p:nvSpPr>
          <p:cNvPr id="4" name="Zástupný symbol pro zápatí 3"/>
          <p:cNvSpPr>
            <a:spLocks noGrp="1"/>
          </p:cNvSpPr>
          <p:nvPr>
            <p:ph type="ftr" sz="quarter" idx="11"/>
          </p:nvPr>
        </p:nvSpPr>
        <p:spPr/>
        <p:txBody>
          <a:bodyPr/>
          <a:lstStyle/>
          <a:p>
            <a:r>
              <a:rPr lang="cs-CZ" smtClean="0"/>
              <a:t>Dominik Židek</a:t>
            </a:r>
            <a:endParaRPr lang="cs-CZ"/>
          </a:p>
        </p:txBody>
      </p:sp>
      <p:sp>
        <p:nvSpPr>
          <p:cNvPr id="11" name="TextovéPole 10"/>
          <p:cNvSpPr txBox="1"/>
          <p:nvPr/>
        </p:nvSpPr>
        <p:spPr>
          <a:xfrm>
            <a:off x="1691680" y="394227"/>
            <a:ext cx="6624736" cy="584775"/>
          </a:xfrm>
          <a:prstGeom prst="rect">
            <a:avLst/>
          </a:prstGeom>
          <a:noFill/>
        </p:spPr>
        <p:txBody>
          <a:bodyPr wrap="square" rtlCol="0">
            <a:spAutoFit/>
          </a:bodyPr>
          <a:lstStyle/>
          <a:p>
            <a:r>
              <a:rPr lang="cs-CZ" sz="3200" dirty="0" err="1" smtClean="0"/>
              <a:t>The</a:t>
            </a:r>
            <a:r>
              <a:rPr lang="cs-CZ" sz="3200" dirty="0" smtClean="0"/>
              <a:t> </a:t>
            </a:r>
            <a:r>
              <a:rPr lang="cs-CZ" sz="3200" dirty="0" err="1" smtClean="0"/>
              <a:t>Aarhus</a:t>
            </a:r>
            <a:r>
              <a:rPr lang="cs-CZ" sz="3200" dirty="0" smtClean="0"/>
              <a:t> </a:t>
            </a:r>
            <a:r>
              <a:rPr lang="cs-CZ" sz="3200" dirty="0" err="1" smtClean="0"/>
              <a:t>Convention</a:t>
            </a:r>
            <a:endParaRPr lang="en-AU" sz="3200" dirty="0"/>
          </a:p>
        </p:txBody>
      </p:sp>
      <p:sp>
        <p:nvSpPr>
          <p:cNvPr id="6" name="Ovál 5"/>
          <p:cNvSpPr/>
          <p:nvPr/>
        </p:nvSpPr>
        <p:spPr>
          <a:xfrm>
            <a:off x="827584" y="1348161"/>
            <a:ext cx="2160240" cy="136815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err="1" smtClean="0"/>
              <a:t>Aarhus</a:t>
            </a:r>
            <a:r>
              <a:rPr lang="cs-CZ" dirty="0" smtClean="0"/>
              <a:t> </a:t>
            </a:r>
            <a:r>
              <a:rPr lang="cs-CZ" dirty="0" err="1" smtClean="0"/>
              <a:t>Convention</a:t>
            </a:r>
            <a:endParaRPr lang="cs-CZ" dirty="0"/>
          </a:p>
        </p:txBody>
      </p:sp>
      <p:cxnSp>
        <p:nvCxnSpPr>
          <p:cNvPr id="9" name="Přímá spojnice se šipkou 8"/>
          <p:cNvCxnSpPr/>
          <p:nvPr/>
        </p:nvCxnSpPr>
        <p:spPr>
          <a:xfrm>
            <a:off x="3275856" y="1988840"/>
            <a:ext cx="1382116"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Zaoblený obdélník 11"/>
          <p:cNvSpPr/>
          <p:nvPr/>
        </p:nvSpPr>
        <p:spPr>
          <a:xfrm>
            <a:off x="4788024" y="1772816"/>
            <a:ext cx="2304256" cy="122413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dirty="0" err="1" smtClean="0"/>
              <a:t>European</a:t>
            </a:r>
            <a:r>
              <a:rPr lang="cs-CZ" dirty="0" smtClean="0"/>
              <a:t> Union (</a:t>
            </a:r>
            <a:r>
              <a:rPr lang="cs-CZ" dirty="0" err="1" smtClean="0"/>
              <a:t>european</a:t>
            </a:r>
            <a:r>
              <a:rPr lang="cs-CZ" dirty="0" smtClean="0"/>
              <a:t> </a:t>
            </a:r>
            <a:r>
              <a:rPr lang="cs-CZ" dirty="0" err="1" smtClean="0"/>
              <a:t>law</a:t>
            </a:r>
            <a:r>
              <a:rPr lang="cs-CZ" dirty="0" smtClean="0"/>
              <a:t>)</a:t>
            </a:r>
            <a:endParaRPr lang="cs-CZ" dirty="0"/>
          </a:p>
        </p:txBody>
      </p:sp>
      <p:cxnSp>
        <p:nvCxnSpPr>
          <p:cNvPr id="14" name="Přímá spojnice se šipkou 13"/>
          <p:cNvCxnSpPr/>
          <p:nvPr/>
        </p:nvCxnSpPr>
        <p:spPr>
          <a:xfrm>
            <a:off x="1763688" y="2852936"/>
            <a:ext cx="144016" cy="18002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Obdélník 14"/>
          <p:cNvSpPr/>
          <p:nvPr/>
        </p:nvSpPr>
        <p:spPr>
          <a:xfrm>
            <a:off x="810072" y="4929807"/>
            <a:ext cx="190723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EU </a:t>
            </a:r>
            <a:r>
              <a:rPr lang="cs-CZ" dirty="0" err="1" smtClean="0"/>
              <a:t>Member</a:t>
            </a:r>
            <a:r>
              <a:rPr lang="cs-CZ" dirty="0" smtClean="0"/>
              <a:t> </a:t>
            </a:r>
            <a:r>
              <a:rPr lang="cs-CZ" dirty="0" err="1" smtClean="0"/>
              <a:t>state</a:t>
            </a:r>
            <a:r>
              <a:rPr lang="cs-CZ" dirty="0" smtClean="0"/>
              <a:t>  (</a:t>
            </a:r>
            <a:r>
              <a:rPr lang="cs-CZ" dirty="0" err="1" smtClean="0"/>
              <a:t>national</a:t>
            </a:r>
            <a:r>
              <a:rPr lang="cs-CZ" dirty="0" smtClean="0"/>
              <a:t> </a:t>
            </a:r>
            <a:r>
              <a:rPr lang="cs-CZ" dirty="0" err="1" smtClean="0"/>
              <a:t>law</a:t>
            </a:r>
            <a:r>
              <a:rPr lang="cs-CZ" dirty="0" smtClean="0"/>
              <a:t>)</a:t>
            </a:r>
            <a:endParaRPr lang="cs-CZ" dirty="0"/>
          </a:p>
        </p:txBody>
      </p:sp>
      <p:cxnSp>
        <p:nvCxnSpPr>
          <p:cNvPr id="17" name="Přímá spojnice se šipkou 16"/>
          <p:cNvCxnSpPr/>
          <p:nvPr/>
        </p:nvCxnSpPr>
        <p:spPr>
          <a:xfrm flipH="1">
            <a:off x="2987824" y="3287515"/>
            <a:ext cx="2736304" cy="1752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Bublinový popisek ve tvaru obláčku 23"/>
          <p:cNvSpPr/>
          <p:nvPr/>
        </p:nvSpPr>
        <p:spPr>
          <a:xfrm>
            <a:off x="2132484" y="2591398"/>
            <a:ext cx="2430760" cy="1553012"/>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sz="2200" b="1" dirty="0" smtClean="0"/>
              <a:t>Direct </a:t>
            </a:r>
            <a:r>
              <a:rPr lang="cs-CZ" sz="2200" b="1" dirty="0" err="1" smtClean="0"/>
              <a:t>effect</a:t>
            </a:r>
            <a:r>
              <a:rPr lang="cs-CZ" sz="2200" b="1" dirty="0" smtClean="0"/>
              <a:t>?</a:t>
            </a:r>
            <a:endParaRPr lang="cs-CZ" sz="2200" b="1" dirty="0"/>
          </a:p>
        </p:txBody>
      </p:sp>
      <p:sp>
        <p:nvSpPr>
          <p:cNvPr id="25" name="Šipka doprava 24"/>
          <p:cNvSpPr/>
          <p:nvPr/>
        </p:nvSpPr>
        <p:spPr>
          <a:xfrm rot="1484297">
            <a:off x="4211754" y="3837991"/>
            <a:ext cx="891064" cy="75919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pic>
        <p:nvPicPr>
          <p:cNvPr id="26" name="Obrázek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3686" y="4277383"/>
            <a:ext cx="3528392" cy="1764196"/>
          </a:xfrm>
          <a:prstGeom prst="rect">
            <a:avLst/>
          </a:prstGeom>
        </p:spPr>
      </p:pic>
    </p:spTree>
    <p:extLst>
      <p:ext uri="{BB962C8B-B14F-4D97-AF65-F5344CB8AC3E}">
        <p14:creationId xmlns:p14="http://schemas.microsoft.com/office/powerpoint/2010/main" val="4136829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20224"/>
            <a:ext cx="8363272" cy="5203951"/>
          </a:xfrm>
        </p:spPr>
        <p:txBody>
          <a:bodyPr>
            <a:normAutofit fontScale="92500" lnSpcReduction="10000"/>
          </a:bodyPr>
          <a:lstStyle/>
          <a:p>
            <a:pPr marL="0" indent="0" algn="ctr">
              <a:buNone/>
            </a:pPr>
            <a:r>
              <a:rPr lang="en-GB" sz="3300" b="1" dirty="0" smtClean="0"/>
              <a:t>C-240/09 – The Slovak Brown Bear Case</a:t>
            </a:r>
          </a:p>
          <a:p>
            <a:pPr marL="0" indent="0" algn="ctr">
              <a:buNone/>
            </a:pPr>
            <a:endParaRPr lang="en-GB" sz="1000" b="1" dirty="0" smtClean="0"/>
          </a:p>
          <a:p>
            <a:r>
              <a:rPr lang="en-GB" sz="2800" dirty="0" smtClean="0"/>
              <a:t>No </a:t>
            </a:r>
            <a:r>
              <a:rPr lang="en-GB" sz="2800" i="1" dirty="0" smtClean="0"/>
              <a:t>direct effect </a:t>
            </a:r>
            <a:r>
              <a:rPr lang="en-GB" sz="2800" dirty="0" smtClean="0"/>
              <a:t>but...</a:t>
            </a:r>
          </a:p>
          <a:p>
            <a:r>
              <a:rPr lang="en-GB" sz="2800" dirty="0" smtClean="0"/>
              <a:t>The national courts must interpret their national law in accordance with the objectives of this provision (article 9 of the Aarhus Convention) and that of </a:t>
            </a:r>
            <a:r>
              <a:rPr lang="en-GB" sz="2800" u="sng" dirty="0" smtClean="0"/>
              <a:t>effective judicial protection of the rights </a:t>
            </a:r>
            <a:r>
              <a:rPr lang="en-GB" sz="2800" dirty="0" smtClean="0"/>
              <a:t>conferred by European Union law, so as to </a:t>
            </a:r>
            <a:r>
              <a:rPr lang="en-GB" sz="2800" u="sng" dirty="0" smtClean="0"/>
              <a:t>enable an environmental NGOs</a:t>
            </a:r>
            <a:r>
              <a:rPr lang="en-GB" sz="2800" b="1" dirty="0" smtClean="0"/>
              <a:t> </a:t>
            </a:r>
            <a:r>
              <a:rPr lang="en-GB" sz="2800" dirty="0" smtClean="0"/>
              <a:t>to challenge before a court a decision taken following administrative proceedings liable to be contrary to European Union environmental law.</a:t>
            </a:r>
          </a:p>
          <a:p>
            <a:endParaRPr lang="en-GB" sz="1100" dirty="0" smtClean="0"/>
          </a:p>
          <a:p>
            <a:pPr marL="0" indent="0">
              <a:buNone/>
            </a:pPr>
            <a:r>
              <a:rPr lang="en-GB" sz="1800" dirty="0" smtClean="0"/>
              <a:t>Judgment: </a:t>
            </a:r>
            <a:r>
              <a:rPr lang="en-GB" sz="1800" dirty="0" smtClean="0">
                <a:hlinkClick r:id="rId2"/>
              </a:rPr>
              <a:t>https://eur-lex.europa.eu/legal-content/EN/ALL/?uri=CELEX%3A62009CJ0240</a:t>
            </a:r>
            <a:r>
              <a:rPr lang="en-GB" sz="1800" dirty="0" smtClean="0"/>
              <a:t> </a:t>
            </a:r>
          </a:p>
          <a:p>
            <a:pPr marL="0" indent="0">
              <a:buNone/>
            </a:pPr>
            <a:r>
              <a:rPr lang="en-GB" sz="1800" dirty="0" smtClean="0"/>
              <a:t>Summary: </a:t>
            </a:r>
            <a:r>
              <a:rPr lang="en-GB" sz="1800" dirty="0" smtClean="0">
                <a:hlinkClick r:id="rId3"/>
              </a:rPr>
              <a:t>http://</a:t>
            </a:r>
            <a:r>
              <a:rPr lang="en-GB" sz="1800" i="1" dirty="0" smtClean="0">
                <a:hlinkClick r:id="rId3"/>
              </a:rPr>
              <a:t>ec.europa.eu/dgs/legal_service/arrets/09c240_en.pdf</a:t>
            </a:r>
            <a:r>
              <a:rPr lang="en-GB" sz="1800" i="1" dirty="0" smtClean="0"/>
              <a:t> </a:t>
            </a:r>
            <a:endParaRPr lang="en-GB" sz="1800" dirty="0" smtClean="0"/>
          </a:p>
          <a:p>
            <a:pPr marL="457200" lvl="1" indent="0">
              <a:buNone/>
            </a:pPr>
            <a:endParaRPr lang="en-GB" dirty="0" smtClean="0"/>
          </a:p>
          <a:p>
            <a:pPr lvl="1"/>
            <a:endParaRPr lang="en-GB" dirty="0" smtClean="0"/>
          </a:p>
          <a:p>
            <a:pPr lvl="1"/>
            <a:endParaRPr lang="en-GB" dirty="0" smtClean="0"/>
          </a:p>
          <a:p>
            <a:pPr lvl="1"/>
            <a:endParaRPr lang="en-GB" b="1" dirty="0" smtClean="0"/>
          </a:p>
        </p:txBody>
      </p:sp>
      <p:pic>
        <p:nvPicPr>
          <p:cNvPr id="2050" name="Picture 2" descr="F:\DATA\grafika\pruh 5.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22</a:t>
            </a:fld>
            <a:endParaRPr lang="cs-CZ"/>
          </a:p>
        </p:txBody>
      </p:sp>
      <p:sp>
        <p:nvSpPr>
          <p:cNvPr id="4" name="Zástupný symbol pro zápatí 3"/>
          <p:cNvSpPr>
            <a:spLocks noGrp="1"/>
          </p:cNvSpPr>
          <p:nvPr>
            <p:ph type="ftr" sz="quarter" idx="11"/>
          </p:nvPr>
        </p:nvSpPr>
        <p:spPr/>
        <p:txBody>
          <a:bodyPr/>
          <a:lstStyle/>
          <a:p>
            <a:r>
              <a:rPr lang="cs-CZ" smtClean="0"/>
              <a:t>Dominik Židek</a:t>
            </a:r>
            <a:endParaRPr lang="cs-CZ"/>
          </a:p>
        </p:txBody>
      </p:sp>
      <p:sp>
        <p:nvSpPr>
          <p:cNvPr id="11" name="TextovéPole 10"/>
          <p:cNvSpPr txBox="1"/>
          <p:nvPr/>
        </p:nvSpPr>
        <p:spPr>
          <a:xfrm>
            <a:off x="1691680" y="394227"/>
            <a:ext cx="6624736" cy="584775"/>
          </a:xfrm>
          <a:prstGeom prst="rect">
            <a:avLst/>
          </a:prstGeom>
          <a:noFill/>
        </p:spPr>
        <p:txBody>
          <a:bodyPr wrap="square" rtlCol="0">
            <a:spAutoFit/>
          </a:bodyPr>
          <a:lstStyle/>
          <a:p>
            <a:r>
              <a:rPr lang="cs-CZ" sz="3200" dirty="0" err="1" smtClean="0"/>
              <a:t>The</a:t>
            </a:r>
            <a:r>
              <a:rPr lang="cs-CZ" sz="3200" dirty="0" smtClean="0"/>
              <a:t> </a:t>
            </a:r>
            <a:r>
              <a:rPr lang="cs-CZ" sz="3200" dirty="0" err="1" smtClean="0"/>
              <a:t>Aarhus</a:t>
            </a:r>
            <a:r>
              <a:rPr lang="cs-CZ" sz="3200" dirty="0" smtClean="0"/>
              <a:t> </a:t>
            </a:r>
            <a:r>
              <a:rPr lang="cs-CZ" sz="3200" dirty="0" err="1" smtClean="0"/>
              <a:t>Convention</a:t>
            </a:r>
            <a:endParaRPr lang="en-AU" sz="3200" dirty="0"/>
          </a:p>
        </p:txBody>
      </p:sp>
    </p:spTree>
    <p:extLst>
      <p:ext uri="{BB962C8B-B14F-4D97-AF65-F5344CB8AC3E}">
        <p14:creationId xmlns:p14="http://schemas.microsoft.com/office/powerpoint/2010/main" val="2293925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335921"/>
            <a:ext cx="8229600" cy="5203951"/>
          </a:xfrm>
        </p:spPr>
        <p:txBody>
          <a:bodyPr>
            <a:normAutofit/>
          </a:bodyPr>
          <a:lstStyle/>
          <a:p>
            <a:endParaRPr lang="en-GB" dirty="0" smtClean="0"/>
          </a:p>
          <a:p>
            <a:pPr marL="457200" lvl="1" indent="0">
              <a:buNone/>
            </a:pPr>
            <a:endParaRPr lang="en-GB" dirty="0" smtClean="0"/>
          </a:p>
          <a:p>
            <a:pPr lvl="1"/>
            <a:endParaRPr lang="en-GB" dirty="0" smtClean="0"/>
          </a:p>
          <a:p>
            <a:pPr lvl="1"/>
            <a:endParaRPr lang="en-GB" dirty="0" smtClean="0"/>
          </a:p>
          <a:p>
            <a:pPr lvl="1"/>
            <a:endParaRPr lang="en-GB" b="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23</a:t>
            </a:fld>
            <a:endParaRPr lang="cs-CZ"/>
          </a:p>
        </p:txBody>
      </p:sp>
      <p:sp>
        <p:nvSpPr>
          <p:cNvPr id="4" name="Zástupný symbol pro zápatí 3"/>
          <p:cNvSpPr>
            <a:spLocks noGrp="1"/>
          </p:cNvSpPr>
          <p:nvPr>
            <p:ph type="ftr" sz="quarter" idx="11"/>
          </p:nvPr>
        </p:nvSpPr>
        <p:spPr/>
        <p:txBody>
          <a:bodyPr/>
          <a:lstStyle/>
          <a:p>
            <a:r>
              <a:rPr lang="cs-CZ" smtClean="0"/>
              <a:t>Dominik Židek</a:t>
            </a:r>
            <a:endParaRPr lang="cs-CZ"/>
          </a:p>
        </p:txBody>
      </p:sp>
      <p:sp>
        <p:nvSpPr>
          <p:cNvPr id="11" name="TextovéPole 10"/>
          <p:cNvSpPr txBox="1"/>
          <p:nvPr/>
        </p:nvSpPr>
        <p:spPr>
          <a:xfrm>
            <a:off x="1691680" y="394227"/>
            <a:ext cx="6624736" cy="584775"/>
          </a:xfrm>
          <a:prstGeom prst="rect">
            <a:avLst/>
          </a:prstGeom>
          <a:noFill/>
        </p:spPr>
        <p:txBody>
          <a:bodyPr wrap="square" rtlCol="0">
            <a:spAutoFit/>
          </a:bodyPr>
          <a:lstStyle/>
          <a:p>
            <a:r>
              <a:rPr lang="cs-CZ" sz="3200" dirty="0" err="1" smtClean="0"/>
              <a:t>The</a:t>
            </a:r>
            <a:r>
              <a:rPr lang="cs-CZ" sz="3200" dirty="0" smtClean="0"/>
              <a:t> </a:t>
            </a:r>
            <a:r>
              <a:rPr lang="cs-CZ" sz="3200" dirty="0" err="1" smtClean="0"/>
              <a:t>Aarhus</a:t>
            </a:r>
            <a:r>
              <a:rPr lang="cs-CZ" sz="3200" dirty="0" smtClean="0"/>
              <a:t> </a:t>
            </a:r>
            <a:r>
              <a:rPr lang="cs-CZ" sz="3200" dirty="0" err="1" smtClean="0"/>
              <a:t>Convention</a:t>
            </a:r>
            <a:endParaRPr lang="en-AU" sz="3200" dirty="0"/>
          </a:p>
        </p:txBody>
      </p:sp>
      <p:sp>
        <p:nvSpPr>
          <p:cNvPr id="12" name="Zástupný symbol pro obsah 2"/>
          <p:cNvSpPr txBox="1">
            <a:spLocks/>
          </p:cNvSpPr>
          <p:nvPr/>
        </p:nvSpPr>
        <p:spPr>
          <a:xfrm>
            <a:off x="543172" y="1334961"/>
            <a:ext cx="8229600" cy="5203951"/>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4200" b="1" noProof="1" smtClean="0"/>
              <a:t>Is the same standard of protection available in all EU countries?</a:t>
            </a:r>
          </a:p>
          <a:p>
            <a:r>
              <a:rPr lang="en-GB" noProof="1" smtClean="0"/>
              <a:t>Right to a healthy environment ≠ protection of environment as a duty of the state</a:t>
            </a:r>
          </a:p>
          <a:p>
            <a:r>
              <a:rPr lang="en-GB" noProof="1" smtClean="0"/>
              <a:t>The national laws of individual Member States are based on a framework pursuant to the Aarhus Convention and European law (and the case law of CJEU), but the specific protection mechanisms are different in the ranks of national regulations, even to a large extent =&gt; also problems with the implementation of legislation.</a:t>
            </a:r>
          </a:p>
          <a:p>
            <a:r>
              <a:rPr lang="en-GB" noProof="1" smtClean="0"/>
              <a:t>Member states do not always apply the conventions provisions in the same way and sometimes they don‘t even fully comply with the conventions requirements.</a:t>
            </a:r>
          </a:p>
          <a:p>
            <a:r>
              <a:rPr lang="en-GB" noProof="1" smtClean="0"/>
              <a:t>One of the most important issue – legal standing which determines who and under what conditions is allowed to bring a complaint and to be heard in court. </a:t>
            </a:r>
          </a:p>
          <a:p>
            <a:endParaRPr lang="en-GB" noProof="1" smtClean="0"/>
          </a:p>
          <a:p>
            <a:endParaRPr lang="en-GB" noProof="1" smtClean="0"/>
          </a:p>
          <a:p>
            <a:endParaRPr lang="en-GB" noProof="1" smtClean="0"/>
          </a:p>
          <a:p>
            <a:r>
              <a:rPr lang="en-GB" u="sng" noProof="1" smtClean="0"/>
              <a:t>Environmental rights: </a:t>
            </a:r>
            <a:r>
              <a:rPr lang="en-GB" dirty="0" smtClean="0"/>
              <a:t>Portugal, France, Poland, Hungary, Romania, Slovenia, Spain, Czech Republic, Slovakia, Belgium</a:t>
            </a:r>
            <a:r>
              <a:rPr lang="cs-CZ" dirty="0" smtClean="0"/>
              <a:t>, </a:t>
            </a:r>
            <a:r>
              <a:rPr lang="cs-CZ" dirty="0" err="1" smtClean="0"/>
              <a:t>Croatia</a:t>
            </a:r>
            <a:endParaRPr lang="en-GB" dirty="0" smtClean="0"/>
          </a:p>
          <a:p>
            <a:r>
              <a:rPr lang="en-GB" u="sng" noProof="1" smtClean="0"/>
              <a:t>Duty of the state: </a:t>
            </a:r>
            <a:r>
              <a:rPr lang="en-GB" dirty="0" smtClean="0"/>
              <a:t>Germany, Austria, Bulgaria, Estonia, Latvia, Lithuania, Finland, Greece, Malta, Italy</a:t>
            </a:r>
            <a:endParaRPr lang="en-GB" noProof="1" smtClean="0"/>
          </a:p>
          <a:p>
            <a:r>
              <a:rPr lang="en-GB" u="sng" dirty="0" smtClean="0"/>
              <a:t>No environmental protection</a:t>
            </a:r>
            <a:r>
              <a:rPr lang="en-GB" dirty="0" smtClean="0"/>
              <a:t>: Cyprus</a:t>
            </a:r>
            <a:r>
              <a:rPr lang="cs-CZ" dirty="0" smtClean="0"/>
              <a:t>, </a:t>
            </a:r>
            <a:r>
              <a:rPr lang="en-GB" dirty="0" smtClean="0"/>
              <a:t>Denmark, Luxembourg, Ireland, Sweden</a:t>
            </a:r>
            <a:endParaRPr lang="en-GB" noProof="1" smtClean="0"/>
          </a:p>
          <a:p>
            <a:endParaRPr lang="en-GB" noProof="1" smtClean="0"/>
          </a:p>
          <a:p>
            <a:pPr marL="457200" lvl="1" indent="0">
              <a:buFont typeface="Arial" pitchFamily="34" charset="0"/>
              <a:buNone/>
            </a:pPr>
            <a:endParaRPr lang="en-GB" noProof="1" smtClean="0"/>
          </a:p>
          <a:p>
            <a:pPr lvl="1"/>
            <a:endParaRPr lang="en-GB" noProof="1" smtClean="0"/>
          </a:p>
          <a:p>
            <a:pPr lvl="1"/>
            <a:endParaRPr lang="en-GB" noProof="1" smtClean="0"/>
          </a:p>
          <a:p>
            <a:pPr lvl="1"/>
            <a:endParaRPr lang="en-GB" b="1" noProof="1" smtClean="0"/>
          </a:p>
        </p:txBody>
      </p:sp>
      <p:sp>
        <p:nvSpPr>
          <p:cNvPr id="13" name="Zaoblený obdélník 12"/>
          <p:cNvSpPr/>
          <p:nvPr/>
        </p:nvSpPr>
        <p:spPr>
          <a:xfrm>
            <a:off x="692360" y="4077072"/>
            <a:ext cx="7931224" cy="44216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smtClean="0"/>
              <a:t>National law – constitutions </a:t>
            </a:r>
            <a:endParaRPr lang="en-GB" sz="2000" dirty="0"/>
          </a:p>
        </p:txBody>
      </p:sp>
    </p:spTree>
    <p:extLst>
      <p:ext uri="{BB962C8B-B14F-4D97-AF65-F5344CB8AC3E}">
        <p14:creationId xmlns:p14="http://schemas.microsoft.com/office/powerpoint/2010/main" val="3865343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20224"/>
            <a:ext cx="8363272" cy="5203951"/>
          </a:xfrm>
        </p:spPr>
        <p:txBody>
          <a:bodyPr>
            <a:normAutofit/>
          </a:bodyPr>
          <a:lstStyle/>
          <a:p>
            <a:endParaRPr lang="en-GB" dirty="0" smtClean="0"/>
          </a:p>
          <a:p>
            <a:pPr lvl="1"/>
            <a:endParaRPr lang="en-GB" dirty="0" smtClean="0"/>
          </a:p>
          <a:p>
            <a:pPr lvl="1"/>
            <a:endParaRPr lang="en-GB" b="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24</a:t>
            </a:fld>
            <a:endParaRPr lang="cs-CZ"/>
          </a:p>
        </p:txBody>
      </p:sp>
      <p:sp>
        <p:nvSpPr>
          <p:cNvPr id="4" name="Zástupný symbol pro zápatí 3"/>
          <p:cNvSpPr>
            <a:spLocks noGrp="1"/>
          </p:cNvSpPr>
          <p:nvPr>
            <p:ph type="ftr" sz="quarter" idx="11"/>
          </p:nvPr>
        </p:nvSpPr>
        <p:spPr/>
        <p:txBody>
          <a:bodyPr/>
          <a:lstStyle/>
          <a:p>
            <a:r>
              <a:rPr lang="cs-CZ" smtClean="0"/>
              <a:t>Dominik Židek</a:t>
            </a:r>
            <a:endParaRPr lang="cs-CZ"/>
          </a:p>
        </p:txBody>
      </p:sp>
      <p:sp>
        <p:nvSpPr>
          <p:cNvPr id="11" name="TextovéPole 10"/>
          <p:cNvSpPr txBox="1"/>
          <p:nvPr/>
        </p:nvSpPr>
        <p:spPr>
          <a:xfrm>
            <a:off x="1691680" y="394227"/>
            <a:ext cx="6624736" cy="584775"/>
          </a:xfrm>
          <a:prstGeom prst="rect">
            <a:avLst/>
          </a:prstGeom>
          <a:noFill/>
        </p:spPr>
        <p:txBody>
          <a:bodyPr wrap="square" rtlCol="0">
            <a:spAutoFit/>
          </a:bodyPr>
          <a:lstStyle/>
          <a:p>
            <a:r>
              <a:rPr lang="cs-CZ" sz="3200" dirty="0" err="1" smtClean="0"/>
              <a:t>European</a:t>
            </a:r>
            <a:r>
              <a:rPr lang="cs-CZ" sz="3200" dirty="0" smtClean="0"/>
              <a:t> Union </a:t>
            </a:r>
            <a:r>
              <a:rPr lang="cs-CZ" sz="3200" dirty="0" err="1" smtClean="0"/>
              <a:t>law</a:t>
            </a:r>
            <a:endParaRPr lang="en-AU" sz="3200" dirty="0"/>
          </a:p>
        </p:txBody>
      </p:sp>
      <p:sp>
        <p:nvSpPr>
          <p:cNvPr id="10" name="Zástupný symbol pro obsah 2"/>
          <p:cNvSpPr txBox="1">
            <a:spLocks/>
          </p:cNvSpPr>
          <p:nvPr/>
        </p:nvSpPr>
        <p:spPr>
          <a:xfrm>
            <a:off x="457200" y="1235358"/>
            <a:ext cx="8363272" cy="5203951"/>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1" dirty="0" smtClean="0"/>
              <a:t>Charter of Fundamental Rights of the European Union</a:t>
            </a:r>
          </a:p>
          <a:p>
            <a:pPr lvl="1"/>
            <a:r>
              <a:rPr lang="en-GB" u="sng" dirty="0" smtClean="0"/>
              <a:t>Article 37</a:t>
            </a:r>
            <a:r>
              <a:rPr lang="cs-CZ" u="sng" dirty="0" smtClean="0"/>
              <a:t>:</a:t>
            </a:r>
            <a:r>
              <a:rPr lang="en-GB" u="sng" dirty="0" smtClean="0"/>
              <a:t> Environmental protection: </a:t>
            </a:r>
            <a:r>
              <a:rPr lang="en-GB" dirty="0" smtClean="0"/>
              <a:t>A high level of environmental protection and the improvement of the quality of the environment must be integrated into the policies of the Union and ensured in accordance with the principle of sustainable development.</a:t>
            </a:r>
            <a:endParaRPr lang="cs-CZ" dirty="0" smtClean="0"/>
          </a:p>
          <a:p>
            <a:pPr lvl="1"/>
            <a:endParaRPr lang="cs-CZ" sz="600" dirty="0" smtClean="0"/>
          </a:p>
          <a:p>
            <a:r>
              <a:rPr lang="en-GB" b="1" dirty="0" smtClean="0"/>
              <a:t>Court of Justice of the European Union</a:t>
            </a:r>
          </a:p>
          <a:p>
            <a:pPr lvl="1"/>
            <a:r>
              <a:rPr lang="en-GB" dirty="0" smtClean="0"/>
              <a:t>strict in granting access to justice</a:t>
            </a:r>
          </a:p>
          <a:p>
            <a:pPr lvl="2"/>
            <a:r>
              <a:rPr lang="en-GB" dirty="0" smtClean="0"/>
              <a:t>it is essential for the individual</a:t>
            </a:r>
            <a:r>
              <a:rPr lang="en-GB" baseline="30000" dirty="0" smtClean="0"/>
              <a:t> </a:t>
            </a:r>
            <a:r>
              <a:rPr lang="en-GB" dirty="0" smtClean="0"/>
              <a:t>to be affected in his or her own subjective rights in a way</a:t>
            </a:r>
            <a:r>
              <a:rPr lang="en-GB" baseline="30000" dirty="0" smtClean="0"/>
              <a:t> </a:t>
            </a:r>
            <a:r>
              <a:rPr lang="en-GB" dirty="0" smtClean="0"/>
              <a:t>sufficient to distinguish him or her individually in the same</a:t>
            </a:r>
            <a:r>
              <a:rPr lang="en-GB" baseline="30000" dirty="0" smtClean="0"/>
              <a:t> </a:t>
            </a:r>
            <a:r>
              <a:rPr lang="en-GB" dirty="0" smtClean="0"/>
              <a:t>way as the addressee of a contested decision</a:t>
            </a:r>
          </a:p>
          <a:p>
            <a:pPr lvl="2"/>
            <a:r>
              <a:rPr lang="en-GB" dirty="0" smtClean="0"/>
              <a:t>associations formed for the protection of collective interests (typically NGOs) </a:t>
            </a:r>
            <a:r>
              <a:rPr lang="en-GB" u="sng" dirty="0" smtClean="0"/>
              <a:t>are not considered to be directly and individually concerned </a:t>
            </a:r>
            <a:r>
              <a:rPr lang="en-GB" dirty="0" smtClean="0"/>
              <a:t>by a measure affecting the general interest</a:t>
            </a:r>
          </a:p>
          <a:p>
            <a:pPr lvl="2"/>
            <a:r>
              <a:rPr lang="en-GB" dirty="0" smtClean="0"/>
              <a:t>CJEU will not deal with direct claims of individuals</a:t>
            </a:r>
          </a:p>
          <a:p>
            <a:endParaRPr lang="en-GB" dirty="0" smtClean="0"/>
          </a:p>
          <a:p>
            <a:endParaRPr lang="en-GB" b="1" dirty="0" smtClean="0"/>
          </a:p>
        </p:txBody>
      </p:sp>
    </p:spTree>
    <p:extLst>
      <p:ext uri="{BB962C8B-B14F-4D97-AF65-F5344CB8AC3E}">
        <p14:creationId xmlns:p14="http://schemas.microsoft.com/office/powerpoint/2010/main" val="2141350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25</a:t>
            </a:fld>
            <a:endParaRPr lang="cs-CZ"/>
          </a:p>
        </p:txBody>
      </p:sp>
      <p:sp>
        <p:nvSpPr>
          <p:cNvPr id="4" name="Zástupný symbol pro zápatí 3"/>
          <p:cNvSpPr>
            <a:spLocks noGrp="1"/>
          </p:cNvSpPr>
          <p:nvPr>
            <p:ph type="ftr" sz="quarter" idx="11"/>
          </p:nvPr>
        </p:nvSpPr>
        <p:spPr/>
        <p:txBody>
          <a:bodyPr/>
          <a:lstStyle/>
          <a:p>
            <a:r>
              <a:rPr lang="cs-CZ" smtClean="0"/>
              <a:t>Dominik Židek</a:t>
            </a:r>
            <a:endParaRPr lang="cs-CZ"/>
          </a:p>
        </p:txBody>
      </p:sp>
      <p:sp>
        <p:nvSpPr>
          <p:cNvPr id="3" name="Obdélník 2"/>
          <p:cNvSpPr/>
          <p:nvPr/>
        </p:nvSpPr>
        <p:spPr>
          <a:xfrm>
            <a:off x="1271786" y="1537227"/>
            <a:ext cx="6600428" cy="1708160"/>
          </a:xfrm>
          <a:prstGeom prst="rect">
            <a:avLst/>
          </a:prstGeom>
        </p:spPr>
        <p:txBody>
          <a:bodyPr wrap="square">
            <a:spAutoFit/>
          </a:bodyPr>
          <a:lstStyle/>
          <a:p>
            <a:pPr algn="ctr"/>
            <a:r>
              <a:rPr lang="en-US" sz="3500" b="1" dirty="0" smtClean="0"/>
              <a:t>European </a:t>
            </a:r>
            <a:r>
              <a:rPr lang="en-US" sz="3500" b="1" dirty="0"/>
              <a:t>Convention on Human </a:t>
            </a:r>
            <a:r>
              <a:rPr lang="en-US" sz="3500" b="1" dirty="0" smtClean="0"/>
              <a:t>Rights</a:t>
            </a:r>
            <a:r>
              <a:rPr lang="cs-CZ" sz="3500" b="1" dirty="0" smtClean="0"/>
              <a:t> and </a:t>
            </a:r>
            <a:r>
              <a:rPr lang="en-US" sz="3500" b="1" dirty="0"/>
              <a:t>European Court of Human Rights </a:t>
            </a:r>
          </a:p>
        </p:txBody>
      </p:sp>
      <p:sp>
        <p:nvSpPr>
          <p:cNvPr id="12" name="TextovéPole 11"/>
          <p:cNvSpPr txBox="1"/>
          <p:nvPr/>
        </p:nvSpPr>
        <p:spPr>
          <a:xfrm>
            <a:off x="1691680" y="394227"/>
            <a:ext cx="6624736" cy="477054"/>
          </a:xfrm>
          <a:prstGeom prst="rect">
            <a:avLst/>
          </a:prstGeom>
          <a:noFill/>
        </p:spPr>
        <p:txBody>
          <a:bodyPr wrap="square" rtlCol="0">
            <a:spAutoFit/>
          </a:bodyPr>
          <a:lstStyle/>
          <a:p>
            <a:r>
              <a:rPr lang="en-US" sz="2500" dirty="0"/>
              <a:t>The European Convention on Human Rights</a:t>
            </a:r>
            <a:endParaRPr lang="en-AU" sz="2500" dirty="0"/>
          </a:p>
        </p:txBody>
      </p:sp>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5696" y="3645024"/>
            <a:ext cx="5281501" cy="1980563"/>
          </a:xfrm>
          <a:prstGeom prst="rect">
            <a:avLst/>
          </a:prstGeom>
        </p:spPr>
      </p:pic>
    </p:spTree>
    <p:extLst>
      <p:ext uri="{BB962C8B-B14F-4D97-AF65-F5344CB8AC3E}">
        <p14:creationId xmlns:p14="http://schemas.microsoft.com/office/powerpoint/2010/main" val="13462829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44062" y="1398895"/>
            <a:ext cx="8229600" cy="4738368"/>
          </a:xfrm>
        </p:spPr>
        <p:txBody>
          <a:bodyPr>
            <a:normAutofit lnSpcReduction="10000"/>
          </a:bodyPr>
          <a:lstStyle/>
          <a:p>
            <a:r>
              <a:rPr lang="cs-CZ" sz="2200" dirty="0" err="1" smtClean="0"/>
              <a:t>Article</a:t>
            </a:r>
            <a:r>
              <a:rPr lang="cs-CZ" sz="2200" dirty="0" smtClean="0"/>
              <a:t> 3: </a:t>
            </a:r>
            <a:r>
              <a:rPr lang="cs-CZ" sz="2200" dirty="0"/>
              <a:t>P</a:t>
            </a:r>
            <a:r>
              <a:rPr lang="en-US" sz="2200" dirty="0" err="1" smtClean="0"/>
              <a:t>rohibition</a:t>
            </a:r>
            <a:r>
              <a:rPr lang="en-US" sz="2200" dirty="0" smtClean="0"/>
              <a:t> </a:t>
            </a:r>
            <a:r>
              <a:rPr lang="en-US" sz="2200" dirty="0"/>
              <a:t>of degrading </a:t>
            </a:r>
            <a:r>
              <a:rPr lang="en-US" sz="2200" dirty="0" smtClean="0"/>
              <a:t>treatment</a:t>
            </a:r>
            <a:endParaRPr lang="cs-CZ" sz="2200" dirty="0" smtClean="0"/>
          </a:p>
          <a:p>
            <a:r>
              <a:rPr lang="cs-CZ" sz="2200" dirty="0" err="1" smtClean="0"/>
              <a:t>Article</a:t>
            </a:r>
            <a:r>
              <a:rPr lang="cs-CZ" sz="2200" dirty="0" smtClean="0"/>
              <a:t> 6: </a:t>
            </a:r>
            <a:r>
              <a:rPr lang="en-US" sz="2200" dirty="0"/>
              <a:t>Right to a fair trial</a:t>
            </a:r>
          </a:p>
          <a:p>
            <a:r>
              <a:rPr lang="cs-CZ" sz="2200" dirty="0" err="1" smtClean="0"/>
              <a:t>Article</a:t>
            </a:r>
            <a:r>
              <a:rPr lang="cs-CZ" sz="2200" dirty="0" smtClean="0"/>
              <a:t> 8: </a:t>
            </a:r>
            <a:r>
              <a:rPr lang="en-US" sz="2200" dirty="0" smtClean="0"/>
              <a:t>Everyone </a:t>
            </a:r>
            <a:r>
              <a:rPr lang="en-US" sz="2200" dirty="0"/>
              <a:t>has the right to respect for his private and family life, his home and his correspondence.</a:t>
            </a:r>
          </a:p>
          <a:p>
            <a:r>
              <a:rPr lang="cs-CZ" sz="2200" dirty="0" err="1" smtClean="0"/>
              <a:t>Article</a:t>
            </a:r>
            <a:r>
              <a:rPr lang="cs-CZ" sz="2200" dirty="0" smtClean="0"/>
              <a:t> 13: E</a:t>
            </a:r>
            <a:r>
              <a:rPr lang="en-US" sz="2200" dirty="0" err="1" smtClean="0"/>
              <a:t>veryone</a:t>
            </a:r>
            <a:r>
              <a:rPr lang="en-US" sz="2200" dirty="0" smtClean="0"/>
              <a:t> </a:t>
            </a:r>
            <a:r>
              <a:rPr lang="en-US" sz="2200" dirty="0"/>
              <a:t>whose rights and freedoms as set forth in this Convention are violated shall have an effective </a:t>
            </a:r>
            <a:r>
              <a:rPr lang="en-US" sz="2200" dirty="0" err="1" smtClean="0"/>
              <a:t>remed</a:t>
            </a:r>
            <a:r>
              <a:rPr lang="cs-CZ" sz="2200" dirty="0" smtClean="0"/>
              <a:t>y.</a:t>
            </a:r>
            <a:endParaRPr lang="en-US" sz="2200" dirty="0"/>
          </a:p>
          <a:p>
            <a:endParaRPr lang="cs-CZ" sz="2200" dirty="0" smtClean="0"/>
          </a:p>
          <a:p>
            <a:r>
              <a:rPr lang="en-US" sz="2200" dirty="0" smtClean="0"/>
              <a:t>Does not include a right </a:t>
            </a:r>
            <a:r>
              <a:rPr lang="en-US" sz="2200" u="sng" dirty="0" smtClean="0"/>
              <a:t>specifically to protect the environment</a:t>
            </a:r>
            <a:r>
              <a:rPr lang="cs-CZ" sz="2200" dirty="0" smtClean="0"/>
              <a:t> =&gt; </a:t>
            </a:r>
            <a:r>
              <a:rPr lang="en-US" sz="2200" dirty="0"/>
              <a:t>does not offer protection from general deterioration of the environment </a:t>
            </a:r>
            <a:r>
              <a:rPr lang="en-US" sz="2200" i="1" dirty="0"/>
              <a:t>(</a:t>
            </a:r>
            <a:r>
              <a:rPr lang="en-US" sz="2200" i="1" dirty="0" err="1"/>
              <a:t>Kyrtatos</a:t>
            </a:r>
            <a:r>
              <a:rPr lang="en-US" sz="2200" i="1" dirty="0"/>
              <a:t> v. Greece, 41666/98 [2003</a:t>
            </a:r>
            <a:r>
              <a:rPr lang="en-US" sz="2200" i="1" dirty="0" smtClean="0"/>
              <a:t>])</a:t>
            </a:r>
            <a:r>
              <a:rPr lang="cs-CZ" sz="2200" i="1" dirty="0" smtClean="0"/>
              <a:t> – </a:t>
            </a:r>
            <a:r>
              <a:rPr lang="en-US" sz="2200" dirty="0" smtClean="0"/>
              <a:t>Even </a:t>
            </a:r>
            <a:r>
              <a:rPr lang="en-US" sz="2200" dirty="0"/>
              <a:t>clear violations of the rule of law cannot be remedied if the applicant is not sufficiently affected or if no direct link between the alleged victim and the violation can be proven.</a:t>
            </a:r>
          </a:p>
          <a:p>
            <a:endParaRPr lang="en-US" sz="2200" u="sng" dirty="0" smtClean="0"/>
          </a:p>
          <a:p>
            <a:endParaRPr lang="cs-CZ" sz="2200" b="1" dirty="0" smtClean="0"/>
          </a:p>
          <a:p>
            <a:pPr marL="0" indent="0" algn="ctr">
              <a:buNone/>
            </a:pPr>
            <a:endParaRPr lang="cs-CZ" sz="2200" b="1" dirty="0" smtClean="0"/>
          </a:p>
          <a:p>
            <a:pPr marL="0" indent="0" algn="ctr">
              <a:buNone/>
            </a:pPr>
            <a:endParaRPr lang="cs-CZ" sz="2200" b="1"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26</a:t>
            </a:fld>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13" name="TextovéPole 12"/>
          <p:cNvSpPr txBox="1"/>
          <p:nvPr/>
        </p:nvSpPr>
        <p:spPr>
          <a:xfrm>
            <a:off x="1691680" y="394227"/>
            <a:ext cx="6624736" cy="477054"/>
          </a:xfrm>
          <a:prstGeom prst="rect">
            <a:avLst/>
          </a:prstGeom>
          <a:noFill/>
        </p:spPr>
        <p:txBody>
          <a:bodyPr wrap="square" rtlCol="0">
            <a:spAutoFit/>
          </a:bodyPr>
          <a:lstStyle/>
          <a:p>
            <a:r>
              <a:rPr lang="en-US" sz="2500" dirty="0"/>
              <a:t>The European Convention on Human Rights</a:t>
            </a:r>
            <a:endParaRPr lang="en-AU" sz="2500" dirty="0"/>
          </a:p>
        </p:txBody>
      </p:sp>
    </p:spTree>
    <p:extLst>
      <p:ext uri="{BB962C8B-B14F-4D97-AF65-F5344CB8AC3E}">
        <p14:creationId xmlns:p14="http://schemas.microsoft.com/office/powerpoint/2010/main" val="1057570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44062" y="1398895"/>
            <a:ext cx="8229600" cy="4738368"/>
          </a:xfrm>
        </p:spPr>
        <p:txBody>
          <a:bodyPr>
            <a:normAutofit fontScale="92500" lnSpcReduction="10000"/>
          </a:bodyPr>
          <a:lstStyle/>
          <a:p>
            <a:pPr marL="0" indent="0" algn="ctr">
              <a:buNone/>
            </a:pPr>
            <a:r>
              <a:rPr lang="en-GB" sz="2700" b="1" dirty="0" err="1" smtClean="0"/>
              <a:t>Tătar</a:t>
            </a:r>
            <a:r>
              <a:rPr lang="en-GB" sz="2700" b="1" dirty="0" smtClean="0"/>
              <a:t> v. Romania, 67021/01 (2007)</a:t>
            </a:r>
          </a:p>
          <a:p>
            <a:r>
              <a:rPr lang="en-GB" sz="2200" dirty="0" smtClean="0"/>
              <a:t>lived approximately 100 metres from a gold mine</a:t>
            </a:r>
          </a:p>
          <a:p>
            <a:r>
              <a:rPr lang="en-GB" sz="2200" dirty="0" smtClean="0"/>
              <a:t>the authorisation permit placed the operator under a general duty to protect the environment</a:t>
            </a:r>
          </a:p>
          <a:p>
            <a:r>
              <a:rPr lang="en-GB" sz="2200" dirty="0" smtClean="0"/>
              <a:t>no finding by the national authorities that the activity was harmful to the environment or that it was in violation of local environmental regulations</a:t>
            </a:r>
          </a:p>
          <a:p>
            <a:r>
              <a:rPr lang="en-GB" sz="2200" dirty="0" smtClean="0"/>
              <a:t>almost complete absence of official decisions or documentation which had taken into account the dangers to the public and the environment inherent in the activity being undertaken at the gold mine</a:t>
            </a:r>
          </a:p>
          <a:p>
            <a:r>
              <a:rPr lang="en-GB" sz="2200" dirty="0" smtClean="0"/>
              <a:t>the Court was unable to find any evidence to support that this deterioration had been caused by the activities at issue, the very existence of a serious and substantial risk to the health and well-being of the claimants placed an obligation on the state to adopt reasonable measures which were capable of protecting their private and family life</a:t>
            </a:r>
          </a:p>
          <a:p>
            <a:pPr marL="0" indent="0">
              <a:buNone/>
            </a:pPr>
            <a:r>
              <a:rPr lang="en-GB" sz="2200" dirty="0" smtClean="0"/>
              <a:t>=&gt; </a:t>
            </a:r>
            <a:r>
              <a:rPr lang="en-GB" sz="2400" dirty="0" smtClean="0"/>
              <a:t>Violation of Article 8 – but no justification </a:t>
            </a:r>
            <a:endParaRPr lang="en-GB" sz="2200" dirty="0" smtClean="0"/>
          </a:p>
          <a:p>
            <a:endParaRPr lang="en-GB" sz="2200" dirty="0" smtClean="0"/>
          </a:p>
          <a:p>
            <a:endParaRPr lang="en-GB" sz="2200" u="sng" dirty="0" smtClean="0"/>
          </a:p>
          <a:p>
            <a:endParaRPr lang="en-GB" sz="2200" b="1" dirty="0" smtClean="0"/>
          </a:p>
          <a:p>
            <a:pPr marL="0" indent="0" algn="ctr">
              <a:buNone/>
            </a:pPr>
            <a:endParaRPr lang="en-GB" sz="2200" b="1" dirty="0" smtClean="0"/>
          </a:p>
          <a:p>
            <a:pPr marL="0" indent="0" algn="ctr">
              <a:buNone/>
            </a:pPr>
            <a:endParaRPr lang="en-GB" sz="2200" b="1"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27</a:t>
            </a:fld>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13" name="TextovéPole 12"/>
          <p:cNvSpPr txBox="1"/>
          <p:nvPr/>
        </p:nvSpPr>
        <p:spPr>
          <a:xfrm>
            <a:off x="1691680" y="394227"/>
            <a:ext cx="6624736" cy="477054"/>
          </a:xfrm>
          <a:prstGeom prst="rect">
            <a:avLst/>
          </a:prstGeom>
          <a:noFill/>
        </p:spPr>
        <p:txBody>
          <a:bodyPr wrap="square" rtlCol="0">
            <a:spAutoFit/>
          </a:bodyPr>
          <a:lstStyle/>
          <a:p>
            <a:r>
              <a:rPr lang="en-US" sz="2500" dirty="0"/>
              <a:t>European Court of Human Rights </a:t>
            </a:r>
          </a:p>
        </p:txBody>
      </p:sp>
    </p:spTree>
    <p:extLst>
      <p:ext uri="{BB962C8B-B14F-4D97-AF65-F5344CB8AC3E}">
        <p14:creationId xmlns:p14="http://schemas.microsoft.com/office/powerpoint/2010/main" val="17707917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66017"/>
            <a:ext cx="8229600" cy="4993914"/>
          </a:xfrm>
        </p:spPr>
        <p:txBody>
          <a:bodyPr>
            <a:normAutofit fontScale="85000" lnSpcReduction="20000"/>
          </a:bodyPr>
          <a:lstStyle/>
          <a:p>
            <a:pPr marL="0" indent="0" algn="ctr">
              <a:buNone/>
            </a:pPr>
            <a:r>
              <a:rPr lang="en-GB" sz="2900" b="1" dirty="0" err="1" smtClean="0"/>
              <a:t>Taşkin</a:t>
            </a:r>
            <a:r>
              <a:rPr lang="en-GB" sz="2900" b="1" dirty="0" smtClean="0"/>
              <a:t> v. Turkey, 46117/99 (2004)</a:t>
            </a:r>
          </a:p>
          <a:p>
            <a:r>
              <a:rPr lang="en-GB" sz="2200" dirty="0" smtClean="0"/>
              <a:t>application was submitted by individuals living in the vicinity of a gold mine</a:t>
            </a:r>
          </a:p>
          <a:p>
            <a:r>
              <a:rPr lang="en-GB" sz="2200" dirty="0" smtClean="0"/>
              <a:t>the Supreme Administrative Court had found that the use of sodium cyanide in the mine posed a threat to the local environment and the health of the local population</a:t>
            </a:r>
          </a:p>
          <a:p>
            <a:r>
              <a:rPr lang="en-GB" sz="2200" dirty="0" smtClean="0"/>
              <a:t>the Council of Ministers adopted a decision that the gold mine should continue its activities</a:t>
            </a:r>
          </a:p>
          <a:p>
            <a:r>
              <a:rPr lang="en-GB" sz="2200" dirty="0" smtClean="0"/>
              <a:t>=&gt; </a:t>
            </a:r>
            <a:r>
              <a:rPr lang="en-GB" sz="2400" dirty="0" smtClean="0"/>
              <a:t>Violation of Article 6 and 8 – All 10 applicants received 3.000 EUR</a:t>
            </a:r>
          </a:p>
          <a:p>
            <a:pPr marL="0" indent="0" algn="ctr">
              <a:buNone/>
            </a:pPr>
            <a:endParaRPr lang="en-GB" sz="600" b="1" dirty="0" smtClean="0"/>
          </a:p>
          <a:p>
            <a:pPr marL="0" indent="0" algn="ctr">
              <a:buNone/>
            </a:pPr>
            <a:endParaRPr lang="en-GB" sz="1200" b="1" dirty="0" smtClean="0"/>
          </a:p>
          <a:p>
            <a:pPr marL="0" indent="0" algn="ctr">
              <a:buNone/>
            </a:pPr>
            <a:r>
              <a:rPr lang="en-GB" sz="2900" b="1" dirty="0" err="1" smtClean="0"/>
              <a:t>Brânduşe</a:t>
            </a:r>
            <a:r>
              <a:rPr lang="en-GB" sz="2900" b="1" dirty="0" smtClean="0"/>
              <a:t> v. Romania, 39951/08 (2009)</a:t>
            </a:r>
            <a:endParaRPr lang="en-GB" sz="2900" dirty="0" smtClean="0"/>
          </a:p>
          <a:p>
            <a:r>
              <a:rPr lang="en-GB" sz="2400" dirty="0" smtClean="0"/>
              <a:t>serving a ten year sentence in a prison for fraud </a:t>
            </a:r>
          </a:p>
          <a:p>
            <a:r>
              <a:rPr lang="en-GB" sz="2400" dirty="0" smtClean="0"/>
              <a:t>several complaints about the conditions in the prison, including</a:t>
            </a:r>
            <a:r>
              <a:rPr lang="en-GB" sz="2400" baseline="30000" dirty="0" smtClean="0"/>
              <a:t> </a:t>
            </a:r>
            <a:r>
              <a:rPr lang="en-GB" sz="2400" dirty="0" smtClean="0"/>
              <a:t>over-crowding, poor food and invasion of privacy, all of which</a:t>
            </a:r>
            <a:r>
              <a:rPr lang="en-GB" sz="2400" baseline="30000" dirty="0" smtClean="0"/>
              <a:t> </a:t>
            </a:r>
            <a:r>
              <a:rPr lang="en-GB" sz="2400" dirty="0" smtClean="0"/>
              <a:t>he alleged were violations of his Convention rights</a:t>
            </a:r>
          </a:p>
          <a:p>
            <a:r>
              <a:rPr lang="en-GB" sz="2400" dirty="0" smtClean="0"/>
              <a:t>one of</a:t>
            </a:r>
            <a:r>
              <a:rPr lang="en-GB" sz="2400" baseline="30000" dirty="0" smtClean="0"/>
              <a:t> </a:t>
            </a:r>
            <a:r>
              <a:rPr lang="en-GB" sz="2400" dirty="0" smtClean="0"/>
              <a:t>the complaints concerned the proximity of the prison to a rubbish</a:t>
            </a:r>
            <a:r>
              <a:rPr lang="en-GB" sz="2400" baseline="30000" dirty="0" smtClean="0"/>
              <a:t> </a:t>
            </a:r>
            <a:r>
              <a:rPr lang="en-GB" sz="2400" dirty="0" smtClean="0"/>
              <a:t>dump</a:t>
            </a:r>
          </a:p>
          <a:p>
            <a:r>
              <a:rPr lang="en-GB" sz="2200" dirty="0" smtClean="0"/>
              <a:t>=&gt; </a:t>
            </a:r>
            <a:r>
              <a:rPr lang="en-GB" sz="2400" dirty="0" smtClean="0"/>
              <a:t>Violation of Article 3 – justification 1.500 EUR</a:t>
            </a:r>
          </a:p>
          <a:p>
            <a:endParaRPr lang="en-GB" sz="2400" dirty="0" smtClean="0"/>
          </a:p>
          <a:p>
            <a:endParaRPr lang="en-GB" sz="2200" dirty="0" smtClean="0"/>
          </a:p>
          <a:p>
            <a:endParaRPr lang="en-GB" sz="2200" dirty="0" smtClean="0"/>
          </a:p>
          <a:p>
            <a:endParaRPr lang="en-GB" sz="2200" u="sng" dirty="0" smtClean="0"/>
          </a:p>
          <a:p>
            <a:endParaRPr lang="en-GB" sz="2200" b="1" dirty="0" smtClean="0"/>
          </a:p>
          <a:p>
            <a:pPr marL="0" indent="0" algn="ctr">
              <a:buNone/>
            </a:pPr>
            <a:endParaRPr lang="en-GB" sz="2200" b="1" dirty="0" smtClean="0"/>
          </a:p>
          <a:p>
            <a:pPr marL="0" indent="0" algn="ctr">
              <a:buNone/>
            </a:pPr>
            <a:endParaRPr lang="en-GB" sz="2200" b="1"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28</a:t>
            </a:fld>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13" name="TextovéPole 12"/>
          <p:cNvSpPr txBox="1"/>
          <p:nvPr/>
        </p:nvSpPr>
        <p:spPr>
          <a:xfrm>
            <a:off x="1691680" y="394227"/>
            <a:ext cx="6624736" cy="477054"/>
          </a:xfrm>
          <a:prstGeom prst="rect">
            <a:avLst/>
          </a:prstGeom>
          <a:noFill/>
        </p:spPr>
        <p:txBody>
          <a:bodyPr wrap="square" rtlCol="0">
            <a:spAutoFit/>
          </a:bodyPr>
          <a:lstStyle/>
          <a:p>
            <a:r>
              <a:rPr lang="en-US" sz="2500" dirty="0"/>
              <a:t>European Court of Human Rights </a:t>
            </a:r>
          </a:p>
        </p:txBody>
      </p:sp>
    </p:spTree>
    <p:extLst>
      <p:ext uri="{BB962C8B-B14F-4D97-AF65-F5344CB8AC3E}">
        <p14:creationId xmlns:p14="http://schemas.microsoft.com/office/powerpoint/2010/main" val="7709566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29</a:t>
            </a:fld>
            <a:endParaRPr lang="cs-CZ"/>
          </a:p>
        </p:txBody>
      </p:sp>
      <p:sp>
        <p:nvSpPr>
          <p:cNvPr id="4" name="Zástupný symbol pro zápatí 3"/>
          <p:cNvSpPr>
            <a:spLocks noGrp="1"/>
          </p:cNvSpPr>
          <p:nvPr>
            <p:ph type="ftr" sz="quarter" idx="11"/>
          </p:nvPr>
        </p:nvSpPr>
        <p:spPr/>
        <p:txBody>
          <a:bodyPr/>
          <a:lstStyle/>
          <a:p>
            <a:r>
              <a:rPr lang="cs-CZ" smtClean="0"/>
              <a:t>Dominik Židek</a:t>
            </a:r>
            <a:endParaRPr lang="cs-CZ"/>
          </a:p>
        </p:txBody>
      </p:sp>
      <p:sp>
        <p:nvSpPr>
          <p:cNvPr id="3" name="Obdélník 2"/>
          <p:cNvSpPr/>
          <p:nvPr/>
        </p:nvSpPr>
        <p:spPr>
          <a:xfrm>
            <a:off x="779884" y="1202779"/>
            <a:ext cx="7756176" cy="1169551"/>
          </a:xfrm>
          <a:prstGeom prst="rect">
            <a:avLst/>
          </a:prstGeom>
        </p:spPr>
        <p:txBody>
          <a:bodyPr wrap="square">
            <a:spAutoFit/>
          </a:bodyPr>
          <a:lstStyle/>
          <a:p>
            <a:pPr algn="ctr"/>
            <a:r>
              <a:rPr lang="cs-CZ" sz="3500" b="1" dirty="0" err="1"/>
              <a:t>Environmental</a:t>
            </a:r>
            <a:r>
              <a:rPr lang="cs-CZ" sz="3500" b="1" dirty="0"/>
              <a:t> management </a:t>
            </a:r>
            <a:r>
              <a:rPr lang="cs-CZ" sz="3500" b="1" dirty="0" err="1"/>
              <a:t>instruments</a:t>
            </a:r>
            <a:r>
              <a:rPr lang="cs-CZ" sz="3500" b="1" dirty="0"/>
              <a:t> </a:t>
            </a:r>
            <a:r>
              <a:rPr lang="cs-CZ" sz="3500" b="1" dirty="0" err="1"/>
              <a:t>incorporating</a:t>
            </a:r>
            <a:r>
              <a:rPr lang="cs-CZ" sz="3500" b="1" dirty="0"/>
              <a:t> </a:t>
            </a:r>
            <a:r>
              <a:rPr lang="cs-CZ" sz="3500" b="1" dirty="0" err="1"/>
              <a:t>access</a:t>
            </a:r>
            <a:r>
              <a:rPr lang="cs-CZ" sz="3500" b="1" dirty="0"/>
              <a:t> </a:t>
            </a:r>
            <a:r>
              <a:rPr lang="cs-CZ" sz="3500" b="1" dirty="0" err="1"/>
              <a:t>rights</a:t>
            </a:r>
            <a:endParaRPr lang="cs-CZ" sz="3500" b="1" dirty="0"/>
          </a:p>
        </p:txBody>
      </p:sp>
      <p:sp>
        <p:nvSpPr>
          <p:cNvPr id="12" name="TextovéPole 11"/>
          <p:cNvSpPr txBox="1"/>
          <p:nvPr/>
        </p:nvSpPr>
        <p:spPr>
          <a:xfrm>
            <a:off x="1691680" y="394227"/>
            <a:ext cx="6624736" cy="477054"/>
          </a:xfrm>
          <a:prstGeom prst="rect">
            <a:avLst/>
          </a:prstGeom>
          <a:noFill/>
        </p:spPr>
        <p:txBody>
          <a:bodyPr wrap="square" rtlCol="0">
            <a:spAutoFit/>
          </a:bodyPr>
          <a:lstStyle/>
          <a:p>
            <a:r>
              <a:rPr lang="cs-CZ" sz="2500" dirty="0" err="1"/>
              <a:t>Environmental</a:t>
            </a:r>
            <a:r>
              <a:rPr lang="cs-CZ" sz="2500" dirty="0"/>
              <a:t> management </a:t>
            </a:r>
            <a:r>
              <a:rPr lang="cs-CZ" sz="2500" dirty="0" err="1"/>
              <a:t>instruments</a:t>
            </a:r>
            <a:endParaRPr lang="en-AU" sz="2500" dirty="0"/>
          </a:p>
        </p:txBody>
      </p:sp>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5212" y="2458972"/>
            <a:ext cx="6353576" cy="3851994"/>
          </a:xfrm>
          <a:prstGeom prst="rect">
            <a:avLst/>
          </a:prstGeom>
        </p:spPr>
      </p:pic>
    </p:spTree>
    <p:extLst>
      <p:ext uri="{BB962C8B-B14F-4D97-AF65-F5344CB8AC3E}">
        <p14:creationId xmlns:p14="http://schemas.microsoft.com/office/powerpoint/2010/main" val="2713024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600200"/>
            <a:ext cx="8229600" cy="4738368"/>
          </a:xfrm>
        </p:spPr>
        <p:txBody>
          <a:bodyPr>
            <a:normAutofit/>
          </a:bodyPr>
          <a:lstStyle/>
          <a:p>
            <a:r>
              <a:rPr lang="en-US" b="1" i="1" u="sng" dirty="0" smtClean="0"/>
              <a:t>Look </a:t>
            </a:r>
            <a:r>
              <a:rPr lang="en-US" b="1" i="1" u="sng" dirty="0"/>
              <a:t>at the </a:t>
            </a:r>
            <a:r>
              <a:rPr lang="en-US" b="1" i="1" u="sng" dirty="0" smtClean="0"/>
              <a:t>video</a:t>
            </a:r>
            <a:r>
              <a:rPr lang="cs-CZ" b="1" i="1" u="sng" dirty="0" smtClean="0"/>
              <a:t> </a:t>
            </a:r>
            <a:r>
              <a:rPr lang="cs-CZ" sz="1900" i="1" u="sng" dirty="0" smtClean="0"/>
              <a:t>(</a:t>
            </a:r>
            <a:r>
              <a:rPr lang="cs-CZ" sz="1900" i="1" u="sng" dirty="0" err="1" smtClean="0"/>
              <a:t>next</a:t>
            </a:r>
            <a:r>
              <a:rPr lang="cs-CZ" sz="1900" i="1" u="sng" dirty="0" smtClean="0"/>
              <a:t> step)</a:t>
            </a:r>
            <a:r>
              <a:rPr lang="en-US" b="1" i="1" u="sng" dirty="0" smtClean="0"/>
              <a:t> </a:t>
            </a:r>
            <a:r>
              <a:rPr lang="en-US" b="1" i="1" u="sng" dirty="0"/>
              <a:t>and prepare answers to the following </a:t>
            </a:r>
            <a:r>
              <a:rPr lang="en-US" b="1" i="1" u="sng" dirty="0" smtClean="0"/>
              <a:t>questions</a:t>
            </a:r>
            <a:r>
              <a:rPr lang="cs-CZ" b="1" i="1" u="sng" dirty="0" smtClean="0"/>
              <a:t>:</a:t>
            </a:r>
          </a:p>
          <a:p>
            <a:pPr lvl="1"/>
            <a:r>
              <a:rPr lang="en-US" dirty="0"/>
              <a:t>Try to define basic human rights related to the </a:t>
            </a:r>
            <a:r>
              <a:rPr lang="en-US" dirty="0" smtClean="0"/>
              <a:t>environment</a:t>
            </a:r>
            <a:r>
              <a:rPr lang="cs-CZ" dirty="0" smtClean="0"/>
              <a:t>.</a:t>
            </a:r>
            <a:endParaRPr lang="en-US" dirty="0"/>
          </a:p>
          <a:p>
            <a:pPr lvl="1"/>
            <a:r>
              <a:rPr lang="en-US" dirty="0"/>
              <a:t>What is environmental justice and how did it redefine the concept of environment</a:t>
            </a:r>
            <a:r>
              <a:rPr lang="en-US" dirty="0" smtClean="0"/>
              <a:t>?</a:t>
            </a:r>
            <a:endParaRPr lang="cs-CZ" dirty="0" smtClean="0"/>
          </a:p>
          <a:p>
            <a:pPr lvl="1"/>
            <a:r>
              <a:rPr lang="en-GB" dirty="0" smtClean="0"/>
              <a:t>Why is environmental justice important?</a:t>
            </a:r>
          </a:p>
          <a:p>
            <a:pPr lvl="1"/>
            <a:r>
              <a:rPr lang="en-US" dirty="0" smtClean="0"/>
              <a:t>What </a:t>
            </a:r>
            <a:r>
              <a:rPr lang="en-US" dirty="0"/>
              <a:t>is the goal of environmental justice and how does it want to achieve </a:t>
            </a:r>
            <a:r>
              <a:rPr lang="en-US" dirty="0" smtClean="0"/>
              <a:t>this</a:t>
            </a:r>
            <a:r>
              <a:rPr lang="cs-CZ" dirty="0" smtClean="0"/>
              <a:t> </a:t>
            </a:r>
            <a:r>
              <a:rPr lang="en-GB" dirty="0" smtClean="0"/>
              <a:t>goal</a:t>
            </a:r>
            <a:r>
              <a:rPr lang="en-US" dirty="0" smtClean="0"/>
              <a:t>?</a:t>
            </a:r>
            <a:endParaRPr lang="en-US" dirty="0"/>
          </a:p>
          <a:p>
            <a:pPr marL="457200" lvl="1" indent="0">
              <a:buNone/>
            </a:pPr>
            <a:endParaRPr lang="en-US" dirty="0"/>
          </a:p>
          <a:p>
            <a:pPr lvl="1"/>
            <a:endParaRPr lang="cs-CZ" b="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3</a:t>
            </a:fld>
            <a:endParaRPr lang="cs-CZ"/>
          </a:p>
        </p:txBody>
      </p:sp>
      <p:sp>
        <p:nvSpPr>
          <p:cNvPr id="10" name="TextovéPole 9"/>
          <p:cNvSpPr txBox="1"/>
          <p:nvPr/>
        </p:nvSpPr>
        <p:spPr>
          <a:xfrm>
            <a:off x="1691680" y="394227"/>
            <a:ext cx="6624736" cy="553998"/>
          </a:xfrm>
          <a:prstGeom prst="rect">
            <a:avLst/>
          </a:prstGeom>
          <a:noFill/>
        </p:spPr>
        <p:txBody>
          <a:bodyPr wrap="square" rtlCol="0">
            <a:spAutoFit/>
          </a:bodyPr>
          <a:lstStyle/>
          <a:p>
            <a:r>
              <a:rPr lang="pl-PL" sz="3000" dirty="0"/>
              <a:t>Environmental Rights</a:t>
            </a:r>
            <a:endParaRPr lang="cs-CZ" sz="3000" dirty="0"/>
          </a:p>
        </p:txBody>
      </p:sp>
      <p:sp>
        <p:nvSpPr>
          <p:cNvPr id="4" name="Zástupný symbol pro zápatí 3"/>
          <p:cNvSpPr>
            <a:spLocks noGrp="1"/>
          </p:cNvSpPr>
          <p:nvPr>
            <p:ph type="ftr" sz="quarter" idx="11"/>
          </p:nvPr>
        </p:nvSpPr>
        <p:spPr/>
        <p:txBody>
          <a:bodyPr/>
          <a:lstStyle/>
          <a:p>
            <a:r>
              <a:rPr lang="cs-CZ" smtClean="0"/>
              <a:t>Dominik Židek</a:t>
            </a:r>
            <a:endParaRPr lang="cs-CZ"/>
          </a:p>
        </p:txBody>
      </p:sp>
    </p:spTree>
    <p:extLst>
      <p:ext uri="{BB962C8B-B14F-4D97-AF65-F5344CB8AC3E}">
        <p14:creationId xmlns:p14="http://schemas.microsoft.com/office/powerpoint/2010/main" val="19797278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44062" y="1398895"/>
            <a:ext cx="8229600" cy="4738368"/>
          </a:xfrm>
        </p:spPr>
        <p:txBody>
          <a:bodyPr>
            <a:normAutofit fontScale="85000" lnSpcReduction="20000"/>
          </a:bodyPr>
          <a:lstStyle/>
          <a:p>
            <a:pPr marL="0" indent="0" algn="ctr">
              <a:buNone/>
            </a:pPr>
            <a:r>
              <a:rPr lang="cs-CZ" sz="3100" b="1" u="sng" dirty="0" err="1" smtClean="0"/>
              <a:t>Environmental</a:t>
            </a:r>
            <a:r>
              <a:rPr lang="cs-CZ" sz="3100" b="1" u="sng" dirty="0" smtClean="0"/>
              <a:t> management </a:t>
            </a:r>
            <a:r>
              <a:rPr lang="cs-CZ" sz="3100" b="1" u="sng" dirty="0" err="1" smtClean="0"/>
              <a:t>instruments</a:t>
            </a:r>
            <a:r>
              <a:rPr lang="cs-CZ" sz="3100" b="1" u="sng" dirty="0" smtClean="0"/>
              <a:t> </a:t>
            </a:r>
            <a:r>
              <a:rPr lang="cs-CZ" sz="3100" b="1" u="sng" dirty="0" err="1" smtClean="0"/>
              <a:t>incorporating</a:t>
            </a:r>
            <a:r>
              <a:rPr lang="cs-CZ" sz="3100" b="1" u="sng" dirty="0" smtClean="0"/>
              <a:t> </a:t>
            </a:r>
            <a:r>
              <a:rPr lang="cs-CZ" sz="3100" b="1" u="sng" dirty="0" err="1"/>
              <a:t>access</a:t>
            </a:r>
            <a:r>
              <a:rPr lang="cs-CZ" sz="3100" b="1" u="sng" dirty="0"/>
              <a:t> </a:t>
            </a:r>
            <a:r>
              <a:rPr lang="cs-CZ" sz="3100" b="1" u="sng" dirty="0" err="1" smtClean="0"/>
              <a:t>rights</a:t>
            </a:r>
            <a:endParaRPr lang="cs-CZ" sz="3100" b="1" u="sng" dirty="0" smtClean="0"/>
          </a:p>
          <a:p>
            <a:pPr marL="0" indent="0" algn="ctr">
              <a:buNone/>
            </a:pPr>
            <a:endParaRPr lang="cs-CZ" sz="2200" b="1" dirty="0"/>
          </a:p>
          <a:p>
            <a:pPr marL="0" indent="0" algn="ctr">
              <a:buNone/>
            </a:pPr>
            <a:endParaRPr lang="cs-CZ" sz="2200" b="1" dirty="0" smtClean="0"/>
          </a:p>
          <a:p>
            <a:pPr marL="0" indent="0" algn="ctr">
              <a:buNone/>
            </a:pPr>
            <a:endParaRPr lang="cs-CZ" sz="2200" b="1" dirty="0"/>
          </a:p>
          <a:p>
            <a:r>
              <a:rPr lang="cs-CZ" dirty="0" err="1"/>
              <a:t>Environmental</a:t>
            </a:r>
            <a:r>
              <a:rPr lang="cs-CZ" dirty="0"/>
              <a:t> </a:t>
            </a:r>
            <a:r>
              <a:rPr lang="cs-CZ" dirty="0" err="1"/>
              <a:t>information</a:t>
            </a:r>
            <a:r>
              <a:rPr lang="cs-CZ" dirty="0"/>
              <a:t> </a:t>
            </a:r>
            <a:r>
              <a:rPr lang="cs-CZ" dirty="0" err="1"/>
              <a:t>systems</a:t>
            </a:r>
            <a:endParaRPr lang="cs-CZ" dirty="0"/>
          </a:p>
          <a:p>
            <a:r>
              <a:rPr lang="en-US" dirty="0"/>
              <a:t>Periodic reporting on the state of the environment</a:t>
            </a:r>
          </a:p>
          <a:p>
            <a:r>
              <a:rPr lang="en-US" dirty="0"/>
              <a:t>Inventories of toxic emissions, pollutant release and transfer registers</a:t>
            </a:r>
          </a:p>
          <a:p>
            <a:r>
              <a:rPr lang="en-US" dirty="0"/>
              <a:t>Emergency and disaster risk information systems</a:t>
            </a:r>
          </a:p>
          <a:p>
            <a:r>
              <a:rPr lang="en-US" dirty="0"/>
              <a:t>Systematized environmental quality monitoring systems (urban, national)</a:t>
            </a:r>
            <a:endParaRPr lang="cs-CZ" sz="2200" b="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30</a:t>
            </a:fld>
            <a:endParaRPr lang="cs-CZ"/>
          </a:p>
        </p:txBody>
      </p:sp>
      <p:sp>
        <p:nvSpPr>
          <p:cNvPr id="11" name="TextovéPole 10"/>
          <p:cNvSpPr txBox="1"/>
          <p:nvPr/>
        </p:nvSpPr>
        <p:spPr>
          <a:xfrm>
            <a:off x="1691680" y="394227"/>
            <a:ext cx="6624736" cy="477054"/>
          </a:xfrm>
          <a:prstGeom prst="rect">
            <a:avLst/>
          </a:prstGeom>
          <a:noFill/>
        </p:spPr>
        <p:txBody>
          <a:bodyPr wrap="square" rtlCol="0">
            <a:spAutoFit/>
          </a:bodyPr>
          <a:lstStyle/>
          <a:p>
            <a:r>
              <a:rPr lang="cs-CZ" sz="2500" dirty="0" err="1"/>
              <a:t>Environmental</a:t>
            </a:r>
            <a:r>
              <a:rPr lang="cs-CZ" sz="2500" dirty="0"/>
              <a:t> management </a:t>
            </a:r>
            <a:r>
              <a:rPr lang="cs-CZ" sz="2500" dirty="0" err="1"/>
              <a:t>instruments</a:t>
            </a:r>
            <a:endParaRPr lang="en-AU" sz="2500" dirty="0"/>
          </a:p>
        </p:txBody>
      </p:sp>
      <p:sp>
        <p:nvSpPr>
          <p:cNvPr id="12" name="Zaoblený obdélník 11"/>
          <p:cNvSpPr/>
          <p:nvPr/>
        </p:nvSpPr>
        <p:spPr>
          <a:xfrm>
            <a:off x="593250" y="2276872"/>
            <a:ext cx="7931224" cy="44216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Access to </a:t>
            </a:r>
            <a:r>
              <a:rPr lang="cs-CZ" dirty="0" err="1"/>
              <a:t>information</a:t>
            </a:r>
            <a:endParaRPr lang="cs-CZ" sz="2000" dirty="0"/>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Tree>
    <p:extLst>
      <p:ext uri="{BB962C8B-B14F-4D97-AF65-F5344CB8AC3E}">
        <p14:creationId xmlns:p14="http://schemas.microsoft.com/office/powerpoint/2010/main" val="22276050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44062" y="1398895"/>
            <a:ext cx="8229600" cy="4878818"/>
          </a:xfrm>
        </p:spPr>
        <p:txBody>
          <a:bodyPr>
            <a:normAutofit fontScale="70000" lnSpcReduction="20000"/>
          </a:bodyPr>
          <a:lstStyle/>
          <a:p>
            <a:pPr marL="0" indent="0" algn="ctr">
              <a:buNone/>
            </a:pPr>
            <a:r>
              <a:rPr lang="cs-CZ" sz="3100" b="1" u="sng" dirty="0" err="1" smtClean="0"/>
              <a:t>Environmental</a:t>
            </a:r>
            <a:r>
              <a:rPr lang="cs-CZ" sz="3100" b="1" u="sng" dirty="0" smtClean="0"/>
              <a:t> management </a:t>
            </a:r>
            <a:r>
              <a:rPr lang="cs-CZ" sz="3100" b="1" u="sng" dirty="0" err="1" smtClean="0"/>
              <a:t>instruments</a:t>
            </a:r>
            <a:r>
              <a:rPr lang="cs-CZ" sz="3100" b="1" u="sng" dirty="0" smtClean="0"/>
              <a:t> </a:t>
            </a:r>
            <a:r>
              <a:rPr lang="cs-CZ" sz="3100" b="1" u="sng" dirty="0" err="1" smtClean="0"/>
              <a:t>incorporating</a:t>
            </a:r>
            <a:r>
              <a:rPr lang="cs-CZ" sz="3100" b="1" u="sng" dirty="0" smtClean="0"/>
              <a:t> </a:t>
            </a:r>
            <a:r>
              <a:rPr lang="cs-CZ" sz="3100" b="1" u="sng" dirty="0" err="1"/>
              <a:t>access</a:t>
            </a:r>
            <a:r>
              <a:rPr lang="cs-CZ" sz="3100" b="1" u="sng" dirty="0"/>
              <a:t> </a:t>
            </a:r>
            <a:r>
              <a:rPr lang="cs-CZ" sz="3100" b="1" u="sng" dirty="0" err="1" smtClean="0"/>
              <a:t>rights</a:t>
            </a:r>
            <a:endParaRPr lang="cs-CZ" sz="3100" b="1" u="sng" dirty="0" smtClean="0"/>
          </a:p>
          <a:p>
            <a:pPr marL="0" indent="0" algn="ctr">
              <a:buNone/>
            </a:pPr>
            <a:endParaRPr lang="cs-CZ" sz="2200" b="1" dirty="0" smtClean="0"/>
          </a:p>
          <a:p>
            <a:pPr marL="0" indent="0" algn="ctr">
              <a:buNone/>
            </a:pPr>
            <a:endParaRPr lang="cs-CZ" sz="2200" b="1" dirty="0" smtClean="0"/>
          </a:p>
          <a:p>
            <a:pPr marL="0" indent="0" algn="ctr">
              <a:buNone/>
            </a:pPr>
            <a:endParaRPr lang="cs-CZ" sz="2200" b="1" dirty="0"/>
          </a:p>
          <a:p>
            <a:pPr marL="0" indent="0" algn="ctr">
              <a:buNone/>
            </a:pPr>
            <a:endParaRPr lang="cs-CZ" sz="2200" b="1" dirty="0" smtClean="0"/>
          </a:p>
          <a:p>
            <a:r>
              <a:rPr lang="cs-CZ" b="1" dirty="0" err="1" smtClean="0"/>
              <a:t>Environmental</a:t>
            </a:r>
            <a:r>
              <a:rPr lang="cs-CZ" b="1" dirty="0" smtClean="0"/>
              <a:t> </a:t>
            </a:r>
            <a:r>
              <a:rPr lang="cs-CZ" b="1" dirty="0" err="1"/>
              <a:t>impact</a:t>
            </a:r>
            <a:r>
              <a:rPr lang="cs-CZ" b="1" dirty="0"/>
              <a:t> </a:t>
            </a:r>
            <a:r>
              <a:rPr lang="cs-CZ" b="1" dirty="0" err="1" smtClean="0"/>
              <a:t>assessment</a:t>
            </a:r>
            <a:endParaRPr lang="cs-CZ" b="1" dirty="0" smtClean="0"/>
          </a:p>
          <a:p>
            <a:r>
              <a:rPr lang="cs-CZ" b="1" dirty="0" err="1"/>
              <a:t>Strategic</a:t>
            </a:r>
            <a:r>
              <a:rPr lang="cs-CZ" b="1" dirty="0"/>
              <a:t> </a:t>
            </a:r>
            <a:r>
              <a:rPr lang="cs-CZ" b="1" dirty="0" err="1"/>
              <a:t>environmental</a:t>
            </a:r>
            <a:r>
              <a:rPr lang="cs-CZ" b="1" dirty="0"/>
              <a:t> </a:t>
            </a:r>
            <a:r>
              <a:rPr lang="cs-CZ" b="1" dirty="0" err="1"/>
              <a:t>assessment</a:t>
            </a:r>
            <a:endParaRPr lang="cs-CZ" b="1" dirty="0"/>
          </a:p>
          <a:p>
            <a:r>
              <a:rPr lang="en-US" dirty="0" smtClean="0"/>
              <a:t>Public </a:t>
            </a:r>
            <a:r>
              <a:rPr lang="en-US" dirty="0"/>
              <a:t>hearings on permits, authorizations and </a:t>
            </a:r>
            <a:r>
              <a:rPr lang="en-US" dirty="0" err="1"/>
              <a:t>licences</a:t>
            </a:r>
            <a:r>
              <a:rPr lang="en-US" dirty="0"/>
              <a:t> and for planning purposes</a:t>
            </a:r>
          </a:p>
          <a:p>
            <a:r>
              <a:rPr lang="en-US" dirty="0"/>
              <a:t>Advisory councils involving multiple actors</a:t>
            </a:r>
          </a:p>
          <a:p>
            <a:r>
              <a:rPr lang="cs-CZ" dirty="0" err="1"/>
              <a:t>Legislative</a:t>
            </a:r>
            <a:r>
              <a:rPr lang="cs-CZ" dirty="0"/>
              <a:t> </a:t>
            </a:r>
            <a:r>
              <a:rPr lang="cs-CZ" dirty="0" err="1"/>
              <a:t>hearings</a:t>
            </a:r>
            <a:endParaRPr lang="cs-CZ" dirty="0"/>
          </a:p>
          <a:p>
            <a:r>
              <a:rPr lang="en-US" dirty="0"/>
              <a:t>Preparation of emissions and environmental quality standards</a:t>
            </a:r>
          </a:p>
          <a:p>
            <a:r>
              <a:rPr lang="cs-CZ" dirty="0" smtClean="0"/>
              <a:t>(</a:t>
            </a:r>
            <a:r>
              <a:rPr lang="cs-CZ" dirty="0" err="1" smtClean="0"/>
              <a:t>Environmental</a:t>
            </a:r>
            <a:r>
              <a:rPr lang="cs-CZ" dirty="0" smtClean="0"/>
              <a:t>) </a:t>
            </a:r>
            <a:r>
              <a:rPr lang="cs-CZ" dirty="0" err="1"/>
              <a:t>land</a:t>
            </a:r>
            <a:r>
              <a:rPr lang="cs-CZ" dirty="0"/>
              <a:t>-use </a:t>
            </a:r>
            <a:r>
              <a:rPr lang="cs-CZ" dirty="0" err="1"/>
              <a:t>planning</a:t>
            </a:r>
            <a:endParaRPr lang="cs-CZ" dirty="0"/>
          </a:p>
          <a:p>
            <a:r>
              <a:rPr lang="en-US" dirty="0"/>
              <a:t>Public consultations on standards, strategic instruments, and prevention </a:t>
            </a:r>
            <a:r>
              <a:rPr lang="en-US" dirty="0" smtClean="0"/>
              <a:t>and</a:t>
            </a:r>
            <a:r>
              <a:rPr lang="cs-CZ" dirty="0" smtClean="0"/>
              <a:t> </a:t>
            </a:r>
            <a:r>
              <a:rPr lang="cs-CZ" dirty="0" err="1" smtClean="0"/>
              <a:t>decontamination</a:t>
            </a:r>
            <a:r>
              <a:rPr lang="cs-CZ" dirty="0" smtClean="0"/>
              <a:t> </a:t>
            </a:r>
            <a:r>
              <a:rPr lang="cs-CZ" dirty="0" err="1"/>
              <a:t>plans</a:t>
            </a:r>
            <a:endParaRPr lang="cs-CZ" sz="2200" b="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31</a:t>
            </a:fld>
            <a:endParaRPr lang="cs-CZ"/>
          </a:p>
        </p:txBody>
      </p:sp>
      <p:sp>
        <p:nvSpPr>
          <p:cNvPr id="12" name="Zaoblený obdélník 11"/>
          <p:cNvSpPr/>
          <p:nvPr/>
        </p:nvSpPr>
        <p:spPr>
          <a:xfrm>
            <a:off x="606388" y="1988840"/>
            <a:ext cx="7931224" cy="44216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Access to public </a:t>
            </a:r>
            <a:r>
              <a:rPr lang="cs-CZ" dirty="0" err="1"/>
              <a:t>participation</a:t>
            </a:r>
            <a:endParaRPr lang="cs-CZ" sz="2000" dirty="0"/>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13" name="TextovéPole 12"/>
          <p:cNvSpPr txBox="1"/>
          <p:nvPr/>
        </p:nvSpPr>
        <p:spPr>
          <a:xfrm>
            <a:off x="1691680" y="394227"/>
            <a:ext cx="6624736" cy="477054"/>
          </a:xfrm>
          <a:prstGeom prst="rect">
            <a:avLst/>
          </a:prstGeom>
          <a:noFill/>
        </p:spPr>
        <p:txBody>
          <a:bodyPr wrap="square" rtlCol="0">
            <a:spAutoFit/>
          </a:bodyPr>
          <a:lstStyle/>
          <a:p>
            <a:r>
              <a:rPr lang="cs-CZ" sz="2500" dirty="0" err="1"/>
              <a:t>Environmental</a:t>
            </a:r>
            <a:r>
              <a:rPr lang="cs-CZ" sz="2500" dirty="0"/>
              <a:t> management </a:t>
            </a:r>
            <a:r>
              <a:rPr lang="cs-CZ" sz="2500" dirty="0" err="1"/>
              <a:t>instruments</a:t>
            </a:r>
            <a:endParaRPr lang="en-AU" sz="2500" dirty="0"/>
          </a:p>
        </p:txBody>
      </p:sp>
      <p:sp>
        <p:nvSpPr>
          <p:cNvPr id="4" name="Bublinový popisek ve tvaru obláčku 3"/>
          <p:cNvSpPr/>
          <p:nvPr/>
        </p:nvSpPr>
        <p:spPr>
          <a:xfrm>
            <a:off x="5652120" y="2485311"/>
            <a:ext cx="2592288" cy="577104"/>
          </a:xfrm>
          <a:prstGeom prst="cloudCallout">
            <a:avLst>
              <a:gd name="adj1" fmla="val -70352"/>
              <a:gd name="adj2" fmla="val 289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500" dirty="0" err="1"/>
              <a:t>see</a:t>
            </a:r>
            <a:r>
              <a:rPr lang="cs-CZ" sz="1500" dirty="0"/>
              <a:t> </a:t>
            </a:r>
            <a:r>
              <a:rPr lang="cs-CZ" sz="1500" dirty="0" err="1"/>
              <a:t>previous</a:t>
            </a:r>
            <a:r>
              <a:rPr lang="cs-CZ" sz="1500" dirty="0"/>
              <a:t> </a:t>
            </a:r>
            <a:r>
              <a:rPr lang="cs-CZ" sz="1500" dirty="0" err="1"/>
              <a:t>lesson</a:t>
            </a:r>
            <a:endParaRPr lang="cs-CZ" sz="1500" dirty="0"/>
          </a:p>
        </p:txBody>
      </p:sp>
    </p:spTree>
    <p:extLst>
      <p:ext uri="{BB962C8B-B14F-4D97-AF65-F5344CB8AC3E}">
        <p14:creationId xmlns:p14="http://schemas.microsoft.com/office/powerpoint/2010/main" val="15799965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44062" y="1398895"/>
            <a:ext cx="8229600" cy="4738368"/>
          </a:xfrm>
        </p:spPr>
        <p:txBody>
          <a:bodyPr>
            <a:normAutofit fontScale="85000" lnSpcReduction="20000"/>
          </a:bodyPr>
          <a:lstStyle/>
          <a:p>
            <a:pPr marL="0" indent="0" algn="ctr">
              <a:buNone/>
            </a:pPr>
            <a:r>
              <a:rPr lang="cs-CZ" sz="3100" b="1" u="sng" dirty="0" err="1" smtClean="0"/>
              <a:t>Environmental</a:t>
            </a:r>
            <a:r>
              <a:rPr lang="cs-CZ" sz="3100" b="1" u="sng" dirty="0" smtClean="0"/>
              <a:t> management </a:t>
            </a:r>
            <a:r>
              <a:rPr lang="cs-CZ" sz="3100" b="1" u="sng" dirty="0" err="1" smtClean="0"/>
              <a:t>instruments</a:t>
            </a:r>
            <a:r>
              <a:rPr lang="cs-CZ" sz="3100" b="1" u="sng" dirty="0" smtClean="0"/>
              <a:t> </a:t>
            </a:r>
            <a:r>
              <a:rPr lang="cs-CZ" sz="3100" b="1" u="sng" dirty="0" err="1" smtClean="0"/>
              <a:t>incorporating</a:t>
            </a:r>
            <a:r>
              <a:rPr lang="cs-CZ" sz="3100" b="1" u="sng" dirty="0" smtClean="0"/>
              <a:t> </a:t>
            </a:r>
            <a:r>
              <a:rPr lang="cs-CZ" sz="3100" b="1" u="sng" dirty="0" err="1"/>
              <a:t>access</a:t>
            </a:r>
            <a:r>
              <a:rPr lang="cs-CZ" sz="3100" b="1" u="sng" dirty="0"/>
              <a:t> </a:t>
            </a:r>
            <a:r>
              <a:rPr lang="cs-CZ" sz="3100" b="1" u="sng" dirty="0" err="1" smtClean="0"/>
              <a:t>rights</a:t>
            </a:r>
            <a:endParaRPr lang="cs-CZ" sz="3100" b="1" u="sng" dirty="0" smtClean="0"/>
          </a:p>
          <a:p>
            <a:pPr marL="0" indent="0" algn="ctr">
              <a:buNone/>
            </a:pPr>
            <a:endParaRPr lang="cs-CZ" sz="2200" b="1" dirty="0"/>
          </a:p>
          <a:p>
            <a:pPr marL="0" indent="0" algn="ctr">
              <a:buNone/>
            </a:pPr>
            <a:endParaRPr lang="cs-CZ" sz="2200" b="1" dirty="0" smtClean="0"/>
          </a:p>
          <a:p>
            <a:pPr marL="0" indent="0" algn="ctr">
              <a:buNone/>
            </a:pPr>
            <a:endParaRPr lang="cs-CZ" sz="2200" b="1" dirty="0"/>
          </a:p>
          <a:p>
            <a:r>
              <a:rPr lang="en-US" dirty="0"/>
              <a:t>Administrative mechanisms and judicial actions</a:t>
            </a:r>
          </a:p>
          <a:p>
            <a:r>
              <a:rPr lang="cs-CZ" dirty="0" smtClean="0"/>
              <a:t>(</a:t>
            </a:r>
            <a:r>
              <a:rPr lang="cs-CZ" dirty="0" err="1" smtClean="0"/>
              <a:t>Environmental</a:t>
            </a:r>
            <a:r>
              <a:rPr lang="cs-CZ" dirty="0" smtClean="0"/>
              <a:t> </a:t>
            </a:r>
            <a:r>
              <a:rPr lang="cs-CZ" dirty="0" err="1" smtClean="0"/>
              <a:t>courts</a:t>
            </a:r>
            <a:r>
              <a:rPr lang="cs-CZ" dirty="0" smtClean="0"/>
              <a:t>)</a:t>
            </a:r>
          </a:p>
          <a:p>
            <a:r>
              <a:rPr lang="en-US" dirty="0" smtClean="0"/>
              <a:t>Ordinary and administrative courts of justice specializing in the environment</a:t>
            </a:r>
          </a:p>
          <a:p>
            <a:r>
              <a:rPr lang="en-US" dirty="0" smtClean="0"/>
              <a:t>Complaints </a:t>
            </a:r>
            <a:r>
              <a:rPr lang="en-US" dirty="0"/>
              <a:t>to sectoral agencies with environmental competencies</a:t>
            </a:r>
          </a:p>
          <a:p>
            <a:r>
              <a:rPr lang="cs-CZ" dirty="0" err="1"/>
              <a:t>Alternative</a:t>
            </a:r>
            <a:r>
              <a:rPr lang="cs-CZ" dirty="0"/>
              <a:t> </a:t>
            </a:r>
            <a:r>
              <a:rPr lang="cs-CZ" dirty="0" err="1"/>
              <a:t>conflict</a:t>
            </a:r>
            <a:r>
              <a:rPr lang="cs-CZ" dirty="0"/>
              <a:t> </a:t>
            </a:r>
            <a:r>
              <a:rPr lang="cs-CZ" dirty="0" err="1"/>
              <a:t>resolution</a:t>
            </a:r>
            <a:endParaRPr lang="cs-CZ" sz="2200" b="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32</a:t>
            </a:fld>
            <a:endParaRPr lang="cs-CZ"/>
          </a:p>
        </p:txBody>
      </p:sp>
      <p:sp>
        <p:nvSpPr>
          <p:cNvPr id="12" name="Zaoblený obdélník 11"/>
          <p:cNvSpPr/>
          <p:nvPr/>
        </p:nvSpPr>
        <p:spPr>
          <a:xfrm>
            <a:off x="593250" y="2276872"/>
            <a:ext cx="7931224" cy="44216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Access to </a:t>
            </a:r>
            <a:r>
              <a:rPr lang="cs-CZ" dirty="0" smtClean="0"/>
              <a:t>justice</a:t>
            </a:r>
            <a:endParaRPr lang="cs-CZ" sz="2000" dirty="0"/>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13" name="TextovéPole 12"/>
          <p:cNvSpPr txBox="1"/>
          <p:nvPr/>
        </p:nvSpPr>
        <p:spPr>
          <a:xfrm>
            <a:off x="1691680" y="394227"/>
            <a:ext cx="6624736" cy="477054"/>
          </a:xfrm>
          <a:prstGeom prst="rect">
            <a:avLst/>
          </a:prstGeom>
          <a:noFill/>
        </p:spPr>
        <p:txBody>
          <a:bodyPr wrap="square" rtlCol="0">
            <a:spAutoFit/>
          </a:bodyPr>
          <a:lstStyle/>
          <a:p>
            <a:r>
              <a:rPr lang="cs-CZ" sz="2500" dirty="0" err="1"/>
              <a:t>Environmental</a:t>
            </a:r>
            <a:r>
              <a:rPr lang="cs-CZ" sz="2500" dirty="0"/>
              <a:t> management </a:t>
            </a:r>
            <a:r>
              <a:rPr lang="cs-CZ" sz="2500" dirty="0" err="1"/>
              <a:t>instruments</a:t>
            </a:r>
            <a:endParaRPr lang="en-AU" sz="2500" dirty="0"/>
          </a:p>
        </p:txBody>
      </p:sp>
    </p:spTree>
    <p:extLst>
      <p:ext uri="{BB962C8B-B14F-4D97-AF65-F5344CB8AC3E}">
        <p14:creationId xmlns:p14="http://schemas.microsoft.com/office/powerpoint/2010/main" val="36182997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33</a:t>
            </a:fld>
            <a:endParaRPr lang="cs-CZ"/>
          </a:p>
        </p:txBody>
      </p:sp>
      <p:sp>
        <p:nvSpPr>
          <p:cNvPr id="4" name="Zástupný symbol pro zápatí 3"/>
          <p:cNvSpPr>
            <a:spLocks noGrp="1"/>
          </p:cNvSpPr>
          <p:nvPr>
            <p:ph type="ftr" sz="quarter" idx="11"/>
          </p:nvPr>
        </p:nvSpPr>
        <p:spPr/>
        <p:txBody>
          <a:bodyPr/>
          <a:lstStyle/>
          <a:p>
            <a:r>
              <a:rPr lang="cs-CZ" smtClean="0"/>
              <a:t>Dominik Židek</a:t>
            </a:r>
            <a:endParaRPr lang="cs-CZ"/>
          </a:p>
        </p:txBody>
      </p:sp>
      <p:sp>
        <p:nvSpPr>
          <p:cNvPr id="3" name="Obdélník 2"/>
          <p:cNvSpPr/>
          <p:nvPr/>
        </p:nvSpPr>
        <p:spPr>
          <a:xfrm>
            <a:off x="779884" y="1202779"/>
            <a:ext cx="7756176" cy="1169551"/>
          </a:xfrm>
          <a:prstGeom prst="rect">
            <a:avLst/>
          </a:prstGeom>
        </p:spPr>
        <p:txBody>
          <a:bodyPr wrap="square">
            <a:spAutoFit/>
          </a:bodyPr>
          <a:lstStyle/>
          <a:p>
            <a:pPr algn="ctr"/>
            <a:r>
              <a:rPr lang="en-US" sz="3500" b="1" dirty="0"/>
              <a:t>Czech environmental law and access rights </a:t>
            </a:r>
          </a:p>
        </p:txBody>
      </p:sp>
      <p:sp>
        <p:nvSpPr>
          <p:cNvPr id="12" name="TextovéPole 11"/>
          <p:cNvSpPr txBox="1"/>
          <p:nvPr/>
        </p:nvSpPr>
        <p:spPr>
          <a:xfrm>
            <a:off x="1691680" y="394227"/>
            <a:ext cx="6624736" cy="477054"/>
          </a:xfrm>
          <a:prstGeom prst="rect">
            <a:avLst/>
          </a:prstGeom>
          <a:noFill/>
        </p:spPr>
        <p:txBody>
          <a:bodyPr wrap="square" rtlCol="0">
            <a:spAutoFit/>
          </a:bodyPr>
          <a:lstStyle/>
          <a:p>
            <a:r>
              <a:rPr lang="en-GB" sz="2500" dirty="0" smtClean="0"/>
              <a:t>Czech environmental law and access rights </a:t>
            </a:r>
            <a:endParaRPr lang="en-GB" sz="2500" dirty="0"/>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28570">
            <a:off x="5353602" y="2478762"/>
            <a:ext cx="3282908" cy="2462181"/>
          </a:xfrm>
          <a:prstGeom prst="rect">
            <a:avLst/>
          </a:prstGeom>
        </p:spPr>
      </p:pic>
      <p:pic>
        <p:nvPicPr>
          <p:cNvPr id="10" name="Obráze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09448">
            <a:off x="674494" y="2795681"/>
            <a:ext cx="3547033" cy="1998162"/>
          </a:xfrm>
          <a:prstGeom prst="rect">
            <a:avLst/>
          </a:prstGeom>
        </p:spPr>
      </p:pic>
      <p:pic>
        <p:nvPicPr>
          <p:cNvPr id="11" name="Obráze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50685" y="4844284"/>
            <a:ext cx="2587996" cy="1455748"/>
          </a:xfrm>
          <a:prstGeom prst="rect">
            <a:avLst/>
          </a:prstGeom>
        </p:spPr>
      </p:pic>
    </p:spTree>
    <p:extLst>
      <p:ext uri="{BB962C8B-B14F-4D97-AF65-F5344CB8AC3E}">
        <p14:creationId xmlns:p14="http://schemas.microsoft.com/office/powerpoint/2010/main" val="2882773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44062" y="1398895"/>
            <a:ext cx="8229600" cy="4738368"/>
          </a:xfrm>
        </p:spPr>
        <p:txBody>
          <a:bodyPr>
            <a:normAutofit fontScale="92500"/>
          </a:bodyPr>
          <a:lstStyle/>
          <a:p>
            <a:pPr marL="0" indent="0" algn="ctr">
              <a:buNone/>
            </a:pPr>
            <a:r>
              <a:rPr lang="en-GB" sz="2700" b="1" dirty="0" smtClean="0"/>
              <a:t>Charter of Fundamental Rights and Freedoms</a:t>
            </a:r>
          </a:p>
          <a:p>
            <a:r>
              <a:rPr lang="en-GB" sz="2600" dirty="0" smtClean="0"/>
              <a:t>Article 35</a:t>
            </a:r>
          </a:p>
          <a:p>
            <a:pPr lvl="1"/>
            <a:r>
              <a:rPr lang="en-GB" sz="2300" dirty="0" smtClean="0"/>
              <a:t>(1) Everybody has the right to live a favourable living environment.</a:t>
            </a:r>
          </a:p>
          <a:p>
            <a:pPr lvl="1"/>
            <a:r>
              <a:rPr lang="en-GB" sz="2300" dirty="0" smtClean="0"/>
              <a:t>(2) Everybody is entitled to timely and complete information about the state of the living environment and natural resources.</a:t>
            </a:r>
          </a:p>
          <a:p>
            <a:pPr lvl="1"/>
            <a:r>
              <a:rPr lang="en-GB" sz="2300" dirty="0" smtClean="0"/>
              <a:t>(3) In exercising his or her rights nobody may endanger or cause damage to the living environment, natural resources, the wealth of natural species, and cultural monuments beyond limits set by law.</a:t>
            </a:r>
          </a:p>
          <a:p>
            <a:r>
              <a:rPr lang="en-GB" sz="2600" dirty="0" smtClean="0"/>
              <a:t>Article 41</a:t>
            </a:r>
          </a:p>
          <a:p>
            <a:pPr lvl="1"/>
            <a:r>
              <a:rPr lang="en-GB" sz="2200" dirty="0" smtClean="0"/>
              <a:t>(1) The rights listed in ... Article 35 of the Charter may be claimed only within the scope of the </a:t>
            </a:r>
            <a:r>
              <a:rPr lang="en-GB" sz="2200" u="sng" dirty="0" smtClean="0"/>
              <a:t>laws implementing these provisions.</a:t>
            </a:r>
          </a:p>
          <a:p>
            <a:endParaRPr lang="en-GB" sz="2200" b="1" dirty="0" smtClean="0"/>
          </a:p>
          <a:p>
            <a:pPr marL="0" indent="0" algn="ctr">
              <a:buNone/>
            </a:pPr>
            <a:endParaRPr lang="en-GB" sz="2200" b="1" dirty="0" smtClean="0"/>
          </a:p>
          <a:p>
            <a:pPr marL="0" indent="0" algn="ctr">
              <a:buNone/>
            </a:pPr>
            <a:endParaRPr lang="en-GB" sz="2200" b="1"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34</a:t>
            </a:fld>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10" name="TextovéPole 9"/>
          <p:cNvSpPr txBox="1"/>
          <p:nvPr/>
        </p:nvSpPr>
        <p:spPr>
          <a:xfrm>
            <a:off x="1691680" y="394227"/>
            <a:ext cx="6624736" cy="477054"/>
          </a:xfrm>
          <a:prstGeom prst="rect">
            <a:avLst/>
          </a:prstGeom>
          <a:noFill/>
        </p:spPr>
        <p:txBody>
          <a:bodyPr wrap="square" rtlCol="0">
            <a:spAutoFit/>
          </a:bodyPr>
          <a:lstStyle/>
          <a:p>
            <a:r>
              <a:rPr lang="en-GB" sz="2500" dirty="0" smtClean="0"/>
              <a:t>Czech environmental law and access rights </a:t>
            </a:r>
            <a:endParaRPr lang="en-GB" sz="2500" dirty="0"/>
          </a:p>
        </p:txBody>
      </p:sp>
    </p:spTree>
    <p:extLst>
      <p:ext uri="{BB962C8B-B14F-4D97-AF65-F5344CB8AC3E}">
        <p14:creationId xmlns:p14="http://schemas.microsoft.com/office/powerpoint/2010/main" val="6044663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35</a:t>
            </a:fld>
            <a:endParaRPr lang="cs-CZ"/>
          </a:p>
        </p:txBody>
      </p:sp>
      <p:sp>
        <p:nvSpPr>
          <p:cNvPr id="6" name="Zástupný symbol pro zápatí 5"/>
          <p:cNvSpPr>
            <a:spLocks noGrp="1"/>
          </p:cNvSpPr>
          <p:nvPr>
            <p:ph type="ftr" sz="quarter" idx="11"/>
          </p:nvPr>
        </p:nvSpPr>
        <p:spPr/>
        <p:txBody>
          <a:bodyPr/>
          <a:lstStyle/>
          <a:p>
            <a:r>
              <a:rPr lang="cs-CZ" smtClean="0"/>
              <a:t>Dominik Židek</a:t>
            </a:r>
            <a:endParaRPr lang="cs-CZ"/>
          </a:p>
        </p:txBody>
      </p:sp>
      <p:sp>
        <p:nvSpPr>
          <p:cNvPr id="10" name="TextovéPole 9"/>
          <p:cNvSpPr txBox="1"/>
          <p:nvPr/>
        </p:nvSpPr>
        <p:spPr>
          <a:xfrm>
            <a:off x="1691680" y="394227"/>
            <a:ext cx="6624736" cy="477054"/>
          </a:xfrm>
          <a:prstGeom prst="rect">
            <a:avLst/>
          </a:prstGeom>
          <a:noFill/>
        </p:spPr>
        <p:txBody>
          <a:bodyPr wrap="square" rtlCol="0">
            <a:spAutoFit/>
          </a:bodyPr>
          <a:lstStyle/>
          <a:p>
            <a:r>
              <a:rPr lang="en-GB" sz="2500" dirty="0" smtClean="0"/>
              <a:t>Czech environmental law and access rights </a:t>
            </a:r>
            <a:endParaRPr lang="en-GB" sz="2500" dirty="0"/>
          </a:p>
        </p:txBody>
      </p:sp>
      <p:sp>
        <p:nvSpPr>
          <p:cNvPr id="11" name="Ovál 10"/>
          <p:cNvSpPr/>
          <p:nvPr/>
        </p:nvSpPr>
        <p:spPr>
          <a:xfrm>
            <a:off x="2590800" y="1006662"/>
            <a:ext cx="3696671" cy="1221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Universal human rights standards related to environmental protection</a:t>
            </a:r>
            <a:endParaRPr lang="en-GB" dirty="0"/>
          </a:p>
        </p:txBody>
      </p:sp>
      <p:sp>
        <p:nvSpPr>
          <p:cNvPr id="12" name="Zaoblený obdélník 11"/>
          <p:cNvSpPr/>
          <p:nvPr/>
        </p:nvSpPr>
        <p:spPr>
          <a:xfrm>
            <a:off x="576155" y="2715671"/>
            <a:ext cx="1800200" cy="93424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a:t>The right to information</a:t>
            </a:r>
            <a:endParaRPr lang="cs-CZ"/>
          </a:p>
        </p:txBody>
      </p:sp>
      <p:sp>
        <p:nvSpPr>
          <p:cNvPr id="13" name="Zaoblený obdélník 12"/>
          <p:cNvSpPr/>
          <p:nvPr/>
        </p:nvSpPr>
        <p:spPr>
          <a:xfrm>
            <a:off x="3540805" y="2765979"/>
            <a:ext cx="1800200" cy="87442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err="1"/>
              <a:t>The</a:t>
            </a:r>
            <a:r>
              <a:rPr lang="cs-CZ" dirty="0"/>
              <a:t> </a:t>
            </a:r>
            <a:r>
              <a:rPr lang="cs-CZ" dirty="0" err="1"/>
              <a:t>right</a:t>
            </a:r>
            <a:r>
              <a:rPr lang="cs-CZ" dirty="0"/>
              <a:t> to </a:t>
            </a:r>
            <a:r>
              <a:rPr lang="cs-CZ" dirty="0" err="1"/>
              <a:t>participation</a:t>
            </a:r>
            <a:endParaRPr lang="cs-CZ" dirty="0"/>
          </a:p>
        </p:txBody>
      </p:sp>
      <p:sp>
        <p:nvSpPr>
          <p:cNvPr id="14" name="Zaoblený obdélník 13"/>
          <p:cNvSpPr/>
          <p:nvPr/>
        </p:nvSpPr>
        <p:spPr>
          <a:xfrm>
            <a:off x="6434808" y="2781185"/>
            <a:ext cx="1665584" cy="86873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err="1"/>
              <a:t>The</a:t>
            </a:r>
            <a:r>
              <a:rPr lang="cs-CZ" dirty="0"/>
              <a:t> </a:t>
            </a:r>
            <a:r>
              <a:rPr lang="cs-CZ" dirty="0" err="1"/>
              <a:t>right</a:t>
            </a:r>
            <a:r>
              <a:rPr lang="cs-CZ" dirty="0"/>
              <a:t> to justice</a:t>
            </a:r>
            <a:endParaRPr lang="cs-CZ" dirty="0"/>
          </a:p>
        </p:txBody>
      </p:sp>
      <p:cxnSp>
        <p:nvCxnSpPr>
          <p:cNvPr id="15" name="Přímá spojnice se šipkou 14"/>
          <p:cNvCxnSpPr/>
          <p:nvPr/>
        </p:nvCxnSpPr>
        <p:spPr>
          <a:xfrm flipH="1">
            <a:off x="2087724" y="2149505"/>
            <a:ext cx="648072" cy="464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a:off x="4452247" y="2289675"/>
            <a:ext cx="0" cy="322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a:off x="6185067" y="2258395"/>
            <a:ext cx="611642" cy="323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bdélník 6"/>
          <p:cNvSpPr/>
          <p:nvPr/>
        </p:nvSpPr>
        <p:spPr>
          <a:xfrm>
            <a:off x="576155" y="4221088"/>
            <a:ext cx="1836204" cy="214955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GB" i="1" dirty="0" smtClean="0"/>
              <a:t>especially</a:t>
            </a:r>
            <a:r>
              <a:rPr lang="en-GB" dirty="0" smtClean="0"/>
              <a:t> </a:t>
            </a:r>
            <a:r>
              <a:rPr lang="en-GB" u="sng" dirty="0" smtClean="0"/>
              <a:t>Act No. 123/1998 Coll.</a:t>
            </a:r>
            <a:r>
              <a:rPr lang="en-GB" dirty="0" smtClean="0"/>
              <a:t>, on the right to information on the environment</a:t>
            </a:r>
          </a:p>
          <a:p>
            <a:endParaRPr lang="en-GB" sz="1000" dirty="0" smtClean="0"/>
          </a:p>
          <a:p>
            <a:r>
              <a:rPr lang="en-GB" dirty="0" smtClean="0"/>
              <a:t>and other legislation</a:t>
            </a:r>
            <a:endParaRPr lang="en-GB" dirty="0"/>
          </a:p>
        </p:txBody>
      </p:sp>
      <p:cxnSp>
        <p:nvCxnSpPr>
          <p:cNvPr id="18" name="Přímá spojnice se šipkou 17"/>
          <p:cNvCxnSpPr/>
          <p:nvPr/>
        </p:nvCxnSpPr>
        <p:spPr>
          <a:xfrm>
            <a:off x="1403648" y="3751590"/>
            <a:ext cx="0" cy="3547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9" name="Obdélník 18"/>
          <p:cNvSpPr/>
          <p:nvPr/>
        </p:nvSpPr>
        <p:spPr>
          <a:xfrm>
            <a:off x="2904402" y="4041739"/>
            <a:ext cx="3180620" cy="229730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i="1" dirty="0" smtClean="0"/>
              <a:t>especially</a:t>
            </a:r>
            <a:r>
              <a:rPr lang="en-GB" dirty="0" smtClean="0"/>
              <a:t> </a:t>
            </a:r>
            <a:r>
              <a:rPr lang="en-GB" u="sng" dirty="0" smtClean="0"/>
              <a:t>Act No. 114/1992 Coll.</a:t>
            </a:r>
            <a:r>
              <a:rPr lang="en-GB" dirty="0" smtClean="0"/>
              <a:t>, on Nature and Landscape Protection, </a:t>
            </a:r>
            <a:r>
              <a:rPr lang="en-GB" u="sng" dirty="0" smtClean="0"/>
              <a:t>Act No. 100/2001 Coll.</a:t>
            </a:r>
            <a:r>
              <a:rPr lang="en-GB" dirty="0" smtClean="0"/>
              <a:t>, on Environmental Impact Assessment and </a:t>
            </a:r>
            <a:r>
              <a:rPr lang="en-GB" u="sng" dirty="0" smtClean="0"/>
              <a:t>Act No. 183/2006 Coll.</a:t>
            </a:r>
            <a:r>
              <a:rPr lang="en-GB" dirty="0" smtClean="0"/>
              <a:t>, Building Act</a:t>
            </a:r>
          </a:p>
          <a:p>
            <a:endParaRPr lang="en-GB" sz="1000" dirty="0" smtClean="0"/>
          </a:p>
          <a:p>
            <a:r>
              <a:rPr lang="en-GB" dirty="0" smtClean="0"/>
              <a:t>and other legislation</a:t>
            </a:r>
            <a:endParaRPr lang="en-GB" dirty="0"/>
          </a:p>
        </p:txBody>
      </p:sp>
      <p:cxnSp>
        <p:nvCxnSpPr>
          <p:cNvPr id="22" name="Přímá spojnice se šipkou 21"/>
          <p:cNvCxnSpPr/>
          <p:nvPr/>
        </p:nvCxnSpPr>
        <p:spPr>
          <a:xfrm>
            <a:off x="4439135" y="3687039"/>
            <a:ext cx="0" cy="24190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4" name="Přímá spojnice se šipkou 23"/>
          <p:cNvCxnSpPr/>
          <p:nvPr/>
        </p:nvCxnSpPr>
        <p:spPr>
          <a:xfrm>
            <a:off x="7380312" y="3750368"/>
            <a:ext cx="0" cy="35470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6" name="Obdélník 25"/>
          <p:cNvSpPr/>
          <p:nvPr/>
        </p:nvSpPr>
        <p:spPr>
          <a:xfrm>
            <a:off x="6408686" y="4189009"/>
            <a:ext cx="1979240" cy="214955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i="1" dirty="0" smtClean="0"/>
              <a:t>especially</a:t>
            </a:r>
            <a:r>
              <a:rPr lang="en-GB" dirty="0" smtClean="0"/>
              <a:t> </a:t>
            </a:r>
            <a:r>
              <a:rPr lang="en-GB" u="sng" dirty="0" smtClean="0"/>
              <a:t>Act No. 150/2002 Coll.</a:t>
            </a:r>
            <a:r>
              <a:rPr lang="en-GB" dirty="0" smtClean="0"/>
              <a:t>, Code of Administrative Justice </a:t>
            </a:r>
          </a:p>
          <a:p>
            <a:endParaRPr lang="en-GB" sz="1000" dirty="0" smtClean="0"/>
          </a:p>
          <a:p>
            <a:r>
              <a:rPr lang="en-GB" dirty="0" smtClean="0"/>
              <a:t>and other legislation</a:t>
            </a:r>
            <a:endParaRPr lang="en-GB" dirty="0"/>
          </a:p>
        </p:txBody>
      </p:sp>
    </p:spTree>
    <p:extLst>
      <p:ext uri="{BB962C8B-B14F-4D97-AF65-F5344CB8AC3E}">
        <p14:creationId xmlns:p14="http://schemas.microsoft.com/office/powerpoint/2010/main" val="995164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484784"/>
            <a:ext cx="8147248" cy="4680520"/>
          </a:xfrm>
        </p:spPr>
        <p:txBody>
          <a:bodyPr>
            <a:normAutofit lnSpcReduction="10000"/>
          </a:bodyPr>
          <a:lstStyle/>
          <a:p>
            <a:r>
              <a:rPr lang="en-GB" sz="2000" dirty="0" smtClean="0"/>
              <a:t>Literature in IS MU – Full Information on the Course „SOC002“</a:t>
            </a:r>
          </a:p>
          <a:p>
            <a:r>
              <a:rPr lang="en-GB" sz="2000" dirty="0" smtClean="0"/>
              <a:t>Ludwig </a:t>
            </a:r>
            <a:r>
              <a:rPr lang="en-GB" sz="2000" dirty="0" err="1" smtClean="0"/>
              <a:t>Krämer</a:t>
            </a:r>
            <a:r>
              <a:rPr lang="en-GB" sz="2000" dirty="0" smtClean="0"/>
              <a:t>: </a:t>
            </a:r>
            <a:r>
              <a:rPr lang="en-GB" sz="2000" i="1" dirty="0" smtClean="0"/>
              <a:t>EU environmental law</a:t>
            </a:r>
            <a:r>
              <a:rPr lang="en-GB" sz="2000" dirty="0" smtClean="0"/>
              <a:t>. 7 ed. London: Sweet &amp; Maxwell; University edition, 2012. 566 s. ISBN: 978-0-4140-2331-4.</a:t>
            </a:r>
          </a:p>
          <a:p>
            <a:r>
              <a:rPr lang="en-GB" sz="2000" dirty="0" smtClean="0"/>
              <a:t>J. </a:t>
            </a:r>
            <a:r>
              <a:rPr lang="en-GB" sz="2000" dirty="0" err="1" smtClean="0"/>
              <a:t>Foti</a:t>
            </a:r>
            <a:r>
              <a:rPr lang="en-GB" sz="2000" dirty="0" smtClean="0"/>
              <a:t> and others: </a:t>
            </a:r>
            <a:r>
              <a:rPr lang="en-GB" sz="2000" i="1" dirty="0" smtClean="0"/>
              <a:t>Voice and Choice: Opening the Door to Environmental Democracy</a:t>
            </a:r>
            <a:r>
              <a:rPr lang="en-GB" sz="2000" dirty="0" smtClean="0"/>
              <a:t>. Washington, D.C., World Resources Institute (WRI), 2008.</a:t>
            </a:r>
          </a:p>
          <a:p>
            <a:r>
              <a:rPr lang="en-GB" sz="2000" dirty="0" smtClean="0"/>
              <a:t>David R. Boyd: </a:t>
            </a:r>
            <a:r>
              <a:rPr lang="en-GB" sz="2000" i="1" dirty="0" smtClean="0"/>
              <a:t>The Status of Constitutional Protection for the Environment in Other Nations</a:t>
            </a:r>
            <a:r>
              <a:rPr lang="en-GB" sz="2000" dirty="0" smtClean="0"/>
              <a:t>. David Suzuki Foundation.</a:t>
            </a:r>
            <a:endParaRPr lang="en-GB" sz="2000" i="1" dirty="0" smtClean="0"/>
          </a:p>
          <a:p>
            <a:r>
              <a:rPr lang="en-GB" sz="2000" dirty="0" smtClean="0"/>
              <a:t>Office of the United Nations High Commissioner for Human Rights (ECLAC/OHCHR). </a:t>
            </a:r>
            <a:r>
              <a:rPr lang="en-GB" sz="2000" i="1" dirty="0" smtClean="0"/>
              <a:t>Society, rights and the environment: international human rights standards applicable to access to information, public participation and access to justice (LC/W.712). </a:t>
            </a:r>
            <a:r>
              <a:rPr lang="en-GB" sz="2000" dirty="0" smtClean="0"/>
              <a:t>Santiago, 2016.</a:t>
            </a:r>
          </a:p>
          <a:p>
            <a:r>
              <a:rPr lang="en-GB" sz="2000" dirty="0" smtClean="0"/>
              <a:t>Economic Commission for Latin America and the Caribbean (ECLAC). </a:t>
            </a:r>
            <a:r>
              <a:rPr lang="en-GB" sz="2000" i="1" dirty="0" smtClean="0"/>
              <a:t>Access to information, participation and justice in environmental matters in Latin America and the Caribbean: towards achievement of the 2030 Agenda for Sustainable Development (LC/TS.2017/83)</a:t>
            </a:r>
            <a:r>
              <a:rPr lang="en-GB" sz="2000" dirty="0" smtClean="0"/>
              <a:t>. Santiago, 2018.</a:t>
            </a:r>
          </a:p>
          <a:p>
            <a:endParaRPr lang="en-GB" sz="2000" dirty="0" smtClean="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36</a:t>
            </a:fld>
            <a:endParaRPr lang="cs-CZ"/>
          </a:p>
        </p:txBody>
      </p:sp>
      <p:sp>
        <p:nvSpPr>
          <p:cNvPr id="10" name="TextovéPole 9"/>
          <p:cNvSpPr txBox="1"/>
          <p:nvPr/>
        </p:nvSpPr>
        <p:spPr>
          <a:xfrm>
            <a:off x="1691680" y="394227"/>
            <a:ext cx="6624736" cy="553998"/>
          </a:xfrm>
          <a:prstGeom prst="rect">
            <a:avLst/>
          </a:prstGeom>
          <a:noFill/>
        </p:spPr>
        <p:txBody>
          <a:bodyPr wrap="square" rtlCol="0">
            <a:spAutoFit/>
          </a:bodyPr>
          <a:lstStyle/>
          <a:p>
            <a:r>
              <a:rPr lang="pl-PL" sz="3000" dirty="0" smtClean="0"/>
              <a:t>Sources</a:t>
            </a:r>
            <a:endParaRPr lang="cs-CZ" sz="3000" dirty="0"/>
          </a:p>
        </p:txBody>
      </p:sp>
      <p:sp>
        <p:nvSpPr>
          <p:cNvPr id="4" name="Zástupný symbol pro zápatí 3"/>
          <p:cNvSpPr>
            <a:spLocks noGrp="1"/>
          </p:cNvSpPr>
          <p:nvPr>
            <p:ph type="ftr" sz="quarter" idx="11"/>
          </p:nvPr>
        </p:nvSpPr>
        <p:spPr/>
        <p:txBody>
          <a:bodyPr/>
          <a:lstStyle/>
          <a:p>
            <a:r>
              <a:rPr lang="cs-CZ" smtClean="0"/>
              <a:t>Dominik Židek</a:t>
            </a:r>
            <a:endParaRPr lang="cs-CZ"/>
          </a:p>
        </p:txBody>
      </p:sp>
    </p:spTree>
    <p:extLst>
      <p:ext uri="{BB962C8B-B14F-4D97-AF65-F5344CB8AC3E}">
        <p14:creationId xmlns:p14="http://schemas.microsoft.com/office/powerpoint/2010/main" val="1491783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600200"/>
            <a:ext cx="8229600" cy="4738368"/>
          </a:xfrm>
        </p:spPr>
        <p:txBody>
          <a:bodyPr>
            <a:normAutofit/>
          </a:bodyPr>
          <a:lstStyle/>
          <a:p>
            <a:r>
              <a:rPr lang="cs-CZ" b="1" dirty="0" smtClean="0"/>
              <a:t>Video:</a:t>
            </a:r>
          </a:p>
          <a:p>
            <a:pPr marL="0" indent="0" algn="ctr">
              <a:buNone/>
            </a:pPr>
            <a:r>
              <a:rPr lang="cs-CZ" u="sng" dirty="0">
                <a:hlinkClick r:id="rId2"/>
              </a:rPr>
              <a:t>https://www.youtube.com/watch?v=ISlZKIjS10o</a:t>
            </a:r>
            <a:r>
              <a:rPr lang="cs-CZ" dirty="0"/>
              <a:t> </a:t>
            </a:r>
            <a:endParaRPr lang="cs-CZ" b="1" dirty="0" smtClean="0"/>
          </a:p>
          <a:p>
            <a:pPr marL="0" indent="0">
              <a:buNone/>
            </a:pPr>
            <a:endParaRPr lang="cs-CZ" b="1" dirty="0" smtClean="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4</a:t>
            </a:fld>
            <a:endParaRPr lang="cs-CZ"/>
          </a:p>
        </p:txBody>
      </p:sp>
      <p:pic>
        <p:nvPicPr>
          <p:cNvPr id="1028" name="Picture 4" descr="https://encrypted-tbn1.gstatic.com/images?q=tbn:ANd9GcRrjJhmB6btU_Eclg06gIPIlC40R06_wplcghTvAQvWEoG7qaxEz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2307" y="3295301"/>
            <a:ext cx="2379385" cy="257385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394227"/>
            <a:ext cx="6624736" cy="553998"/>
          </a:xfrm>
          <a:prstGeom prst="rect">
            <a:avLst/>
          </a:prstGeom>
          <a:noFill/>
        </p:spPr>
        <p:txBody>
          <a:bodyPr wrap="square" rtlCol="0">
            <a:spAutoFit/>
          </a:bodyPr>
          <a:lstStyle/>
          <a:p>
            <a:r>
              <a:rPr lang="pl-PL" sz="3000" dirty="0"/>
              <a:t>Environmental Rights</a:t>
            </a:r>
            <a:endParaRPr lang="cs-CZ" sz="3000" dirty="0"/>
          </a:p>
        </p:txBody>
      </p:sp>
      <p:sp>
        <p:nvSpPr>
          <p:cNvPr id="4" name="Zástupný symbol pro zápatí 3"/>
          <p:cNvSpPr>
            <a:spLocks noGrp="1"/>
          </p:cNvSpPr>
          <p:nvPr>
            <p:ph type="ftr" sz="quarter" idx="11"/>
          </p:nvPr>
        </p:nvSpPr>
        <p:spPr/>
        <p:txBody>
          <a:bodyPr/>
          <a:lstStyle/>
          <a:p>
            <a:r>
              <a:rPr lang="cs-CZ" smtClean="0"/>
              <a:t>Dominik Židek</a:t>
            </a:r>
            <a:endParaRPr lang="cs-CZ"/>
          </a:p>
        </p:txBody>
      </p:sp>
    </p:spTree>
    <p:extLst>
      <p:ext uri="{BB962C8B-B14F-4D97-AF65-F5344CB8AC3E}">
        <p14:creationId xmlns:p14="http://schemas.microsoft.com/office/powerpoint/2010/main" val="2665111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600200"/>
            <a:ext cx="8229600" cy="4738368"/>
          </a:xfrm>
        </p:spPr>
        <p:txBody>
          <a:bodyPr>
            <a:normAutofit fontScale="77500" lnSpcReduction="20000"/>
          </a:bodyPr>
          <a:lstStyle/>
          <a:p>
            <a:r>
              <a:rPr lang="en-GB" dirty="0" smtClean="0">
                <a:latin typeface="+mj-lt"/>
              </a:rPr>
              <a:t>Sustainable development</a:t>
            </a:r>
          </a:p>
          <a:p>
            <a:r>
              <a:rPr lang="en-GB" dirty="0" smtClean="0">
                <a:latin typeface="+mj-lt"/>
              </a:rPr>
              <a:t>Rights of future generations</a:t>
            </a:r>
          </a:p>
          <a:p>
            <a:r>
              <a:rPr lang="en-GB" dirty="0" smtClean="0">
                <a:latin typeface="+mj-lt"/>
              </a:rPr>
              <a:t>Rights of indigenous people</a:t>
            </a:r>
          </a:p>
          <a:p>
            <a:r>
              <a:rPr lang="en-GB" b="1" dirty="0" smtClean="0">
                <a:latin typeface="+mj-lt"/>
              </a:rPr>
              <a:t>Environmental justice</a:t>
            </a:r>
          </a:p>
          <a:p>
            <a:r>
              <a:rPr lang="en-GB" dirty="0" smtClean="0">
                <a:latin typeface="+mj-lt"/>
              </a:rPr>
              <a:t>Environmental migration</a:t>
            </a:r>
          </a:p>
          <a:p>
            <a:pPr marL="0" indent="0">
              <a:buNone/>
            </a:pPr>
            <a:endParaRPr lang="en-GB" dirty="0" smtClean="0">
              <a:latin typeface="+mj-lt"/>
            </a:endParaRPr>
          </a:p>
          <a:p>
            <a:pPr>
              <a:buFont typeface="Symbol" panose="05050102010706020507" pitchFamily="18" charset="2"/>
              <a:buChar char="Þ"/>
            </a:pPr>
            <a:r>
              <a:rPr lang="en-GB" b="1" dirty="0" smtClean="0">
                <a:latin typeface="+mj-lt"/>
              </a:rPr>
              <a:t>Right to environment or rights which flow from the right to environment,</a:t>
            </a:r>
            <a:r>
              <a:rPr lang="en-GB" dirty="0" smtClean="0">
                <a:latin typeface="+mj-lt"/>
              </a:rPr>
              <a:t> such as the right to be free from pollution, access to safe water and food, etc.</a:t>
            </a:r>
          </a:p>
          <a:p>
            <a:pPr marL="0" indent="0">
              <a:buNone/>
            </a:pPr>
            <a:endParaRPr lang="en-GB" sz="1300" dirty="0" smtClean="0">
              <a:latin typeface="+mj-lt"/>
            </a:endParaRPr>
          </a:p>
          <a:p>
            <a:pPr>
              <a:buFont typeface="Symbol" panose="05050102010706020507" pitchFamily="18" charset="2"/>
              <a:buChar char="Þ"/>
            </a:pPr>
            <a:r>
              <a:rPr lang="en-GB" dirty="0" smtClean="0">
                <a:latin typeface="+mj-lt"/>
              </a:rPr>
              <a:t>Health and well-being: right to a healthy environment or the </a:t>
            </a:r>
            <a:r>
              <a:rPr lang="en-GB" b="1" dirty="0" smtClean="0">
                <a:latin typeface="+mj-lt"/>
              </a:rPr>
              <a:t>right to an environment</a:t>
            </a:r>
            <a:r>
              <a:rPr lang="en-GB" dirty="0" smtClean="0">
                <a:latin typeface="+mj-lt"/>
              </a:rPr>
              <a:t> adequate for the well-being of people.</a:t>
            </a:r>
            <a:endParaRPr lang="en-GB" dirty="0" smtClean="0">
              <a:latin typeface="+mj-lt"/>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5</a:t>
            </a:fld>
            <a:endParaRPr lang="cs-CZ"/>
          </a:p>
        </p:txBody>
      </p:sp>
      <p:sp>
        <p:nvSpPr>
          <p:cNvPr id="10" name="TextovéPole 9"/>
          <p:cNvSpPr txBox="1"/>
          <p:nvPr/>
        </p:nvSpPr>
        <p:spPr>
          <a:xfrm>
            <a:off x="1691680" y="394227"/>
            <a:ext cx="6624736" cy="553998"/>
          </a:xfrm>
          <a:prstGeom prst="rect">
            <a:avLst/>
          </a:prstGeom>
          <a:noFill/>
        </p:spPr>
        <p:txBody>
          <a:bodyPr wrap="square" rtlCol="0">
            <a:spAutoFit/>
          </a:bodyPr>
          <a:lstStyle/>
          <a:p>
            <a:r>
              <a:rPr lang="pl-PL" sz="3000" dirty="0"/>
              <a:t>Environmental Rights</a:t>
            </a:r>
            <a:endParaRPr lang="cs-CZ" sz="3000" dirty="0"/>
          </a:p>
        </p:txBody>
      </p:sp>
      <p:sp>
        <p:nvSpPr>
          <p:cNvPr id="4" name="Zástupný symbol pro zápatí 3"/>
          <p:cNvSpPr>
            <a:spLocks noGrp="1"/>
          </p:cNvSpPr>
          <p:nvPr>
            <p:ph type="ftr" sz="quarter" idx="11"/>
          </p:nvPr>
        </p:nvSpPr>
        <p:spPr/>
        <p:txBody>
          <a:bodyPr/>
          <a:lstStyle/>
          <a:p>
            <a:r>
              <a:rPr lang="cs-CZ" smtClean="0"/>
              <a:t>Dominik Židek</a:t>
            </a:r>
            <a:endParaRPr lang="cs-CZ"/>
          </a:p>
        </p:txBody>
      </p:sp>
    </p:spTree>
    <p:extLst>
      <p:ext uri="{BB962C8B-B14F-4D97-AF65-F5344CB8AC3E}">
        <p14:creationId xmlns:p14="http://schemas.microsoft.com/office/powerpoint/2010/main" val="2882047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600200"/>
            <a:ext cx="8229600" cy="4738368"/>
          </a:xfrm>
        </p:spPr>
        <p:txBody>
          <a:bodyPr>
            <a:normAutofit fontScale="85000" lnSpcReduction="10000"/>
          </a:bodyPr>
          <a:lstStyle/>
          <a:p>
            <a:pPr>
              <a:buFont typeface="Symbol" panose="05050102010706020507" pitchFamily="18" charset="2"/>
              <a:buChar char="Þ"/>
            </a:pPr>
            <a:r>
              <a:rPr lang="en-US" dirty="0" smtClean="0">
                <a:latin typeface="+mj-lt"/>
              </a:rPr>
              <a:t>All </a:t>
            </a:r>
            <a:r>
              <a:rPr lang="en-US" dirty="0">
                <a:latin typeface="+mj-lt"/>
              </a:rPr>
              <a:t>persons have the </a:t>
            </a:r>
            <a:r>
              <a:rPr lang="en-US" b="1" dirty="0">
                <a:latin typeface="+mj-lt"/>
              </a:rPr>
              <a:t>right to a secure, healthy and ecologically sound environment</a:t>
            </a:r>
            <a:r>
              <a:rPr lang="cs-CZ" b="1" dirty="0" smtClean="0">
                <a:latin typeface="+mj-lt"/>
              </a:rPr>
              <a:t>.</a:t>
            </a:r>
          </a:p>
          <a:p>
            <a:pPr marL="0" indent="0">
              <a:buNone/>
            </a:pPr>
            <a:endParaRPr lang="cs-CZ" b="1" dirty="0" smtClean="0">
              <a:latin typeface="+mj-lt"/>
            </a:endParaRPr>
          </a:p>
          <a:p>
            <a:pPr>
              <a:buFont typeface="Symbol" panose="05050102010706020507" pitchFamily="18" charset="2"/>
              <a:buChar char="Þ"/>
            </a:pPr>
            <a:r>
              <a:rPr lang="en-US" dirty="0" smtClean="0">
                <a:latin typeface="+mj-lt"/>
              </a:rPr>
              <a:t>All </a:t>
            </a:r>
            <a:r>
              <a:rPr lang="en-US" dirty="0">
                <a:latin typeface="+mj-lt"/>
              </a:rPr>
              <a:t>persons shall be </a:t>
            </a:r>
            <a:r>
              <a:rPr lang="en-US" b="1" dirty="0">
                <a:latin typeface="+mj-lt"/>
              </a:rPr>
              <a:t>free from any form of discrimination</a:t>
            </a:r>
            <a:r>
              <a:rPr lang="en-US" dirty="0">
                <a:latin typeface="+mj-lt"/>
              </a:rPr>
              <a:t> in regard to actions and decisions that affect the environment</a:t>
            </a:r>
            <a:r>
              <a:rPr lang="en-US" dirty="0" smtClean="0">
                <a:latin typeface="+mj-lt"/>
              </a:rPr>
              <a:t>.</a:t>
            </a:r>
            <a:endParaRPr lang="cs-CZ" dirty="0" smtClean="0">
              <a:latin typeface="+mj-lt"/>
            </a:endParaRPr>
          </a:p>
          <a:p>
            <a:pPr marL="0" indent="0">
              <a:buNone/>
            </a:pPr>
            <a:endParaRPr lang="cs-CZ" dirty="0" smtClean="0">
              <a:latin typeface="+mj-lt"/>
            </a:endParaRPr>
          </a:p>
          <a:p>
            <a:pPr>
              <a:buFont typeface="Symbol" panose="05050102010706020507" pitchFamily="18" charset="2"/>
              <a:buChar char="Þ"/>
            </a:pPr>
            <a:r>
              <a:rPr lang="en-US" dirty="0" smtClean="0">
                <a:latin typeface="+mj-lt"/>
              </a:rPr>
              <a:t> </a:t>
            </a:r>
            <a:r>
              <a:rPr lang="en-US" dirty="0">
                <a:latin typeface="+mj-lt"/>
              </a:rPr>
              <a:t>All persons have the right to an environment adequate to meet equitably the needs of present generations and that </a:t>
            </a:r>
            <a:r>
              <a:rPr lang="en-US" b="1" dirty="0">
                <a:latin typeface="+mj-lt"/>
              </a:rPr>
              <a:t>does not impair the rights of future generations</a:t>
            </a:r>
            <a:r>
              <a:rPr lang="en-US" dirty="0">
                <a:latin typeface="+mj-lt"/>
              </a:rPr>
              <a:t> to meet equitably their needs.</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6</a:t>
            </a:fld>
            <a:endParaRPr lang="cs-CZ"/>
          </a:p>
        </p:txBody>
      </p:sp>
      <p:sp>
        <p:nvSpPr>
          <p:cNvPr id="10" name="TextovéPole 9"/>
          <p:cNvSpPr txBox="1"/>
          <p:nvPr/>
        </p:nvSpPr>
        <p:spPr>
          <a:xfrm>
            <a:off x="1691680" y="394227"/>
            <a:ext cx="6624736" cy="553998"/>
          </a:xfrm>
          <a:prstGeom prst="rect">
            <a:avLst/>
          </a:prstGeom>
          <a:noFill/>
        </p:spPr>
        <p:txBody>
          <a:bodyPr wrap="square" rtlCol="0">
            <a:spAutoFit/>
          </a:bodyPr>
          <a:lstStyle/>
          <a:p>
            <a:r>
              <a:rPr lang="pl-PL" sz="3000" dirty="0"/>
              <a:t>Environmental Rights</a:t>
            </a:r>
            <a:endParaRPr lang="cs-CZ" sz="3000" dirty="0"/>
          </a:p>
        </p:txBody>
      </p:sp>
      <p:sp>
        <p:nvSpPr>
          <p:cNvPr id="4" name="Zástupný symbol pro zápatí 3"/>
          <p:cNvSpPr>
            <a:spLocks noGrp="1"/>
          </p:cNvSpPr>
          <p:nvPr>
            <p:ph type="ftr" sz="quarter" idx="11"/>
          </p:nvPr>
        </p:nvSpPr>
        <p:spPr/>
        <p:txBody>
          <a:bodyPr/>
          <a:lstStyle/>
          <a:p>
            <a:r>
              <a:rPr lang="cs-CZ" smtClean="0"/>
              <a:t>Dominik Židek</a:t>
            </a:r>
            <a:endParaRPr lang="cs-CZ"/>
          </a:p>
        </p:txBody>
      </p:sp>
    </p:spTree>
    <p:extLst>
      <p:ext uri="{BB962C8B-B14F-4D97-AF65-F5344CB8AC3E}">
        <p14:creationId xmlns:p14="http://schemas.microsoft.com/office/powerpoint/2010/main" val="4276199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6333"/>
            <a:ext cx="8229600" cy="4738368"/>
          </a:xfrm>
        </p:spPr>
        <p:txBody>
          <a:bodyPr>
            <a:normAutofit fontScale="92500" lnSpcReduction="10000"/>
          </a:bodyPr>
          <a:lstStyle/>
          <a:p>
            <a:r>
              <a:rPr lang="en-AU" b="1" dirty="0" smtClean="0"/>
              <a:t>Environmental justice </a:t>
            </a:r>
          </a:p>
          <a:p>
            <a:pPr lvl="1"/>
            <a:r>
              <a:rPr lang="en-AU" i="1" dirty="0" smtClean="0"/>
              <a:t>„Environmental justice is the fair treatment and meaningful involvement of all people </a:t>
            </a:r>
            <a:r>
              <a:rPr lang="en-AU" b="1" i="1" dirty="0" smtClean="0"/>
              <a:t>regardless of race, </a:t>
            </a:r>
            <a:r>
              <a:rPr lang="en-AU" b="1" i="1" dirty="0" err="1" smtClean="0"/>
              <a:t>colo</a:t>
            </a:r>
            <a:r>
              <a:rPr lang="cs-CZ" b="1" i="1" dirty="0" smtClean="0"/>
              <a:t>u</a:t>
            </a:r>
            <a:r>
              <a:rPr lang="en-AU" b="1" i="1" dirty="0" smtClean="0"/>
              <a:t>r, national origin</a:t>
            </a:r>
            <a:r>
              <a:rPr lang="en-AU" i="1" dirty="0" smtClean="0"/>
              <a:t>, or income with respect to the development, implementation, and enforcement of environmental laws, regulations, and policies. EPA has this goal for all communities and persons across this Nation. It will be achieved when </a:t>
            </a:r>
            <a:r>
              <a:rPr lang="en-AU" b="1" i="1" dirty="0" smtClean="0"/>
              <a:t>everyone enjoys </a:t>
            </a:r>
            <a:r>
              <a:rPr lang="en-AU" b="1" i="1" u="sng" dirty="0" smtClean="0"/>
              <a:t>the same degree of protection from environmental and health hazards and equal access to the decision-making process </a:t>
            </a:r>
            <a:r>
              <a:rPr lang="en-AU" b="1" i="1" dirty="0" smtClean="0"/>
              <a:t>to have a healthy environment in which to live, learn, and work.</a:t>
            </a:r>
            <a:r>
              <a:rPr lang="en-AU" i="1" dirty="0" smtClean="0"/>
              <a:t>“ </a:t>
            </a:r>
            <a:r>
              <a:rPr lang="en-AU" sz="1600" i="1" dirty="0" smtClean="0"/>
              <a:t>(</a:t>
            </a:r>
            <a:r>
              <a:rPr lang="en-AU" sz="1600" dirty="0" smtClean="0"/>
              <a:t>The United States Environmental Protection Agency definition)</a:t>
            </a:r>
            <a:endParaRPr lang="en-AU" sz="1600" i="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7</a:t>
            </a:fld>
            <a:endParaRPr lang="cs-CZ"/>
          </a:p>
        </p:txBody>
      </p:sp>
      <p:sp>
        <p:nvSpPr>
          <p:cNvPr id="10" name="TextovéPole 9"/>
          <p:cNvSpPr txBox="1"/>
          <p:nvPr/>
        </p:nvSpPr>
        <p:spPr>
          <a:xfrm>
            <a:off x="1691680" y="394227"/>
            <a:ext cx="6624736" cy="553998"/>
          </a:xfrm>
          <a:prstGeom prst="rect">
            <a:avLst/>
          </a:prstGeom>
          <a:noFill/>
        </p:spPr>
        <p:txBody>
          <a:bodyPr wrap="square" rtlCol="0">
            <a:spAutoFit/>
          </a:bodyPr>
          <a:lstStyle/>
          <a:p>
            <a:r>
              <a:rPr lang="pl-PL" sz="3000" dirty="0"/>
              <a:t>Environmental Rights</a:t>
            </a:r>
            <a:endParaRPr lang="cs-CZ" sz="3000" dirty="0"/>
          </a:p>
        </p:txBody>
      </p:sp>
      <p:sp>
        <p:nvSpPr>
          <p:cNvPr id="4" name="Zaoblený obdélník 3"/>
          <p:cNvSpPr/>
          <p:nvPr/>
        </p:nvSpPr>
        <p:spPr>
          <a:xfrm>
            <a:off x="4551303" y="6063764"/>
            <a:ext cx="4392488" cy="585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t>=&gt; Public participation in environmental matters at the </a:t>
            </a:r>
            <a:r>
              <a:rPr lang="en-AU" u="sng" dirty="0" smtClean="0"/>
              <a:t>international level</a:t>
            </a:r>
            <a:endParaRPr lang="en-AU" u="sng" dirty="0"/>
          </a:p>
        </p:txBody>
      </p:sp>
    </p:spTree>
    <p:extLst>
      <p:ext uri="{BB962C8B-B14F-4D97-AF65-F5344CB8AC3E}">
        <p14:creationId xmlns:p14="http://schemas.microsoft.com/office/powerpoint/2010/main" val="159039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39122"/>
            <a:ext cx="8229600" cy="4924009"/>
          </a:xfrm>
        </p:spPr>
        <p:txBody>
          <a:bodyPr>
            <a:normAutofit fontScale="92500" lnSpcReduction="10000"/>
          </a:bodyPr>
          <a:lstStyle/>
          <a:p>
            <a:r>
              <a:rPr lang="en-GB" sz="2000" b="1" dirty="0" smtClean="0">
                <a:latin typeface="+mj-lt"/>
              </a:rPr>
              <a:t>1948 Universal Declaration of Human Rights</a:t>
            </a:r>
          </a:p>
          <a:p>
            <a:pPr lvl="1"/>
            <a:r>
              <a:rPr lang="en-GB" sz="1600" dirty="0" smtClean="0">
                <a:latin typeface="+mj-lt"/>
              </a:rPr>
              <a:t>no </a:t>
            </a:r>
            <a:r>
              <a:rPr lang="en-GB" sz="1600" i="1" dirty="0" smtClean="0">
                <a:latin typeface="+mj-lt"/>
              </a:rPr>
              <a:t>direct </a:t>
            </a:r>
            <a:r>
              <a:rPr lang="en-GB" sz="1600" dirty="0" smtClean="0">
                <a:latin typeface="+mj-lt"/>
              </a:rPr>
              <a:t>reference to environmental protection, but there are universal human rights standards </a:t>
            </a:r>
            <a:r>
              <a:rPr lang="en-GB" sz="1600" i="1" dirty="0" smtClean="0">
                <a:latin typeface="+mj-lt"/>
              </a:rPr>
              <a:t>(which may be) </a:t>
            </a:r>
            <a:r>
              <a:rPr lang="en-GB" sz="1600" dirty="0" smtClean="0">
                <a:latin typeface="+mj-lt"/>
              </a:rPr>
              <a:t>related to environmental protection</a:t>
            </a:r>
          </a:p>
          <a:p>
            <a:r>
              <a:rPr lang="en-GB" sz="2000" b="1" dirty="0" smtClean="0">
                <a:latin typeface="+mj-lt"/>
              </a:rPr>
              <a:t>1966 International Covenant on Civil and Political Rights</a:t>
            </a:r>
          </a:p>
          <a:p>
            <a:pPr lvl="1"/>
            <a:r>
              <a:rPr lang="en-GB" sz="1600" dirty="0" smtClean="0">
                <a:latin typeface="+mj-lt"/>
              </a:rPr>
              <a:t>no </a:t>
            </a:r>
            <a:r>
              <a:rPr lang="en-GB" sz="1600" i="1" dirty="0" smtClean="0">
                <a:latin typeface="+mj-lt"/>
              </a:rPr>
              <a:t>direct </a:t>
            </a:r>
            <a:r>
              <a:rPr lang="en-GB" sz="1600" dirty="0" smtClean="0">
                <a:latin typeface="+mj-lt"/>
              </a:rPr>
              <a:t>reference to environmental protection, but there are universal human rights standards </a:t>
            </a:r>
            <a:r>
              <a:rPr lang="en-GB" sz="1600" i="1" dirty="0" smtClean="0">
                <a:latin typeface="+mj-lt"/>
              </a:rPr>
              <a:t>(which may be) </a:t>
            </a:r>
            <a:r>
              <a:rPr lang="en-GB" sz="1600" dirty="0" smtClean="0">
                <a:latin typeface="+mj-lt"/>
              </a:rPr>
              <a:t>related to environmental protection</a:t>
            </a:r>
          </a:p>
          <a:p>
            <a:r>
              <a:rPr lang="en-GB" sz="2000" b="1" dirty="0" smtClean="0">
                <a:latin typeface="+mj-lt"/>
              </a:rPr>
              <a:t>1972 Stockholm Declaration on the Human Environment</a:t>
            </a:r>
          </a:p>
          <a:p>
            <a:pPr lvl="1"/>
            <a:r>
              <a:rPr lang="en-GB" sz="1600" dirty="0" smtClean="0">
                <a:latin typeface="+mj-lt"/>
              </a:rPr>
              <a:t>the Preamble recognized the intimate relationship between environmental protection and the enjoyment of human rights</a:t>
            </a:r>
          </a:p>
          <a:p>
            <a:r>
              <a:rPr lang="en-GB" sz="2000" b="1" dirty="0" smtClean="0">
                <a:latin typeface="+mj-lt"/>
              </a:rPr>
              <a:t>1982 World Charter for Nature </a:t>
            </a:r>
            <a:endParaRPr lang="en-GB" sz="2000" dirty="0" smtClean="0">
              <a:latin typeface="+mj-lt"/>
            </a:endParaRPr>
          </a:p>
          <a:p>
            <a:pPr lvl="1"/>
            <a:r>
              <a:rPr lang="en-GB" sz="1600" dirty="0" smtClean="0">
                <a:latin typeface="+mj-lt"/>
              </a:rPr>
              <a:t>rights of nature distinct from human rights</a:t>
            </a:r>
          </a:p>
          <a:p>
            <a:r>
              <a:rPr lang="en-GB" sz="2000" b="1" dirty="0" smtClean="0">
                <a:latin typeface="+mj-lt"/>
              </a:rPr>
              <a:t>1992 Rio Declaration</a:t>
            </a:r>
            <a:endParaRPr lang="en-GB" sz="2000" dirty="0" smtClean="0">
              <a:latin typeface="+mj-lt"/>
            </a:endParaRPr>
          </a:p>
          <a:p>
            <a:pPr lvl="1"/>
            <a:r>
              <a:rPr lang="en-GB" sz="1600" dirty="0" smtClean="0">
                <a:latin typeface="+mj-lt"/>
              </a:rPr>
              <a:t>"human beings are at the centre of concerns for sustainable development. They are entitled to a healthy and productive life in harmony with nature</a:t>
            </a:r>
            <a:r>
              <a:rPr lang="cs-CZ" sz="1600" dirty="0" smtClean="0">
                <a:latin typeface="+mj-lt"/>
              </a:rPr>
              <a:t>“</a:t>
            </a:r>
          </a:p>
          <a:p>
            <a:pPr lvl="1"/>
            <a:r>
              <a:rPr lang="en-US" sz="1600" b="1" dirty="0" smtClean="0"/>
              <a:t>Agenda 21</a:t>
            </a:r>
            <a:r>
              <a:rPr lang="cs-CZ" sz="1600" dirty="0" smtClean="0"/>
              <a:t>: </a:t>
            </a:r>
            <a:r>
              <a:rPr lang="en-US" sz="1600" dirty="0" smtClean="0"/>
              <a:t>Non-binding action plan for sustainable development</a:t>
            </a:r>
            <a:r>
              <a:rPr lang="cs-CZ" sz="1600" dirty="0" smtClean="0"/>
              <a:t>. </a:t>
            </a:r>
            <a:r>
              <a:rPr lang="en-US" sz="1600" dirty="0" smtClean="0"/>
              <a:t>Chapters 23 to 40 address issues</a:t>
            </a:r>
            <a:r>
              <a:rPr lang="cs-CZ" sz="1600" dirty="0" smtClean="0"/>
              <a:t> </a:t>
            </a:r>
            <a:r>
              <a:rPr lang="en-US" sz="1600" dirty="0" smtClean="0"/>
              <a:t>related to access to information and civil society participation in</a:t>
            </a:r>
            <a:r>
              <a:rPr lang="cs-CZ" sz="1600" dirty="0" smtClean="0"/>
              <a:t> </a:t>
            </a:r>
            <a:r>
              <a:rPr lang="en-US" sz="1600" dirty="0" smtClean="0"/>
              <a:t>decision-making.</a:t>
            </a:r>
            <a:endParaRPr lang="cs-CZ" sz="1600" dirty="0" smtClean="0">
              <a:latin typeface="+mj-lt"/>
            </a:endParaRPr>
          </a:p>
          <a:p>
            <a:r>
              <a:rPr lang="en-GB" sz="2000" b="1" dirty="0"/>
              <a:t>1993 Vienna Declaration on Human Rights</a:t>
            </a:r>
          </a:p>
          <a:p>
            <a:pPr lvl="1"/>
            <a:r>
              <a:rPr lang="en-GB" sz="1600" dirty="0"/>
              <a:t>"all human rights are universal, inter-dependent and indivisible</a:t>
            </a:r>
            <a:r>
              <a:rPr lang="en-GB" sz="1600" dirty="0" smtClean="0"/>
              <a:t>“</a:t>
            </a:r>
            <a:endParaRPr lang="en-GB" sz="1600" dirty="0">
              <a:latin typeface="+mj-lt"/>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8</a:t>
            </a:fld>
            <a:endParaRPr lang="cs-CZ"/>
          </a:p>
        </p:txBody>
      </p:sp>
      <p:sp>
        <p:nvSpPr>
          <p:cNvPr id="11" name="TextovéPole 10"/>
          <p:cNvSpPr txBox="1"/>
          <p:nvPr/>
        </p:nvSpPr>
        <p:spPr>
          <a:xfrm>
            <a:off x="1691680" y="394227"/>
            <a:ext cx="6624736" cy="584775"/>
          </a:xfrm>
          <a:prstGeom prst="rect">
            <a:avLst/>
          </a:prstGeom>
          <a:noFill/>
        </p:spPr>
        <p:txBody>
          <a:bodyPr wrap="square" rtlCol="0">
            <a:spAutoFit/>
          </a:bodyPr>
          <a:lstStyle/>
          <a:p>
            <a:r>
              <a:rPr lang="cs-CZ" sz="3200" dirty="0" smtClean="0"/>
              <a:t>I</a:t>
            </a:r>
            <a:r>
              <a:rPr lang="en-AU" sz="3200" dirty="0" err="1" smtClean="0"/>
              <a:t>nternational</a:t>
            </a:r>
            <a:r>
              <a:rPr lang="en-AU" sz="3200" dirty="0" smtClean="0"/>
              <a:t> </a:t>
            </a:r>
            <a:r>
              <a:rPr lang="en-AU" sz="3200" dirty="0"/>
              <a:t>level</a:t>
            </a:r>
            <a:endParaRPr lang="en-AU" sz="3200" dirty="0"/>
          </a:p>
        </p:txBody>
      </p:sp>
      <p:sp>
        <p:nvSpPr>
          <p:cNvPr id="4" name="Zástupný symbol pro zápatí 3"/>
          <p:cNvSpPr>
            <a:spLocks noGrp="1"/>
          </p:cNvSpPr>
          <p:nvPr>
            <p:ph type="ftr" sz="quarter" idx="11"/>
          </p:nvPr>
        </p:nvSpPr>
        <p:spPr/>
        <p:txBody>
          <a:bodyPr/>
          <a:lstStyle/>
          <a:p>
            <a:r>
              <a:rPr lang="cs-CZ" smtClean="0"/>
              <a:t>Dominik Židek</a:t>
            </a:r>
            <a:endParaRPr lang="cs-CZ"/>
          </a:p>
        </p:txBody>
      </p:sp>
    </p:spTree>
    <p:extLst>
      <p:ext uri="{BB962C8B-B14F-4D97-AF65-F5344CB8AC3E}">
        <p14:creationId xmlns:p14="http://schemas.microsoft.com/office/powerpoint/2010/main" val="3884002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smtClean="0"/>
              <a:t>12th December 2018</a:t>
            </a:r>
            <a:endParaRPr lang="cs-CZ"/>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9</a:t>
            </a:fld>
            <a:endParaRPr lang="cs-CZ"/>
          </a:p>
        </p:txBody>
      </p:sp>
      <p:sp>
        <p:nvSpPr>
          <p:cNvPr id="10" name="TextovéPole 9"/>
          <p:cNvSpPr txBox="1"/>
          <p:nvPr/>
        </p:nvSpPr>
        <p:spPr>
          <a:xfrm>
            <a:off x="1691680" y="394227"/>
            <a:ext cx="6624736" cy="584775"/>
          </a:xfrm>
          <a:prstGeom prst="rect">
            <a:avLst/>
          </a:prstGeom>
          <a:noFill/>
        </p:spPr>
        <p:txBody>
          <a:bodyPr wrap="square" rtlCol="0">
            <a:spAutoFit/>
          </a:bodyPr>
          <a:lstStyle/>
          <a:p>
            <a:r>
              <a:rPr lang="cs-CZ" sz="3200" dirty="0" smtClean="0"/>
              <a:t>I</a:t>
            </a:r>
            <a:r>
              <a:rPr lang="en-AU" sz="3200" dirty="0" err="1" smtClean="0"/>
              <a:t>nternational</a:t>
            </a:r>
            <a:r>
              <a:rPr lang="en-AU" sz="3200" dirty="0" smtClean="0"/>
              <a:t> </a:t>
            </a:r>
            <a:r>
              <a:rPr lang="en-AU" sz="3200" dirty="0"/>
              <a:t>level</a:t>
            </a:r>
            <a:endParaRPr lang="en-AU" sz="3200" dirty="0"/>
          </a:p>
        </p:txBody>
      </p:sp>
      <p:sp>
        <p:nvSpPr>
          <p:cNvPr id="6" name="Ovál 5"/>
          <p:cNvSpPr/>
          <p:nvPr/>
        </p:nvSpPr>
        <p:spPr>
          <a:xfrm>
            <a:off x="2459505" y="1454775"/>
            <a:ext cx="3960440"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Universal human rights standards related to environmental protection</a:t>
            </a:r>
            <a:endParaRPr lang="en-GB" dirty="0"/>
          </a:p>
        </p:txBody>
      </p:sp>
      <p:sp>
        <p:nvSpPr>
          <p:cNvPr id="7" name="Zaoblený obdélník 6"/>
          <p:cNvSpPr/>
          <p:nvPr/>
        </p:nvSpPr>
        <p:spPr>
          <a:xfrm>
            <a:off x="623900" y="3736674"/>
            <a:ext cx="1800200" cy="122413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a:t>The right to information</a:t>
            </a:r>
            <a:endParaRPr lang="cs-CZ"/>
          </a:p>
        </p:txBody>
      </p:sp>
      <p:sp>
        <p:nvSpPr>
          <p:cNvPr id="9" name="Zaoblený obdélník 8"/>
          <p:cNvSpPr/>
          <p:nvPr/>
        </p:nvSpPr>
        <p:spPr>
          <a:xfrm>
            <a:off x="3539625" y="3731656"/>
            <a:ext cx="1800200" cy="129614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err="1"/>
              <a:t>The</a:t>
            </a:r>
            <a:r>
              <a:rPr lang="cs-CZ" dirty="0"/>
              <a:t> </a:t>
            </a:r>
            <a:r>
              <a:rPr lang="cs-CZ" dirty="0" err="1"/>
              <a:t>right</a:t>
            </a:r>
            <a:r>
              <a:rPr lang="cs-CZ" dirty="0"/>
              <a:t> to </a:t>
            </a:r>
            <a:r>
              <a:rPr lang="cs-CZ" dirty="0" err="1"/>
              <a:t>participation</a:t>
            </a:r>
            <a:endParaRPr lang="cs-CZ" dirty="0"/>
          </a:p>
        </p:txBody>
      </p:sp>
      <p:sp>
        <p:nvSpPr>
          <p:cNvPr id="11" name="Zaoblený obdélník 10"/>
          <p:cNvSpPr/>
          <p:nvPr/>
        </p:nvSpPr>
        <p:spPr>
          <a:xfrm>
            <a:off x="6553200" y="3731656"/>
            <a:ext cx="1619200" cy="122915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a:t>The right to justice</a:t>
            </a:r>
            <a:endParaRPr lang="cs-CZ"/>
          </a:p>
        </p:txBody>
      </p:sp>
      <p:cxnSp>
        <p:nvCxnSpPr>
          <p:cNvPr id="13" name="Přímá spojnice se šipkou 12"/>
          <p:cNvCxnSpPr/>
          <p:nvPr/>
        </p:nvCxnSpPr>
        <p:spPr>
          <a:xfrm flipH="1">
            <a:off x="1691680" y="2924944"/>
            <a:ext cx="1008112"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4499992" y="3212976"/>
            <a:ext cx="0" cy="322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a:off x="6156176" y="2924944"/>
            <a:ext cx="792088"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Zástupný symbol pro zápatí 17"/>
          <p:cNvSpPr>
            <a:spLocks noGrp="1"/>
          </p:cNvSpPr>
          <p:nvPr>
            <p:ph type="ftr" sz="quarter" idx="11"/>
          </p:nvPr>
        </p:nvSpPr>
        <p:spPr/>
        <p:txBody>
          <a:bodyPr/>
          <a:lstStyle/>
          <a:p>
            <a:r>
              <a:rPr lang="cs-CZ" smtClean="0"/>
              <a:t>Dominik Židek</a:t>
            </a:r>
            <a:endParaRPr lang="cs-CZ"/>
          </a:p>
        </p:txBody>
      </p:sp>
    </p:spTree>
    <p:extLst>
      <p:ext uri="{BB962C8B-B14F-4D97-AF65-F5344CB8AC3E}">
        <p14:creationId xmlns:p14="http://schemas.microsoft.com/office/powerpoint/2010/main" val="1013048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7078</TotalTime>
  <Words>3445</Words>
  <Application>Microsoft Office PowerPoint</Application>
  <PresentationFormat>Předvádění na obrazovce (4:3)</PresentationFormat>
  <Paragraphs>437</Paragraphs>
  <Slides>36</Slides>
  <Notes>3</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36</vt:i4>
      </vt:variant>
    </vt:vector>
  </HeadingPairs>
  <TitlesOfParts>
    <vt:vector size="40" baseType="lpstr">
      <vt:lpstr>Arial</vt:lpstr>
      <vt:lpstr>Calibri</vt:lpstr>
      <vt:lpstr>Symbol</vt:lpstr>
      <vt:lpstr>Motiv systému Office</vt:lpstr>
      <vt:lpstr>Aarhus Convention. The right to information on the environment and participation of the public in the environmental protection.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dc:title>
  <dc:creator>Dominik Židek</dc:creator>
  <cp:lastModifiedBy>Židek Dominik</cp:lastModifiedBy>
  <cp:revision>111</cp:revision>
  <cp:lastPrinted>2015-12-08T13:49:00Z</cp:lastPrinted>
  <dcterms:created xsi:type="dcterms:W3CDTF">2014-09-07T21:44:03Z</dcterms:created>
  <dcterms:modified xsi:type="dcterms:W3CDTF">2018-12-05T14:51:03Z</dcterms:modified>
</cp:coreProperties>
</file>