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14"/>
  </p:notesMasterIdLst>
  <p:handoutMasterIdLst>
    <p:handoutMasterId r:id="rId15"/>
  </p:handoutMasterIdLst>
  <p:sldIdLst>
    <p:sldId id="309" r:id="rId3"/>
    <p:sldId id="323" r:id="rId4"/>
    <p:sldId id="305" r:id="rId5"/>
    <p:sldId id="324" r:id="rId6"/>
    <p:sldId id="326" r:id="rId7"/>
    <p:sldId id="325" r:id="rId8"/>
    <p:sldId id="313" r:id="rId9"/>
    <p:sldId id="327" r:id="rId10"/>
    <p:sldId id="328" r:id="rId11"/>
    <p:sldId id="329" r:id="rId12"/>
    <p:sldId id="319" r:id="rId13"/>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1" autoAdjust="0"/>
    <p:restoredTop sz="94747" autoAdjust="0"/>
  </p:normalViewPr>
  <p:slideViewPr>
    <p:cSldViewPr>
      <p:cViewPr varScale="1">
        <p:scale>
          <a:sx n="86" d="100"/>
          <a:sy n="86" d="100"/>
        </p:scale>
        <p:origin x="1602"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8F511B76-CD0D-4FBD-9E2E-2992BC237759}" type="slidenum">
              <a:rPr lang="cs-CZ" altLang="cs-CZ"/>
              <a:pPr/>
              <a:t>‹#›</a:t>
            </a:fld>
            <a:endParaRPr lang="cs-CZ" altLang="cs-CZ"/>
          </a:p>
        </p:txBody>
      </p:sp>
    </p:spTree>
    <p:extLst>
      <p:ext uri="{BB962C8B-B14F-4D97-AF65-F5344CB8AC3E}">
        <p14:creationId xmlns:p14="http://schemas.microsoft.com/office/powerpoint/2010/main" val="419199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77B77796-BD1A-4051-9258-713099EA0944}" type="slidenum">
              <a:rPr lang="cs-CZ" altLang="cs-CZ"/>
              <a:pPr/>
              <a:t>‹#›</a:t>
            </a:fld>
            <a:endParaRPr lang="cs-CZ" altLang="cs-CZ"/>
          </a:p>
        </p:txBody>
      </p:sp>
    </p:spTree>
    <p:extLst>
      <p:ext uri="{BB962C8B-B14F-4D97-AF65-F5344CB8AC3E}">
        <p14:creationId xmlns:p14="http://schemas.microsoft.com/office/powerpoint/2010/main" val="25485112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6241D-D748-4D86-9C74-10B35E13F9C9}" type="slidenum">
              <a:rPr lang="cs-CZ" altLang="cs-CZ"/>
              <a:pPr/>
              <a:t>5</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42488503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2D87DE18-1BDE-4173-AC44-C97D62B5AF0E}"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D2790BB-36D8-40A2-982B-FF2A245098A9}" type="slidenum">
              <a:rPr lang="cs-CZ" altLang="cs-CZ"/>
              <a:pPr/>
              <a:t>‹#›</a:t>
            </a:fld>
            <a:endParaRPr lang="cs-CZ" altLang="cs-CZ"/>
          </a:p>
        </p:txBody>
      </p:sp>
    </p:spTree>
    <p:extLst>
      <p:ext uri="{BB962C8B-B14F-4D97-AF65-F5344CB8AC3E}">
        <p14:creationId xmlns:p14="http://schemas.microsoft.com/office/powerpoint/2010/main" val="92161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89E714B0-C5CD-4F21-B8D3-B4EDD02AACE9}" type="slidenum">
              <a:rPr lang="cs-CZ" altLang="cs-CZ"/>
              <a:pPr/>
              <a:t>‹#›</a:t>
            </a:fld>
            <a:endParaRPr lang="cs-CZ" altLang="cs-CZ"/>
          </a:p>
        </p:txBody>
      </p:sp>
    </p:spTree>
    <p:extLst>
      <p:ext uri="{BB962C8B-B14F-4D97-AF65-F5344CB8AC3E}">
        <p14:creationId xmlns:p14="http://schemas.microsoft.com/office/powerpoint/2010/main" val="981890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8867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3292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3620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032165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24156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75087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86547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4570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1C760637-A908-438C-A6BC-9D28BFF40086}" type="slidenum">
              <a:rPr lang="cs-CZ" altLang="cs-CZ"/>
              <a:pPr/>
              <a:t>‹#›</a:t>
            </a:fld>
            <a:endParaRPr lang="cs-CZ" altLang="cs-CZ"/>
          </a:p>
        </p:txBody>
      </p:sp>
    </p:spTree>
    <p:extLst>
      <p:ext uri="{BB962C8B-B14F-4D97-AF65-F5344CB8AC3E}">
        <p14:creationId xmlns:p14="http://schemas.microsoft.com/office/powerpoint/2010/main" val="2669410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8399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58757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262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BA9AC32-BB40-497F-9A14-BAF418306879}" type="slidenum">
              <a:rPr lang="cs-CZ" altLang="cs-CZ"/>
              <a:pPr/>
              <a:t>‹#›</a:t>
            </a:fld>
            <a:endParaRPr lang="cs-CZ" altLang="cs-CZ"/>
          </a:p>
        </p:txBody>
      </p:sp>
    </p:spTree>
    <p:extLst>
      <p:ext uri="{BB962C8B-B14F-4D97-AF65-F5344CB8AC3E}">
        <p14:creationId xmlns:p14="http://schemas.microsoft.com/office/powerpoint/2010/main" val="127166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C8E1380E-CE38-45BF-AFD2-FB9816607317}" type="slidenum">
              <a:rPr lang="cs-CZ" altLang="cs-CZ"/>
              <a:pPr/>
              <a:t>‹#›</a:t>
            </a:fld>
            <a:endParaRPr lang="cs-CZ" altLang="cs-CZ"/>
          </a:p>
        </p:txBody>
      </p:sp>
    </p:spTree>
    <p:extLst>
      <p:ext uri="{BB962C8B-B14F-4D97-AF65-F5344CB8AC3E}">
        <p14:creationId xmlns:p14="http://schemas.microsoft.com/office/powerpoint/2010/main" val="114102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36D25557-72C4-4ACD-93EC-944D5BEDAB3F}" type="slidenum">
              <a:rPr lang="cs-CZ" altLang="cs-CZ"/>
              <a:pPr/>
              <a:t>‹#›</a:t>
            </a:fld>
            <a:endParaRPr lang="cs-CZ" altLang="cs-CZ"/>
          </a:p>
        </p:txBody>
      </p:sp>
    </p:spTree>
    <p:extLst>
      <p:ext uri="{BB962C8B-B14F-4D97-AF65-F5344CB8AC3E}">
        <p14:creationId xmlns:p14="http://schemas.microsoft.com/office/powerpoint/2010/main" val="129139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FA184B89-8698-41F5-9BDE-F7DD3481F789}" type="slidenum">
              <a:rPr lang="cs-CZ" altLang="cs-CZ"/>
              <a:pPr/>
              <a:t>‹#›</a:t>
            </a:fld>
            <a:endParaRPr lang="cs-CZ" altLang="cs-CZ"/>
          </a:p>
        </p:txBody>
      </p:sp>
    </p:spTree>
    <p:extLst>
      <p:ext uri="{BB962C8B-B14F-4D97-AF65-F5344CB8AC3E}">
        <p14:creationId xmlns:p14="http://schemas.microsoft.com/office/powerpoint/2010/main" val="203924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789B84D3-BBF1-45E0-92CC-347A1D8240B6}" type="slidenum">
              <a:rPr lang="cs-CZ" altLang="cs-CZ"/>
              <a:pPr/>
              <a:t>‹#›</a:t>
            </a:fld>
            <a:endParaRPr lang="cs-CZ" altLang="cs-CZ"/>
          </a:p>
        </p:txBody>
      </p:sp>
    </p:spTree>
    <p:extLst>
      <p:ext uri="{BB962C8B-B14F-4D97-AF65-F5344CB8AC3E}">
        <p14:creationId xmlns:p14="http://schemas.microsoft.com/office/powerpoint/2010/main" val="296503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37391989-17EC-419C-85DC-BC88E7D9E303}" type="slidenum">
              <a:rPr lang="cs-CZ" altLang="cs-CZ"/>
              <a:pPr/>
              <a:t>‹#›</a:t>
            </a:fld>
            <a:endParaRPr lang="cs-CZ" altLang="cs-CZ"/>
          </a:p>
        </p:txBody>
      </p:sp>
    </p:spTree>
    <p:extLst>
      <p:ext uri="{BB962C8B-B14F-4D97-AF65-F5344CB8AC3E}">
        <p14:creationId xmlns:p14="http://schemas.microsoft.com/office/powerpoint/2010/main" val="193323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7AEB4FB1-F303-47C0-8F0D-D1D83CCF889B}" type="slidenum">
              <a:rPr lang="cs-CZ" altLang="cs-CZ"/>
              <a:pPr/>
              <a:t>‹#›</a:t>
            </a:fld>
            <a:endParaRPr lang="cs-CZ" altLang="cs-CZ"/>
          </a:p>
        </p:txBody>
      </p:sp>
    </p:spTree>
    <p:extLst>
      <p:ext uri="{BB962C8B-B14F-4D97-AF65-F5344CB8AC3E}">
        <p14:creationId xmlns:p14="http://schemas.microsoft.com/office/powerpoint/2010/main" val="262424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2BE0AB57-4AD9-4892-8949-A6BE0117F576}"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r>
              <a:rPr lang="cs-CZ" altLang="cs-CZ"/>
              <a:t>Zápatí prezentace</a:t>
            </a:r>
          </a:p>
        </p:txBody>
      </p:sp>
      <p:sp>
        <p:nvSpPr>
          <p:cNvPr id="318470" name="Rectangle 6"/>
          <p:cNvSpPr>
            <a:spLocks noGrp="1" noChangeArrowheads="1"/>
          </p:cNvSpPr>
          <p:nvPr>
            <p:ph type="title"/>
          </p:nvPr>
        </p:nvSpPr>
        <p:spPr>
          <a:xfrm>
            <a:off x="2627784" y="3141663"/>
            <a:ext cx="6264696" cy="3311525"/>
          </a:xfrm>
        </p:spPr>
        <p:txBody>
          <a:bodyPr/>
          <a:lstStyle/>
          <a:p>
            <a:r>
              <a:rPr lang="cs-CZ" altLang="cs-CZ" sz="4400" dirty="0" err="1" smtClean="0"/>
              <a:t>Locatio-conductio</a:t>
            </a:r>
            <a:r>
              <a:rPr lang="cs-CZ" altLang="cs-CZ" sz="4400" dirty="0" smtClean="0"/>
              <a:t> </a:t>
            </a:r>
            <a:r>
              <a:rPr lang="cs-CZ" altLang="cs-CZ" sz="4400" dirty="0" err="1" smtClean="0"/>
              <a:t>operis</a:t>
            </a:r>
            <a:r>
              <a:rPr lang="cs-CZ" altLang="cs-CZ" sz="4400" dirty="0" smtClean="0"/>
              <a:t> </a:t>
            </a:r>
            <a:r>
              <a:rPr lang="cs-CZ" altLang="cs-CZ" sz="4400" dirty="0" err="1" smtClean="0"/>
              <a:t>or</a:t>
            </a:r>
            <a:r>
              <a:rPr lang="cs-CZ" altLang="cs-CZ" sz="4400" dirty="0" smtClean="0"/>
              <a:t> </a:t>
            </a:r>
            <a:r>
              <a:rPr lang="cs-CZ" altLang="cs-CZ" sz="4400" dirty="0" err="1" smtClean="0"/>
              <a:t>emptio-venditio</a:t>
            </a:r>
            <a:r>
              <a:rPr lang="cs-CZ" altLang="cs-CZ" sz="4400" dirty="0" smtClean="0"/>
              <a:t>?</a:t>
            </a:r>
            <a:r>
              <a:rPr lang="cs-CZ" altLang="cs-CZ" dirty="0"/>
              <a:t/>
            </a:r>
            <a:br>
              <a:rPr lang="cs-CZ" altLang="cs-CZ" dirty="0"/>
            </a:br>
            <a:r>
              <a:rPr lang="cs-CZ" altLang="cs-CZ" dirty="0" smtClean="0"/>
              <a:t>		</a:t>
            </a:r>
            <a:r>
              <a:rPr lang="cs-CZ" altLang="cs-CZ" sz="3200" dirty="0" smtClean="0"/>
              <a:t>JUDr. P. Salák jr. Ph.D.</a:t>
            </a:r>
            <a:endParaRPr lang="cs-CZ" altLang="cs-CZ"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8525" y="836712"/>
            <a:ext cx="7772400" cy="503237"/>
          </a:xfrm>
        </p:spPr>
        <p:txBody>
          <a:bodyPr/>
          <a:lstStyle/>
          <a:p>
            <a:pPr algn="ctr"/>
            <a:r>
              <a:rPr lang="cs-CZ" sz="2800" dirty="0" smtClean="0"/>
              <a:t>CC 2012</a:t>
            </a:r>
            <a:endParaRPr lang="cs-CZ" sz="2800" dirty="0"/>
          </a:p>
        </p:txBody>
      </p:sp>
      <p:sp>
        <p:nvSpPr>
          <p:cNvPr id="3" name="Zástupný symbol pro obsah 2"/>
          <p:cNvSpPr>
            <a:spLocks noGrp="1"/>
          </p:cNvSpPr>
          <p:nvPr>
            <p:ph sz="half" idx="1"/>
          </p:nvPr>
        </p:nvSpPr>
        <p:spPr>
          <a:xfrm>
            <a:off x="395536" y="1484784"/>
            <a:ext cx="8424936" cy="4957290"/>
          </a:xfrm>
        </p:spPr>
        <p:txBody>
          <a:bodyPr/>
          <a:lstStyle/>
          <a:p>
            <a:pPr marL="0" indent="0" algn="just">
              <a:buNone/>
            </a:pPr>
            <a:r>
              <a:rPr lang="en-US" sz="1400" b="1" dirty="0"/>
              <a:t>Section 2587 </a:t>
            </a:r>
          </a:p>
          <a:p>
            <a:pPr marL="0" indent="0" algn="just">
              <a:buNone/>
            </a:pPr>
            <a:r>
              <a:rPr lang="en-US" sz="1400" dirty="0"/>
              <a:t>A work is to be understood as the making of a particular thing which is not subject to a </a:t>
            </a:r>
            <a:r>
              <a:rPr lang="en-US" sz="1400" dirty="0" smtClean="0"/>
              <a:t>contract </a:t>
            </a:r>
            <a:r>
              <a:rPr lang="en-US" sz="1400" dirty="0"/>
              <a:t>of sale, as well as </a:t>
            </a:r>
            <a:r>
              <a:rPr lang="en-US" sz="1400" dirty="0" smtClean="0"/>
              <a:t>maintenance</a:t>
            </a:r>
            <a:r>
              <a:rPr lang="en-US" sz="1400" dirty="0"/>
              <a:t>, repair or alteration of a thing, or an activity with any other result. A work is to be understood as any </a:t>
            </a:r>
            <a:r>
              <a:rPr lang="en-US" sz="1400" dirty="0" smtClean="0"/>
              <a:t>construction</a:t>
            </a:r>
            <a:r>
              <a:rPr lang="en-US" sz="1400" dirty="0"/>
              <a:t>, </a:t>
            </a:r>
            <a:r>
              <a:rPr lang="en-US" sz="1400" dirty="0" smtClean="0"/>
              <a:t>maintenance</a:t>
            </a:r>
            <a:r>
              <a:rPr lang="en-US" sz="1400" dirty="0"/>
              <a:t>, repair or alteration of a structure or part </a:t>
            </a:r>
            <a:r>
              <a:rPr lang="en-US" sz="1400" dirty="0" smtClean="0"/>
              <a:t>there</a:t>
            </a:r>
            <a:r>
              <a:rPr lang="cs-CZ" sz="1400" dirty="0" err="1" smtClean="0"/>
              <a:t>of</a:t>
            </a:r>
            <a:r>
              <a:rPr lang="cs-CZ" sz="1400" dirty="0" smtClean="0"/>
              <a:t>.</a:t>
            </a:r>
          </a:p>
          <a:p>
            <a:pPr marL="0" indent="0" algn="just">
              <a:buNone/>
            </a:pPr>
            <a:endParaRPr lang="cs-CZ" sz="1400" dirty="0" smtClean="0"/>
          </a:p>
          <a:p>
            <a:pPr marL="0" indent="0" algn="just">
              <a:buNone/>
            </a:pPr>
            <a:r>
              <a:rPr lang="en-US" sz="1400" b="1" dirty="0" smtClean="0"/>
              <a:t>Section </a:t>
            </a:r>
            <a:r>
              <a:rPr lang="en-US" sz="1400" b="1" dirty="0"/>
              <a:t>2590 </a:t>
            </a:r>
          </a:p>
          <a:p>
            <a:pPr marL="0" indent="0" algn="just">
              <a:buNone/>
            </a:pPr>
            <a:r>
              <a:rPr lang="en-US" sz="1400" dirty="0" smtClean="0"/>
              <a:t>(1) A </a:t>
            </a:r>
            <a:r>
              <a:rPr lang="en-US" sz="1400" dirty="0"/>
              <a:t>contractor shall perform the work with necessary care within the stipulated period and </a:t>
            </a:r>
            <a:r>
              <a:rPr lang="en-US" sz="1400" b="1" dirty="0">
                <a:solidFill>
                  <a:srgbClr val="FF0000"/>
                </a:solidFill>
              </a:rPr>
              <a:t>procure all that is needed </a:t>
            </a:r>
            <a:r>
              <a:rPr lang="cs-CZ" sz="1400" b="1" dirty="0" err="1">
                <a:solidFill>
                  <a:srgbClr val="FF0000"/>
                </a:solidFill>
              </a:rPr>
              <a:t>for</a:t>
            </a:r>
            <a:r>
              <a:rPr lang="cs-CZ" sz="1400" b="1" dirty="0">
                <a:solidFill>
                  <a:srgbClr val="FF0000"/>
                </a:solidFill>
              </a:rPr>
              <a:t> </a:t>
            </a:r>
            <a:r>
              <a:rPr lang="cs-CZ" sz="1400" b="1" dirty="0" err="1">
                <a:solidFill>
                  <a:srgbClr val="FF0000"/>
                </a:solidFill>
              </a:rPr>
              <a:t>its</a:t>
            </a:r>
            <a:r>
              <a:rPr lang="cs-CZ" sz="1400" b="1" dirty="0">
                <a:solidFill>
                  <a:srgbClr val="FF0000"/>
                </a:solidFill>
              </a:rPr>
              <a:t> </a:t>
            </a:r>
            <a:r>
              <a:rPr lang="cs-CZ" sz="1400" b="1" dirty="0" smtClean="0">
                <a:solidFill>
                  <a:srgbClr val="FF0000"/>
                </a:solidFill>
              </a:rPr>
              <a:t>performance</a:t>
            </a:r>
            <a:r>
              <a:rPr lang="cs-CZ" sz="1400" dirty="0" smtClean="0"/>
              <a:t>.</a:t>
            </a:r>
          </a:p>
          <a:p>
            <a:pPr marL="0" indent="0" algn="just">
              <a:buNone/>
            </a:pPr>
            <a:endParaRPr lang="cs-CZ" sz="1400" dirty="0" smtClean="0"/>
          </a:p>
          <a:p>
            <a:pPr marL="0" indent="0" algn="just">
              <a:buNone/>
            </a:pPr>
            <a:r>
              <a:rPr lang="en-US" sz="1400" b="1" dirty="0"/>
              <a:t>Section 2594 </a:t>
            </a:r>
          </a:p>
          <a:p>
            <a:pPr marL="0" indent="0" algn="just">
              <a:buNone/>
            </a:pPr>
            <a:r>
              <a:rPr lang="en-US" sz="1400" dirty="0" smtClean="0"/>
              <a:t>(1) </a:t>
            </a:r>
            <a:r>
              <a:rPr lang="en-US" sz="1400" b="1" dirty="0" smtClean="0">
                <a:solidFill>
                  <a:srgbClr val="FF0000"/>
                </a:solidFill>
              </a:rPr>
              <a:t>The </a:t>
            </a:r>
            <a:r>
              <a:rPr lang="en-US" sz="1400" b="1" dirty="0">
                <a:solidFill>
                  <a:srgbClr val="FF0000"/>
                </a:solidFill>
              </a:rPr>
              <a:t>contractor shall notify the client </a:t>
            </a:r>
            <a:r>
              <a:rPr lang="en-US" sz="1400" b="1" dirty="0" smtClean="0">
                <a:solidFill>
                  <a:srgbClr val="FF0000"/>
                </a:solidFill>
              </a:rPr>
              <a:t>without </a:t>
            </a:r>
            <a:r>
              <a:rPr lang="en-US" sz="1400" b="1" dirty="0">
                <a:solidFill>
                  <a:srgbClr val="FF0000"/>
                </a:solidFill>
              </a:rPr>
              <a:t>undue delay of the unsuitability of a thing handed over or a mandate </a:t>
            </a:r>
            <a:r>
              <a:rPr lang="en-US" sz="1400" b="1" dirty="0" smtClean="0">
                <a:solidFill>
                  <a:srgbClr val="FF0000"/>
                </a:solidFill>
              </a:rPr>
              <a:t>given </a:t>
            </a:r>
            <a:r>
              <a:rPr lang="en-US" sz="1400" b="1" dirty="0">
                <a:solidFill>
                  <a:srgbClr val="FF0000"/>
                </a:solidFill>
              </a:rPr>
              <a:t>to him by the client</a:t>
            </a:r>
            <a:r>
              <a:rPr lang="en-US" sz="1400" dirty="0"/>
              <a:t>. This does not apply if he could not have ascertained the unsuitability even by exercising </a:t>
            </a:r>
            <a:r>
              <a:rPr lang="en-US" sz="1400" dirty="0" smtClean="0"/>
              <a:t>necessary care</a:t>
            </a:r>
            <a:r>
              <a:rPr lang="en-US" sz="1400" dirty="0"/>
              <a:t>. </a:t>
            </a:r>
            <a:endParaRPr lang="cs-CZ" sz="1400" dirty="0" smtClean="0"/>
          </a:p>
          <a:p>
            <a:pPr marL="0" indent="0" algn="just">
              <a:buNone/>
            </a:pPr>
            <a:endParaRPr lang="en-US" sz="1400" dirty="0"/>
          </a:p>
          <a:p>
            <a:pPr marL="0" indent="0" algn="just">
              <a:buNone/>
            </a:pPr>
            <a:r>
              <a:rPr lang="en-US" sz="1400" b="1" dirty="0"/>
              <a:t>Section 2596 </a:t>
            </a:r>
          </a:p>
          <a:p>
            <a:pPr marL="0" indent="0" algn="just">
              <a:buNone/>
            </a:pPr>
            <a:r>
              <a:rPr lang="en-US" sz="1400" dirty="0"/>
              <a:t>If a contractor procures a thing which was processed during the performance of the work and such a thing becomes a </a:t>
            </a:r>
            <a:r>
              <a:rPr lang="en-US" sz="1400" dirty="0" smtClean="0"/>
              <a:t>component </a:t>
            </a:r>
            <a:r>
              <a:rPr lang="en-US" sz="1400" dirty="0"/>
              <a:t>part of the work, </a:t>
            </a:r>
            <a:r>
              <a:rPr lang="en-US" sz="1400" b="1" dirty="0">
                <a:solidFill>
                  <a:srgbClr val="FF0000"/>
                </a:solidFill>
              </a:rPr>
              <a:t>the contractor is in the position of a seller in respect of that thing.</a:t>
            </a:r>
            <a:r>
              <a:rPr lang="en-US" sz="1400" dirty="0"/>
              <a:t> The </a:t>
            </a:r>
            <a:r>
              <a:rPr lang="en-US" sz="1400" dirty="0" smtClean="0"/>
              <a:t>purchase </a:t>
            </a:r>
            <a:r>
              <a:rPr lang="en-US" sz="1400" dirty="0"/>
              <a:t>price of the thing is </a:t>
            </a:r>
            <a:r>
              <a:rPr lang="en-US" sz="1400" dirty="0" smtClean="0"/>
              <a:t>presumed </a:t>
            </a:r>
            <a:r>
              <a:rPr lang="en-US" sz="1400" dirty="0"/>
              <a:t>to be included in the price of the work. </a:t>
            </a:r>
          </a:p>
          <a:p>
            <a:pPr marL="0" indent="0" algn="just">
              <a:buNone/>
            </a:pPr>
            <a:endParaRPr lang="cs-CZ" sz="1400" dirty="0" smtClean="0"/>
          </a:p>
          <a:p>
            <a:pPr marL="0" indent="0" algn="just">
              <a:buNone/>
            </a:pPr>
            <a:endParaRPr lang="en-US" sz="1400" dirty="0"/>
          </a:p>
          <a:p>
            <a:pPr marL="0" indent="0" algn="just">
              <a:buNone/>
            </a:pPr>
            <a:endParaRPr lang="cs-CZ" sz="1400" dirty="0" smtClean="0"/>
          </a:p>
          <a:p>
            <a:pPr marL="0" indent="0" algn="just">
              <a:buNone/>
            </a:pPr>
            <a:endParaRPr lang="en-US" sz="1400" dirty="0"/>
          </a:p>
          <a:p>
            <a:pPr marL="0" indent="0" algn="just">
              <a:buNone/>
            </a:pPr>
            <a:endParaRPr lang="cs-CZ" sz="1400" dirty="0"/>
          </a:p>
        </p:txBody>
      </p:sp>
      <p:sp>
        <p:nvSpPr>
          <p:cNvPr id="5" name="Zástupný symbol pro zápatí 4"/>
          <p:cNvSpPr>
            <a:spLocks noGrp="1"/>
          </p:cNvSpPr>
          <p:nvPr>
            <p:ph type="ftr" sz="quarter" idx="10"/>
          </p:nvPr>
        </p:nvSpPr>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11"/>
          </p:nvPr>
        </p:nvSpPr>
        <p:spPr/>
        <p:txBody>
          <a:bodyPr/>
          <a:lstStyle/>
          <a:p>
            <a:fld id="{C8E1380E-CE38-45BF-AFD2-FB9816607317}" type="slidenum">
              <a:rPr lang="cs-CZ" altLang="cs-CZ" smtClean="0"/>
              <a:pPr/>
              <a:t>10</a:t>
            </a:fld>
            <a:endParaRPr lang="cs-CZ" altLang="cs-CZ"/>
          </a:p>
        </p:txBody>
      </p:sp>
    </p:spTree>
    <p:extLst>
      <p:ext uri="{BB962C8B-B14F-4D97-AF65-F5344CB8AC3E}">
        <p14:creationId xmlns:p14="http://schemas.microsoft.com/office/powerpoint/2010/main" val="847735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2699792" y="3284984"/>
            <a:ext cx="5974308" cy="2952304"/>
          </a:xfrm>
        </p:spPr>
        <p:txBody>
          <a:bodyPr/>
          <a:lstStyle/>
          <a:p>
            <a:pPr algn="ctr"/>
            <a:r>
              <a:rPr lang="cs-CZ" sz="3600" dirty="0" err="1" smtClean="0"/>
              <a:t>Thank</a:t>
            </a:r>
            <a:r>
              <a:rPr lang="cs-CZ" sz="3600" dirty="0" smtClean="0"/>
              <a:t> </a:t>
            </a:r>
            <a:r>
              <a:rPr lang="cs-CZ" sz="3600" dirty="0" err="1" smtClean="0"/>
              <a:t>You</a:t>
            </a:r>
            <a:r>
              <a:rPr lang="cs-CZ" sz="3600" dirty="0" smtClean="0"/>
              <a:t> </a:t>
            </a:r>
            <a:r>
              <a:rPr lang="cs-CZ" sz="3600" dirty="0" err="1" smtClean="0"/>
              <a:t>for</a:t>
            </a:r>
            <a:r>
              <a:rPr lang="cs-CZ" sz="3600" dirty="0" smtClean="0"/>
              <a:t> </a:t>
            </a:r>
            <a:r>
              <a:rPr lang="cs-CZ" sz="3600" dirty="0" err="1" smtClean="0"/>
              <a:t>Your</a:t>
            </a:r>
            <a:r>
              <a:rPr lang="cs-CZ" sz="3600" dirty="0" smtClean="0"/>
              <a:t> </a:t>
            </a:r>
            <a:r>
              <a:rPr lang="cs-CZ" sz="3600" dirty="0" err="1" smtClean="0"/>
              <a:t>attention</a:t>
            </a:r>
            <a:r>
              <a:rPr lang="cs-CZ" sz="3600" dirty="0" smtClean="0"/>
              <a:t/>
            </a:r>
            <a:br>
              <a:rPr lang="cs-CZ" sz="3600" dirty="0" smtClean="0"/>
            </a:br>
            <a:r>
              <a:rPr lang="cs-CZ" sz="3600" dirty="0"/>
              <a:t/>
            </a:r>
            <a:br>
              <a:rPr lang="cs-CZ" sz="3600" dirty="0"/>
            </a:br>
            <a:r>
              <a:rPr lang="cs-CZ" sz="3600" dirty="0" smtClean="0"/>
              <a:t>P. Salák jr.</a:t>
            </a:r>
            <a:endParaRPr lang="cs-CZ" sz="3600" dirty="0"/>
          </a:p>
        </p:txBody>
      </p:sp>
      <p:sp>
        <p:nvSpPr>
          <p:cNvPr id="5" name="Zástupný symbol pro zápatí 4"/>
          <p:cNvSpPr>
            <a:spLocks noGrp="1"/>
          </p:cNvSpPr>
          <p:nvPr>
            <p:ph type="ftr" sz="quarter" idx="4294967295"/>
          </p:nvPr>
        </p:nvSpPr>
        <p:spPr>
          <a:xfrm>
            <a:off x="0" y="6442075"/>
            <a:ext cx="6837363" cy="263525"/>
          </a:xfrm>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4294967295"/>
          </p:nvPr>
        </p:nvSpPr>
        <p:spPr>
          <a:xfrm>
            <a:off x="8480425" y="6442075"/>
            <a:ext cx="663575" cy="263525"/>
          </a:xfrm>
        </p:spPr>
        <p:txBody>
          <a:bodyPr/>
          <a:lstStyle/>
          <a:p>
            <a:fld id="{C8E1380E-CE38-45BF-AFD2-FB9816607317}" type="slidenum">
              <a:rPr lang="cs-CZ" altLang="cs-CZ" smtClean="0"/>
              <a:pPr/>
              <a:t>11</a:t>
            </a:fld>
            <a:endParaRPr lang="cs-CZ" altLang="cs-CZ"/>
          </a:p>
        </p:txBody>
      </p:sp>
    </p:spTree>
    <p:extLst>
      <p:ext uri="{BB962C8B-B14F-4D97-AF65-F5344CB8AC3E}">
        <p14:creationId xmlns:p14="http://schemas.microsoft.com/office/powerpoint/2010/main" val="1690823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73238"/>
            <a:ext cx="8204969" cy="4357687"/>
          </a:xfrm>
        </p:spPr>
        <p:txBody>
          <a:bodyPr/>
          <a:lstStyle/>
          <a:p>
            <a:pPr algn="just"/>
            <a:r>
              <a:rPr lang="cs-CZ" dirty="0" err="1" smtClean="0"/>
              <a:t>Emptio-venditio</a:t>
            </a:r>
            <a:r>
              <a:rPr lang="cs-CZ" dirty="0" smtClean="0"/>
              <a:t> </a:t>
            </a:r>
            <a:r>
              <a:rPr lang="cs-CZ" dirty="0"/>
              <a:t>– </a:t>
            </a:r>
            <a:r>
              <a:rPr lang="cs-CZ" dirty="0" smtClean="0"/>
              <a:t>Exchange </a:t>
            </a:r>
            <a:r>
              <a:rPr lang="cs-CZ" dirty="0" err="1" smtClean="0"/>
              <a:t>for</a:t>
            </a:r>
            <a:r>
              <a:rPr lang="cs-CZ" dirty="0" smtClean="0"/>
              <a:t> </a:t>
            </a:r>
            <a:r>
              <a:rPr lang="cs-CZ" dirty="0" err="1" smtClean="0"/>
              <a:t>exchange</a:t>
            </a:r>
            <a:endParaRPr lang="cs-CZ" dirty="0"/>
          </a:p>
          <a:p>
            <a:pPr algn="just"/>
            <a:endParaRPr lang="cs-CZ" dirty="0" smtClean="0"/>
          </a:p>
          <a:p>
            <a:pPr algn="just"/>
            <a:r>
              <a:rPr lang="cs-CZ" dirty="0" err="1" smtClean="0"/>
              <a:t>Locatio-conductio</a:t>
            </a:r>
            <a:r>
              <a:rPr lang="cs-CZ" dirty="0" smtClean="0"/>
              <a:t>  (</a:t>
            </a:r>
            <a:r>
              <a:rPr lang="cs-CZ" dirty="0" err="1" smtClean="0"/>
              <a:t>lease</a:t>
            </a:r>
            <a:r>
              <a:rPr lang="cs-CZ" dirty="0" smtClean="0"/>
              <a:t>, </a:t>
            </a:r>
            <a:r>
              <a:rPr lang="cs-CZ" dirty="0" err="1" smtClean="0"/>
              <a:t>usufructuary</a:t>
            </a:r>
            <a:r>
              <a:rPr lang="cs-CZ" dirty="0" smtClean="0"/>
              <a:t> </a:t>
            </a:r>
            <a:r>
              <a:rPr lang="cs-CZ" dirty="0" err="1" smtClean="0"/>
              <a:t>lease</a:t>
            </a:r>
            <a:r>
              <a:rPr lang="cs-CZ" dirty="0" smtClean="0"/>
              <a:t>) </a:t>
            </a:r>
            <a:r>
              <a:rPr lang="cs-CZ" dirty="0" err="1" smtClean="0"/>
              <a:t>is</a:t>
            </a:r>
            <a:r>
              <a:rPr lang="cs-CZ" dirty="0" smtClean="0"/>
              <a:t> </a:t>
            </a:r>
            <a:r>
              <a:rPr lang="cs-CZ" dirty="0" err="1" smtClean="0"/>
              <a:t>characterized</a:t>
            </a:r>
            <a:r>
              <a:rPr lang="cs-CZ" dirty="0" smtClean="0"/>
              <a:t> as a </a:t>
            </a:r>
            <a:r>
              <a:rPr lang="cs-CZ" dirty="0" err="1" smtClean="0"/>
              <a:t>contract</a:t>
            </a:r>
            <a:r>
              <a:rPr lang="cs-CZ" dirty="0" smtClean="0"/>
              <a:t>, in case </a:t>
            </a:r>
            <a:r>
              <a:rPr lang="cs-CZ" dirty="0" err="1" smtClean="0"/>
              <a:t>there</a:t>
            </a:r>
            <a:r>
              <a:rPr lang="cs-CZ" dirty="0" smtClean="0"/>
              <a:t> </a:t>
            </a:r>
            <a:r>
              <a:rPr lang="cs-CZ" dirty="0" err="1" smtClean="0"/>
              <a:t>is</a:t>
            </a:r>
            <a:r>
              <a:rPr lang="cs-CZ" dirty="0"/>
              <a:t> a </a:t>
            </a:r>
            <a:r>
              <a:rPr lang="cs-CZ" dirty="0" err="1"/>
              <a:t>ceded</a:t>
            </a:r>
            <a:r>
              <a:rPr lang="cs-CZ" dirty="0"/>
              <a:t> </a:t>
            </a:r>
            <a:r>
              <a:rPr lang="cs-CZ" dirty="0" err="1"/>
              <a:t>using</a:t>
            </a:r>
            <a:r>
              <a:rPr lang="cs-CZ" dirty="0"/>
              <a:t> </a:t>
            </a:r>
            <a:r>
              <a:rPr lang="cs-CZ" dirty="0" err="1"/>
              <a:t>of</a:t>
            </a:r>
            <a:r>
              <a:rPr lang="cs-CZ" dirty="0"/>
              <a:t> a </a:t>
            </a:r>
            <a:r>
              <a:rPr lang="cs-CZ" dirty="0" err="1"/>
              <a:t>thing</a:t>
            </a:r>
            <a:r>
              <a:rPr lang="cs-CZ" dirty="0"/>
              <a:t>, performance </a:t>
            </a:r>
            <a:r>
              <a:rPr lang="cs-CZ" dirty="0" err="1"/>
              <a:t>of</a:t>
            </a:r>
            <a:r>
              <a:rPr lang="cs-CZ" dirty="0"/>
              <a:t> a </a:t>
            </a:r>
            <a:r>
              <a:rPr lang="cs-CZ" dirty="0" err="1"/>
              <a:t>work</a:t>
            </a:r>
            <a:r>
              <a:rPr lang="cs-CZ" dirty="0"/>
              <a:t> </a:t>
            </a:r>
            <a:r>
              <a:rPr lang="cs-CZ" dirty="0" err="1"/>
              <a:t>or</a:t>
            </a:r>
            <a:r>
              <a:rPr lang="cs-CZ" dirty="0"/>
              <a:t> </a:t>
            </a:r>
            <a:r>
              <a:rPr lang="cs-CZ" dirty="0" smtClean="0"/>
              <a:t>a </a:t>
            </a:r>
            <a:r>
              <a:rPr lang="cs-CZ" dirty="0" err="1" smtClean="0"/>
              <a:t>creation</a:t>
            </a:r>
            <a:r>
              <a:rPr lang="cs-CZ" dirty="0" smtClean="0"/>
              <a:t> </a:t>
            </a:r>
            <a:r>
              <a:rPr lang="cs-CZ" dirty="0" err="1"/>
              <a:t>of</a:t>
            </a:r>
            <a:r>
              <a:rPr lang="cs-CZ" dirty="0"/>
              <a:t> a </a:t>
            </a:r>
            <a:r>
              <a:rPr lang="cs-CZ" dirty="0" err="1" smtClean="0"/>
              <a:t>work</a:t>
            </a:r>
            <a:r>
              <a:rPr lang="cs-CZ" dirty="0" smtClean="0"/>
              <a:t> </a:t>
            </a:r>
            <a:r>
              <a:rPr lang="cs-CZ" dirty="0" err="1" smtClean="0"/>
              <a:t>for</a:t>
            </a:r>
            <a:r>
              <a:rPr lang="cs-CZ" dirty="0" smtClean="0"/>
              <a:t> a </a:t>
            </a:r>
            <a:r>
              <a:rPr lang="cs-CZ" dirty="0" err="1" smtClean="0"/>
              <a:t>financial</a:t>
            </a:r>
            <a:r>
              <a:rPr lang="cs-CZ" dirty="0" smtClean="0"/>
              <a:t> </a:t>
            </a:r>
            <a:r>
              <a:rPr lang="cs-CZ" dirty="0" err="1" smtClean="0"/>
              <a:t>payment</a:t>
            </a:r>
            <a:r>
              <a:rPr lang="cs-CZ" dirty="0" smtClean="0"/>
              <a:t>  (</a:t>
            </a:r>
            <a:r>
              <a:rPr lang="cs-CZ" i="1" dirty="0" err="1"/>
              <a:t>merces</a:t>
            </a:r>
            <a:r>
              <a:rPr lang="cs-CZ" dirty="0" smtClean="0"/>
              <a:t>)</a:t>
            </a:r>
          </a:p>
          <a:p>
            <a:pPr algn="just"/>
            <a:endParaRPr lang="cs-CZ" dirty="0" smtClean="0"/>
          </a:p>
          <a:p>
            <a:pPr algn="just"/>
            <a:r>
              <a:rPr lang="cs-CZ" dirty="0" err="1" smtClean="0"/>
              <a:t>lease</a:t>
            </a:r>
            <a:r>
              <a:rPr lang="cs-CZ" dirty="0" smtClean="0"/>
              <a:t> – </a:t>
            </a:r>
            <a:r>
              <a:rPr lang="cs-CZ" dirty="0" err="1" smtClean="0"/>
              <a:t>using</a:t>
            </a:r>
            <a:r>
              <a:rPr lang="cs-CZ" dirty="0" smtClean="0"/>
              <a:t> </a:t>
            </a:r>
            <a:r>
              <a:rPr lang="cs-CZ" dirty="0" err="1" smtClean="0"/>
              <a:t>of</a:t>
            </a:r>
            <a:r>
              <a:rPr lang="cs-CZ" dirty="0" smtClean="0"/>
              <a:t> a </a:t>
            </a:r>
            <a:r>
              <a:rPr lang="cs-CZ" dirty="0" err="1" smtClean="0"/>
              <a:t>thing</a:t>
            </a:r>
            <a:r>
              <a:rPr lang="cs-CZ" dirty="0" smtClean="0"/>
              <a:t> x </a:t>
            </a:r>
            <a:r>
              <a:rPr lang="cs-CZ" dirty="0" err="1" smtClean="0"/>
              <a:t>usufructuary</a:t>
            </a:r>
            <a:r>
              <a:rPr lang="cs-CZ" dirty="0" smtClean="0"/>
              <a:t> </a:t>
            </a:r>
            <a:r>
              <a:rPr lang="cs-CZ" dirty="0" err="1" smtClean="0"/>
              <a:t>lease</a:t>
            </a:r>
            <a:r>
              <a:rPr lang="cs-CZ" dirty="0" smtClean="0"/>
              <a:t> – </a:t>
            </a:r>
            <a:r>
              <a:rPr lang="cs-CZ" dirty="0" err="1" smtClean="0"/>
              <a:t>enjoying</a:t>
            </a:r>
            <a:r>
              <a:rPr lang="cs-CZ" dirty="0" smtClean="0"/>
              <a:t> </a:t>
            </a:r>
            <a:r>
              <a:rPr lang="cs-CZ" dirty="0" err="1" smtClean="0"/>
              <a:t>of</a:t>
            </a:r>
            <a:r>
              <a:rPr lang="cs-CZ" dirty="0" smtClean="0"/>
              <a:t> a </a:t>
            </a:r>
            <a:r>
              <a:rPr lang="cs-CZ" dirty="0" err="1" smtClean="0"/>
              <a:t>thing</a:t>
            </a:r>
            <a:r>
              <a:rPr lang="cs-CZ" dirty="0" smtClean="0"/>
              <a:t> (</a:t>
            </a:r>
            <a:r>
              <a:rPr lang="cs-CZ" dirty="0" err="1" smtClean="0"/>
              <a:t>taking</a:t>
            </a:r>
            <a:r>
              <a:rPr lang="cs-CZ" dirty="0" smtClean="0"/>
              <a:t> </a:t>
            </a:r>
            <a:r>
              <a:rPr lang="cs-CZ" dirty="0" err="1" smtClean="0"/>
              <a:t>fruits</a:t>
            </a:r>
            <a:r>
              <a:rPr lang="cs-CZ" dirty="0" smtClean="0"/>
              <a:t>)</a:t>
            </a:r>
          </a:p>
          <a:p>
            <a:pPr algn="just"/>
            <a:endParaRPr lang="cs-CZ" dirty="0" smtClean="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2</a:t>
            </a:fld>
            <a:endParaRPr lang="cs-CZ" altLang="cs-CZ"/>
          </a:p>
        </p:txBody>
      </p:sp>
    </p:spTree>
    <p:extLst>
      <p:ext uri="{BB962C8B-B14F-4D97-AF65-F5344CB8AC3E}">
        <p14:creationId xmlns:p14="http://schemas.microsoft.com/office/powerpoint/2010/main" val="293040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898525" y="907145"/>
            <a:ext cx="7772400" cy="503237"/>
          </a:xfrm>
        </p:spPr>
        <p:txBody>
          <a:bodyPr/>
          <a:lstStyle/>
          <a:p>
            <a:r>
              <a:rPr lang="cs-CZ" altLang="cs-CZ" dirty="0" err="1" smtClean="0"/>
              <a:t>Locatio-conductio</a:t>
            </a:r>
            <a:endParaRPr lang="cs-CZ" altLang="cs-CZ" dirty="0"/>
          </a:p>
        </p:txBody>
      </p:sp>
      <p:sp>
        <p:nvSpPr>
          <p:cNvPr id="310275" name="Rectangle 3"/>
          <p:cNvSpPr>
            <a:spLocks noGrp="1" noChangeArrowheads="1"/>
          </p:cNvSpPr>
          <p:nvPr>
            <p:ph sz="half" idx="1"/>
          </p:nvPr>
        </p:nvSpPr>
        <p:spPr>
          <a:xfrm>
            <a:off x="87133" y="1662001"/>
            <a:ext cx="3404747" cy="2951906"/>
          </a:xfrm>
          <a:ln/>
        </p:spPr>
        <p:txBody>
          <a:bodyPr/>
          <a:lstStyle/>
          <a:p>
            <a:r>
              <a:rPr lang="cs-CZ" altLang="cs-CZ" sz="2000" b="1" dirty="0" smtClean="0"/>
              <a:t>Roman </a:t>
            </a:r>
            <a:r>
              <a:rPr lang="cs-CZ" altLang="cs-CZ" sz="2000" b="1" dirty="0" err="1" smtClean="0"/>
              <a:t>law</a:t>
            </a:r>
            <a:r>
              <a:rPr lang="cs-CZ" altLang="cs-CZ" sz="2000" b="1" dirty="0" smtClean="0"/>
              <a:t> (</a:t>
            </a:r>
            <a:r>
              <a:rPr lang="cs-CZ" altLang="cs-CZ" sz="2000" b="1" dirty="0" err="1" smtClean="0"/>
              <a:t>classical</a:t>
            </a:r>
            <a:r>
              <a:rPr lang="cs-CZ" altLang="cs-CZ" sz="2000" b="1" dirty="0" smtClean="0"/>
              <a:t>)</a:t>
            </a:r>
          </a:p>
          <a:p>
            <a:pPr lvl="1"/>
            <a:r>
              <a:rPr lang="cs-CZ" altLang="cs-CZ" sz="1600" dirty="0" err="1" smtClean="0"/>
              <a:t>Locatio-conducio</a:t>
            </a:r>
            <a:endParaRPr lang="cs-CZ" altLang="cs-CZ" sz="1600" dirty="0" smtClean="0"/>
          </a:p>
          <a:p>
            <a:endParaRPr lang="cs-CZ" altLang="cs-CZ" sz="2000" dirty="0" smtClean="0"/>
          </a:p>
          <a:p>
            <a:r>
              <a:rPr lang="cs-CZ" altLang="cs-CZ" sz="2000" b="1" dirty="0" smtClean="0"/>
              <a:t>Roman </a:t>
            </a:r>
            <a:r>
              <a:rPr lang="cs-CZ" altLang="cs-CZ" sz="2000" b="1" dirty="0" err="1" smtClean="0"/>
              <a:t>law</a:t>
            </a:r>
            <a:r>
              <a:rPr lang="cs-CZ" altLang="cs-CZ" sz="2000" b="1" dirty="0" smtClean="0"/>
              <a:t> (</a:t>
            </a:r>
            <a:r>
              <a:rPr lang="cs-CZ" altLang="cs-CZ" sz="2000" b="1" dirty="0" err="1" smtClean="0"/>
              <a:t>german</a:t>
            </a:r>
            <a:r>
              <a:rPr lang="cs-CZ" altLang="cs-CZ" sz="2000" b="1" dirty="0" smtClean="0"/>
              <a:t> </a:t>
            </a:r>
            <a:r>
              <a:rPr lang="cs-CZ" altLang="cs-CZ" sz="2000" b="1" dirty="0" err="1" smtClean="0"/>
              <a:t>pandectistic</a:t>
            </a:r>
            <a:r>
              <a:rPr lang="cs-CZ" altLang="cs-CZ" sz="2000" b="1" dirty="0" smtClean="0"/>
              <a:t>)</a:t>
            </a:r>
          </a:p>
          <a:p>
            <a:pPr lvl="1"/>
            <a:r>
              <a:rPr lang="cs-CZ" altLang="cs-CZ" sz="1600" dirty="0" err="1" smtClean="0"/>
              <a:t>Locatio-conductio</a:t>
            </a:r>
            <a:r>
              <a:rPr lang="cs-CZ" altLang="cs-CZ" sz="1600" dirty="0" smtClean="0"/>
              <a:t> </a:t>
            </a:r>
            <a:r>
              <a:rPr lang="cs-CZ" altLang="cs-CZ" sz="1600" b="1" dirty="0" err="1" smtClean="0"/>
              <a:t>rei</a:t>
            </a:r>
            <a:endParaRPr lang="cs-CZ" altLang="cs-CZ" sz="1600" b="1" dirty="0" smtClean="0"/>
          </a:p>
          <a:p>
            <a:pPr lvl="1"/>
            <a:r>
              <a:rPr lang="cs-CZ" altLang="cs-CZ" sz="1600" dirty="0" err="1" smtClean="0"/>
              <a:t>Locatio-conductio</a:t>
            </a:r>
            <a:r>
              <a:rPr lang="cs-CZ" altLang="cs-CZ" sz="1600" dirty="0" smtClean="0"/>
              <a:t> </a:t>
            </a:r>
            <a:r>
              <a:rPr lang="cs-CZ" altLang="cs-CZ" sz="1600" b="1" dirty="0" err="1" smtClean="0"/>
              <a:t>operis</a:t>
            </a:r>
            <a:endParaRPr lang="cs-CZ" altLang="cs-CZ" sz="1600" b="1" dirty="0" smtClean="0"/>
          </a:p>
          <a:p>
            <a:pPr lvl="1"/>
            <a:r>
              <a:rPr lang="cs-CZ" altLang="cs-CZ" sz="1600" dirty="0" err="1" smtClean="0"/>
              <a:t>Locatio-conductio</a:t>
            </a:r>
            <a:r>
              <a:rPr lang="cs-CZ" altLang="cs-CZ" sz="1600" dirty="0" smtClean="0"/>
              <a:t> </a:t>
            </a:r>
            <a:r>
              <a:rPr lang="cs-CZ" altLang="cs-CZ" sz="1600" b="1" dirty="0" err="1" smtClean="0"/>
              <a:t>operarum</a:t>
            </a:r>
            <a:endParaRPr lang="cs-CZ" altLang="cs-CZ" sz="1600" b="1" dirty="0" smtClean="0"/>
          </a:p>
          <a:p>
            <a:endParaRPr lang="cs-CZ" altLang="cs-CZ" sz="2000" dirty="0"/>
          </a:p>
        </p:txBody>
      </p:sp>
      <p:sp>
        <p:nvSpPr>
          <p:cNvPr id="2" name="Zástupný symbol pro obsah 1"/>
          <p:cNvSpPr>
            <a:spLocks noGrp="1"/>
          </p:cNvSpPr>
          <p:nvPr>
            <p:ph sz="half" idx="2"/>
          </p:nvPr>
        </p:nvSpPr>
        <p:spPr>
          <a:xfrm>
            <a:off x="3635896" y="1662002"/>
            <a:ext cx="5328592" cy="4468924"/>
          </a:xfrm>
        </p:spPr>
        <p:txBody>
          <a:bodyPr/>
          <a:lstStyle/>
          <a:p>
            <a:r>
              <a:rPr lang="cs-CZ" sz="2000" dirty="0" err="1" smtClean="0"/>
              <a:t>Code</a:t>
            </a:r>
            <a:r>
              <a:rPr lang="cs-CZ" sz="2000" dirty="0" smtClean="0"/>
              <a:t> Napoleon (1804)</a:t>
            </a:r>
          </a:p>
          <a:p>
            <a:pPr lvl="1"/>
            <a:r>
              <a:rPr lang="cs-CZ" sz="1600" dirty="0" err="1" smtClean="0"/>
              <a:t>Lease</a:t>
            </a:r>
            <a:r>
              <a:rPr lang="cs-CZ" sz="1600" dirty="0" smtClean="0"/>
              <a:t> </a:t>
            </a:r>
            <a:r>
              <a:rPr lang="cs-CZ" sz="1600" dirty="0" err="1" smtClean="0"/>
              <a:t>contract</a:t>
            </a:r>
            <a:r>
              <a:rPr lang="cs-CZ" sz="1600" dirty="0" smtClean="0"/>
              <a:t> and </a:t>
            </a:r>
            <a:r>
              <a:rPr lang="cs-CZ" sz="1600" dirty="0" err="1" smtClean="0"/>
              <a:t>contract</a:t>
            </a:r>
            <a:r>
              <a:rPr lang="cs-CZ" sz="1600" dirty="0" smtClean="0"/>
              <a:t> </a:t>
            </a:r>
            <a:r>
              <a:rPr lang="cs-CZ" sz="1600" dirty="0" err="1" smtClean="0"/>
              <a:t>for</a:t>
            </a:r>
            <a:r>
              <a:rPr lang="cs-CZ" sz="1600" dirty="0" smtClean="0"/>
              <a:t> </a:t>
            </a:r>
            <a:r>
              <a:rPr lang="cs-CZ" sz="1600" dirty="0" err="1" smtClean="0"/>
              <a:t>work</a:t>
            </a:r>
            <a:r>
              <a:rPr lang="cs-CZ" sz="1600" dirty="0" smtClean="0"/>
              <a:t> </a:t>
            </a:r>
            <a:r>
              <a:rPr lang="cs-CZ" sz="1600" dirty="0" err="1" smtClean="0"/>
              <a:t>together</a:t>
            </a:r>
            <a:endParaRPr lang="cs-CZ" sz="1600" dirty="0" smtClean="0"/>
          </a:p>
          <a:p>
            <a:r>
              <a:rPr lang="cs-CZ" sz="2000" dirty="0" smtClean="0"/>
              <a:t>ABGB (1811)</a:t>
            </a:r>
          </a:p>
          <a:p>
            <a:pPr lvl="1"/>
            <a:r>
              <a:rPr lang="cs-CZ" sz="1600" dirty="0" err="1" smtClean="0"/>
              <a:t>Lease</a:t>
            </a:r>
            <a:r>
              <a:rPr lang="cs-CZ" sz="1600" dirty="0" smtClean="0"/>
              <a:t> </a:t>
            </a:r>
            <a:r>
              <a:rPr lang="cs-CZ" sz="1600" dirty="0"/>
              <a:t>and </a:t>
            </a:r>
            <a:r>
              <a:rPr lang="cs-CZ" sz="1600" dirty="0" err="1"/>
              <a:t>usufructuary</a:t>
            </a:r>
            <a:r>
              <a:rPr lang="cs-CZ" sz="1600" dirty="0"/>
              <a:t> </a:t>
            </a:r>
            <a:r>
              <a:rPr lang="cs-CZ" sz="1600" dirty="0" err="1" smtClean="0"/>
              <a:t>lease</a:t>
            </a:r>
            <a:r>
              <a:rPr lang="cs-CZ" sz="1600" dirty="0" smtClean="0"/>
              <a:t> (</a:t>
            </a:r>
            <a:r>
              <a:rPr lang="cs-CZ" sz="1600" dirty="0"/>
              <a:t>2</a:t>
            </a:r>
            <a:r>
              <a:rPr lang="cs-CZ" sz="1600" dirty="0" smtClean="0"/>
              <a:t>. part, </a:t>
            </a:r>
            <a:r>
              <a:rPr lang="cs-CZ" sz="1600" dirty="0" err="1" smtClean="0"/>
              <a:t>title</a:t>
            </a:r>
            <a:r>
              <a:rPr lang="cs-CZ" sz="1600" dirty="0" smtClean="0"/>
              <a:t> XXV)</a:t>
            </a:r>
          </a:p>
          <a:p>
            <a:pPr lvl="1"/>
            <a:r>
              <a:rPr lang="cs-CZ" sz="1600" dirty="0" err="1" smtClean="0"/>
              <a:t>Service</a:t>
            </a:r>
            <a:r>
              <a:rPr lang="cs-CZ" sz="1600" dirty="0" smtClean="0"/>
              <a:t> </a:t>
            </a:r>
            <a:r>
              <a:rPr lang="cs-CZ" sz="1600" dirty="0" err="1" smtClean="0"/>
              <a:t>contract</a:t>
            </a:r>
            <a:r>
              <a:rPr lang="cs-CZ" sz="1600" dirty="0" smtClean="0"/>
              <a:t> and </a:t>
            </a:r>
            <a:r>
              <a:rPr lang="cs-CZ" sz="1600" dirty="0" err="1" smtClean="0"/>
              <a:t>contract</a:t>
            </a:r>
            <a:r>
              <a:rPr lang="cs-CZ" sz="1600" dirty="0" smtClean="0"/>
              <a:t> </a:t>
            </a:r>
            <a:r>
              <a:rPr lang="cs-CZ" sz="1600" dirty="0" err="1" smtClean="0"/>
              <a:t>for</a:t>
            </a:r>
            <a:r>
              <a:rPr lang="cs-CZ" sz="1600" dirty="0" smtClean="0"/>
              <a:t> </a:t>
            </a:r>
            <a:r>
              <a:rPr lang="cs-CZ" sz="1600" dirty="0" err="1" smtClean="0"/>
              <a:t>work</a:t>
            </a:r>
            <a:r>
              <a:rPr lang="cs-CZ" sz="1600" dirty="0" smtClean="0"/>
              <a:t> (</a:t>
            </a:r>
            <a:r>
              <a:rPr lang="cs-CZ" sz="1600" dirty="0"/>
              <a:t>2. </a:t>
            </a:r>
            <a:r>
              <a:rPr lang="cs-CZ" sz="1600" dirty="0" smtClean="0"/>
              <a:t>part, </a:t>
            </a:r>
            <a:r>
              <a:rPr lang="cs-CZ" sz="1600" dirty="0" err="1" smtClean="0"/>
              <a:t>title</a:t>
            </a:r>
            <a:r>
              <a:rPr lang="cs-CZ" sz="1600" dirty="0" smtClean="0"/>
              <a:t> XXVI)</a:t>
            </a:r>
          </a:p>
          <a:p>
            <a:r>
              <a:rPr lang="cs-CZ" sz="2000" dirty="0" smtClean="0"/>
              <a:t>BGB + </a:t>
            </a:r>
            <a:r>
              <a:rPr lang="cs-CZ" sz="2000" dirty="0" err="1" smtClean="0"/>
              <a:t>Scheme</a:t>
            </a:r>
            <a:r>
              <a:rPr lang="cs-CZ" sz="2000" dirty="0" smtClean="0"/>
              <a:t> 1937</a:t>
            </a:r>
          </a:p>
          <a:p>
            <a:pPr lvl="1"/>
            <a:r>
              <a:rPr lang="cs-CZ" sz="1600" dirty="0" err="1" smtClean="0"/>
              <a:t>Lease</a:t>
            </a:r>
            <a:r>
              <a:rPr lang="cs-CZ" sz="1600" dirty="0" smtClean="0"/>
              <a:t> </a:t>
            </a:r>
            <a:r>
              <a:rPr lang="cs-CZ" sz="1600" dirty="0" err="1" smtClean="0"/>
              <a:t>contract</a:t>
            </a:r>
            <a:r>
              <a:rPr lang="cs-CZ" sz="1600" dirty="0" smtClean="0"/>
              <a:t>, </a:t>
            </a:r>
            <a:r>
              <a:rPr lang="cs-CZ" sz="1600" dirty="0" err="1" smtClean="0"/>
              <a:t>contract</a:t>
            </a:r>
            <a:r>
              <a:rPr lang="cs-CZ" sz="1600" dirty="0" smtClean="0"/>
              <a:t> </a:t>
            </a:r>
            <a:r>
              <a:rPr lang="cs-CZ" sz="1600" dirty="0" err="1" smtClean="0"/>
              <a:t>for</a:t>
            </a:r>
            <a:r>
              <a:rPr lang="cs-CZ" sz="1600" dirty="0" smtClean="0"/>
              <a:t> </a:t>
            </a:r>
            <a:r>
              <a:rPr lang="cs-CZ" sz="1600" dirty="0" err="1" smtClean="0"/>
              <a:t>work</a:t>
            </a:r>
            <a:r>
              <a:rPr lang="cs-CZ" sz="1600" dirty="0" smtClean="0"/>
              <a:t>, </a:t>
            </a:r>
            <a:r>
              <a:rPr lang="cs-CZ" sz="1600" dirty="0" err="1" smtClean="0"/>
              <a:t>employment</a:t>
            </a:r>
            <a:r>
              <a:rPr lang="cs-CZ" sz="1600" dirty="0" smtClean="0"/>
              <a:t> </a:t>
            </a:r>
            <a:r>
              <a:rPr lang="cs-CZ" sz="1600" dirty="0" err="1" smtClean="0"/>
              <a:t>contract</a:t>
            </a:r>
            <a:r>
              <a:rPr lang="cs-CZ" sz="1600" dirty="0" smtClean="0"/>
              <a:t> – </a:t>
            </a:r>
            <a:r>
              <a:rPr lang="cs-CZ" sz="1600" dirty="0" err="1" smtClean="0"/>
              <a:t>separate</a:t>
            </a:r>
            <a:r>
              <a:rPr lang="cs-CZ" sz="1600" dirty="0" smtClean="0"/>
              <a:t> x in a </a:t>
            </a:r>
            <a:r>
              <a:rPr lang="cs-CZ" sz="1600" dirty="0" err="1" smtClean="0"/>
              <a:t>row</a:t>
            </a:r>
            <a:endParaRPr lang="cs-CZ" sz="1600" dirty="0" smtClean="0"/>
          </a:p>
          <a:p>
            <a:r>
              <a:rPr lang="cs-CZ" sz="2000" dirty="0" smtClean="0"/>
              <a:t>CC 1950, CC 1964 (</a:t>
            </a:r>
            <a:r>
              <a:rPr lang="cs-CZ" sz="2000" dirty="0" err="1" smtClean="0"/>
              <a:t>after</a:t>
            </a:r>
            <a:r>
              <a:rPr lang="cs-CZ" sz="2000" dirty="0" smtClean="0"/>
              <a:t> 1991) and CC 2012</a:t>
            </a:r>
          </a:p>
          <a:p>
            <a:pPr lvl="1"/>
            <a:r>
              <a:rPr lang="cs-CZ" sz="1600" dirty="0" err="1" smtClean="0"/>
              <a:t>Separated</a:t>
            </a:r>
            <a:r>
              <a:rPr lang="cs-CZ" sz="1600" dirty="0" smtClean="0"/>
              <a:t> </a:t>
            </a:r>
            <a:r>
              <a:rPr lang="cs-CZ" sz="1600" dirty="0" err="1" smtClean="0"/>
              <a:t>from</a:t>
            </a:r>
            <a:r>
              <a:rPr lang="cs-CZ" sz="1600" dirty="0" smtClean="0"/>
              <a:t> a </a:t>
            </a:r>
            <a:r>
              <a:rPr lang="cs-CZ" sz="1600" dirty="0" err="1" smtClean="0"/>
              <a:t>lease</a:t>
            </a:r>
            <a:r>
              <a:rPr lang="cs-CZ" sz="1600" dirty="0" smtClean="0"/>
              <a:t> </a:t>
            </a:r>
            <a:r>
              <a:rPr lang="cs-CZ" sz="1600" dirty="0" err="1" smtClean="0"/>
              <a:t>contract</a:t>
            </a:r>
            <a:r>
              <a:rPr lang="cs-CZ" sz="1600" dirty="0" smtClean="0"/>
              <a:t> and </a:t>
            </a:r>
            <a:r>
              <a:rPr lang="cs-CZ" sz="1600" dirty="0" err="1" smtClean="0"/>
              <a:t>employment</a:t>
            </a:r>
            <a:r>
              <a:rPr lang="cs-CZ" sz="1600" dirty="0" smtClean="0"/>
              <a:t> </a:t>
            </a:r>
            <a:r>
              <a:rPr lang="cs-CZ" sz="1600" dirty="0" err="1" smtClean="0"/>
              <a:t>conract</a:t>
            </a:r>
            <a:endParaRPr lang="cs-CZ" sz="1600" dirty="0" smtClean="0"/>
          </a:p>
          <a:p>
            <a:pPr lvl="1"/>
            <a:r>
              <a:rPr lang="cs-CZ" sz="1600" dirty="0" err="1" smtClean="0"/>
              <a:t>Contract</a:t>
            </a:r>
            <a:r>
              <a:rPr lang="cs-CZ" sz="1600" dirty="0" smtClean="0"/>
              <a:t> </a:t>
            </a:r>
            <a:r>
              <a:rPr lang="cs-CZ" sz="1600" dirty="0" err="1" smtClean="0"/>
              <a:t>for</a:t>
            </a:r>
            <a:r>
              <a:rPr lang="cs-CZ" sz="1600" dirty="0" smtClean="0"/>
              <a:t> a </a:t>
            </a:r>
            <a:r>
              <a:rPr lang="cs-CZ" sz="1600" dirty="0" err="1" smtClean="0"/>
              <a:t>work</a:t>
            </a:r>
            <a:r>
              <a:rPr lang="cs-CZ" sz="1600" dirty="0" smtClean="0"/>
              <a:t> </a:t>
            </a:r>
            <a:r>
              <a:rPr lang="cs-CZ" sz="1600" dirty="0" err="1" smtClean="0"/>
              <a:t>near</a:t>
            </a:r>
            <a:r>
              <a:rPr lang="cs-CZ" sz="1600" dirty="0" smtClean="0"/>
              <a:t> to a </a:t>
            </a:r>
            <a:r>
              <a:rPr lang="cs-CZ" sz="1600" dirty="0" err="1" smtClean="0"/>
              <a:t>command</a:t>
            </a:r>
            <a:r>
              <a:rPr lang="cs-CZ" sz="1600" dirty="0" smtClean="0"/>
              <a:t> </a:t>
            </a:r>
            <a:r>
              <a:rPr lang="cs-CZ" sz="1600" dirty="0" err="1" smtClean="0"/>
              <a:t>contract</a:t>
            </a:r>
            <a:r>
              <a:rPr lang="cs-CZ" sz="1600" dirty="0" smtClean="0"/>
              <a:t> and transport </a:t>
            </a:r>
            <a:r>
              <a:rPr lang="cs-CZ" sz="1600" dirty="0" err="1" smtClean="0"/>
              <a:t>contract</a:t>
            </a:r>
            <a:endParaRPr lang="cs-CZ" sz="1600" dirty="0" smtClean="0"/>
          </a:p>
        </p:txBody>
      </p:sp>
      <p:sp>
        <p:nvSpPr>
          <p:cNvPr id="4" name="Zástupný symbol pro zápatí 3"/>
          <p:cNvSpPr>
            <a:spLocks noGrp="1"/>
          </p:cNvSpPr>
          <p:nvPr>
            <p:ph type="ftr" sz="quarter" idx="10"/>
          </p:nvPr>
        </p:nvSpPr>
        <p:spPr/>
        <p:txBody>
          <a:bodyPr/>
          <a:lstStyle/>
          <a:p>
            <a:r>
              <a:rPr lang="cs-CZ" altLang="cs-CZ" dirty="0"/>
              <a:t>Zápatí prezentace</a:t>
            </a:r>
          </a:p>
        </p:txBody>
      </p:sp>
      <p:sp>
        <p:nvSpPr>
          <p:cNvPr id="5" name="Zástupný symbol pro číslo snímku 4"/>
          <p:cNvSpPr>
            <a:spLocks noGrp="1"/>
          </p:cNvSpPr>
          <p:nvPr>
            <p:ph type="sldNum" sz="quarter" idx="11"/>
          </p:nvPr>
        </p:nvSpPr>
        <p:spPr/>
        <p:txBody>
          <a:bodyPr/>
          <a:lstStyle/>
          <a:p>
            <a:fld id="{F855B85F-23AC-447B-817D-F8C648035B9B}" type="slidenum">
              <a:rPr lang="cs-CZ" altLang="cs-CZ"/>
              <a:pPr/>
              <a:t>3</a:t>
            </a:fld>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Gai</a:t>
            </a:r>
            <a:r>
              <a:rPr lang="cs-CZ" dirty="0" smtClean="0"/>
              <a:t> III.145</a:t>
            </a:r>
            <a:endParaRPr lang="cs-CZ" dirty="0"/>
          </a:p>
        </p:txBody>
      </p:sp>
      <p:sp>
        <p:nvSpPr>
          <p:cNvPr id="3" name="Zástupný symbol pro obsah 2"/>
          <p:cNvSpPr>
            <a:spLocks noGrp="1"/>
          </p:cNvSpPr>
          <p:nvPr>
            <p:ph idx="1"/>
          </p:nvPr>
        </p:nvSpPr>
        <p:spPr>
          <a:xfrm>
            <a:off x="611560" y="1773238"/>
            <a:ext cx="8060953" cy="4357687"/>
          </a:xfrm>
        </p:spPr>
        <p:txBody>
          <a:bodyPr/>
          <a:lstStyle/>
          <a:p>
            <a:pPr marL="0" indent="0" algn="just">
              <a:buNone/>
            </a:pPr>
            <a:r>
              <a:rPr lang="cs-CZ" sz="1800" i="1" dirty="0"/>
              <a:t>„</a:t>
            </a:r>
            <a:r>
              <a:rPr lang="cs-CZ" sz="1800" i="1" dirty="0" err="1"/>
              <a:t>Adeo</a:t>
            </a:r>
            <a:r>
              <a:rPr lang="cs-CZ" sz="1800" i="1" dirty="0"/>
              <a:t> autem </a:t>
            </a:r>
            <a:r>
              <a:rPr lang="cs-CZ" sz="1800" i="1" dirty="0" err="1"/>
              <a:t>emptio</a:t>
            </a:r>
            <a:r>
              <a:rPr lang="cs-CZ" sz="1800" i="1" dirty="0"/>
              <a:t> et </a:t>
            </a:r>
            <a:r>
              <a:rPr lang="cs-CZ" sz="1800" i="1" dirty="0" err="1"/>
              <a:t>uenditio</a:t>
            </a:r>
            <a:r>
              <a:rPr lang="cs-CZ" sz="1800" i="1" dirty="0"/>
              <a:t> et </a:t>
            </a:r>
            <a:r>
              <a:rPr lang="cs-CZ" sz="1800" i="1" dirty="0" err="1"/>
              <a:t>locatio</a:t>
            </a:r>
            <a:r>
              <a:rPr lang="cs-CZ" sz="1800" i="1" dirty="0"/>
              <a:t> et </a:t>
            </a:r>
            <a:r>
              <a:rPr lang="cs-CZ" sz="1800" i="1" dirty="0" err="1"/>
              <a:t>conductio</a:t>
            </a:r>
            <a:r>
              <a:rPr lang="cs-CZ" sz="1800" i="1" dirty="0"/>
              <a:t> </a:t>
            </a:r>
            <a:r>
              <a:rPr lang="cs-CZ" sz="1800" i="1" dirty="0" err="1"/>
              <a:t>familiaritatem</a:t>
            </a:r>
            <a:r>
              <a:rPr lang="cs-CZ" sz="1800" i="1" dirty="0"/>
              <a:t> </a:t>
            </a:r>
            <a:r>
              <a:rPr lang="cs-CZ" sz="1800" i="1" dirty="0" err="1"/>
              <a:t>aliquam</a:t>
            </a:r>
            <a:r>
              <a:rPr lang="cs-CZ" sz="1800" i="1" dirty="0"/>
              <a:t> inter se </a:t>
            </a:r>
            <a:r>
              <a:rPr lang="cs-CZ" sz="1800" i="1" dirty="0" err="1"/>
              <a:t>habere</a:t>
            </a:r>
            <a:r>
              <a:rPr lang="cs-CZ" sz="1800" i="1" dirty="0"/>
              <a:t> </a:t>
            </a:r>
            <a:r>
              <a:rPr lang="cs-CZ" sz="1800" i="1" dirty="0" err="1"/>
              <a:t>uidentur</a:t>
            </a:r>
            <a:r>
              <a:rPr lang="cs-CZ" sz="1800" i="1" dirty="0"/>
              <a:t>, </a:t>
            </a:r>
            <a:r>
              <a:rPr lang="cs-CZ" sz="1800" i="1" dirty="0" err="1"/>
              <a:t>ut</a:t>
            </a:r>
            <a:r>
              <a:rPr lang="cs-CZ" sz="1800" i="1" dirty="0"/>
              <a:t> in </a:t>
            </a:r>
            <a:r>
              <a:rPr lang="cs-CZ" sz="1800" i="1" dirty="0" err="1"/>
              <a:t>quibusdam</a:t>
            </a:r>
            <a:r>
              <a:rPr lang="cs-CZ" sz="1800" i="1" dirty="0"/>
              <a:t> </a:t>
            </a:r>
            <a:r>
              <a:rPr lang="cs-CZ" sz="1800" i="1" dirty="0" err="1"/>
              <a:t>causis</a:t>
            </a:r>
            <a:r>
              <a:rPr lang="cs-CZ" sz="1800" i="1" dirty="0"/>
              <a:t> </a:t>
            </a:r>
            <a:r>
              <a:rPr lang="cs-CZ" sz="1800" i="1" dirty="0" err="1"/>
              <a:t>quaeri</a:t>
            </a:r>
            <a:r>
              <a:rPr lang="cs-CZ" sz="1800" i="1" dirty="0"/>
              <a:t> </a:t>
            </a:r>
            <a:r>
              <a:rPr lang="cs-CZ" sz="1800" i="1" dirty="0" err="1"/>
              <a:t>soleat</a:t>
            </a:r>
            <a:r>
              <a:rPr lang="cs-CZ" sz="1800" i="1" dirty="0"/>
              <a:t>, utrum </a:t>
            </a:r>
            <a:r>
              <a:rPr lang="cs-CZ" sz="1800" i="1" dirty="0" err="1"/>
              <a:t>emptio</a:t>
            </a:r>
            <a:r>
              <a:rPr lang="cs-CZ" sz="1800" i="1" dirty="0"/>
              <a:t> et </a:t>
            </a:r>
            <a:r>
              <a:rPr lang="cs-CZ" sz="1800" i="1" dirty="0" err="1"/>
              <a:t>uenditio</a:t>
            </a:r>
            <a:r>
              <a:rPr lang="cs-CZ" sz="1800" i="1" dirty="0"/>
              <a:t> </a:t>
            </a:r>
            <a:r>
              <a:rPr lang="cs-CZ" sz="1800" i="1" dirty="0" err="1"/>
              <a:t>contrahatur</a:t>
            </a:r>
            <a:r>
              <a:rPr lang="cs-CZ" sz="1800" i="1" dirty="0"/>
              <a:t> </a:t>
            </a:r>
            <a:r>
              <a:rPr lang="cs-CZ" sz="1800" i="1" dirty="0" err="1"/>
              <a:t>an</a:t>
            </a:r>
            <a:r>
              <a:rPr lang="cs-CZ" sz="1800" i="1" dirty="0"/>
              <a:t> </a:t>
            </a:r>
            <a:r>
              <a:rPr lang="cs-CZ" sz="1800" i="1" dirty="0" err="1"/>
              <a:t>locatio</a:t>
            </a:r>
            <a:r>
              <a:rPr lang="cs-CZ" sz="1800" i="1" dirty="0"/>
              <a:t> et </a:t>
            </a:r>
            <a:r>
              <a:rPr lang="cs-CZ" sz="1800" i="1" dirty="0" err="1"/>
              <a:t>conductio</a:t>
            </a:r>
            <a:r>
              <a:rPr lang="cs-CZ" sz="1800" i="1" dirty="0"/>
              <a:t>, </a:t>
            </a:r>
            <a:r>
              <a:rPr lang="cs-CZ" sz="1800" i="1" dirty="0" err="1"/>
              <a:t>ueluti</a:t>
            </a:r>
            <a:r>
              <a:rPr lang="cs-CZ" sz="1800" i="1" dirty="0"/>
              <a:t> si </a:t>
            </a:r>
            <a:r>
              <a:rPr lang="cs-CZ" sz="1800" i="1" dirty="0" err="1"/>
              <a:t>qua</a:t>
            </a:r>
            <a:r>
              <a:rPr lang="cs-CZ" sz="1800" i="1" dirty="0"/>
              <a:t> res in perpetuum </a:t>
            </a:r>
            <a:r>
              <a:rPr lang="cs-CZ" sz="1800" i="1" dirty="0" err="1"/>
              <a:t>locata</a:t>
            </a:r>
            <a:r>
              <a:rPr lang="cs-CZ" sz="1800" i="1" dirty="0"/>
              <a:t> </a:t>
            </a:r>
            <a:r>
              <a:rPr lang="cs-CZ" sz="1800" i="1" dirty="0" err="1"/>
              <a:t>sit</a:t>
            </a:r>
            <a:r>
              <a:rPr lang="cs-CZ" sz="1800" i="1" dirty="0" smtClean="0"/>
              <a:t>.“</a:t>
            </a:r>
          </a:p>
          <a:p>
            <a:pPr marL="0" indent="0" algn="just">
              <a:buNone/>
            </a:pPr>
            <a:endParaRPr lang="cs-CZ" sz="1800" i="1" dirty="0"/>
          </a:p>
          <a:p>
            <a:pPr marL="0" indent="0" algn="just">
              <a:buNone/>
            </a:pPr>
            <a:r>
              <a:rPr lang="en-US" sz="1800" i="1" dirty="0"/>
              <a:t>Purchase and sale are so nearly akin to letting and hiring that in some cases it is a question under which category the contract falls; for instance, when land is leased in perpetuity, </a:t>
            </a:r>
            <a:r>
              <a:rPr lang="en-US" sz="1800" i="1" dirty="0" err="1"/>
              <a:t>asoccurs</a:t>
            </a:r>
            <a:r>
              <a:rPr lang="en-US" sz="1800" i="1" dirty="0"/>
              <a:t> with the land of municipalities, which is leased on the condition that, so long as the rent is paid, the lessee and his heirs shall continue in possession. But here the better opinion is that the contract is one of letting and hiring.</a:t>
            </a:r>
            <a:endParaRPr lang="cs-CZ" sz="1800" i="1" dirty="0"/>
          </a:p>
          <a:p>
            <a:pPr marL="0" indent="0">
              <a:buNone/>
            </a:pPr>
            <a:endParaRPr lang="cs-CZ" i="1" dirty="0"/>
          </a:p>
          <a:p>
            <a:pPr marL="0" indent="0">
              <a:buNone/>
            </a:pPr>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4</a:t>
            </a:fld>
            <a:endParaRPr lang="cs-CZ" altLang="cs-CZ"/>
          </a:p>
        </p:txBody>
      </p:sp>
    </p:spTree>
    <p:extLst>
      <p:ext uri="{BB962C8B-B14F-4D97-AF65-F5344CB8AC3E}">
        <p14:creationId xmlns:p14="http://schemas.microsoft.com/office/powerpoint/2010/main" val="117172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7DCFC5B6-0932-4E4E-9741-58894A090ECC}" type="slidenum">
              <a:rPr lang="cs-CZ" altLang="cs-CZ"/>
              <a:pPr/>
              <a:t>5</a:t>
            </a:fld>
            <a:endParaRPr lang="cs-CZ" altLang="cs-CZ"/>
          </a:p>
        </p:txBody>
      </p:sp>
      <p:sp>
        <p:nvSpPr>
          <p:cNvPr id="342018" name="Rectangle 2"/>
          <p:cNvSpPr>
            <a:spLocks noGrp="1" noChangeArrowheads="1"/>
          </p:cNvSpPr>
          <p:nvPr>
            <p:ph type="ctrTitle"/>
          </p:nvPr>
        </p:nvSpPr>
        <p:spPr>
          <a:xfrm>
            <a:off x="2632885" y="2564904"/>
            <a:ext cx="6046316" cy="3096320"/>
          </a:xfrm>
        </p:spPr>
        <p:txBody>
          <a:bodyPr/>
          <a:lstStyle/>
          <a:p>
            <a:pPr algn="ctr"/>
            <a:r>
              <a:rPr lang="cs-CZ" altLang="cs-CZ" dirty="0" smtClean="0"/>
              <a:t/>
            </a:r>
            <a:br>
              <a:rPr lang="cs-CZ" altLang="cs-CZ" dirty="0" smtClean="0"/>
            </a:br>
            <a:r>
              <a:rPr lang="cs-CZ" altLang="cs-CZ" sz="3600" dirty="0" err="1" smtClean="0"/>
              <a:t>Custom</a:t>
            </a:r>
            <a:r>
              <a:rPr lang="cs-CZ" altLang="cs-CZ" sz="3600" dirty="0" smtClean="0"/>
              <a:t>-made </a:t>
            </a:r>
            <a:r>
              <a:rPr lang="cs-CZ" altLang="cs-CZ" sz="3600" dirty="0" err="1" smtClean="0"/>
              <a:t>thing</a:t>
            </a:r>
            <a:r>
              <a:rPr lang="cs-CZ" altLang="cs-CZ" sz="3600" dirty="0" smtClean="0"/>
              <a:t/>
            </a:r>
            <a:br>
              <a:rPr lang="cs-CZ" altLang="cs-CZ" sz="3600" dirty="0" smtClean="0"/>
            </a:br>
            <a:r>
              <a:rPr lang="cs-CZ" altLang="cs-CZ" sz="3600" dirty="0" smtClean="0"/>
              <a:t>– </a:t>
            </a:r>
            <a:br>
              <a:rPr lang="cs-CZ" altLang="cs-CZ" sz="3600" dirty="0" smtClean="0"/>
            </a:br>
            <a:r>
              <a:rPr lang="cs-CZ" altLang="cs-CZ" sz="3600" dirty="0" err="1" smtClean="0"/>
              <a:t>Contract</a:t>
            </a:r>
            <a:r>
              <a:rPr lang="cs-CZ" altLang="cs-CZ" sz="3600" dirty="0" smtClean="0"/>
              <a:t> </a:t>
            </a:r>
            <a:r>
              <a:rPr lang="cs-CZ" altLang="cs-CZ" sz="3600" dirty="0" err="1" smtClean="0"/>
              <a:t>for</a:t>
            </a:r>
            <a:r>
              <a:rPr lang="cs-CZ" altLang="cs-CZ" sz="3600" dirty="0" smtClean="0"/>
              <a:t> </a:t>
            </a:r>
            <a:r>
              <a:rPr lang="cs-CZ" altLang="cs-CZ" sz="3600" dirty="0" err="1" smtClean="0"/>
              <a:t>work</a:t>
            </a:r>
            <a:r>
              <a:rPr lang="cs-CZ" altLang="cs-CZ" sz="3600" dirty="0" smtClean="0"/>
              <a:t> </a:t>
            </a:r>
            <a:r>
              <a:rPr lang="cs-CZ" altLang="cs-CZ" sz="3600" dirty="0" err="1" smtClean="0"/>
              <a:t>or</a:t>
            </a:r>
            <a:r>
              <a:rPr lang="cs-CZ" altLang="cs-CZ" sz="3600" dirty="0" smtClean="0"/>
              <a:t> </a:t>
            </a:r>
            <a:r>
              <a:rPr lang="cs-CZ" altLang="cs-CZ" sz="3600" dirty="0" err="1" smtClean="0"/>
              <a:t>contract</a:t>
            </a:r>
            <a:r>
              <a:rPr lang="cs-CZ" altLang="cs-CZ" sz="3600" dirty="0" smtClean="0"/>
              <a:t> </a:t>
            </a:r>
            <a:r>
              <a:rPr lang="cs-CZ" altLang="cs-CZ" sz="3600" dirty="0" err="1" smtClean="0"/>
              <a:t>of</a:t>
            </a:r>
            <a:r>
              <a:rPr lang="cs-CZ" altLang="cs-CZ" sz="3600" dirty="0" smtClean="0"/>
              <a:t> </a:t>
            </a:r>
            <a:r>
              <a:rPr lang="cs-CZ" altLang="cs-CZ" sz="3600" dirty="0" err="1" smtClean="0"/>
              <a:t>sale</a:t>
            </a:r>
            <a:r>
              <a:rPr lang="cs-CZ" altLang="cs-CZ" sz="3600" dirty="0" smtClean="0"/>
              <a:t>?</a:t>
            </a:r>
            <a:endParaRPr lang="cs-CZ" altLang="cs-CZ" sz="3600" dirty="0"/>
          </a:p>
        </p:txBody>
      </p:sp>
    </p:spTree>
    <p:extLst>
      <p:ext uri="{BB962C8B-B14F-4D97-AF65-F5344CB8AC3E}">
        <p14:creationId xmlns:p14="http://schemas.microsoft.com/office/powerpoint/2010/main" val="4192969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Gai</a:t>
            </a:r>
            <a:r>
              <a:rPr lang="cs-CZ" dirty="0" smtClean="0"/>
              <a:t> 3.147</a:t>
            </a:r>
            <a:endParaRPr lang="cs-CZ" dirty="0"/>
          </a:p>
        </p:txBody>
      </p:sp>
      <p:sp>
        <p:nvSpPr>
          <p:cNvPr id="3" name="Zástupný symbol pro obsah 2"/>
          <p:cNvSpPr>
            <a:spLocks noGrp="1"/>
          </p:cNvSpPr>
          <p:nvPr>
            <p:ph idx="1"/>
          </p:nvPr>
        </p:nvSpPr>
        <p:spPr>
          <a:xfrm>
            <a:off x="467544" y="1773238"/>
            <a:ext cx="8352928" cy="4357687"/>
          </a:xfrm>
        </p:spPr>
        <p:txBody>
          <a:bodyPr/>
          <a:lstStyle/>
          <a:p>
            <a:pPr marL="0" indent="0" algn="just">
              <a:buNone/>
            </a:pPr>
            <a:r>
              <a:rPr lang="cs-CZ" sz="1800" i="1" dirty="0"/>
              <a:t>„</a:t>
            </a:r>
            <a:r>
              <a:rPr lang="cs-CZ" sz="1800" i="1" dirty="0" err="1"/>
              <a:t>Item</a:t>
            </a:r>
            <a:r>
              <a:rPr lang="cs-CZ" sz="1800" i="1" dirty="0"/>
              <a:t> </a:t>
            </a:r>
            <a:r>
              <a:rPr lang="cs-CZ" sz="1800" i="1" dirty="0" err="1"/>
              <a:t>quaeritur</a:t>
            </a:r>
            <a:r>
              <a:rPr lang="cs-CZ" sz="1800" i="1" dirty="0"/>
              <a:t>, si </a:t>
            </a:r>
            <a:r>
              <a:rPr lang="cs-CZ" sz="1800" i="1" dirty="0" err="1"/>
              <a:t>cum</a:t>
            </a:r>
            <a:r>
              <a:rPr lang="cs-CZ" sz="1800" i="1" dirty="0"/>
              <a:t> </a:t>
            </a:r>
            <a:r>
              <a:rPr lang="cs-CZ" sz="1800" i="1" dirty="0" err="1"/>
              <a:t>aurifice</a:t>
            </a:r>
            <a:r>
              <a:rPr lang="cs-CZ" sz="1800" i="1" dirty="0"/>
              <a:t> </a:t>
            </a:r>
            <a:r>
              <a:rPr lang="cs-CZ" sz="1800" i="1" dirty="0" err="1"/>
              <a:t>mihi</a:t>
            </a:r>
            <a:r>
              <a:rPr lang="cs-CZ" sz="1800" i="1" dirty="0"/>
              <a:t> </a:t>
            </a:r>
            <a:r>
              <a:rPr lang="cs-CZ" sz="1800" i="1" dirty="0" err="1"/>
              <a:t>conuenerit</a:t>
            </a:r>
            <a:r>
              <a:rPr lang="cs-CZ" sz="1800" i="1" dirty="0"/>
              <a:t>, </a:t>
            </a:r>
            <a:r>
              <a:rPr lang="cs-CZ" sz="1800" i="1" dirty="0" err="1"/>
              <a:t>ut</a:t>
            </a:r>
            <a:r>
              <a:rPr lang="cs-CZ" sz="1800" i="1" dirty="0"/>
              <a:t> </a:t>
            </a:r>
            <a:r>
              <a:rPr lang="cs-CZ" sz="1800" i="1" dirty="0" err="1"/>
              <a:t>is</a:t>
            </a:r>
            <a:r>
              <a:rPr lang="cs-CZ" sz="1800" i="1" dirty="0"/>
              <a:t> ex auro </a:t>
            </a:r>
            <a:r>
              <a:rPr lang="cs-CZ" sz="1800" i="1" dirty="0" err="1"/>
              <a:t>suo</a:t>
            </a:r>
            <a:r>
              <a:rPr lang="cs-CZ" sz="1800" i="1" dirty="0"/>
              <a:t> </a:t>
            </a:r>
            <a:r>
              <a:rPr lang="cs-CZ" sz="1800" i="1" dirty="0" err="1"/>
              <a:t>certi</a:t>
            </a:r>
            <a:r>
              <a:rPr lang="cs-CZ" sz="1800" i="1" dirty="0"/>
              <a:t> </a:t>
            </a:r>
            <a:r>
              <a:rPr lang="cs-CZ" sz="1800" i="1" dirty="0" err="1"/>
              <a:t>ponderis</a:t>
            </a:r>
            <a:r>
              <a:rPr lang="cs-CZ" sz="1800" i="1" dirty="0"/>
              <a:t> </a:t>
            </a:r>
            <a:r>
              <a:rPr lang="cs-CZ" sz="1800" i="1" dirty="0" err="1"/>
              <a:t>certaeque</a:t>
            </a:r>
            <a:r>
              <a:rPr lang="cs-CZ" sz="1800" i="1" dirty="0"/>
              <a:t> </a:t>
            </a:r>
            <a:r>
              <a:rPr lang="cs-CZ" sz="1800" i="1" dirty="0" err="1"/>
              <a:t>formae</a:t>
            </a:r>
            <a:r>
              <a:rPr lang="cs-CZ" sz="1800" i="1" dirty="0"/>
              <a:t> </a:t>
            </a:r>
            <a:r>
              <a:rPr lang="cs-CZ" sz="1800" i="1" dirty="0" err="1"/>
              <a:t>anulos</a:t>
            </a:r>
            <a:r>
              <a:rPr lang="cs-CZ" sz="1800" i="1" dirty="0"/>
              <a:t> </a:t>
            </a:r>
            <a:r>
              <a:rPr lang="cs-CZ" sz="1800" i="1" dirty="0" err="1"/>
              <a:t>mihi</a:t>
            </a:r>
            <a:r>
              <a:rPr lang="cs-CZ" sz="1800" i="1" dirty="0"/>
              <a:t> </a:t>
            </a:r>
            <a:r>
              <a:rPr lang="cs-CZ" sz="1800" i="1" dirty="0" err="1"/>
              <a:t>faceret</a:t>
            </a:r>
            <a:r>
              <a:rPr lang="cs-CZ" sz="1800" i="1" dirty="0"/>
              <a:t> et </a:t>
            </a:r>
            <a:r>
              <a:rPr lang="cs-CZ" sz="1800" i="1" dirty="0" err="1"/>
              <a:t>acciperet</a:t>
            </a:r>
            <a:r>
              <a:rPr lang="cs-CZ" sz="1800" i="1" dirty="0"/>
              <a:t> </a:t>
            </a:r>
            <a:r>
              <a:rPr lang="cs-CZ" sz="1800" i="1" dirty="0" err="1"/>
              <a:t>uerbi</a:t>
            </a:r>
            <a:r>
              <a:rPr lang="cs-CZ" sz="1800" i="1" dirty="0"/>
              <a:t> </a:t>
            </a:r>
            <a:r>
              <a:rPr lang="cs-CZ" sz="1800" i="1" dirty="0" err="1"/>
              <a:t>gratia</a:t>
            </a:r>
            <a:r>
              <a:rPr lang="cs-CZ" sz="1800" i="1" dirty="0"/>
              <a:t> </a:t>
            </a:r>
            <a:r>
              <a:rPr lang="cs-CZ" sz="1800" i="1" dirty="0" err="1"/>
              <a:t>denarios</a:t>
            </a:r>
            <a:r>
              <a:rPr lang="cs-CZ" sz="1800" i="1" dirty="0"/>
              <a:t> CC, utrum </a:t>
            </a:r>
            <a:r>
              <a:rPr lang="cs-CZ" sz="1800" i="1" dirty="0" err="1"/>
              <a:t>emptio</a:t>
            </a:r>
            <a:r>
              <a:rPr lang="cs-CZ" sz="1800" i="1" dirty="0"/>
              <a:t> et </a:t>
            </a:r>
            <a:r>
              <a:rPr lang="cs-CZ" sz="1800" i="1" dirty="0" err="1"/>
              <a:t>uenditio</a:t>
            </a:r>
            <a:r>
              <a:rPr lang="cs-CZ" sz="1800" i="1" dirty="0"/>
              <a:t> </a:t>
            </a:r>
            <a:r>
              <a:rPr lang="cs-CZ" sz="1800" i="1" dirty="0" err="1"/>
              <a:t>an</a:t>
            </a:r>
            <a:r>
              <a:rPr lang="cs-CZ" sz="1800" i="1" dirty="0"/>
              <a:t> </a:t>
            </a:r>
            <a:r>
              <a:rPr lang="cs-CZ" sz="1800" i="1" dirty="0" err="1"/>
              <a:t>locatio</a:t>
            </a:r>
            <a:r>
              <a:rPr lang="cs-CZ" sz="1800" i="1" dirty="0"/>
              <a:t> et </a:t>
            </a:r>
            <a:r>
              <a:rPr lang="cs-CZ" sz="1800" i="1" dirty="0" err="1"/>
              <a:t>conductio</a:t>
            </a:r>
            <a:r>
              <a:rPr lang="cs-CZ" sz="1800" i="1" dirty="0"/>
              <a:t> </a:t>
            </a:r>
            <a:r>
              <a:rPr lang="cs-CZ" sz="1800" i="1" dirty="0" err="1"/>
              <a:t>contrahatur</a:t>
            </a:r>
            <a:r>
              <a:rPr lang="cs-CZ" sz="1800" i="1" dirty="0"/>
              <a:t>. </a:t>
            </a:r>
            <a:r>
              <a:rPr lang="cs-CZ" sz="1800" i="1" dirty="0" err="1"/>
              <a:t>Cassius</a:t>
            </a:r>
            <a:r>
              <a:rPr lang="cs-CZ" sz="1800" i="1" dirty="0"/>
              <a:t> </a:t>
            </a:r>
            <a:r>
              <a:rPr lang="cs-CZ" sz="1800" i="1" dirty="0" err="1"/>
              <a:t>ait</a:t>
            </a:r>
            <a:r>
              <a:rPr lang="cs-CZ" sz="1800" i="1" dirty="0"/>
              <a:t> </a:t>
            </a:r>
            <a:r>
              <a:rPr lang="cs-CZ" sz="1800" i="1" dirty="0" err="1"/>
              <a:t>materiae</a:t>
            </a:r>
            <a:r>
              <a:rPr lang="cs-CZ" sz="1800" i="1" dirty="0"/>
              <a:t> </a:t>
            </a:r>
            <a:r>
              <a:rPr lang="cs-CZ" sz="1800" i="1" dirty="0" err="1"/>
              <a:t>quidem</a:t>
            </a:r>
            <a:r>
              <a:rPr lang="cs-CZ" sz="1800" i="1" dirty="0"/>
              <a:t> </a:t>
            </a:r>
            <a:r>
              <a:rPr lang="cs-CZ" sz="1800" i="1" dirty="0" err="1"/>
              <a:t>emptionem</a:t>
            </a:r>
            <a:r>
              <a:rPr lang="cs-CZ" sz="1800" i="1" dirty="0"/>
              <a:t> </a:t>
            </a:r>
            <a:r>
              <a:rPr lang="cs-CZ" sz="1800" i="1" dirty="0" err="1"/>
              <a:t>uenditionemque</a:t>
            </a:r>
            <a:r>
              <a:rPr lang="cs-CZ" sz="1800" i="1" dirty="0"/>
              <a:t> </a:t>
            </a:r>
            <a:r>
              <a:rPr lang="cs-CZ" sz="1800" i="1" dirty="0" err="1"/>
              <a:t>contrahi</a:t>
            </a:r>
            <a:r>
              <a:rPr lang="cs-CZ" sz="1800" i="1" dirty="0"/>
              <a:t>, </a:t>
            </a:r>
            <a:r>
              <a:rPr lang="cs-CZ" sz="1800" i="1" dirty="0" err="1"/>
              <a:t>operarum</a:t>
            </a:r>
            <a:r>
              <a:rPr lang="cs-CZ" sz="1800" i="1" dirty="0"/>
              <a:t> autem </a:t>
            </a:r>
            <a:r>
              <a:rPr lang="cs-CZ" sz="1800" i="1" dirty="0" err="1"/>
              <a:t>locationem</a:t>
            </a:r>
            <a:r>
              <a:rPr lang="cs-CZ" sz="1800" i="1" dirty="0"/>
              <a:t> et </a:t>
            </a:r>
            <a:r>
              <a:rPr lang="cs-CZ" sz="1800" i="1" dirty="0" err="1"/>
              <a:t>conductionem</a:t>
            </a:r>
            <a:r>
              <a:rPr lang="cs-CZ" sz="1800" i="1" dirty="0"/>
              <a:t>; sed </a:t>
            </a:r>
            <a:r>
              <a:rPr lang="cs-CZ" sz="1800" i="1" dirty="0" err="1"/>
              <a:t>plerisque</a:t>
            </a:r>
            <a:r>
              <a:rPr lang="cs-CZ" sz="1800" i="1" dirty="0"/>
              <a:t> </a:t>
            </a:r>
            <a:r>
              <a:rPr lang="cs-CZ" sz="1800" i="1" dirty="0" err="1"/>
              <a:t>placuit</a:t>
            </a:r>
            <a:r>
              <a:rPr lang="cs-CZ" sz="1800" i="1" dirty="0"/>
              <a:t> </a:t>
            </a:r>
            <a:r>
              <a:rPr lang="cs-CZ" sz="1800" i="1" dirty="0" err="1"/>
              <a:t>emptionem</a:t>
            </a:r>
            <a:r>
              <a:rPr lang="cs-CZ" sz="1800" i="1" dirty="0"/>
              <a:t> et </a:t>
            </a:r>
            <a:r>
              <a:rPr lang="cs-CZ" sz="1800" i="1" dirty="0" err="1"/>
              <a:t>uenditionem</a:t>
            </a:r>
            <a:r>
              <a:rPr lang="cs-CZ" sz="1800" i="1" dirty="0"/>
              <a:t> </a:t>
            </a:r>
            <a:r>
              <a:rPr lang="cs-CZ" sz="1800" i="1" dirty="0" err="1"/>
              <a:t>contrahi</a:t>
            </a:r>
            <a:r>
              <a:rPr lang="cs-CZ" sz="1800" i="1" dirty="0"/>
              <a:t>. </a:t>
            </a:r>
            <a:r>
              <a:rPr lang="cs-CZ" sz="1800" i="1" dirty="0" err="1"/>
              <a:t>atqui</a:t>
            </a:r>
            <a:r>
              <a:rPr lang="cs-CZ" sz="1800" i="1" dirty="0"/>
              <a:t> si </a:t>
            </a:r>
            <a:r>
              <a:rPr lang="cs-CZ" sz="1800" i="1" dirty="0" err="1"/>
              <a:t>meum</a:t>
            </a:r>
            <a:r>
              <a:rPr lang="cs-CZ" sz="1800" i="1" dirty="0"/>
              <a:t> </a:t>
            </a:r>
            <a:r>
              <a:rPr lang="cs-CZ" sz="1800" i="1" dirty="0" err="1"/>
              <a:t>aurum</a:t>
            </a:r>
            <a:r>
              <a:rPr lang="cs-CZ" sz="1800" i="1" dirty="0"/>
              <a:t> </a:t>
            </a:r>
            <a:r>
              <a:rPr lang="cs-CZ" sz="1800" i="1" dirty="0" err="1"/>
              <a:t>ei</a:t>
            </a:r>
            <a:r>
              <a:rPr lang="cs-CZ" sz="1800" i="1" dirty="0"/>
              <a:t> </a:t>
            </a:r>
            <a:r>
              <a:rPr lang="cs-CZ" sz="1800" i="1" dirty="0" err="1"/>
              <a:t>dedero</a:t>
            </a:r>
            <a:r>
              <a:rPr lang="cs-CZ" sz="1800" i="1" dirty="0"/>
              <a:t> </a:t>
            </a:r>
            <a:r>
              <a:rPr lang="cs-CZ" sz="1800" i="1" dirty="0" err="1"/>
              <a:t>mercede</a:t>
            </a:r>
            <a:r>
              <a:rPr lang="cs-CZ" sz="1800" i="1" dirty="0"/>
              <a:t> pro opera </a:t>
            </a:r>
            <a:r>
              <a:rPr lang="cs-CZ" sz="1800" i="1" dirty="0" err="1"/>
              <a:t>constituta</a:t>
            </a:r>
            <a:r>
              <a:rPr lang="cs-CZ" sz="1800" i="1" dirty="0"/>
              <a:t>, </a:t>
            </a:r>
            <a:r>
              <a:rPr lang="cs-CZ" sz="1800" i="1" dirty="0" err="1"/>
              <a:t>conuenit</a:t>
            </a:r>
            <a:r>
              <a:rPr lang="cs-CZ" sz="1800" i="1" dirty="0"/>
              <a:t> </a:t>
            </a:r>
            <a:r>
              <a:rPr lang="cs-CZ" sz="1800" i="1" dirty="0" err="1"/>
              <a:t>locationem</a:t>
            </a:r>
            <a:r>
              <a:rPr lang="cs-CZ" sz="1800" i="1" dirty="0"/>
              <a:t> </a:t>
            </a:r>
            <a:r>
              <a:rPr lang="cs-CZ" sz="1800" i="1" dirty="0" err="1"/>
              <a:t>conductionem</a:t>
            </a:r>
            <a:r>
              <a:rPr lang="cs-CZ" sz="1800" i="1" dirty="0"/>
              <a:t> </a:t>
            </a:r>
            <a:r>
              <a:rPr lang="cs-CZ" sz="1800" i="1" dirty="0" err="1"/>
              <a:t>contrahi</a:t>
            </a:r>
            <a:r>
              <a:rPr lang="cs-CZ" sz="1800" i="1" dirty="0" smtClean="0"/>
              <a:t>.“</a:t>
            </a:r>
          </a:p>
          <a:p>
            <a:pPr marL="0" indent="0" algn="just">
              <a:buNone/>
            </a:pPr>
            <a:endParaRPr lang="cs-CZ" sz="1800" i="1" dirty="0"/>
          </a:p>
          <a:p>
            <a:pPr marL="0" indent="0" algn="just">
              <a:buNone/>
            </a:pPr>
            <a:r>
              <a:rPr lang="en-US" sz="1800" i="1" dirty="0"/>
              <a:t>Again, if a goldsmith agrees to make me rings of a certain weight and fashion out of his own gold for, say, two hundred denarii, it is a question whether the contract is purchase and sale or letting and hiring. Cassius says the material is bought and sold, the </a:t>
            </a:r>
            <a:r>
              <a:rPr lang="en-US" sz="1800" i="1" dirty="0" err="1"/>
              <a:t>labour</a:t>
            </a:r>
            <a:r>
              <a:rPr lang="en-US" sz="1800" i="1" dirty="0"/>
              <a:t> is let and hired, but most writers hold that there is only a purchase and sale. But if I provide the gold and agree to pay him for his work, the contract is settled to be a letting and hiring.</a:t>
            </a:r>
            <a:endParaRPr lang="cs-CZ" sz="1800" i="1"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6</a:t>
            </a:fld>
            <a:endParaRPr lang="cs-CZ" altLang="cs-CZ"/>
          </a:p>
        </p:txBody>
      </p:sp>
    </p:spTree>
    <p:extLst>
      <p:ext uri="{BB962C8B-B14F-4D97-AF65-F5344CB8AC3E}">
        <p14:creationId xmlns:p14="http://schemas.microsoft.com/office/powerpoint/2010/main" val="907791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908720"/>
            <a:ext cx="7772400" cy="503237"/>
          </a:xfrm>
        </p:spPr>
        <p:txBody>
          <a:bodyPr/>
          <a:lstStyle/>
          <a:p>
            <a:r>
              <a:rPr lang="cs-CZ" dirty="0" smtClean="0"/>
              <a:t>Roman </a:t>
            </a:r>
            <a:r>
              <a:rPr lang="cs-CZ" dirty="0" err="1" smtClean="0"/>
              <a:t>law</a:t>
            </a:r>
            <a:r>
              <a:rPr lang="cs-CZ" dirty="0" smtClean="0"/>
              <a:t> – </a:t>
            </a:r>
            <a:r>
              <a:rPr lang="cs-CZ" dirty="0" err="1" smtClean="0"/>
              <a:t>Locatio</a:t>
            </a:r>
            <a:r>
              <a:rPr lang="cs-CZ" dirty="0" smtClean="0"/>
              <a:t> </a:t>
            </a:r>
            <a:r>
              <a:rPr lang="cs-CZ" dirty="0" err="1" smtClean="0"/>
              <a:t>conductio</a:t>
            </a:r>
            <a:endParaRPr lang="cs-CZ" dirty="0"/>
          </a:p>
        </p:txBody>
      </p:sp>
      <p:sp>
        <p:nvSpPr>
          <p:cNvPr id="3" name="Zástupný symbol pro obsah 2"/>
          <p:cNvSpPr>
            <a:spLocks noGrp="1"/>
          </p:cNvSpPr>
          <p:nvPr>
            <p:ph sz="half" idx="1"/>
          </p:nvPr>
        </p:nvSpPr>
        <p:spPr>
          <a:xfrm>
            <a:off x="251520" y="1484784"/>
            <a:ext cx="8435280" cy="4968552"/>
          </a:xfrm>
        </p:spPr>
        <p:txBody>
          <a:bodyPr/>
          <a:lstStyle/>
          <a:p>
            <a:r>
              <a:rPr lang="cs-CZ" sz="2000" dirty="0" err="1" smtClean="0"/>
              <a:t>Locator</a:t>
            </a:r>
            <a:r>
              <a:rPr lang="cs-CZ" sz="2000" dirty="0" smtClean="0"/>
              <a:t> ALWAYS </a:t>
            </a:r>
            <a:r>
              <a:rPr lang="cs-CZ" sz="2000" dirty="0" err="1" smtClean="0"/>
              <a:t>hands</a:t>
            </a:r>
            <a:r>
              <a:rPr lang="cs-CZ" sz="2000" dirty="0" smtClean="0"/>
              <a:t> a </a:t>
            </a:r>
            <a:r>
              <a:rPr lang="cs-CZ" sz="2000" dirty="0" err="1" smtClean="0"/>
              <a:t>thing</a:t>
            </a:r>
            <a:r>
              <a:rPr lang="cs-CZ" sz="2000" dirty="0" smtClean="0"/>
              <a:t> </a:t>
            </a:r>
            <a:r>
              <a:rPr lang="cs-CZ" sz="2000" dirty="0" err="1" smtClean="0"/>
              <a:t>over</a:t>
            </a:r>
            <a:r>
              <a:rPr lang="cs-CZ" sz="2000" dirty="0" smtClean="0"/>
              <a:t> to </a:t>
            </a:r>
            <a:r>
              <a:rPr lang="cs-CZ" sz="2000" dirty="0" err="1" smtClean="0"/>
              <a:t>conductor</a:t>
            </a:r>
            <a:r>
              <a:rPr lang="cs-CZ" sz="2000" dirty="0" smtClean="0"/>
              <a:t>:</a:t>
            </a:r>
          </a:p>
          <a:p>
            <a:r>
              <a:rPr lang="cs-CZ" sz="2000" dirty="0" smtClean="0"/>
              <a:t>Rei – </a:t>
            </a:r>
            <a:r>
              <a:rPr lang="cs-CZ" sz="2000" dirty="0" err="1" smtClean="0"/>
              <a:t>object</a:t>
            </a:r>
            <a:r>
              <a:rPr lang="cs-CZ" sz="2000" dirty="0" smtClean="0"/>
              <a:t> </a:t>
            </a:r>
            <a:r>
              <a:rPr lang="cs-CZ" sz="2000" dirty="0" err="1" smtClean="0"/>
              <a:t>of</a:t>
            </a:r>
            <a:r>
              <a:rPr lang="cs-CZ" sz="2000" dirty="0" smtClean="0"/>
              <a:t> </a:t>
            </a:r>
            <a:r>
              <a:rPr lang="cs-CZ" sz="2000" dirty="0" err="1" smtClean="0"/>
              <a:t>lease</a:t>
            </a:r>
            <a:r>
              <a:rPr lang="cs-CZ" sz="2000" dirty="0" smtClean="0"/>
              <a:t> (</a:t>
            </a:r>
            <a:r>
              <a:rPr lang="cs-CZ" sz="2000" dirty="0" err="1" smtClean="0"/>
              <a:t>ship</a:t>
            </a:r>
            <a:r>
              <a:rPr lang="cs-CZ" sz="2000" dirty="0" smtClean="0"/>
              <a:t>, house)</a:t>
            </a:r>
          </a:p>
          <a:p>
            <a:r>
              <a:rPr lang="cs-CZ" sz="2000" dirty="0" err="1" smtClean="0"/>
              <a:t>Operarum</a:t>
            </a:r>
            <a:r>
              <a:rPr lang="cs-CZ" sz="2000" dirty="0" smtClean="0"/>
              <a:t> – </a:t>
            </a:r>
            <a:r>
              <a:rPr lang="cs-CZ" sz="2000" dirty="0" err="1" smtClean="0"/>
              <a:t>object</a:t>
            </a:r>
            <a:r>
              <a:rPr lang="cs-CZ" sz="2000" dirty="0" smtClean="0"/>
              <a:t> </a:t>
            </a:r>
            <a:r>
              <a:rPr lang="cs-CZ" sz="2000" dirty="0" err="1" smtClean="0"/>
              <a:t>is</a:t>
            </a:r>
            <a:r>
              <a:rPr lang="cs-CZ" sz="2000" dirty="0" smtClean="0"/>
              <a:t> a </a:t>
            </a:r>
            <a:r>
              <a:rPr lang="cs-CZ" sz="2000" dirty="0" err="1" smtClean="0"/>
              <a:t>physical</a:t>
            </a:r>
            <a:r>
              <a:rPr lang="cs-CZ" sz="2000" dirty="0" smtClean="0"/>
              <a:t> performance </a:t>
            </a:r>
            <a:r>
              <a:rPr lang="cs-CZ" sz="2000" dirty="0" err="1" smtClean="0"/>
              <a:t>of</a:t>
            </a:r>
            <a:r>
              <a:rPr lang="cs-CZ" sz="2000" dirty="0" smtClean="0"/>
              <a:t> </a:t>
            </a:r>
            <a:r>
              <a:rPr lang="cs-CZ" sz="2000" dirty="0" err="1" smtClean="0"/>
              <a:t>work</a:t>
            </a:r>
            <a:r>
              <a:rPr lang="cs-CZ" sz="2000" dirty="0" smtClean="0"/>
              <a:t>, so as </a:t>
            </a:r>
            <a:r>
              <a:rPr lang="cs-CZ" sz="2000" dirty="0" err="1" smtClean="0"/>
              <a:t>if</a:t>
            </a:r>
            <a:r>
              <a:rPr lang="cs-CZ" sz="2000" dirty="0" smtClean="0"/>
              <a:t> he </a:t>
            </a:r>
            <a:r>
              <a:rPr lang="cs-CZ" sz="2000" dirty="0" err="1" smtClean="0"/>
              <a:t>hands</a:t>
            </a:r>
            <a:r>
              <a:rPr lang="cs-CZ" sz="2000" dirty="0" smtClean="0"/>
              <a:t> „his body“ </a:t>
            </a:r>
          </a:p>
          <a:p>
            <a:r>
              <a:rPr lang="cs-CZ" sz="2000" dirty="0" err="1" smtClean="0"/>
              <a:t>Operis</a:t>
            </a:r>
            <a:r>
              <a:rPr lang="cs-CZ" sz="2000" dirty="0" smtClean="0"/>
              <a:t> – </a:t>
            </a:r>
            <a:r>
              <a:rPr lang="cs-CZ" sz="2000" dirty="0" err="1" smtClean="0"/>
              <a:t>e.g</a:t>
            </a:r>
            <a:r>
              <a:rPr lang="cs-CZ" sz="2000" dirty="0" smtClean="0"/>
              <a:t>. </a:t>
            </a:r>
            <a:r>
              <a:rPr lang="cs-CZ" sz="2000" dirty="0" err="1" smtClean="0"/>
              <a:t>cleaning</a:t>
            </a:r>
            <a:r>
              <a:rPr lang="cs-CZ" sz="2000" dirty="0" smtClean="0"/>
              <a:t> </a:t>
            </a:r>
            <a:r>
              <a:rPr lang="cs-CZ" sz="2000" dirty="0" err="1" smtClean="0"/>
              <a:t>of</a:t>
            </a:r>
            <a:r>
              <a:rPr lang="cs-CZ" sz="2000" dirty="0" smtClean="0"/>
              <a:t> </a:t>
            </a:r>
            <a:r>
              <a:rPr lang="cs-CZ" sz="2000" dirty="0" err="1" smtClean="0"/>
              <a:t>clothes</a:t>
            </a:r>
            <a:r>
              <a:rPr lang="cs-CZ" sz="2000" dirty="0" smtClean="0"/>
              <a:t> – </a:t>
            </a:r>
            <a:r>
              <a:rPr lang="cs-CZ" sz="2000" dirty="0" err="1" smtClean="0"/>
              <a:t>it</a:t>
            </a:r>
            <a:r>
              <a:rPr lang="cs-CZ" sz="2000" dirty="0" smtClean="0"/>
              <a:t> </a:t>
            </a:r>
            <a:r>
              <a:rPr lang="cs-CZ" sz="2000" dirty="0" err="1" smtClean="0"/>
              <a:t>is</a:t>
            </a:r>
            <a:r>
              <a:rPr lang="cs-CZ" sz="2000" dirty="0" smtClean="0"/>
              <a:t> </a:t>
            </a:r>
            <a:r>
              <a:rPr lang="cs-CZ" sz="2000" dirty="0" err="1" smtClean="0"/>
              <a:t>necessary</a:t>
            </a:r>
            <a:r>
              <a:rPr lang="cs-CZ" sz="2000" dirty="0" smtClean="0"/>
              <a:t> to hand </a:t>
            </a:r>
            <a:r>
              <a:rPr lang="cs-CZ" sz="2000" dirty="0" err="1" smtClean="0"/>
              <a:t>mentioned</a:t>
            </a:r>
            <a:r>
              <a:rPr lang="cs-CZ" sz="2000" dirty="0" smtClean="0"/>
              <a:t> </a:t>
            </a:r>
            <a:r>
              <a:rPr lang="cs-CZ" sz="2000" dirty="0" err="1" smtClean="0"/>
              <a:t>clothes</a:t>
            </a:r>
            <a:r>
              <a:rPr lang="cs-CZ" sz="2000" dirty="0" smtClean="0"/>
              <a:t> </a:t>
            </a:r>
            <a:r>
              <a:rPr lang="cs-CZ" sz="2000" dirty="0" err="1" smtClean="0"/>
              <a:t>for</a:t>
            </a:r>
            <a:r>
              <a:rPr lang="cs-CZ" sz="2000" dirty="0" smtClean="0"/>
              <a:t> </a:t>
            </a:r>
            <a:r>
              <a:rPr lang="cs-CZ" sz="2000" dirty="0" err="1" smtClean="0"/>
              <a:t>cleaning</a:t>
            </a:r>
            <a:endParaRPr lang="cs-CZ" sz="2000" dirty="0" smtClean="0"/>
          </a:p>
          <a:p>
            <a:r>
              <a:rPr lang="cs-CZ" sz="2000" dirty="0" err="1" smtClean="0"/>
              <a:t>Operis</a:t>
            </a:r>
            <a:r>
              <a:rPr lang="cs-CZ" sz="2000" dirty="0" smtClean="0"/>
              <a:t> – </a:t>
            </a:r>
            <a:r>
              <a:rPr lang="cs-CZ" sz="2000" dirty="0" err="1" smtClean="0"/>
              <a:t>thing</a:t>
            </a:r>
            <a:r>
              <a:rPr lang="cs-CZ" sz="2000" dirty="0" smtClean="0"/>
              <a:t>, </a:t>
            </a:r>
            <a:r>
              <a:rPr lang="cs-CZ" sz="2000" dirty="0" err="1" smtClean="0"/>
              <a:t>which</a:t>
            </a:r>
            <a:r>
              <a:rPr lang="cs-CZ" sz="2000" dirty="0" smtClean="0"/>
              <a:t> </a:t>
            </a:r>
            <a:r>
              <a:rPr lang="cs-CZ" sz="2000" dirty="0" err="1" smtClean="0"/>
              <a:t>is</a:t>
            </a:r>
            <a:r>
              <a:rPr lang="cs-CZ" sz="2000" dirty="0" smtClean="0"/>
              <a:t> </a:t>
            </a:r>
            <a:r>
              <a:rPr lang="cs-CZ" sz="2000" dirty="0" err="1" smtClean="0"/>
              <a:t>about</a:t>
            </a:r>
            <a:r>
              <a:rPr lang="cs-CZ" sz="2000" dirty="0" smtClean="0"/>
              <a:t> to </a:t>
            </a:r>
            <a:r>
              <a:rPr lang="cs-CZ" sz="2000" dirty="0" err="1" smtClean="0"/>
              <a:t>emerge</a:t>
            </a:r>
            <a:r>
              <a:rPr lang="cs-CZ" sz="2000" dirty="0" smtClean="0"/>
              <a:t> – </a:t>
            </a:r>
            <a:r>
              <a:rPr lang="cs-CZ" sz="2000" dirty="0" err="1" smtClean="0"/>
              <a:t>also</a:t>
            </a:r>
            <a:r>
              <a:rPr lang="cs-CZ" sz="2000" dirty="0" smtClean="0"/>
              <a:t> in </a:t>
            </a:r>
            <a:r>
              <a:rPr lang="cs-CZ" sz="2000" dirty="0" err="1" smtClean="0"/>
              <a:t>this</a:t>
            </a:r>
            <a:r>
              <a:rPr lang="cs-CZ" sz="2000" dirty="0" smtClean="0"/>
              <a:t> case, </a:t>
            </a:r>
            <a:r>
              <a:rPr lang="cs-CZ" sz="2000" dirty="0" err="1" smtClean="0"/>
              <a:t>it</a:t>
            </a:r>
            <a:r>
              <a:rPr lang="cs-CZ" sz="2000" dirty="0" smtClean="0"/>
              <a:t> </a:t>
            </a:r>
            <a:r>
              <a:rPr lang="cs-CZ" sz="2000" dirty="0" err="1" smtClean="0"/>
              <a:t>is</a:t>
            </a:r>
            <a:r>
              <a:rPr lang="cs-CZ" sz="2000" dirty="0" smtClean="0"/>
              <a:t> </a:t>
            </a:r>
            <a:r>
              <a:rPr lang="cs-CZ" sz="2000" dirty="0" err="1" smtClean="0"/>
              <a:t>necessary</a:t>
            </a:r>
            <a:r>
              <a:rPr lang="cs-CZ" sz="2000" dirty="0" smtClean="0"/>
              <a:t> to hand a basic </a:t>
            </a:r>
            <a:r>
              <a:rPr lang="cs-CZ" sz="2000" dirty="0" err="1" smtClean="0"/>
              <a:t>stuff</a:t>
            </a:r>
            <a:r>
              <a:rPr lang="cs-CZ" sz="2000" dirty="0" smtClean="0"/>
              <a:t> </a:t>
            </a:r>
            <a:r>
              <a:rPr lang="cs-CZ" sz="2000" dirty="0" err="1" smtClean="0"/>
              <a:t>over</a:t>
            </a:r>
            <a:r>
              <a:rPr lang="cs-CZ" sz="2000" dirty="0" smtClean="0"/>
              <a:t> </a:t>
            </a:r>
            <a:r>
              <a:rPr lang="cs-CZ" sz="2000" dirty="0" err="1" smtClean="0"/>
              <a:t>for</a:t>
            </a:r>
            <a:r>
              <a:rPr lang="cs-CZ" sz="2000" dirty="0" smtClean="0"/>
              <a:t> </a:t>
            </a:r>
            <a:r>
              <a:rPr lang="cs-CZ" sz="2000" dirty="0" err="1" smtClean="0"/>
              <a:t>processing</a:t>
            </a:r>
            <a:endParaRPr lang="cs-CZ" sz="2000" dirty="0" smtClean="0"/>
          </a:p>
          <a:p>
            <a:pPr lvl="1"/>
            <a:r>
              <a:rPr lang="cs-CZ" sz="1600" dirty="0" smtClean="0"/>
              <a:t>Ring – </a:t>
            </a:r>
            <a:r>
              <a:rPr lang="cs-CZ" sz="1600" dirty="0" err="1" smtClean="0"/>
              <a:t>gold</a:t>
            </a:r>
            <a:r>
              <a:rPr lang="cs-CZ" sz="1600" dirty="0" smtClean="0"/>
              <a:t> (</a:t>
            </a:r>
            <a:r>
              <a:rPr lang="cs-CZ" sz="1600" dirty="0" err="1" smtClean="0"/>
              <a:t>alternatively</a:t>
            </a:r>
            <a:r>
              <a:rPr lang="cs-CZ" sz="1600" dirty="0" smtClean="0"/>
              <a:t> stone)</a:t>
            </a:r>
          </a:p>
          <a:p>
            <a:pPr lvl="1"/>
            <a:r>
              <a:rPr lang="cs-CZ" sz="1600" dirty="0" err="1" smtClean="0"/>
              <a:t>Clothes</a:t>
            </a:r>
            <a:r>
              <a:rPr lang="cs-CZ" sz="1600" dirty="0" smtClean="0"/>
              <a:t> – </a:t>
            </a:r>
            <a:r>
              <a:rPr lang="cs-CZ" sz="1600" dirty="0" err="1" smtClean="0"/>
              <a:t>cloth</a:t>
            </a:r>
            <a:r>
              <a:rPr lang="cs-CZ" sz="1600" dirty="0" smtClean="0"/>
              <a:t> (not </a:t>
            </a:r>
            <a:r>
              <a:rPr lang="cs-CZ" sz="1600" dirty="0" err="1" smtClean="0"/>
              <a:t>necessarily</a:t>
            </a:r>
            <a:r>
              <a:rPr lang="cs-CZ" sz="1600" dirty="0" smtClean="0"/>
              <a:t> </a:t>
            </a:r>
            <a:r>
              <a:rPr lang="cs-CZ" sz="1600" dirty="0" err="1" smtClean="0"/>
              <a:t>threads</a:t>
            </a:r>
            <a:r>
              <a:rPr lang="cs-CZ" sz="1600" dirty="0" smtClean="0"/>
              <a:t>, </a:t>
            </a:r>
            <a:r>
              <a:rPr lang="cs-CZ" sz="1600" dirty="0" err="1" smtClean="0"/>
              <a:t>buttons</a:t>
            </a:r>
            <a:r>
              <a:rPr lang="cs-CZ" sz="1600" dirty="0" smtClean="0"/>
              <a:t> – </a:t>
            </a:r>
            <a:r>
              <a:rPr lang="cs-CZ" sz="1600" dirty="0" err="1" smtClean="0"/>
              <a:t>less</a:t>
            </a:r>
            <a:r>
              <a:rPr lang="cs-CZ" sz="1600" dirty="0" smtClean="0"/>
              <a:t> </a:t>
            </a:r>
            <a:r>
              <a:rPr lang="cs-CZ" sz="1600" dirty="0" err="1" smtClean="0"/>
              <a:t>significant</a:t>
            </a:r>
            <a:r>
              <a:rPr lang="cs-CZ" sz="1600" dirty="0" smtClean="0"/>
              <a:t> </a:t>
            </a:r>
            <a:r>
              <a:rPr lang="cs-CZ" sz="1600" dirty="0" err="1" smtClean="0"/>
              <a:t>components</a:t>
            </a:r>
            <a:r>
              <a:rPr lang="cs-CZ" sz="1600" dirty="0" smtClean="0"/>
              <a:t>)</a:t>
            </a:r>
          </a:p>
          <a:p>
            <a:r>
              <a:rPr lang="cs-CZ" sz="2000" dirty="0" err="1" smtClean="0"/>
              <a:t>If</a:t>
            </a:r>
            <a:r>
              <a:rPr lang="cs-CZ" sz="2000" dirty="0" smtClean="0"/>
              <a:t> </a:t>
            </a:r>
            <a:r>
              <a:rPr lang="cs-CZ" sz="2000" dirty="0" err="1" smtClean="0"/>
              <a:t>locator</a:t>
            </a:r>
            <a:r>
              <a:rPr lang="cs-CZ" sz="2000" dirty="0" smtClean="0"/>
              <a:t> </a:t>
            </a:r>
            <a:r>
              <a:rPr lang="cs-CZ" sz="2000" dirty="0" err="1" smtClean="0"/>
              <a:t>does</a:t>
            </a:r>
            <a:r>
              <a:rPr lang="cs-CZ" sz="2000" dirty="0" smtClean="0"/>
              <a:t> not hand </a:t>
            </a:r>
            <a:r>
              <a:rPr lang="cs-CZ" sz="2000" dirty="0" err="1" smtClean="0"/>
              <a:t>it</a:t>
            </a:r>
            <a:r>
              <a:rPr lang="cs-CZ" sz="2000" dirty="0" smtClean="0"/>
              <a:t> </a:t>
            </a:r>
            <a:r>
              <a:rPr lang="cs-CZ" sz="2000" dirty="0" err="1" smtClean="0"/>
              <a:t>over</a:t>
            </a:r>
            <a:r>
              <a:rPr lang="cs-CZ" sz="2000" dirty="0" smtClean="0"/>
              <a:t>, but </a:t>
            </a:r>
            <a:r>
              <a:rPr lang="cs-CZ" sz="2000" dirty="0" err="1" smtClean="0"/>
              <a:t>conductor</a:t>
            </a:r>
            <a:r>
              <a:rPr lang="cs-CZ" sz="2000" dirty="0" smtClean="0"/>
              <a:t> </a:t>
            </a:r>
            <a:r>
              <a:rPr lang="cs-CZ" sz="2000" dirty="0" err="1" smtClean="0"/>
              <a:t>uses</a:t>
            </a:r>
            <a:r>
              <a:rPr lang="cs-CZ" sz="2000" dirty="0" smtClean="0"/>
              <a:t> his </a:t>
            </a:r>
            <a:r>
              <a:rPr lang="cs-CZ" sz="2000" dirty="0" err="1" smtClean="0"/>
              <a:t>personal</a:t>
            </a:r>
            <a:r>
              <a:rPr lang="cs-CZ" sz="2000" dirty="0" smtClean="0"/>
              <a:t> </a:t>
            </a:r>
            <a:r>
              <a:rPr lang="cs-CZ" sz="2000" dirty="0" err="1" smtClean="0"/>
              <a:t>one</a:t>
            </a:r>
            <a:r>
              <a:rPr lang="cs-CZ" sz="2000" dirty="0" smtClean="0"/>
              <a:t> - </a:t>
            </a:r>
            <a:r>
              <a:rPr lang="cs-CZ" sz="2000" dirty="0" err="1" smtClean="0"/>
              <a:t>contract</a:t>
            </a:r>
            <a:r>
              <a:rPr lang="cs-CZ" sz="2000" dirty="0" smtClean="0"/>
              <a:t> </a:t>
            </a:r>
            <a:r>
              <a:rPr lang="cs-CZ" sz="2000" dirty="0" err="1" smtClean="0"/>
              <a:t>of</a:t>
            </a:r>
            <a:r>
              <a:rPr lang="cs-CZ" sz="2000" dirty="0" smtClean="0"/>
              <a:t> </a:t>
            </a:r>
            <a:r>
              <a:rPr lang="cs-CZ" sz="2000" dirty="0" err="1" smtClean="0"/>
              <a:t>sale</a:t>
            </a:r>
            <a:r>
              <a:rPr lang="cs-CZ" sz="2000" dirty="0" smtClean="0"/>
              <a:t> –  </a:t>
            </a:r>
            <a:r>
              <a:rPr lang="cs-CZ" sz="2000" dirty="0" err="1" smtClean="0"/>
              <a:t>for</a:t>
            </a:r>
            <a:r>
              <a:rPr lang="cs-CZ" sz="2000" dirty="0" smtClean="0"/>
              <a:t> </a:t>
            </a:r>
            <a:r>
              <a:rPr lang="cs-CZ" sz="2000" dirty="0" err="1" smtClean="0"/>
              <a:t>distinction</a:t>
            </a:r>
            <a:r>
              <a:rPr lang="cs-CZ" sz="2000" dirty="0" smtClean="0"/>
              <a:t> </a:t>
            </a:r>
            <a:r>
              <a:rPr lang="cs-CZ" sz="2000" dirty="0" err="1" smtClean="0"/>
              <a:t>important</a:t>
            </a:r>
            <a:r>
              <a:rPr lang="cs-CZ" sz="2000" dirty="0" smtClean="0"/>
              <a:t> so </a:t>
            </a:r>
            <a:r>
              <a:rPr lang="cs-CZ" sz="2000" dirty="0" err="1" smtClean="0"/>
              <a:t>called</a:t>
            </a:r>
            <a:r>
              <a:rPr lang="cs-CZ" sz="2000" dirty="0" smtClean="0"/>
              <a:t> „</a:t>
            </a:r>
            <a:r>
              <a:rPr lang="cs-CZ" sz="2000" dirty="0" err="1" smtClean="0"/>
              <a:t>criterion</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supplier</a:t>
            </a:r>
            <a:r>
              <a:rPr lang="cs-CZ" sz="2000" dirty="0" smtClean="0"/>
              <a:t> </a:t>
            </a:r>
            <a:r>
              <a:rPr lang="cs-CZ" sz="2000" dirty="0" err="1" smtClean="0"/>
              <a:t>of</a:t>
            </a:r>
            <a:r>
              <a:rPr lang="cs-CZ" sz="2000" dirty="0" smtClean="0"/>
              <a:t> </a:t>
            </a:r>
            <a:r>
              <a:rPr lang="cs-CZ" sz="2000" dirty="0" err="1" smtClean="0"/>
              <a:t>stuff</a:t>
            </a:r>
            <a:r>
              <a:rPr lang="cs-CZ" sz="2000" dirty="0" smtClean="0"/>
              <a:t>“</a:t>
            </a:r>
          </a:p>
          <a:p>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7</a:t>
            </a:fld>
            <a:endParaRPr lang="cs-CZ" altLang="cs-CZ"/>
          </a:p>
        </p:txBody>
      </p:sp>
    </p:spTree>
    <p:extLst>
      <p:ext uri="{BB962C8B-B14F-4D97-AF65-F5344CB8AC3E}">
        <p14:creationId xmlns:p14="http://schemas.microsoft.com/office/powerpoint/2010/main" val="83200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946171"/>
            <a:ext cx="7772400" cy="503237"/>
          </a:xfrm>
        </p:spPr>
        <p:txBody>
          <a:bodyPr/>
          <a:lstStyle/>
          <a:p>
            <a:r>
              <a:rPr lang="cs-CZ" dirty="0" err="1" smtClean="0"/>
              <a:t>German</a:t>
            </a:r>
            <a:r>
              <a:rPr lang="cs-CZ" dirty="0" smtClean="0"/>
              <a:t> </a:t>
            </a:r>
            <a:r>
              <a:rPr lang="cs-CZ" dirty="0" err="1" smtClean="0"/>
              <a:t>Law</a:t>
            </a:r>
            <a:endParaRPr lang="cs-CZ" dirty="0"/>
          </a:p>
        </p:txBody>
      </p:sp>
      <p:sp>
        <p:nvSpPr>
          <p:cNvPr id="3" name="Zástupný symbol pro obsah 2"/>
          <p:cNvSpPr>
            <a:spLocks noGrp="1"/>
          </p:cNvSpPr>
          <p:nvPr>
            <p:ph sz="half" idx="1"/>
          </p:nvPr>
        </p:nvSpPr>
        <p:spPr>
          <a:xfrm>
            <a:off x="179512" y="1449408"/>
            <a:ext cx="8640960" cy="4681517"/>
          </a:xfrm>
        </p:spPr>
        <p:txBody>
          <a:bodyPr/>
          <a:lstStyle/>
          <a:p>
            <a:r>
              <a:rPr lang="cs-CZ" sz="2000" dirty="0" err="1" smtClean="0"/>
              <a:t>Allgemeines</a:t>
            </a:r>
            <a:r>
              <a:rPr lang="cs-CZ" sz="2000" dirty="0" smtClean="0"/>
              <a:t> </a:t>
            </a:r>
            <a:r>
              <a:rPr lang="cs-CZ" sz="2000" dirty="0" err="1" smtClean="0"/>
              <a:t>preussisches</a:t>
            </a:r>
            <a:r>
              <a:rPr lang="cs-CZ" sz="2000" dirty="0" smtClean="0"/>
              <a:t> </a:t>
            </a:r>
            <a:r>
              <a:rPr lang="cs-CZ" sz="2000" dirty="0" err="1" smtClean="0"/>
              <a:t>Landesrecht</a:t>
            </a:r>
            <a:r>
              <a:rPr lang="cs-CZ" sz="2000" dirty="0" smtClean="0"/>
              <a:t> – </a:t>
            </a:r>
            <a:r>
              <a:rPr lang="cs-CZ" sz="2000" dirty="0" err="1" smtClean="0"/>
              <a:t>may</a:t>
            </a:r>
            <a:r>
              <a:rPr lang="cs-CZ" sz="2000" dirty="0" smtClean="0"/>
              <a:t> </a:t>
            </a:r>
            <a:r>
              <a:rPr lang="cs-CZ" sz="2000" dirty="0" err="1" smtClean="0"/>
              <a:t>be</a:t>
            </a:r>
            <a:r>
              <a:rPr lang="cs-CZ" sz="2000" dirty="0" smtClean="0"/>
              <a:t> a </a:t>
            </a:r>
            <a:r>
              <a:rPr lang="cs-CZ" sz="2000" dirty="0" err="1" smtClean="0"/>
              <a:t>contract</a:t>
            </a:r>
            <a:r>
              <a:rPr lang="cs-CZ" sz="2000" dirty="0" smtClean="0"/>
              <a:t> </a:t>
            </a:r>
            <a:r>
              <a:rPr lang="cs-CZ" sz="2000" dirty="0" err="1" smtClean="0"/>
              <a:t>of</a:t>
            </a:r>
            <a:r>
              <a:rPr lang="cs-CZ" sz="2000" dirty="0" smtClean="0"/>
              <a:t> </a:t>
            </a:r>
            <a:r>
              <a:rPr lang="cs-CZ" sz="2000" dirty="0" err="1" smtClean="0"/>
              <a:t>work</a:t>
            </a:r>
            <a:r>
              <a:rPr lang="cs-CZ" sz="2000" dirty="0" smtClean="0"/>
              <a:t>, </a:t>
            </a:r>
            <a:r>
              <a:rPr lang="cs-CZ" sz="2000" dirty="0" err="1" smtClean="0"/>
              <a:t>even</a:t>
            </a:r>
            <a:r>
              <a:rPr lang="cs-CZ" sz="2000" dirty="0" smtClean="0"/>
              <a:t> </a:t>
            </a:r>
            <a:r>
              <a:rPr lang="cs-CZ" sz="2000" dirty="0" err="1" smtClean="0"/>
              <a:t>when</a:t>
            </a:r>
            <a:r>
              <a:rPr lang="cs-CZ" sz="2000" dirty="0" smtClean="0"/>
              <a:t> </a:t>
            </a:r>
            <a:r>
              <a:rPr lang="cs-CZ" sz="2000" dirty="0" err="1" smtClean="0"/>
              <a:t>the</a:t>
            </a:r>
            <a:r>
              <a:rPr lang="cs-CZ" sz="2000" dirty="0" smtClean="0"/>
              <a:t> maker </a:t>
            </a:r>
            <a:r>
              <a:rPr lang="cs-CZ" sz="2000" dirty="0" err="1" smtClean="0"/>
              <a:t>supplies</a:t>
            </a:r>
            <a:r>
              <a:rPr lang="cs-CZ" sz="2000" dirty="0" smtClean="0"/>
              <a:t> </a:t>
            </a:r>
            <a:r>
              <a:rPr lang="cs-CZ" sz="2000" dirty="0" err="1" smtClean="0"/>
              <a:t>the</a:t>
            </a:r>
            <a:r>
              <a:rPr lang="cs-CZ" sz="2000" dirty="0" smtClean="0"/>
              <a:t> </a:t>
            </a:r>
            <a:r>
              <a:rPr lang="cs-CZ" sz="2000" dirty="0" err="1" smtClean="0"/>
              <a:t>cloth</a:t>
            </a:r>
            <a:endParaRPr lang="cs-CZ" sz="2000" dirty="0" smtClean="0"/>
          </a:p>
          <a:p>
            <a:r>
              <a:rPr lang="cs-CZ" sz="2000" dirty="0" err="1" smtClean="0"/>
              <a:t>Ehrenberg</a:t>
            </a:r>
            <a:r>
              <a:rPr lang="cs-CZ" sz="2000" dirty="0" smtClean="0"/>
              <a:t> (</a:t>
            </a:r>
            <a:r>
              <a:rPr lang="cs-CZ" sz="2000" dirty="0" err="1" smtClean="0"/>
              <a:t>one</a:t>
            </a:r>
            <a:r>
              <a:rPr lang="cs-CZ" sz="2000" dirty="0" smtClean="0"/>
              <a:t> </a:t>
            </a:r>
            <a:r>
              <a:rPr lang="cs-CZ" sz="2000" dirty="0" err="1" smtClean="0"/>
              <a:t>of</a:t>
            </a:r>
            <a:r>
              <a:rPr lang="cs-CZ" sz="2000" dirty="0" smtClean="0"/>
              <a:t> </a:t>
            </a:r>
            <a:r>
              <a:rPr lang="cs-CZ" sz="2000" dirty="0" err="1" smtClean="0"/>
              <a:t>authors</a:t>
            </a:r>
            <a:r>
              <a:rPr lang="cs-CZ" sz="2000" dirty="0" smtClean="0"/>
              <a:t> </a:t>
            </a:r>
            <a:r>
              <a:rPr lang="cs-CZ" sz="2000" dirty="0" err="1" smtClean="0"/>
              <a:t>of</a:t>
            </a:r>
            <a:r>
              <a:rPr lang="cs-CZ" sz="2000" dirty="0" smtClean="0"/>
              <a:t> BGB) </a:t>
            </a:r>
            <a:r>
              <a:rPr lang="cs-CZ" sz="2000" dirty="0" err="1" smtClean="0"/>
              <a:t>talks</a:t>
            </a:r>
            <a:r>
              <a:rPr lang="cs-CZ" sz="2000" dirty="0" smtClean="0"/>
              <a:t> </a:t>
            </a:r>
            <a:r>
              <a:rPr lang="cs-CZ" sz="2000" dirty="0" err="1" smtClean="0"/>
              <a:t>about</a:t>
            </a:r>
            <a:r>
              <a:rPr lang="cs-CZ" sz="2000" dirty="0" smtClean="0"/>
              <a:t> </a:t>
            </a:r>
            <a:r>
              <a:rPr lang="cs-CZ" sz="2000" dirty="0" err="1" smtClean="0"/>
              <a:t>special</a:t>
            </a:r>
            <a:r>
              <a:rPr lang="cs-CZ" sz="2000" dirty="0" smtClean="0"/>
              <a:t> </a:t>
            </a:r>
            <a:r>
              <a:rPr lang="cs-CZ" sz="2000" dirty="0" err="1" smtClean="0"/>
              <a:t>initiative</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orderer</a:t>
            </a:r>
            <a:r>
              <a:rPr lang="cs-CZ" sz="2000" dirty="0" smtClean="0"/>
              <a:t> (</a:t>
            </a:r>
            <a:r>
              <a:rPr lang="cs-CZ" sz="2000" dirty="0" err="1" smtClean="0"/>
              <a:t>drawings</a:t>
            </a:r>
            <a:r>
              <a:rPr lang="cs-CZ" sz="2000" dirty="0" smtClean="0"/>
              <a:t>, </a:t>
            </a:r>
            <a:r>
              <a:rPr lang="cs-CZ" sz="2000" dirty="0" err="1" smtClean="0"/>
              <a:t>instructions</a:t>
            </a:r>
            <a:r>
              <a:rPr lang="cs-CZ" sz="2000" dirty="0" smtClean="0"/>
              <a:t> </a:t>
            </a:r>
            <a:r>
              <a:rPr lang="cs-CZ" sz="2000" dirty="0" err="1" smtClean="0"/>
              <a:t>how</a:t>
            </a:r>
            <a:r>
              <a:rPr lang="cs-CZ" sz="2000" dirty="0" smtClean="0"/>
              <a:t> to </a:t>
            </a:r>
            <a:r>
              <a:rPr lang="cs-CZ" sz="2000" dirty="0" err="1" smtClean="0"/>
              <a:t>proceed</a:t>
            </a:r>
            <a:r>
              <a:rPr lang="cs-CZ" sz="2000" dirty="0" smtClean="0"/>
              <a:t>)</a:t>
            </a:r>
          </a:p>
          <a:p>
            <a:endParaRPr lang="cs-CZ" sz="2000" dirty="0" smtClean="0"/>
          </a:p>
          <a:p>
            <a:r>
              <a:rPr lang="cs-CZ" sz="2000" dirty="0" err="1" smtClean="0"/>
              <a:t>Piece</a:t>
            </a:r>
            <a:r>
              <a:rPr lang="cs-CZ" sz="2000" dirty="0" smtClean="0"/>
              <a:t> </a:t>
            </a:r>
            <a:r>
              <a:rPr lang="cs-CZ" sz="2000" dirty="0" err="1" smtClean="0"/>
              <a:t>of</a:t>
            </a:r>
            <a:r>
              <a:rPr lang="cs-CZ" sz="2000" dirty="0" smtClean="0"/>
              <a:t> </a:t>
            </a:r>
            <a:r>
              <a:rPr lang="cs-CZ" sz="2000" dirty="0" err="1" smtClean="0"/>
              <a:t>work</a:t>
            </a:r>
            <a:r>
              <a:rPr lang="cs-CZ" sz="2000" dirty="0" smtClean="0"/>
              <a:t> x </a:t>
            </a:r>
            <a:r>
              <a:rPr lang="cs-CZ" sz="2000" dirty="0" err="1" smtClean="0"/>
              <a:t>contract</a:t>
            </a:r>
            <a:r>
              <a:rPr lang="cs-CZ" sz="2000" dirty="0" smtClean="0"/>
              <a:t> </a:t>
            </a:r>
            <a:r>
              <a:rPr lang="cs-CZ" sz="2000" dirty="0" err="1" smtClean="0"/>
              <a:t>of</a:t>
            </a:r>
            <a:r>
              <a:rPr lang="cs-CZ" sz="2000" dirty="0" smtClean="0"/>
              <a:t> </a:t>
            </a:r>
            <a:r>
              <a:rPr lang="cs-CZ" sz="2000" dirty="0" err="1" smtClean="0"/>
              <a:t>sale</a:t>
            </a:r>
            <a:endParaRPr lang="cs-CZ" sz="2000" dirty="0" smtClean="0"/>
          </a:p>
          <a:p>
            <a:pPr lvl="1"/>
            <a:r>
              <a:rPr lang="cs-CZ" sz="2000" dirty="0" smtClean="0"/>
              <a:t>Not </a:t>
            </a:r>
            <a:r>
              <a:rPr lang="cs-CZ" sz="2000" dirty="0" err="1" smtClean="0"/>
              <a:t>important</a:t>
            </a:r>
            <a:r>
              <a:rPr lang="cs-CZ" sz="2000" dirty="0" smtClean="0"/>
              <a:t> </a:t>
            </a:r>
            <a:r>
              <a:rPr lang="cs-CZ" sz="2000" dirty="0" err="1" smtClean="0"/>
              <a:t>the</a:t>
            </a:r>
            <a:r>
              <a:rPr lang="cs-CZ" sz="2000" dirty="0" smtClean="0"/>
              <a:t> </a:t>
            </a:r>
            <a:r>
              <a:rPr lang="cs-CZ" sz="2000" dirty="0" err="1" smtClean="0"/>
              <a:t>delivery</a:t>
            </a:r>
            <a:r>
              <a:rPr lang="cs-CZ" sz="2000" dirty="0" smtClean="0"/>
              <a:t> </a:t>
            </a:r>
            <a:r>
              <a:rPr lang="cs-CZ" sz="2000" dirty="0" err="1" smtClean="0"/>
              <a:t>of</a:t>
            </a:r>
            <a:r>
              <a:rPr lang="cs-CZ" sz="2000" dirty="0" smtClean="0"/>
              <a:t> </a:t>
            </a:r>
            <a:r>
              <a:rPr lang="cs-CZ" sz="2000" dirty="0" err="1" smtClean="0"/>
              <a:t>stuff</a:t>
            </a:r>
            <a:r>
              <a:rPr lang="cs-CZ" sz="2000" dirty="0" smtClean="0"/>
              <a:t>, but </a:t>
            </a:r>
            <a:r>
              <a:rPr lang="cs-CZ" sz="2000" dirty="0" err="1" smtClean="0"/>
              <a:t>the</a:t>
            </a:r>
            <a:r>
              <a:rPr lang="cs-CZ" sz="2000" dirty="0" smtClean="0"/>
              <a:t> idea</a:t>
            </a:r>
          </a:p>
          <a:p>
            <a:pPr lvl="1"/>
            <a:r>
              <a:rPr lang="cs-CZ" sz="2000" dirty="0" smtClean="0"/>
              <a:t>Idea – </a:t>
            </a:r>
            <a:r>
              <a:rPr lang="cs-CZ" sz="2000" dirty="0" err="1" smtClean="0"/>
              <a:t>who</a:t>
            </a:r>
            <a:r>
              <a:rPr lang="cs-CZ" sz="2000" dirty="0" smtClean="0"/>
              <a:t> </a:t>
            </a:r>
            <a:r>
              <a:rPr lang="cs-CZ" sz="2000" dirty="0" err="1" smtClean="0"/>
              <a:t>is</a:t>
            </a:r>
            <a:r>
              <a:rPr lang="cs-CZ" sz="2000" dirty="0" smtClean="0"/>
              <a:t> </a:t>
            </a:r>
            <a:r>
              <a:rPr lang="cs-CZ" sz="2000" dirty="0" err="1" smtClean="0"/>
              <a:t>the</a:t>
            </a:r>
            <a:r>
              <a:rPr lang="cs-CZ" sz="2000" dirty="0" smtClean="0"/>
              <a:t> </a:t>
            </a:r>
            <a:r>
              <a:rPr lang="cs-CZ" sz="2000" dirty="0" err="1" smtClean="0"/>
              <a:t>author</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form</a:t>
            </a:r>
            <a:r>
              <a:rPr lang="cs-CZ" sz="2000" dirty="0" smtClean="0"/>
              <a:t>, </a:t>
            </a:r>
            <a:r>
              <a:rPr lang="cs-CZ" sz="2000" dirty="0" err="1" smtClean="0"/>
              <a:t>who</a:t>
            </a:r>
            <a:r>
              <a:rPr lang="cs-CZ" sz="2000" dirty="0" smtClean="0"/>
              <a:t> </a:t>
            </a:r>
            <a:r>
              <a:rPr lang="cs-CZ" sz="2000" dirty="0" err="1" smtClean="0"/>
              <a:t>individualizes</a:t>
            </a:r>
            <a:r>
              <a:rPr lang="cs-CZ" sz="2000" dirty="0" smtClean="0"/>
              <a:t> </a:t>
            </a:r>
            <a:r>
              <a:rPr lang="cs-CZ" sz="2000" dirty="0" err="1" smtClean="0"/>
              <a:t>it</a:t>
            </a:r>
            <a:r>
              <a:rPr lang="cs-CZ" sz="2000" dirty="0" smtClean="0"/>
              <a:t> – so </a:t>
            </a:r>
            <a:r>
              <a:rPr lang="cs-CZ" sz="2000" dirty="0" err="1" smtClean="0"/>
              <a:t>called</a:t>
            </a:r>
            <a:r>
              <a:rPr lang="cs-CZ" sz="2000" dirty="0" smtClean="0"/>
              <a:t> „</a:t>
            </a:r>
            <a:r>
              <a:rPr lang="cs-CZ" sz="2000" dirty="0" err="1" smtClean="0"/>
              <a:t>criterion</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individualization</a:t>
            </a:r>
            <a:r>
              <a:rPr lang="cs-CZ" sz="2000" dirty="0" smtClean="0"/>
              <a:t> </a:t>
            </a:r>
            <a:r>
              <a:rPr lang="cs-CZ" sz="2000" dirty="0" err="1" smtClean="0"/>
              <a:t>of</a:t>
            </a:r>
            <a:r>
              <a:rPr lang="cs-CZ" sz="2000" dirty="0" smtClean="0"/>
              <a:t> </a:t>
            </a:r>
            <a:r>
              <a:rPr lang="cs-CZ" sz="2000" dirty="0" err="1" smtClean="0"/>
              <a:t>thought</a:t>
            </a:r>
            <a:r>
              <a:rPr lang="cs-CZ" sz="2000" dirty="0" smtClean="0"/>
              <a:t>“</a:t>
            </a:r>
          </a:p>
          <a:p>
            <a:endParaRPr lang="cs-CZ" sz="2000" dirty="0" smtClean="0"/>
          </a:p>
          <a:p>
            <a:r>
              <a:rPr lang="cs-CZ" sz="2000" dirty="0" err="1" smtClean="0"/>
              <a:t>E.g</a:t>
            </a:r>
            <a:r>
              <a:rPr lang="cs-CZ" sz="2000" dirty="0" smtClean="0"/>
              <a:t>. </a:t>
            </a:r>
            <a:r>
              <a:rPr lang="cs-CZ" sz="2000" dirty="0" err="1" smtClean="0"/>
              <a:t>Clothes</a:t>
            </a:r>
            <a:r>
              <a:rPr lang="cs-CZ" sz="2000" dirty="0" smtClean="0"/>
              <a:t> made to </a:t>
            </a:r>
            <a:r>
              <a:rPr lang="cs-CZ" sz="2000" dirty="0" err="1" smtClean="0"/>
              <a:t>measure</a:t>
            </a:r>
            <a:endParaRPr lang="cs-CZ" sz="2000" dirty="0" smtClean="0"/>
          </a:p>
          <a:p>
            <a:pPr lvl="1"/>
            <a:r>
              <a:rPr lang="cs-CZ" sz="2000" dirty="0" smtClean="0"/>
              <a:t>At </a:t>
            </a:r>
            <a:r>
              <a:rPr lang="cs-CZ" sz="2000" dirty="0" err="1" smtClean="0"/>
              <a:t>dressmaker</a:t>
            </a:r>
            <a:r>
              <a:rPr lang="cs-CZ" sz="2000" dirty="0" smtClean="0"/>
              <a:t> </a:t>
            </a:r>
            <a:r>
              <a:rPr lang="cs-CZ" sz="2000" dirty="0" err="1" smtClean="0"/>
              <a:t>you</a:t>
            </a:r>
            <a:r>
              <a:rPr lang="cs-CZ" sz="2000" dirty="0" smtClean="0"/>
              <a:t> </a:t>
            </a:r>
            <a:r>
              <a:rPr lang="cs-CZ" sz="2000" dirty="0" err="1" smtClean="0"/>
              <a:t>choose</a:t>
            </a:r>
            <a:r>
              <a:rPr lang="cs-CZ" sz="2000" dirty="0" smtClean="0"/>
              <a:t> </a:t>
            </a:r>
            <a:r>
              <a:rPr lang="cs-CZ" sz="2000" dirty="0" err="1" smtClean="0"/>
              <a:t>the</a:t>
            </a:r>
            <a:r>
              <a:rPr lang="cs-CZ" sz="2000" dirty="0" smtClean="0"/>
              <a:t> </a:t>
            </a:r>
            <a:r>
              <a:rPr lang="cs-CZ" sz="2000" dirty="0" err="1" smtClean="0"/>
              <a:t>dress</a:t>
            </a:r>
            <a:r>
              <a:rPr lang="cs-CZ" sz="2000" dirty="0" smtClean="0"/>
              <a:t> </a:t>
            </a:r>
            <a:r>
              <a:rPr lang="cs-CZ" sz="2000" dirty="0" err="1" smtClean="0"/>
              <a:t>from</a:t>
            </a:r>
            <a:r>
              <a:rPr lang="cs-CZ" sz="2000" dirty="0" smtClean="0"/>
              <a:t> </a:t>
            </a:r>
            <a:r>
              <a:rPr lang="cs-CZ" sz="2000" dirty="0" err="1" smtClean="0"/>
              <a:t>the</a:t>
            </a:r>
            <a:r>
              <a:rPr lang="cs-CZ" sz="2000" dirty="0" smtClean="0"/>
              <a:t> album </a:t>
            </a:r>
            <a:r>
              <a:rPr lang="cs-CZ" sz="2000" dirty="0" err="1" smtClean="0"/>
              <a:t>of</a:t>
            </a:r>
            <a:r>
              <a:rPr lang="cs-CZ" sz="2000" dirty="0" smtClean="0"/>
              <a:t> </a:t>
            </a:r>
            <a:r>
              <a:rPr lang="cs-CZ" sz="2000" dirty="0" err="1" smtClean="0"/>
              <a:t>clothes</a:t>
            </a:r>
            <a:r>
              <a:rPr lang="cs-CZ" sz="2000" dirty="0" smtClean="0"/>
              <a:t>, </a:t>
            </a:r>
            <a:r>
              <a:rPr lang="cs-CZ" sz="2000" dirty="0" err="1" smtClean="0"/>
              <a:t>that</a:t>
            </a:r>
            <a:r>
              <a:rPr lang="cs-CZ" sz="2000" dirty="0" smtClean="0"/>
              <a:t> </a:t>
            </a:r>
            <a:r>
              <a:rPr lang="cs-CZ" sz="2000" dirty="0" err="1" smtClean="0"/>
              <a:t>she</a:t>
            </a:r>
            <a:r>
              <a:rPr lang="cs-CZ" sz="2000" dirty="0" smtClean="0"/>
              <a:t> </a:t>
            </a:r>
            <a:r>
              <a:rPr lang="cs-CZ" sz="2000" dirty="0" err="1" smtClean="0"/>
              <a:t>offers</a:t>
            </a:r>
            <a:r>
              <a:rPr lang="cs-CZ" sz="2000" dirty="0" smtClean="0"/>
              <a:t> to </a:t>
            </a:r>
            <a:r>
              <a:rPr lang="cs-CZ" sz="2000" dirty="0" err="1" smtClean="0"/>
              <a:t>sew</a:t>
            </a:r>
            <a:r>
              <a:rPr lang="cs-CZ" sz="2000" dirty="0" smtClean="0"/>
              <a:t>. </a:t>
            </a:r>
          </a:p>
          <a:p>
            <a:pPr lvl="1"/>
            <a:r>
              <a:rPr lang="cs-CZ" sz="2000" dirty="0" err="1" smtClean="0"/>
              <a:t>You</a:t>
            </a:r>
            <a:r>
              <a:rPr lang="cs-CZ" sz="2000" dirty="0" smtClean="0"/>
              <a:t> </a:t>
            </a:r>
            <a:r>
              <a:rPr lang="cs-CZ" sz="2000" dirty="0" err="1" smtClean="0"/>
              <a:t>bring</a:t>
            </a:r>
            <a:r>
              <a:rPr lang="cs-CZ" sz="2000" dirty="0" smtClean="0"/>
              <a:t> </a:t>
            </a:r>
            <a:r>
              <a:rPr lang="cs-CZ" sz="2000" dirty="0" err="1" smtClean="0"/>
              <a:t>the</a:t>
            </a:r>
            <a:r>
              <a:rPr lang="cs-CZ" sz="2000" dirty="0" smtClean="0"/>
              <a:t> </a:t>
            </a:r>
            <a:r>
              <a:rPr lang="cs-CZ" sz="2000" dirty="0" err="1" smtClean="0"/>
              <a:t>photo</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dress</a:t>
            </a:r>
            <a:r>
              <a:rPr lang="cs-CZ" sz="2000" dirty="0" smtClean="0"/>
              <a:t> </a:t>
            </a:r>
            <a:r>
              <a:rPr lang="cs-CZ" sz="2000" dirty="0" err="1" smtClean="0"/>
              <a:t>that</a:t>
            </a:r>
            <a:r>
              <a:rPr lang="cs-CZ" sz="2000" dirty="0" smtClean="0"/>
              <a:t> </a:t>
            </a:r>
            <a:r>
              <a:rPr lang="cs-CZ" sz="2000" dirty="0" err="1" smtClean="0"/>
              <a:t>you</a:t>
            </a:r>
            <a:r>
              <a:rPr lang="cs-CZ" sz="2000" dirty="0" smtClean="0"/>
              <a:t> </a:t>
            </a:r>
            <a:r>
              <a:rPr lang="cs-CZ" sz="2000" dirty="0" err="1" smtClean="0"/>
              <a:t>want</a:t>
            </a:r>
            <a:r>
              <a:rPr lang="cs-CZ" sz="2000" dirty="0" smtClean="0"/>
              <a:t> her to </a:t>
            </a:r>
            <a:r>
              <a:rPr lang="cs-CZ" sz="2000" dirty="0" err="1" smtClean="0"/>
              <a:t>sew</a:t>
            </a:r>
            <a:r>
              <a:rPr lang="cs-CZ" sz="2000" dirty="0" smtClean="0"/>
              <a:t> </a:t>
            </a:r>
            <a:r>
              <a:rPr lang="cs-CZ" sz="2000" dirty="0" err="1" smtClean="0"/>
              <a:t>for</a:t>
            </a:r>
            <a:r>
              <a:rPr lang="cs-CZ" sz="2000" dirty="0" smtClean="0"/>
              <a:t> </a:t>
            </a:r>
            <a:r>
              <a:rPr lang="cs-CZ" sz="2000" dirty="0" err="1" smtClean="0"/>
              <a:t>you</a:t>
            </a:r>
            <a:r>
              <a:rPr lang="cs-CZ" sz="2000" dirty="0" smtClean="0"/>
              <a:t> </a:t>
            </a:r>
            <a:endParaRPr lang="cs-CZ" sz="2000" dirty="0"/>
          </a:p>
        </p:txBody>
      </p:sp>
      <p:sp>
        <p:nvSpPr>
          <p:cNvPr id="5" name="Zástupný symbol pro zápatí 4"/>
          <p:cNvSpPr>
            <a:spLocks noGrp="1"/>
          </p:cNvSpPr>
          <p:nvPr>
            <p:ph type="ftr" sz="quarter" idx="10"/>
          </p:nvPr>
        </p:nvSpPr>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11"/>
          </p:nvPr>
        </p:nvSpPr>
        <p:spPr/>
        <p:txBody>
          <a:bodyPr/>
          <a:lstStyle/>
          <a:p>
            <a:fld id="{C8E1380E-CE38-45BF-AFD2-FB9816607317}" type="slidenum">
              <a:rPr lang="cs-CZ" altLang="cs-CZ" smtClean="0"/>
              <a:pPr/>
              <a:t>8</a:t>
            </a:fld>
            <a:endParaRPr lang="cs-CZ" altLang="cs-CZ"/>
          </a:p>
        </p:txBody>
      </p:sp>
    </p:spTree>
    <p:extLst>
      <p:ext uri="{BB962C8B-B14F-4D97-AF65-F5344CB8AC3E}">
        <p14:creationId xmlns:p14="http://schemas.microsoft.com/office/powerpoint/2010/main" val="155856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Czech </a:t>
            </a:r>
            <a:r>
              <a:rPr lang="cs-CZ" dirty="0" err="1" smtClean="0"/>
              <a:t>law</a:t>
            </a:r>
            <a:r>
              <a:rPr lang="cs-CZ" dirty="0" smtClean="0"/>
              <a:t> 1950-2012</a:t>
            </a:r>
            <a:endParaRPr lang="cs-CZ" dirty="0"/>
          </a:p>
        </p:txBody>
      </p:sp>
      <p:sp>
        <p:nvSpPr>
          <p:cNvPr id="3" name="Zástupný symbol pro obsah 2"/>
          <p:cNvSpPr>
            <a:spLocks noGrp="1"/>
          </p:cNvSpPr>
          <p:nvPr>
            <p:ph sz="half" idx="1"/>
          </p:nvPr>
        </p:nvSpPr>
        <p:spPr>
          <a:xfrm>
            <a:off x="900112" y="1773238"/>
            <a:ext cx="6835775" cy="4357687"/>
          </a:xfrm>
        </p:spPr>
        <p:txBody>
          <a:bodyPr/>
          <a:lstStyle/>
          <a:p>
            <a:r>
              <a:rPr lang="cs-CZ" sz="2400" dirty="0" smtClean="0"/>
              <a:t>CC1950, CC1964 – </a:t>
            </a:r>
            <a:r>
              <a:rPr lang="cs-CZ" sz="2400" dirty="0" err="1" smtClean="0"/>
              <a:t>german</a:t>
            </a:r>
            <a:r>
              <a:rPr lang="cs-CZ" sz="2400" dirty="0" smtClean="0"/>
              <a:t> </a:t>
            </a:r>
            <a:r>
              <a:rPr lang="cs-CZ" sz="2400" dirty="0" err="1" smtClean="0"/>
              <a:t>inspiration</a:t>
            </a:r>
            <a:r>
              <a:rPr lang="cs-CZ" sz="2400" dirty="0" smtClean="0"/>
              <a:t> – </a:t>
            </a:r>
            <a:r>
              <a:rPr lang="cs-CZ" sz="2400" dirty="0" err="1"/>
              <a:t>criterion</a:t>
            </a:r>
            <a:r>
              <a:rPr lang="cs-CZ" sz="2400" dirty="0"/>
              <a:t> </a:t>
            </a:r>
            <a:r>
              <a:rPr lang="cs-CZ" sz="2400" dirty="0" err="1"/>
              <a:t>of</a:t>
            </a:r>
            <a:r>
              <a:rPr lang="cs-CZ" sz="2400" dirty="0"/>
              <a:t> </a:t>
            </a:r>
            <a:r>
              <a:rPr lang="cs-CZ" sz="2400" dirty="0" err="1"/>
              <a:t>the</a:t>
            </a:r>
            <a:r>
              <a:rPr lang="cs-CZ" sz="2400" dirty="0"/>
              <a:t> </a:t>
            </a:r>
            <a:r>
              <a:rPr lang="cs-CZ" sz="2400" dirty="0" err="1"/>
              <a:t>individualization</a:t>
            </a:r>
            <a:r>
              <a:rPr lang="cs-CZ" sz="2400" dirty="0"/>
              <a:t> </a:t>
            </a:r>
            <a:r>
              <a:rPr lang="cs-CZ" sz="2400" dirty="0" err="1"/>
              <a:t>of</a:t>
            </a:r>
            <a:r>
              <a:rPr lang="cs-CZ" sz="2400" dirty="0"/>
              <a:t> </a:t>
            </a:r>
            <a:r>
              <a:rPr lang="cs-CZ" sz="2400" dirty="0" err="1" smtClean="0"/>
              <a:t>thought</a:t>
            </a:r>
            <a:r>
              <a:rPr lang="cs-CZ" sz="2400" dirty="0" smtClean="0"/>
              <a:t> x </a:t>
            </a:r>
            <a:r>
              <a:rPr lang="cs-CZ" sz="2400" dirty="0" err="1" smtClean="0"/>
              <a:t>modification</a:t>
            </a:r>
            <a:r>
              <a:rPr lang="cs-CZ" sz="2400" dirty="0" smtClean="0"/>
              <a:t> </a:t>
            </a:r>
            <a:r>
              <a:rPr lang="cs-CZ" sz="2400" dirty="0" err="1" smtClean="0"/>
              <a:t>was</a:t>
            </a:r>
            <a:r>
              <a:rPr lang="cs-CZ" sz="2400" dirty="0" smtClean="0"/>
              <a:t> very </a:t>
            </a:r>
            <a:r>
              <a:rPr lang="cs-CZ" sz="2400" dirty="0" err="1" smtClean="0"/>
              <a:t>brief</a:t>
            </a:r>
            <a:endParaRPr lang="cs-CZ" sz="2400" dirty="0" smtClean="0"/>
          </a:p>
          <a:p>
            <a:endParaRPr lang="cs-CZ" sz="2400" dirty="0"/>
          </a:p>
          <a:p>
            <a:r>
              <a:rPr lang="cs-CZ" sz="2400" dirty="0" err="1" smtClean="0"/>
              <a:t>Commercial</a:t>
            </a:r>
            <a:r>
              <a:rPr lang="cs-CZ" sz="2400" dirty="0" smtClean="0"/>
              <a:t> </a:t>
            </a:r>
            <a:r>
              <a:rPr lang="cs-CZ" sz="2400" dirty="0" err="1" smtClean="0"/>
              <a:t>code</a:t>
            </a:r>
            <a:r>
              <a:rPr lang="cs-CZ" sz="2400" dirty="0" smtClean="0"/>
              <a:t> 1990  - </a:t>
            </a:r>
            <a:r>
              <a:rPr lang="cs-CZ" sz="2400" dirty="0" err="1"/>
              <a:t>criterion</a:t>
            </a:r>
            <a:r>
              <a:rPr lang="cs-CZ" sz="2400" dirty="0"/>
              <a:t> </a:t>
            </a:r>
            <a:r>
              <a:rPr lang="cs-CZ" sz="2400" dirty="0" err="1"/>
              <a:t>of</a:t>
            </a:r>
            <a:r>
              <a:rPr lang="cs-CZ" sz="2400" dirty="0"/>
              <a:t> </a:t>
            </a:r>
            <a:r>
              <a:rPr lang="cs-CZ" sz="2400" dirty="0" err="1"/>
              <a:t>the</a:t>
            </a:r>
            <a:r>
              <a:rPr lang="cs-CZ" sz="2400" dirty="0"/>
              <a:t> </a:t>
            </a:r>
            <a:r>
              <a:rPr lang="cs-CZ" sz="2400" dirty="0" err="1"/>
              <a:t>supplier</a:t>
            </a:r>
            <a:r>
              <a:rPr lang="cs-CZ" sz="2400" dirty="0"/>
              <a:t> </a:t>
            </a:r>
            <a:r>
              <a:rPr lang="cs-CZ" sz="2400" dirty="0" err="1"/>
              <a:t>of</a:t>
            </a:r>
            <a:r>
              <a:rPr lang="cs-CZ" sz="2400" dirty="0"/>
              <a:t> </a:t>
            </a:r>
            <a:r>
              <a:rPr lang="cs-CZ" sz="2400" dirty="0" err="1"/>
              <a:t>stuff</a:t>
            </a:r>
            <a:r>
              <a:rPr lang="cs-CZ" sz="2400" dirty="0"/>
              <a:t> </a:t>
            </a:r>
            <a:r>
              <a:rPr lang="cs-CZ" sz="2400" dirty="0" smtClean="0"/>
              <a:t>(influence </a:t>
            </a:r>
            <a:r>
              <a:rPr lang="cs-CZ" sz="2400" dirty="0" err="1" smtClean="0"/>
              <a:t>of</a:t>
            </a:r>
            <a:r>
              <a:rPr lang="cs-CZ" sz="2400" dirty="0" smtClean="0"/>
              <a:t> </a:t>
            </a:r>
            <a:r>
              <a:rPr lang="cs-CZ" sz="2400" dirty="0" err="1" smtClean="0"/>
              <a:t>international</a:t>
            </a:r>
            <a:r>
              <a:rPr lang="cs-CZ" sz="2400" dirty="0" smtClean="0"/>
              <a:t> </a:t>
            </a:r>
            <a:r>
              <a:rPr lang="cs-CZ" sz="2400" dirty="0" err="1" smtClean="0"/>
              <a:t>law</a:t>
            </a:r>
            <a:r>
              <a:rPr lang="cs-CZ" sz="2400" dirty="0" smtClean="0"/>
              <a:t>)</a:t>
            </a:r>
          </a:p>
          <a:p>
            <a:endParaRPr lang="cs-CZ" sz="2400" dirty="0"/>
          </a:p>
        </p:txBody>
      </p:sp>
      <p:sp>
        <p:nvSpPr>
          <p:cNvPr id="5" name="Zástupný symbol pro zápatí 4"/>
          <p:cNvSpPr>
            <a:spLocks noGrp="1"/>
          </p:cNvSpPr>
          <p:nvPr>
            <p:ph type="ftr" sz="quarter" idx="10"/>
          </p:nvPr>
        </p:nvSpPr>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11"/>
          </p:nvPr>
        </p:nvSpPr>
        <p:spPr/>
        <p:txBody>
          <a:bodyPr/>
          <a:lstStyle/>
          <a:p>
            <a:fld id="{C8E1380E-CE38-45BF-AFD2-FB9816607317}" type="slidenum">
              <a:rPr lang="cs-CZ" altLang="cs-CZ" smtClean="0"/>
              <a:pPr/>
              <a:t>9</a:t>
            </a:fld>
            <a:endParaRPr lang="cs-CZ" altLang="cs-CZ"/>
          </a:p>
        </p:txBody>
      </p:sp>
    </p:spTree>
    <p:extLst>
      <p:ext uri="{BB962C8B-B14F-4D97-AF65-F5344CB8AC3E}">
        <p14:creationId xmlns:p14="http://schemas.microsoft.com/office/powerpoint/2010/main" val="2215242587"/>
      </p:ext>
    </p:extLst>
  </p:cSld>
  <p:clrMapOvr>
    <a:masterClrMapping/>
  </p:clrMapOvr>
</p:sld>
</file>

<file path=ppt/theme/theme1.xml><?xml version="1.0" encoding="utf-8"?>
<a:theme xmlns:a="http://schemas.openxmlformats.org/drawingml/2006/main" name="sablona cesky">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 cesky</Template>
  <TotalTime>633</TotalTime>
  <Words>1037</Words>
  <Application>Microsoft Office PowerPoint</Application>
  <PresentationFormat>Předvádění na obrazovce (4:3)</PresentationFormat>
  <Paragraphs>95</Paragraphs>
  <Slides>11</Slides>
  <Notes>1</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11</vt:i4>
      </vt:variant>
    </vt:vector>
  </HeadingPairs>
  <TitlesOfParts>
    <vt:vector size="16" baseType="lpstr">
      <vt:lpstr>Arial</vt:lpstr>
      <vt:lpstr>Trebuchet MS</vt:lpstr>
      <vt:lpstr>Wingdings</vt:lpstr>
      <vt:lpstr>sablona cesky</vt:lpstr>
      <vt:lpstr>BÉŽOVÁ TITL</vt:lpstr>
      <vt:lpstr>Locatio-conductio operis or emptio-venditio?   JUDr. P. Salák jr. Ph.D.</vt:lpstr>
      <vt:lpstr>Prezentace aplikace PowerPoint</vt:lpstr>
      <vt:lpstr>Locatio-conductio</vt:lpstr>
      <vt:lpstr>Gai III.145</vt:lpstr>
      <vt:lpstr> Custom-made thing –  Contract for work or contract of sale?</vt:lpstr>
      <vt:lpstr>Gai 3.147</vt:lpstr>
      <vt:lpstr>Roman law – Locatio conductio</vt:lpstr>
      <vt:lpstr>German Law</vt:lpstr>
      <vt:lpstr>Czech law 1950-2012</vt:lpstr>
      <vt:lpstr>CC 2012</vt:lpstr>
      <vt:lpstr>Thank You for Your attention  P. Salák jr.</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TESTAMENTU</dc:title>
  <dc:creator>10908</dc:creator>
  <cp:lastModifiedBy>Uživatel systému Windows</cp:lastModifiedBy>
  <cp:revision>44</cp:revision>
  <dcterms:created xsi:type="dcterms:W3CDTF">2016-03-07T11:47:48Z</dcterms:created>
  <dcterms:modified xsi:type="dcterms:W3CDTF">2018-04-10T15:59:36Z</dcterms:modified>
</cp:coreProperties>
</file>