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3" r:id="rId2"/>
  </p:sldMasterIdLst>
  <p:notesMasterIdLst>
    <p:notesMasterId r:id="rId14"/>
  </p:notesMasterIdLst>
  <p:handoutMasterIdLst>
    <p:handoutMasterId r:id="rId15"/>
  </p:handoutMasterIdLst>
  <p:sldIdLst>
    <p:sldId id="309" r:id="rId3"/>
    <p:sldId id="304" r:id="rId4"/>
    <p:sldId id="312" r:id="rId5"/>
    <p:sldId id="313" r:id="rId6"/>
    <p:sldId id="314" r:id="rId7"/>
    <p:sldId id="315" r:id="rId8"/>
    <p:sldId id="310" r:id="rId9"/>
    <p:sldId id="305" r:id="rId10"/>
    <p:sldId id="311" r:id="rId11"/>
    <p:sldId id="317" r:id="rId12"/>
    <p:sldId id="316" r:id="rId13"/>
  </p:sldIdLst>
  <p:sldSz cx="9144000" cy="6858000" type="screen4x3"/>
  <p:notesSz cx="6858000" cy="9144000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5BD"/>
    <a:srgbClr val="E7C99D"/>
    <a:srgbClr val="80379B"/>
    <a:srgbClr val="A9AAAE"/>
    <a:srgbClr val="68676C"/>
    <a:srgbClr val="DFE1E2"/>
    <a:srgbClr val="F6F6F7"/>
    <a:srgbClr val="DFE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747" autoAdjust="0"/>
  </p:normalViewPr>
  <p:slideViewPr>
    <p:cSldViewPr>
      <p:cViewPr>
        <p:scale>
          <a:sx n="94" d="100"/>
          <a:sy n="94" d="100"/>
        </p:scale>
        <p:origin x="-43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4978C49B-42F5-4DC3-9D35-19CD95DCA29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7469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334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4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334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097E750C-80C8-4C79-B8AC-2C4E60B11E9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1596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F19794-0F21-4A8D-B511-675088DFA29C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93DBD-E2A8-40CE-882E-DB9F94DE916F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5100" y="3860800"/>
            <a:ext cx="5969000" cy="2376488"/>
          </a:xfrm>
        </p:spPr>
        <p:txBody>
          <a:bodyPr bIns="1080000"/>
          <a:lstStyle>
            <a:lvl1pPr>
              <a:defRPr sz="4600"/>
            </a:lvl1pPr>
          </a:lstStyle>
          <a:p>
            <a:pPr lvl="0"/>
            <a:r>
              <a:rPr lang="cs-CZ" altLang="cs-CZ" noProof="0"/>
              <a:t>Kliknutím lze upravit styl.</a:t>
            </a:r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5100" y="3141663"/>
            <a:ext cx="5969000" cy="6477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68676C"/>
                </a:solidFill>
              </a:defRPr>
            </a:lvl1pPr>
          </a:lstStyle>
          <a:p>
            <a:pPr lvl="0"/>
            <a:r>
              <a:rPr lang="cs-CZ" altLang="cs-CZ" noProof="0"/>
              <a:t>Kliknutím lze upravit styl předlohy.</a:t>
            </a:r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705100" y="6442075"/>
            <a:ext cx="4960938" cy="279400"/>
          </a:xfrm>
        </p:spPr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2519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27988" y="6442075"/>
            <a:ext cx="658812" cy="279400"/>
          </a:xfrm>
        </p:spPr>
        <p:txBody>
          <a:bodyPr/>
          <a:lstStyle>
            <a:lvl1pPr>
              <a:defRPr/>
            </a:lvl1pPr>
          </a:lstStyle>
          <a:p>
            <a:fld id="{01A4CFB8-2555-4C1D-8853-3FC01D3F69C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51925" name="Picture 21" descr="pruh+znak_PF_13_gray5+fialovy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30" name="Rectangle 26"/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51931" name="Picture 27" descr="PF_PPT_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1800"/>
            <a:ext cx="53879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709EF7-391B-47A6-BA53-DAEBC487325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210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6EBD83-0B7B-4C0E-A6D4-92D79BC48C7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3898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1085137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1160903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4269435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053107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681342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1736324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098366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111143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71B886-7C97-4C0D-BCD2-08F9E849698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31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947458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596373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85298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85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97743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FAEB28-9837-4503-BC3A-857892FCA1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027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62503E-4EE0-4DF5-A814-FDBA7C26F29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31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0D30D1-5540-4C4E-92B3-CBE2CF0FAC9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50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0D6599-F878-4355-8271-9FD218BCE78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176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FDED0F-1E44-4799-BD83-3B5B4284075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53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BE8FBE-CC6A-4BBA-B59C-D9D3DF98AED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644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FDA34C-2C51-4E7B-9530-838F18FD4C8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791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0" y="-6350"/>
            <a:ext cx="9144000" cy="889000"/>
          </a:xfrm>
          <a:prstGeom prst="rect">
            <a:avLst/>
          </a:prstGeom>
          <a:solidFill>
            <a:srgbClr val="DFE1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77777"/>
                </a:solidFill>
                <a:latin typeface="+mn-lt"/>
              </a:defRPr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+mn-lt"/>
              </a:defRPr>
            </a:lvl1pPr>
          </a:lstStyle>
          <a:p>
            <a:fld id="{C3963949-5583-4AF3-BF79-B849FFDAD7E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6588125" y="161925"/>
            <a:ext cx="21605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altLang="cs-CZ" sz="1400">
                <a:solidFill>
                  <a:srgbClr val="68676C"/>
                </a:solidFill>
                <a:latin typeface="Trebuchet MS" pitchFamily="34" charset="0"/>
              </a:rPr>
              <a:t>www.law.muni.cz</a:t>
            </a:r>
          </a:p>
        </p:txBody>
      </p:sp>
      <p:pic>
        <p:nvPicPr>
          <p:cNvPr id="226328" name="Picture 24" descr="PF_PPT_nahle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-6350"/>
            <a:ext cx="2339975" cy="88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29" name="Rectangle 25"/>
          <p:cNvSpPr>
            <a:spLocks noChangeArrowheads="1"/>
          </p:cNvSpPr>
          <p:nvPr/>
        </p:nvSpPr>
        <p:spPr bwMode="auto">
          <a:xfrm>
            <a:off x="6391275" y="8191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26332" name="Picture 28" descr="PF_PPT_en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15900"/>
            <a:ext cx="2022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5100" y="6442075"/>
            <a:ext cx="49609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77777"/>
                </a:solidFill>
                <a:latin typeface="+mn-lt"/>
              </a:defRPr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22733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05100" y="3141663"/>
            <a:ext cx="596900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0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27350" name="Rectangle 22"/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27352" name="Picture 24" descr="pruh+znak_PF_13_gray5+fialovy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53" name="Picture 25" descr="PF_PPT_e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1800"/>
            <a:ext cx="53879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dt="0"/>
  <p:txStyles>
    <p:titleStyle>
      <a:lvl1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Zápatí prezentace</a:t>
            </a:r>
          </a:p>
        </p:txBody>
      </p:sp>
      <p:sp>
        <p:nvSpPr>
          <p:cNvPr id="3184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Middle</a:t>
            </a:r>
            <a:r>
              <a:rPr lang="cs-CZ" altLang="cs-CZ" dirty="0"/>
              <a:t> </a:t>
            </a:r>
            <a:r>
              <a:rPr lang="cs-CZ" altLang="cs-CZ" dirty="0" err="1"/>
              <a:t>ages</a:t>
            </a:r>
            <a:endParaRPr lang="cs-CZ" alt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7416824" cy="503237"/>
          </a:xfrm>
        </p:spPr>
        <p:txBody>
          <a:bodyPr/>
          <a:lstStyle/>
          <a:p>
            <a:r>
              <a:rPr lang="cs-CZ" dirty="0" err="1"/>
              <a:t>Civitas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town</a:t>
            </a:r>
            <a:r>
              <a:rPr lang="cs-CZ" dirty="0"/>
              <a:t> in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sense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773238"/>
            <a:ext cx="8496944" cy="4608090"/>
          </a:xfrm>
        </p:spPr>
        <p:txBody>
          <a:bodyPr/>
          <a:lstStyle/>
          <a:p>
            <a:r>
              <a:rPr lang="cs-CZ" sz="1800" dirty="0" err="1"/>
              <a:t>Half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13th </a:t>
            </a:r>
            <a:r>
              <a:rPr lang="cs-CZ" sz="1800" dirty="0" err="1"/>
              <a:t>century</a:t>
            </a:r>
            <a:r>
              <a:rPr lang="cs-CZ" sz="1800" dirty="0"/>
              <a:t> – </a:t>
            </a:r>
            <a:r>
              <a:rPr lang="cs-CZ" sz="1800" dirty="0" err="1"/>
              <a:t>creation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first</a:t>
            </a:r>
            <a:r>
              <a:rPr lang="cs-CZ" sz="1800" dirty="0"/>
              <a:t> </a:t>
            </a:r>
            <a:r>
              <a:rPr lang="cs-CZ" sz="1800" dirty="0" err="1"/>
              <a:t>towns</a:t>
            </a:r>
            <a:r>
              <a:rPr lang="cs-CZ" sz="1800" dirty="0"/>
              <a:t> in </a:t>
            </a:r>
            <a:r>
              <a:rPr lang="cs-CZ" sz="1800" dirty="0" err="1"/>
              <a:t>legal</a:t>
            </a:r>
            <a:r>
              <a:rPr lang="cs-CZ" sz="1800" dirty="0"/>
              <a:t> </a:t>
            </a:r>
            <a:r>
              <a:rPr lang="cs-CZ" sz="1800" dirty="0" err="1"/>
              <a:t>sense</a:t>
            </a:r>
            <a:endParaRPr lang="cs-CZ" sz="1800" dirty="0"/>
          </a:p>
          <a:p>
            <a:r>
              <a:rPr lang="cs-CZ" sz="1800" dirty="0" err="1"/>
              <a:t>Created</a:t>
            </a:r>
            <a:r>
              <a:rPr lang="cs-CZ" sz="1800" dirty="0"/>
              <a:t> by a </a:t>
            </a:r>
            <a:r>
              <a:rPr lang="cs-CZ" sz="1800" dirty="0" err="1"/>
              <a:t>monarch</a:t>
            </a:r>
            <a:r>
              <a:rPr lang="cs-CZ" sz="1800" dirty="0"/>
              <a:t> (1222 Uničov)</a:t>
            </a:r>
          </a:p>
          <a:p>
            <a:r>
              <a:rPr lang="cs-CZ" sz="1800" dirty="0" err="1"/>
              <a:t>Rights</a:t>
            </a:r>
            <a:endParaRPr lang="cs-CZ" sz="1800" dirty="0"/>
          </a:p>
          <a:p>
            <a:pPr lvl="1"/>
            <a:r>
              <a:rPr lang="cs-CZ" sz="1600" dirty="0" err="1"/>
              <a:t>Political</a:t>
            </a:r>
            <a:r>
              <a:rPr lang="cs-CZ" sz="1600" dirty="0"/>
              <a:t> – </a:t>
            </a:r>
            <a:r>
              <a:rPr lang="cs-CZ" sz="1600" dirty="0" err="1"/>
              <a:t>self-goverment</a:t>
            </a:r>
            <a:r>
              <a:rPr lang="cs-CZ" sz="1600" dirty="0"/>
              <a:t> and </a:t>
            </a:r>
            <a:r>
              <a:rPr lang="cs-CZ" sz="1600" dirty="0" err="1"/>
              <a:t>own</a:t>
            </a:r>
            <a:r>
              <a:rPr lang="cs-CZ" sz="1600" dirty="0"/>
              <a:t> </a:t>
            </a:r>
            <a:r>
              <a:rPr lang="cs-CZ" sz="1600" dirty="0" err="1"/>
              <a:t>court</a:t>
            </a:r>
            <a:r>
              <a:rPr lang="cs-CZ" sz="1600" dirty="0"/>
              <a:t> (not a </a:t>
            </a:r>
            <a:r>
              <a:rPr lang="cs-CZ" sz="1600" dirty="0" err="1"/>
              <a:t>kings</a:t>
            </a:r>
            <a:r>
              <a:rPr lang="cs-CZ" sz="1600" dirty="0"/>
              <a:t> </a:t>
            </a:r>
            <a:r>
              <a:rPr lang="cs-CZ" sz="1600" dirty="0" err="1"/>
              <a:t>official</a:t>
            </a:r>
            <a:r>
              <a:rPr lang="cs-CZ" sz="1600" dirty="0"/>
              <a:t> as a </a:t>
            </a:r>
            <a:r>
              <a:rPr lang="cs-CZ" sz="1600" dirty="0" err="1"/>
              <a:t>judge</a:t>
            </a:r>
            <a:r>
              <a:rPr lang="cs-CZ" sz="1600" dirty="0"/>
              <a:t>)</a:t>
            </a:r>
          </a:p>
          <a:p>
            <a:pPr lvl="1"/>
            <a:r>
              <a:rPr lang="cs-CZ" sz="1600" dirty="0" err="1"/>
              <a:t>Economical</a:t>
            </a:r>
            <a:r>
              <a:rPr lang="cs-CZ" sz="1600" dirty="0"/>
              <a:t> –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right</a:t>
            </a:r>
            <a:r>
              <a:rPr lang="cs-CZ" sz="1600" dirty="0"/>
              <a:t> to make </a:t>
            </a:r>
            <a:r>
              <a:rPr lang="cs-CZ" sz="1600" dirty="0" err="1"/>
              <a:t>beer</a:t>
            </a:r>
            <a:r>
              <a:rPr lang="cs-CZ" sz="1600" dirty="0"/>
              <a:t>,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right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a mile (</a:t>
            </a:r>
            <a:r>
              <a:rPr lang="cs-CZ" sz="1600" dirty="0" err="1"/>
              <a:t>banning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crafts</a:t>
            </a:r>
            <a:r>
              <a:rPr lang="cs-CZ" sz="1600" dirty="0"/>
              <a:t> </a:t>
            </a:r>
            <a:r>
              <a:rPr lang="cs-CZ" sz="1600" dirty="0" err="1"/>
              <a:t>withing</a:t>
            </a:r>
            <a:r>
              <a:rPr lang="cs-CZ" sz="1600" dirty="0"/>
              <a:t> 1 mile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town</a:t>
            </a:r>
            <a:r>
              <a:rPr lang="cs-CZ" sz="1600" dirty="0"/>
              <a:t>, </a:t>
            </a:r>
            <a:r>
              <a:rPr lang="cs-CZ" sz="1600" dirty="0" err="1"/>
              <a:t>approx</a:t>
            </a:r>
            <a:r>
              <a:rPr lang="cs-CZ" sz="1600" dirty="0"/>
              <a:t>. 13 </a:t>
            </a:r>
            <a:r>
              <a:rPr lang="cs-CZ" sz="1600" dirty="0" err="1"/>
              <a:t>kilometers</a:t>
            </a:r>
            <a:r>
              <a:rPr lang="cs-CZ" sz="1600" dirty="0"/>
              <a:t>)</a:t>
            </a:r>
          </a:p>
          <a:p>
            <a:r>
              <a:rPr lang="cs-CZ" sz="1800" dirty="0" err="1"/>
              <a:t>Legal</a:t>
            </a:r>
            <a:r>
              <a:rPr lang="cs-CZ" sz="1800" dirty="0"/>
              <a:t> </a:t>
            </a:r>
            <a:r>
              <a:rPr lang="cs-CZ" sz="1800" dirty="0" err="1"/>
              <a:t>families</a:t>
            </a:r>
            <a:r>
              <a:rPr lang="cs-CZ" sz="1800" dirty="0"/>
              <a:t> – Magdeburg and „</a:t>
            </a:r>
            <a:r>
              <a:rPr lang="cs-CZ" sz="1800" dirty="0" err="1"/>
              <a:t>Nürberg</a:t>
            </a:r>
            <a:r>
              <a:rPr lang="cs-CZ" sz="1800" dirty="0"/>
              <a:t>“ </a:t>
            </a:r>
            <a:r>
              <a:rPr lang="cs-CZ" sz="1800" dirty="0" err="1"/>
              <a:t>family</a:t>
            </a:r>
            <a:endParaRPr lang="cs-CZ" sz="1800" dirty="0"/>
          </a:p>
          <a:p>
            <a:r>
              <a:rPr lang="cs-CZ" sz="1800" dirty="0" err="1"/>
              <a:t>Schöppenbuch</a:t>
            </a:r>
            <a:r>
              <a:rPr lang="cs-CZ" sz="1800" dirty="0"/>
              <a:t> (</a:t>
            </a:r>
            <a:r>
              <a:rPr lang="cs-CZ" sz="1800" dirty="0" err="1"/>
              <a:t>Notarius</a:t>
            </a:r>
            <a:r>
              <a:rPr lang="cs-CZ" sz="1800" dirty="0"/>
              <a:t> Johannes – Brno, </a:t>
            </a:r>
            <a:r>
              <a:rPr lang="cs-CZ" sz="1800" dirty="0" err="1"/>
              <a:t>half</a:t>
            </a:r>
            <a:r>
              <a:rPr lang="cs-CZ" sz="1800" dirty="0"/>
              <a:t> 14th </a:t>
            </a:r>
            <a:r>
              <a:rPr lang="cs-CZ" sz="1800" dirty="0" err="1"/>
              <a:t>Century</a:t>
            </a:r>
            <a:r>
              <a:rPr lang="cs-CZ" sz="1800" dirty="0"/>
              <a:t>)</a:t>
            </a:r>
          </a:p>
          <a:p>
            <a:r>
              <a:rPr lang="cs-CZ" sz="1800" dirty="0" err="1"/>
              <a:t>Efforts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codification</a:t>
            </a:r>
            <a:endParaRPr lang="cs-CZ" sz="1800" dirty="0"/>
          </a:p>
          <a:p>
            <a:pPr lvl="1"/>
            <a:r>
              <a:rPr lang="cs-CZ" sz="1600" dirty="0" err="1"/>
              <a:t>Beginning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16th </a:t>
            </a:r>
            <a:r>
              <a:rPr lang="cs-CZ" sz="1600" dirty="0" err="1"/>
              <a:t>century</a:t>
            </a:r>
            <a:r>
              <a:rPr lang="cs-CZ" sz="1600" dirty="0"/>
              <a:t>, </a:t>
            </a:r>
            <a:r>
              <a:rPr lang="cs-CZ" sz="1600" dirty="0" err="1"/>
              <a:t>protection</a:t>
            </a:r>
            <a:r>
              <a:rPr lang="cs-CZ" sz="1600" dirty="0"/>
              <a:t> </a:t>
            </a:r>
            <a:r>
              <a:rPr lang="cs-CZ" sz="1600" dirty="0" err="1"/>
              <a:t>against</a:t>
            </a:r>
            <a:r>
              <a:rPr lang="cs-CZ" sz="1600" dirty="0"/>
              <a:t> nobility </a:t>
            </a:r>
          </a:p>
          <a:p>
            <a:pPr lvl="1"/>
            <a:r>
              <a:rPr lang="cs-CZ" sz="1600" dirty="0"/>
              <a:t>Pavel </a:t>
            </a:r>
            <a:r>
              <a:rPr lang="cs-CZ" sz="1600" dirty="0" err="1"/>
              <a:t>of</a:t>
            </a:r>
            <a:r>
              <a:rPr lang="cs-CZ" sz="1600" dirty="0"/>
              <a:t> Koldín –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rights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Prague </a:t>
            </a:r>
            <a:r>
              <a:rPr lang="cs-CZ" sz="1600" dirty="0" err="1"/>
              <a:t>Old</a:t>
            </a:r>
            <a:r>
              <a:rPr lang="cs-CZ" sz="1600" dirty="0"/>
              <a:t> </a:t>
            </a:r>
            <a:r>
              <a:rPr lang="cs-CZ" sz="1600" dirty="0" err="1"/>
              <a:t>Town</a:t>
            </a:r>
            <a:r>
              <a:rPr lang="cs-CZ" sz="1600" dirty="0"/>
              <a:t> – </a:t>
            </a:r>
            <a:r>
              <a:rPr lang="cs-CZ" sz="1600" dirty="0" smtClean="0"/>
              <a:t>„</a:t>
            </a:r>
            <a:r>
              <a:rPr lang="cs-CZ" sz="1600" dirty="0" err="1" smtClean="0"/>
              <a:t>Nürberg</a:t>
            </a:r>
            <a:r>
              <a:rPr lang="cs-CZ" sz="1600" dirty="0" smtClean="0"/>
              <a:t> </a:t>
            </a:r>
            <a:r>
              <a:rPr lang="cs-CZ" sz="1600" dirty="0" err="1"/>
              <a:t>legal</a:t>
            </a:r>
            <a:r>
              <a:rPr lang="cs-CZ" sz="1600" dirty="0"/>
              <a:t> </a:t>
            </a:r>
            <a:r>
              <a:rPr lang="cs-CZ" sz="1600" dirty="0" err="1"/>
              <a:t>family</a:t>
            </a:r>
            <a:r>
              <a:rPr lang="cs-CZ" sz="1600" dirty="0"/>
              <a:t>“ </a:t>
            </a:r>
          </a:p>
          <a:p>
            <a:pPr lvl="1"/>
            <a:r>
              <a:rPr lang="cs-CZ" sz="1600" dirty="0"/>
              <a:t>1579 – </a:t>
            </a:r>
            <a:r>
              <a:rPr lang="cs-CZ" sz="1600" dirty="0" err="1"/>
              <a:t>Rights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towns</a:t>
            </a:r>
            <a:r>
              <a:rPr lang="cs-CZ" sz="1600" dirty="0"/>
              <a:t> in Czech </a:t>
            </a:r>
            <a:r>
              <a:rPr lang="cs-CZ" sz="1600" dirty="0" err="1"/>
              <a:t>kingdom</a:t>
            </a:r>
            <a:endParaRPr lang="cs-CZ" sz="1600" dirty="0"/>
          </a:p>
          <a:p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71B886-7C97-4C0D-BCD2-08F9E8496989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1372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monuments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7" y="1773238"/>
            <a:ext cx="4896543" cy="4357687"/>
          </a:xfrm>
        </p:spPr>
        <p:txBody>
          <a:bodyPr/>
          <a:lstStyle/>
          <a:p>
            <a:r>
              <a:rPr lang="cs-CZ" sz="1800" dirty="0"/>
              <a:t>Ius </a:t>
            </a:r>
            <a:r>
              <a:rPr lang="cs-CZ" sz="1800" dirty="0" err="1"/>
              <a:t>regale</a:t>
            </a:r>
            <a:r>
              <a:rPr lang="cs-CZ" sz="1800" dirty="0"/>
              <a:t> </a:t>
            </a:r>
            <a:r>
              <a:rPr lang="cs-CZ" sz="1800" dirty="0" err="1"/>
              <a:t>montanorum</a:t>
            </a:r>
            <a:r>
              <a:rPr lang="cs-CZ" sz="1800" dirty="0"/>
              <a:t> – </a:t>
            </a:r>
            <a:r>
              <a:rPr lang="cs-CZ" sz="1800" dirty="0" err="1"/>
              <a:t>mining</a:t>
            </a:r>
            <a:r>
              <a:rPr lang="cs-CZ" sz="1800" dirty="0"/>
              <a:t> </a:t>
            </a:r>
            <a:r>
              <a:rPr lang="cs-CZ" sz="1800" dirty="0" err="1"/>
              <a:t>code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Kutná Hora (</a:t>
            </a:r>
            <a:r>
              <a:rPr lang="cs-CZ" sz="1800" dirty="0" err="1"/>
              <a:t>used</a:t>
            </a:r>
            <a:r>
              <a:rPr lang="cs-CZ" sz="1800" dirty="0"/>
              <a:t> by </a:t>
            </a:r>
            <a:r>
              <a:rPr lang="cs-CZ" sz="1800" dirty="0" err="1"/>
              <a:t>mining</a:t>
            </a:r>
            <a:r>
              <a:rPr lang="cs-CZ" sz="1800" dirty="0"/>
              <a:t> </a:t>
            </a:r>
            <a:r>
              <a:rPr lang="cs-CZ" sz="1800" dirty="0" err="1"/>
              <a:t>Court</a:t>
            </a:r>
            <a:r>
              <a:rPr lang="cs-CZ" sz="1800" dirty="0"/>
              <a:t> in Jihlava), influence on </a:t>
            </a:r>
            <a:r>
              <a:rPr lang="cs-CZ" sz="1800" dirty="0" err="1"/>
              <a:t>codification</a:t>
            </a:r>
            <a:r>
              <a:rPr lang="cs-CZ" sz="1800" dirty="0"/>
              <a:t> in </a:t>
            </a:r>
            <a:r>
              <a:rPr lang="cs-CZ" sz="1800" dirty="0" err="1"/>
              <a:t>Hungary</a:t>
            </a:r>
            <a:r>
              <a:rPr lang="cs-CZ" sz="1800" dirty="0"/>
              <a:t>, </a:t>
            </a:r>
            <a:r>
              <a:rPr lang="cs-CZ" sz="1800" dirty="0" err="1"/>
              <a:t>Spain</a:t>
            </a:r>
            <a:r>
              <a:rPr lang="cs-CZ" sz="1800" dirty="0"/>
              <a:t> and </a:t>
            </a:r>
            <a:r>
              <a:rPr lang="cs-CZ" sz="1800" dirty="0" err="1"/>
              <a:t>South</a:t>
            </a:r>
            <a:r>
              <a:rPr lang="cs-CZ" sz="1800" dirty="0"/>
              <a:t> </a:t>
            </a:r>
            <a:r>
              <a:rPr lang="cs-CZ" sz="1800" dirty="0" smtClean="0"/>
              <a:t>America</a:t>
            </a:r>
          </a:p>
          <a:p>
            <a:endParaRPr lang="cs-CZ" sz="1800" dirty="0"/>
          </a:p>
          <a:p>
            <a:r>
              <a:rPr lang="cs-CZ" sz="1800" dirty="0"/>
              <a:t>„Vladislavské zřízení zemské“ – </a:t>
            </a:r>
            <a:r>
              <a:rPr lang="cs-CZ" sz="1800" dirty="0" err="1"/>
              <a:t>only</a:t>
            </a:r>
            <a:r>
              <a:rPr lang="cs-CZ" sz="1800" dirty="0"/>
              <a:t> </a:t>
            </a:r>
            <a:r>
              <a:rPr lang="cs-CZ" sz="1800" dirty="0" err="1"/>
              <a:t>codification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law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land</a:t>
            </a:r>
            <a:r>
              <a:rPr lang="cs-CZ" sz="1800" dirty="0"/>
              <a:t>, </a:t>
            </a:r>
            <a:r>
              <a:rPr lang="cs-CZ" sz="1800" dirty="0" err="1"/>
              <a:t>that</a:t>
            </a:r>
            <a:r>
              <a:rPr lang="cs-CZ" sz="1800" dirty="0"/>
              <a:t> </a:t>
            </a:r>
            <a:r>
              <a:rPr lang="cs-CZ" sz="1800" dirty="0" err="1"/>
              <a:t>was</a:t>
            </a:r>
            <a:r>
              <a:rPr lang="cs-CZ" sz="1800" dirty="0"/>
              <a:t> </a:t>
            </a:r>
            <a:r>
              <a:rPr lang="cs-CZ" sz="1800" dirty="0" err="1"/>
              <a:t>initiated</a:t>
            </a:r>
            <a:r>
              <a:rPr lang="cs-CZ" sz="1800" dirty="0"/>
              <a:t> by nobility and not by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smtClean="0"/>
              <a:t>king</a:t>
            </a:r>
          </a:p>
          <a:p>
            <a:pPr marL="0" indent="0">
              <a:buNone/>
            </a:pPr>
            <a:r>
              <a:rPr lang="cs-CZ" sz="1800" dirty="0" smtClean="0"/>
              <a:t> </a:t>
            </a:r>
            <a:endParaRPr lang="cs-CZ" sz="1800" dirty="0"/>
          </a:p>
          <a:p>
            <a:r>
              <a:rPr lang="cs-CZ" sz="1800" dirty="0" err="1"/>
              <a:t>Rights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towns</a:t>
            </a:r>
            <a:r>
              <a:rPr lang="cs-CZ" sz="1800" dirty="0"/>
              <a:t> in Czech </a:t>
            </a:r>
            <a:r>
              <a:rPr lang="cs-CZ" sz="1800" dirty="0" err="1"/>
              <a:t>kingdom</a:t>
            </a:r>
            <a:r>
              <a:rPr lang="cs-CZ" sz="1800" dirty="0"/>
              <a:t> – Pavel </a:t>
            </a:r>
            <a:r>
              <a:rPr lang="cs-CZ" sz="1800" dirty="0" err="1"/>
              <a:t>of</a:t>
            </a:r>
            <a:r>
              <a:rPr lang="cs-CZ" sz="1800" dirty="0"/>
              <a:t> Koldín, </a:t>
            </a:r>
            <a:r>
              <a:rPr lang="cs-CZ" sz="1800" dirty="0" err="1"/>
              <a:t>unification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rights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towns</a:t>
            </a:r>
            <a:r>
              <a:rPr lang="cs-CZ" sz="1800" dirty="0"/>
              <a:t> in Czech </a:t>
            </a:r>
            <a:r>
              <a:rPr lang="cs-CZ" sz="1800" dirty="0" err="1"/>
              <a:t>lands</a:t>
            </a:r>
            <a:r>
              <a:rPr lang="cs-CZ" sz="1800" dirty="0"/>
              <a:t>, Moravia and </a:t>
            </a:r>
            <a:r>
              <a:rPr lang="cs-CZ" sz="1800" dirty="0" err="1"/>
              <a:t>from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beginning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18th </a:t>
            </a:r>
            <a:r>
              <a:rPr lang="cs-CZ" sz="1800" dirty="0" err="1"/>
              <a:t>century</a:t>
            </a:r>
            <a:r>
              <a:rPr lang="cs-CZ" sz="1800" dirty="0"/>
              <a:t> </a:t>
            </a:r>
            <a:r>
              <a:rPr lang="cs-CZ" sz="1800" dirty="0" err="1"/>
              <a:t>partially</a:t>
            </a:r>
            <a:r>
              <a:rPr lang="cs-CZ" sz="1800" dirty="0"/>
              <a:t> in </a:t>
            </a:r>
            <a:r>
              <a:rPr lang="cs-CZ" sz="1800" dirty="0" err="1"/>
              <a:t>Silesia</a:t>
            </a:r>
            <a:r>
              <a:rPr lang="cs-CZ" sz="1800" dirty="0"/>
              <a:t>, in </a:t>
            </a:r>
            <a:r>
              <a:rPr lang="cs-CZ" sz="1800" dirty="0" err="1"/>
              <a:t>force</a:t>
            </a:r>
            <a:r>
              <a:rPr lang="cs-CZ" sz="1800" dirty="0"/>
              <a:t> up to 1811 (ABGB)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71B886-7C97-4C0D-BCD2-08F9E8496989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011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61605-41DA-4ECF-926B-958FF7E9EC91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258096" name="Rectangle 48"/>
          <p:cNvSpPr>
            <a:spLocks noGrp="1" noChangeArrowheads="1"/>
          </p:cNvSpPr>
          <p:nvPr>
            <p:ph type="title"/>
          </p:nvPr>
        </p:nvSpPr>
        <p:spPr>
          <a:xfrm>
            <a:off x="971600" y="980728"/>
            <a:ext cx="7772400" cy="503237"/>
          </a:xfrm>
        </p:spPr>
        <p:txBody>
          <a:bodyPr/>
          <a:lstStyle/>
          <a:p>
            <a:r>
              <a:rPr lang="cs-CZ" altLang="cs-CZ" dirty="0"/>
              <a:t>Early </a:t>
            </a:r>
            <a:r>
              <a:rPr lang="cs-CZ" altLang="cs-CZ" dirty="0" err="1"/>
              <a:t>Middle</a:t>
            </a:r>
            <a:r>
              <a:rPr lang="cs-CZ" altLang="cs-CZ" dirty="0"/>
              <a:t> </a:t>
            </a:r>
            <a:r>
              <a:rPr lang="cs-CZ" altLang="cs-CZ" dirty="0" err="1"/>
              <a:t>Ages</a:t>
            </a:r>
            <a:endParaRPr lang="cs-CZ" altLang="cs-CZ" dirty="0"/>
          </a:p>
        </p:txBody>
      </p:sp>
      <p:sp>
        <p:nvSpPr>
          <p:cNvPr id="258097" name="Rectangle 49"/>
          <p:cNvSpPr>
            <a:spLocks noGrp="1" noChangeArrowheads="1"/>
          </p:cNvSpPr>
          <p:nvPr>
            <p:ph type="body" idx="1"/>
          </p:nvPr>
        </p:nvSpPr>
        <p:spPr>
          <a:xfrm>
            <a:off x="179513" y="1556792"/>
            <a:ext cx="8712968" cy="2304257"/>
          </a:xfrm>
        </p:spPr>
        <p:txBody>
          <a:bodyPr/>
          <a:lstStyle/>
          <a:p>
            <a:r>
              <a:rPr lang="cs-CZ" altLang="cs-CZ" sz="1800" dirty="0"/>
              <a:t>Bohemia part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Great Morava – </a:t>
            </a:r>
            <a:r>
              <a:rPr lang="cs-CZ" altLang="cs-CZ" sz="1800" dirty="0" err="1"/>
              <a:t>around</a:t>
            </a:r>
            <a:r>
              <a:rPr lang="cs-CZ" altLang="cs-CZ" sz="1800" dirty="0"/>
              <a:t> 867</a:t>
            </a:r>
          </a:p>
          <a:p>
            <a:r>
              <a:rPr lang="cs-CZ" altLang="cs-CZ" sz="1800" dirty="0"/>
              <a:t>Bohemian principality </a:t>
            </a:r>
          </a:p>
          <a:p>
            <a:r>
              <a:rPr lang="cs-CZ" altLang="cs-CZ" sz="1800" dirty="0"/>
              <a:t>935 – </a:t>
            </a:r>
            <a:r>
              <a:rPr lang="cs-CZ" altLang="cs-CZ" sz="1800" dirty="0" err="1"/>
              <a:t>constituation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the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teritory</a:t>
            </a:r>
            <a:endParaRPr lang="cs-CZ" altLang="cs-CZ" sz="1800" dirty="0"/>
          </a:p>
          <a:p>
            <a:r>
              <a:rPr lang="cs-CZ" altLang="cs-CZ" sz="1800" dirty="0"/>
              <a:t>995 – </a:t>
            </a:r>
            <a:r>
              <a:rPr lang="cs-CZ" altLang="cs-CZ" sz="1800" dirty="0" err="1"/>
              <a:t>liquidation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Slavník </a:t>
            </a:r>
            <a:r>
              <a:rPr lang="cs-CZ" altLang="cs-CZ" sz="1800" dirty="0" err="1"/>
              <a:t>family</a:t>
            </a:r>
            <a:r>
              <a:rPr lang="cs-CZ" altLang="cs-CZ" sz="1800" dirty="0"/>
              <a:t> </a:t>
            </a:r>
          </a:p>
          <a:p>
            <a:r>
              <a:rPr lang="cs-CZ" altLang="cs-CZ" sz="1800" dirty="0"/>
              <a:t>1029 – Moravia a part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our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state</a:t>
            </a:r>
            <a:endParaRPr lang="cs-CZ" altLang="cs-CZ" sz="1800" dirty="0"/>
          </a:p>
          <a:p>
            <a:r>
              <a:rPr lang="cs-CZ" altLang="cs-CZ" sz="1800" dirty="0"/>
              <a:t>1035 – </a:t>
            </a:r>
            <a:r>
              <a:rPr lang="cs-CZ" altLang="cs-CZ" sz="1800" dirty="0" err="1"/>
              <a:t>Statutes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</a:t>
            </a:r>
            <a:r>
              <a:rPr lang="cs-CZ" altLang="cs-CZ" sz="1800" dirty="0" err="1" smtClean="0"/>
              <a:t>Gniezdno</a:t>
            </a:r>
            <a:r>
              <a:rPr lang="cs-CZ" altLang="cs-CZ" sz="1800" dirty="0" smtClean="0"/>
              <a:t> </a:t>
            </a:r>
            <a:r>
              <a:rPr lang="cs-CZ" altLang="cs-CZ" sz="1800" dirty="0"/>
              <a:t>(Břetislav </a:t>
            </a:r>
            <a:r>
              <a:rPr lang="cs-CZ" altLang="cs-CZ" sz="1800" dirty="0" err="1"/>
              <a:t>decree</a:t>
            </a:r>
            <a:r>
              <a:rPr lang="cs-CZ" altLang="cs-CZ" sz="1800" dirty="0"/>
              <a:t>) </a:t>
            </a:r>
          </a:p>
          <a:p>
            <a:r>
              <a:rPr lang="cs-CZ" altLang="cs-CZ" sz="1800" dirty="0"/>
              <a:t>1085, 1158 </a:t>
            </a:r>
            <a:r>
              <a:rPr lang="cs-CZ" altLang="cs-CZ" sz="1800" dirty="0" err="1"/>
              <a:t>Kings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tittle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for</a:t>
            </a:r>
            <a:r>
              <a:rPr lang="cs-CZ" altLang="cs-CZ" sz="1800" dirty="0"/>
              <a:t> Vratislav II. and Vladislav II.</a:t>
            </a:r>
          </a:p>
          <a:p>
            <a:pPr marL="0" indent="0">
              <a:buNone/>
            </a:pPr>
            <a:endParaRPr lang="cs-CZ" altLang="cs-CZ" sz="1800" dirty="0"/>
          </a:p>
          <a:p>
            <a:endParaRPr lang="cs-CZ" altLang="cs-CZ" sz="1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129127"/>
            <a:ext cx="5188064" cy="2700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4968552" cy="503237"/>
          </a:xfrm>
        </p:spPr>
        <p:txBody>
          <a:bodyPr/>
          <a:lstStyle/>
          <a:p>
            <a:r>
              <a:rPr lang="cs-CZ" sz="2400" b="1" dirty="0"/>
              <a:t>Bohemian </a:t>
            </a:r>
            <a:r>
              <a:rPr lang="cs-CZ" sz="2400" b="1" dirty="0" err="1"/>
              <a:t>kingdom</a:t>
            </a:r>
            <a:r>
              <a:rPr lang="cs-CZ" sz="2400" b="1" dirty="0"/>
              <a:t> 13th </a:t>
            </a:r>
            <a:r>
              <a:rPr lang="cs-CZ" sz="2400" b="1" dirty="0" err="1"/>
              <a:t>century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12265"/>
            <a:ext cx="5184576" cy="2420791"/>
          </a:xfrm>
        </p:spPr>
        <p:txBody>
          <a:bodyPr/>
          <a:lstStyle/>
          <a:p>
            <a:r>
              <a:rPr lang="cs-CZ" sz="1800" dirty="0"/>
              <a:t>1212 Bohemian </a:t>
            </a:r>
            <a:r>
              <a:rPr lang="cs-CZ" sz="1800" dirty="0" err="1"/>
              <a:t>kingdom</a:t>
            </a:r>
            <a:endParaRPr lang="cs-CZ" sz="1800" dirty="0"/>
          </a:p>
          <a:p>
            <a:r>
              <a:rPr lang="cs-CZ" sz="1800" dirty="0" err="1"/>
              <a:t>Strong</a:t>
            </a:r>
            <a:r>
              <a:rPr lang="cs-CZ" sz="1800" dirty="0"/>
              <a:t> </a:t>
            </a:r>
            <a:r>
              <a:rPr lang="cs-CZ" sz="1800" dirty="0" err="1"/>
              <a:t>kings</a:t>
            </a:r>
            <a:r>
              <a:rPr lang="cs-CZ" sz="1800" dirty="0"/>
              <a:t> Přemysl I. Otakar, </a:t>
            </a:r>
            <a:r>
              <a:rPr lang="cs-CZ" sz="1800" dirty="0" err="1"/>
              <a:t>Vaclav</a:t>
            </a:r>
            <a:r>
              <a:rPr lang="cs-CZ" sz="1800" dirty="0"/>
              <a:t> I., Přemysl II. Otakar (not </a:t>
            </a:r>
            <a:r>
              <a:rPr lang="cs-CZ" sz="1800" dirty="0" err="1"/>
              <a:t>succefull</a:t>
            </a:r>
            <a:r>
              <a:rPr lang="cs-CZ" sz="1800" dirty="0"/>
              <a:t> </a:t>
            </a:r>
            <a:r>
              <a:rPr lang="cs-CZ" sz="1800" dirty="0" err="1"/>
              <a:t>candidate</a:t>
            </a:r>
            <a:r>
              <a:rPr lang="cs-CZ" sz="1800" dirty="0"/>
              <a:t> on </a:t>
            </a:r>
            <a:r>
              <a:rPr lang="cs-CZ" sz="1800" dirty="0" err="1"/>
              <a:t>emperor</a:t>
            </a:r>
            <a:r>
              <a:rPr lang="cs-CZ" sz="1800" dirty="0"/>
              <a:t> </a:t>
            </a:r>
            <a:r>
              <a:rPr lang="cs-CZ" sz="1800" dirty="0" err="1"/>
              <a:t>title</a:t>
            </a:r>
            <a:r>
              <a:rPr lang="cs-CZ" sz="1800" dirty="0"/>
              <a:t> – </a:t>
            </a:r>
            <a:r>
              <a:rPr lang="cs-CZ" sz="1800" dirty="0" err="1"/>
              <a:t>competitor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Habsburg</a:t>
            </a:r>
            <a:r>
              <a:rPr lang="cs-CZ" sz="1800" dirty="0"/>
              <a:t>)</a:t>
            </a:r>
          </a:p>
          <a:p>
            <a:r>
              <a:rPr lang="cs-CZ" sz="1800" dirty="0"/>
              <a:t>Václav II. – king </a:t>
            </a:r>
            <a:r>
              <a:rPr lang="cs-CZ" sz="1800" dirty="0" err="1"/>
              <a:t>of</a:t>
            </a:r>
            <a:r>
              <a:rPr lang="cs-CZ" sz="1800" dirty="0"/>
              <a:t> Bohemia and </a:t>
            </a:r>
            <a:r>
              <a:rPr lang="cs-CZ" sz="1800" dirty="0" err="1"/>
              <a:t>Poland</a:t>
            </a:r>
            <a:endParaRPr lang="cs-CZ" sz="1800" dirty="0"/>
          </a:p>
          <a:p>
            <a:r>
              <a:rPr lang="cs-CZ" sz="1800" dirty="0"/>
              <a:t>Václav III. – King </a:t>
            </a:r>
            <a:r>
              <a:rPr lang="cs-CZ" sz="1800" dirty="0" err="1"/>
              <a:t>of</a:t>
            </a:r>
            <a:r>
              <a:rPr lang="cs-CZ" sz="1800" dirty="0"/>
              <a:t> Bohemia, </a:t>
            </a:r>
            <a:r>
              <a:rPr lang="cs-CZ" sz="1800" dirty="0" err="1"/>
              <a:t>Poland</a:t>
            </a:r>
            <a:r>
              <a:rPr lang="cs-CZ" sz="1800" dirty="0"/>
              <a:t> and </a:t>
            </a:r>
            <a:r>
              <a:rPr lang="cs-CZ" sz="1800" dirty="0" err="1"/>
              <a:t>Hungary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71B886-7C97-4C0D-BCD2-08F9E8496989}" type="slidenum">
              <a:rPr lang="cs-CZ" altLang="cs-CZ" smtClean="0"/>
              <a:pPr/>
              <a:t>3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60316"/>
            <a:ext cx="3376796" cy="256636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626" y="2492896"/>
            <a:ext cx="3658469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2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7772400" cy="503237"/>
          </a:xfrm>
        </p:spPr>
        <p:txBody>
          <a:bodyPr/>
          <a:lstStyle/>
          <a:p>
            <a:r>
              <a:rPr lang="cs-CZ" dirty="0"/>
              <a:t>Bohemian </a:t>
            </a:r>
            <a:r>
              <a:rPr lang="cs-CZ" dirty="0" err="1"/>
              <a:t>kingdom</a:t>
            </a:r>
            <a:r>
              <a:rPr lang="cs-CZ" dirty="0"/>
              <a:t> 14th </a:t>
            </a:r>
            <a:r>
              <a:rPr lang="cs-CZ" dirty="0" err="1"/>
              <a:t>century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3238"/>
            <a:ext cx="3816424" cy="4536082"/>
          </a:xfrm>
        </p:spPr>
        <p:txBody>
          <a:bodyPr/>
          <a:lstStyle/>
          <a:p>
            <a:r>
              <a:rPr lang="cs-CZ" sz="1800" dirty="0"/>
              <a:t>Václav II.</a:t>
            </a:r>
          </a:p>
          <a:p>
            <a:pPr lvl="1"/>
            <a:r>
              <a:rPr lang="cs-CZ" sz="1800" dirty="0" err="1"/>
              <a:t>Reforms</a:t>
            </a:r>
            <a:r>
              <a:rPr lang="cs-CZ" sz="1800" dirty="0"/>
              <a:t> – </a:t>
            </a:r>
            <a:r>
              <a:rPr lang="cs-CZ" sz="1800" dirty="0" err="1"/>
              <a:t>finances</a:t>
            </a:r>
            <a:r>
              <a:rPr lang="cs-CZ" sz="1800" dirty="0"/>
              <a:t> (Prague penny, „groš“)</a:t>
            </a:r>
          </a:p>
          <a:p>
            <a:pPr lvl="1"/>
            <a:r>
              <a:rPr lang="cs-CZ" sz="1800" dirty="0"/>
              <a:t>Ius </a:t>
            </a:r>
            <a:r>
              <a:rPr lang="cs-CZ" sz="1800" dirty="0" err="1"/>
              <a:t>regale</a:t>
            </a:r>
            <a:r>
              <a:rPr lang="cs-CZ" sz="1800" dirty="0"/>
              <a:t> </a:t>
            </a:r>
            <a:r>
              <a:rPr lang="cs-CZ" sz="1800" dirty="0" err="1"/>
              <a:t>montanorum</a:t>
            </a:r>
            <a:r>
              <a:rPr lang="cs-CZ" sz="1800" dirty="0"/>
              <a:t> 1300</a:t>
            </a:r>
          </a:p>
          <a:p>
            <a:r>
              <a:rPr lang="cs-CZ" sz="1800" dirty="0"/>
              <a:t>Václav III. </a:t>
            </a:r>
            <a:r>
              <a:rPr lang="cs-CZ" sz="1800" dirty="0" err="1"/>
              <a:t>assassinated</a:t>
            </a:r>
            <a:endParaRPr lang="cs-CZ" sz="1800" dirty="0"/>
          </a:p>
          <a:p>
            <a:r>
              <a:rPr lang="cs-CZ" sz="1800" dirty="0"/>
              <a:t>Interregnum (Henry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Kärten</a:t>
            </a:r>
            <a:r>
              <a:rPr lang="cs-CZ" sz="1800" dirty="0"/>
              <a:t>, </a:t>
            </a:r>
            <a:r>
              <a:rPr lang="cs-CZ" sz="1800" dirty="0" err="1"/>
              <a:t>Rudolph</a:t>
            </a:r>
            <a:r>
              <a:rPr lang="cs-CZ" sz="1800" dirty="0"/>
              <a:t> </a:t>
            </a:r>
            <a:r>
              <a:rPr lang="cs-CZ" sz="1800" dirty="0" err="1"/>
              <a:t>Habsburg</a:t>
            </a:r>
            <a:r>
              <a:rPr lang="cs-CZ" sz="1800" dirty="0"/>
              <a:t>, Henry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Kärten</a:t>
            </a:r>
            <a:r>
              <a:rPr lang="cs-CZ" sz="1800" dirty="0"/>
              <a:t>)</a:t>
            </a:r>
          </a:p>
          <a:p>
            <a:r>
              <a:rPr lang="cs-CZ" sz="1800" dirty="0"/>
              <a:t>1310- 1346 John </a:t>
            </a:r>
            <a:r>
              <a:rPr lang="cs-CZ" sz="1800" dirty="0" err="1"/>
              <a:t>of</a:t>
            </a:r>
            <a:r>
              <a:rPr lang="cs-CZ" sz="1800" dirty="0"/>
              <a:t> Luxemburg</a:t>
            </a:r>
          </a:p>
          <a:p>
            <a:r>
              <a:rPr lang="cs-CZ" sz="1800" dirty="0"/>
              <a:t>1346 -1378 Charles IV</a:t>
            </a:r>
          </a:p>
          <a:p>
            <a:pPr lvl="1"/>
            <a:r>
              <a:rPr lang="cs-CZ" sz="1800" dirty="0" err="1"/>
              <a:t>Majestas</a:t>
            </a:r>
            <a:r>
              <a:rPr lang="cs-CZ" sz="1800" dirty="0"/>
              <a:t> Carolina – draft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codification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Land </a:t>
            </a:r>
            <a:r>
              <a:rPr lang="cs-CZ" sz="1800" dirty="0" err="1"/>
              <a:t>Law</a:t>
            </a:r>
            <a:r>
              <a:rPr lang="cs-CZ" sz="1800" dirty="0"/>
              <a:t> </a:t>
            </a:r>
            <a:r>
              <a:rPr lang="cs-CZ" sz="1800" dirty="0" err="1"/>
              <a:t>order</a:t>
            </a:r>
            <a:r>
              <a:rPr lang="cs-CZ" sz="1800" dirty="0"/>
              <a:t> (not </a:t>
            </a:r>
            <a:r>
              <a:rPr lang="cs-CZ" sz="1800" dirty="0" err="1"/>
              <a:t>successfull</a:t>
            </a:r>
            <a:r>
              <a:rPr lang="cs-CZ" sz="1800" dirty="0"/>
              <a:t>)</a:t>
            </a:r>
          </a:p>
          <a:p>
            <a:r>
              <a:rPr lang="cs-CZ" sz="1800" dirty="0"/>
              <a:t>1378-1419 Václav IV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71B886-7C97-4C0D-BCD2-08F9E8496989}" type="slidenum">
              <a:rPr lang="cs-CZ" altLang="cs-CZ" smtClean="0"/>
              <a:pPr/>
              <a:t>4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21930"/>
            <a:ext cx="4346224" cy="49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29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772400" cy="503237"/>
          </a:xfrm>
        </p:spPr>
        <p:txBody>
          <a:bodyPr/>
          <a:lstStyle/>
          <a:p>
            <a:r>
              <a:rPr lang="cs-CZ" dirty="0"/>
              <a:t>Bohemian </a:t>
            </a:r>
            <a:r>
              <a:rPr lang="cs-CZ" dirty="0" err="1"/>
              <a:t>kingdom</a:t>
            </a:r>
            <a:r>
              <a:rPr lang="cs-CZ" dirty="0"/>
              <a:t> 15th </a:t>
            </a:r>
            <a:r>
              <a:rPr lang="cs-CZ" dirty="0" err="1"/>
              <a:t>century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824536"/>
          </a:xfrm>
        </p:spPr>
        <p:txBody>
          <a:bodyPr/>
          <a:lstStyle/>
          <a:p>
            <a:r>
              <a:rPr lang="cs-CZ" sz="1800" dirty="0"/>
              <a:t>1415 – Jan Hus </a:t>
            </a:r>
            <a:r>
              <a:rPr lang="cs-CZ" sz="1800" dirty="0" err="1"/>
              <a:t>burned</a:t>
            </a:r>
            <a:r>
              <a:rPr lang="cs-CZ" sz="1800" dirty="0"/>
              <a:t> in Kostnice as a </a:t>
            </a:r>
            <a:r>
              <a:rPr lang="cs-CZ" sz="1800" dirty="0" err="1"/>
              <a:t>heretic</a:t>
            </a:r>
            <a:endParaRPr lang="cs-CZ" sz="1800" dirty="0"/>
          </a:p>
          <a:p>
            <a:r>
              <a:rPr lang="cs-CZ" sz="1800" dirty="0"/>
              <a:t>His </a:t>
            </a:r>
            <a:r>
              <a:rPr lang="cs-CZ" sz="1800" dirty="0" err="1"/>
              <a:t>followers</a:t>
            </a:r>
            <a:r>
              <a:rPr lang="cs-CZ" sz="1800" dirty="0"/>
              <a:t> </a:t>
            </a:r>
            <a:r>
              <a:rPr lang="cs-CZ" sz="1800" dirty="0" err="1"/>
              <a:t>revolting</a:t>
            </a:r>
            <a:endParaRPr lang="cs-CZ" sz="1800" dirty="0"/>
          </a:p>
          <a:p>
            <a:r>
              <a:rPr lang="cs-CZ" sz="1800" dirty="0"/>
              <a:t>1419 – </a:t>
            </a:r>
            <a:r>
              <a:rPr lang="cs-CZ" sz="1800" dirty="0" err="1"/>
              <a:t>defenestration</a:t>
            </a:r>
            <a:r>
              <a:rPr lang="cs-CZ" sz="1800" dirty="0"/>
              <a:t> in </a:t>
            </a:r>
            <a:r>
              <a:rPr lang="cs-CZ" sz="1800" dirty="0" err="1"/>
              <a:t>town</a:t>
            </a:r>
            <a:r>
              <a:rPr lang="cs-CZ" sz="1800" dirty="0"/>
              <a:t> </a:t>
            </a:r>
            <a:r>
              <a:rPr lang="cs-CZ" sz="1800" dirty="0" err="1"/>
              <a:t>hall</a:t>
            </a:r>
            <a:r>
              <a:rPr lang="cs-CZ" sz="1800" dirty="0"/>
              <a:t> in New City </a:t>
            </a:r>
            <a:r>
              <a:rPr lang="cs-CZ" sz="1800" dirty="0" err="1"/>
              <a:t>of</a:t>
            </a:r>
            <a:r>
              <a:rPr lang="cs-CZ" sz="1800" dirty="0"/>
              <a:t> Prague, king Václav IV </a:t>
            </a:r>
            <a:r>
              <a:rPr lang="cs-CZ" sz="1800" dirty="0" err="1"/>
              <a:t>died</a:t>
            </a:r>
            <a:r>
              <a:rPr lang="cs-CZ" sz="1800" dirty="0"/>
              <a:t> x </a:t>
            </a:r>
            <a:r>
              <a:rPr lang="cs-CZ" sz="1800" dirty="0" err="1"/>
              <a:t>czechs</a:t>
            </a:r>
            <a:r>
              <a:rPr lang="cs-CZ" sz="1800" dirty="0"/>
              <a:t> </a:t>
            </a:r>
            <a:r>
              <a:rPr lang="cs-CZ" sz="1800" dirty="0" err="1"/>
              <a:t>will</a:t>
            </a:r>
            <a:r>
              <a:rPr lang="cs-CZ" sz="1800" dirty="0"/>
              <a:t> not to </a:t>
            </a:r>
            <a:r>
              <a:rPr lang="cs-CZ" sz="1800" dirty="0" err="1"/>
              <a:t>have</a:t>
            </a:r>
            <a:r>
              <a:rPr lang="cs-CZ" sz="1800" dirty="0"/>
              <a:t> as king his </a:t>
            </a:r>
            <a:r>
              <a:rPr lang="cs-CZ" sz="1800" dirty="0" err="1"/>
              <a:t>brother</a:t>
            </a:r>
            <a:r>
              <a:rPr lang="cs-CZ" sz="1800" dirty="0"/>
              <a:t> Zikmund (king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Hungary</a:t>
            </a:r>
            <a:r>
              <a:rPr lang="cs-CZ" sz="1800" dirty="0"/>
              <a:t>) </a:t>
            </a:r>
          </a:p>
          <a:p>
            <a:r>
              <a:rPr lang="cs-CZ" sz="1800" dirty="0"/>
              <a:t>Start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„</a:t>
            </a:r>
            <a:r>
              <a:rPr lang="cs-CZ" sz="1800" dirty="0" err="1"/>
              <a:t>hussit</a:t>
            </a:r>
            <a:r>
              <a:rPr lang="cs-CZ" sz="1800" dirty="0"/>
              <a:t> </a:t>
            </a:r>
            <a:r>
              <a:rPr lang="cs-CZ" sz="1800" dirty="0" err="1"/>
              <a:t>revolution</a:t>
            </a:r>
            <a:r>
              <a:rPr lang="cs-CZ" sz="1800" dirty="0"/>
              <a:t>“</a:t>
            </a:r>
          </a:p>
          <a:p>
            <a:r>
              <a:rPr lang="cs-CZ" sz="1800" dirty="0"/>
              <a:t>1421 – </a:t>
            </a:r>
            <a:r>
              <a:rPr lang="cs-CZ" sz="1800" dirty="0" err="1"/>
              <a:t>Council</a:t>
            </a:r>
            <a:r>
              <a:rPr lang="cs-CZ" sz="1800" dirty="0"/>
              <a:t> in Čáslav – </a:t>
            </a:r>
            <a:r>
              <a:rPr lang="cs-CZ" sz="1800" dirty="0" err="1"/>
              <a:t>towns</a:t>
            </a:r>
            <a:r>
              <a:rPr lang="cs-CZ" sz="1800" dirty="0"/>
              <a:t> </a:t>
            </a:r>
            <a:r>
              <a:rPr lang="cs-CZ" sz="1800" dirty="0" err="1"/>
              <a:t>have</a:t>
            </a:r>
            <a:r>
              <a:rPr lang="cs-CZ" sz="1800" dirty="0"/>
              <a:t> a </a:t>
            </a:r>
            <a:r>
              <a:rPr lang="cs-CZ" sz="1800" dirty="0" err="1"/>
              <a:t>share</a:t>
            </a:r>
            <a:r>
              <a:rPr lang="cs-CZ" sz="1800" dirty="0"/>
              <a:t> on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state</a:t>
            </a:r>
            <a:r>
              <a:rPr lang="cs-CZ" sz="1800" dirty="0"/>
              <a:t> </a:t>
            </a:r>
            <a:r>
              <a:rPr lang="cs-CZ" sz="1800" dirty="0" err="1"/>
              <a:t>affairs</a:t>
            </a:r>
            <a:r>
              <a:rPr lang="cs-CZ" sz="1800" dirty="0"/>
              <a:t>, </a:t>
            </a:r>
            <a:r>
              <a:rPr lang="cs-CZ" sz="1800" dirty="0" err="1"/>
              <a:t>beginning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a </a:t>
            </a:r>
            <a:r>
              <a:rPr lang="cs-CZ" sz="1800" dirty="0" err="1"/>
              <a:t>state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professions</a:t>
            </a:r>
            <a:r>
              <a:rPr lang="cs-CZ" sz="1800" dirty="0"/>
              <a:t> </a:t>
            </a:r>
          </a:p>
          <a:p>
            <a:r>
              <a:rPr lang="cs-CZ" sz="1800" dirty="0"/>
              <a:t>1432 </a:t>
            </a:r>
            <a:r>
              <a:rPr lang="cs-CZ" sz="1800" dirty="0" err="1"/>
              <a:t>Battle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Domažlice – last </a:t>
            </a:r>
            <a:r>
              <a:rPr lang="cs-CZ" sz="1800" dirty="0" err="1"/>
              <a:t>cruciate</a:t>
            </a:r>
            <a:r>
              <a:rPr lang="cs-CZ" sz="1800" dirty="0"/>
              <a:t> </a:t>
            </a:r>
            <a:r>
              <a:rPr lang="cs-CZ" sz="1800" dirty="0" err="1"/>
              <a:t>was</a:t>
            </a:r>
            <a:r>
              <a:rPr lang="cs-CZ" sz="1800" dirty="0"/>
              <a:t> </a:t>
            </a:r>
            <a:r>
              <a:rPr lang="cs-CZ" sz="1800" dirty="0" err="1"/>
              <a:t>defeed</a:t>
            </a:r>
            <a:r>
              <a:rPr lang="cs-CZ" sz="1800" dirty="0"/>
              <a:t> – </a:t>
            </a:r>
            <a:r>
              <a:rPr lang="cs-CZ" sz="1800" dirty="0" err="1"/>
              <a:t>begin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negotiations</a:t>
            </a:r>
            <a:r>
              <a:rPr lang="cs-CZ" sz="1800" dirty="0"/>
              <a:t> 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Concil</a:t>
            </a:r>
            <a:r>
              <a:rPr lang="cs-CZ" sz="1800" dirty="0"/>
              <a:t> in </a:t>
            </a:r>
            <a:r>
              <a:rPr lang="cs-CZ" sz="1800" dirty="0" err="1"/>
              <a:t>Basel</a:t>
            </a:r>
            <a:endParaRPr lang="cs-CZ" sz="1800" dirty="0"/>
          </a:p>
          <a:p>
            <a:r>
              <a:rPr lang="cs-CZ" sz="1800" dirty="0"/>
              <a:t>1437 „Basilejská kompaktáta“ – </a:t>
            </a:r>
            <a:r>
              <a:rPr lang="cs-CZ" sz="1800" dirty="0" err="1"/>
              <a:t>recognitions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hussits</a:t>
            </a:r>
            <a:r>
              <a:rPr lang="cs-CZ" sz="1800" dirty="0"/>
              <a:t>, 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reservations</a:t>
            </a:r>
            <a:r>
              <a:rPr lang="cs-CZ" sz="1800" dirty="0"/>
              <a:t> – </a:t>
            </a:r>
            <a:r>
              <a:rPr lang="cs-CZ" sz="1800" dirty="0" err="1"/>
              <a:t>both</a:t>
            </a:r>
            <a:r>
              <a:rPr lang="cs-CZ" sz="1800" dirty="0"/>
              <a:t> </a:t>
            </a:r>
            <a:r>
              <a:rPr lang="cs-CZ" sz="1800" dirty="0" err="1"/>
              <a:t>hussits</a:t>
            </a:r>
            <a:r>
              <a:rPr lang="cs-CZ" sz="1800" dirty="0"/>
              <a:t> „</a:t>
            </a:r>
            <a:r>
              <a:rPr lang="cs-CZ" sz="1800" dirty="0" err="1"/>
              <a:t>utrakvists</a:t>
            </a:r>
            <a:r>
              <a:rPr lang="cs-CZ" sz="1800" dirty="0"/>
              <a:t>“ and </a:t>
            </a:r>
            <a:r>
              <a:rPr lang="cs-CZ" sz="1800" dirty="0" err="1"/>
              <a:t>catholics</a:t>
            </a:r>
            <a:r>
              <a:rPr lang="cs-CZ" sz="1800" dirty="0"/>
              <a:t> (sub una </a:t>
            </a:r>
            <a:r>
              <a:rPr lang="cs-CZ" sz="1800" dirty="0" err="1"/>
              <a:t>specie</a:t>
            </a:r>
            <a:r>
              <a:rPr lang="cs-CZ" sz="1800" dirty="0"/>
              <a:t>)</a:t>
            </a:r>
          </a:p>
          <a:p>
            <a:r>
              <a:rPr lang="cs-CZ" sz="1800" dirty="0"/>
              <a:t>2 </a:t>
            </a:r>
            <a:r>
              <a:rPr lang="cs-CZ" sz="1800" dirty="0" err="1"/>
              <a:t>half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15th </a:t>
            </a:r>
            <a:r>
              <a:rPr lang="cs-CZ" sz="1800" dirty="0" err="1"/>
              <a:t>century</a:t>
            </a:r>
            <a:r>
              <a:rPr lang="cs-CZ" sz="1800" dirty="0"/>
              <a:t> – </a:t>
            </a:r>
            <a:r>
              <a:rPr lang="cs-CZ" sz="1800" dirty="0" err="1"/>
              <a:t>conflict</a:t>
            </a:r>
            <a:r>
              <a:rPr lang="cs-CZ" sz="1800" dirty="0"/>
              <a:t> 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Hungary</a:t>
            </a:r>
            <a:r>
              <a:rPr lang="cs-CZ" sz="1800" dirty="0"/>
              <a:t> </a:t>
            </a:r>
          </a:p>
          <a:p>
            <a:r>
              <a:rPr lang="cs-CZ" sz="1800" dirty="0"/>
              <a:t>Bohemian King Jiří </a:t>
            </a:r>
            <a:r>
              <a:rPr lang="cs-CZ" sz="1800" dirty="0" err="1"/>
              <a:t>of</a:t>
            </a:r>
            <a:r>
              <a:rPr lang="cs-CZ" sz="1800" dirty="0"/>
              <a:t> Poděbrady (</a:t>
            </a:r>
            <a:r>
              <a:rPr lang="cs-CZ" sz="1800" dirty="0" err="1"/>
              <a:t>an</a:t>
            </a:r>
            <a:r>
              <a:rPr lang="cs-CZ" sz="1800" dirty="0"/>
              <a:t> </a:t>
            </a:r>
            <a:r>
              <a:rPr lang="cs-CZ" sz="1800" dirty="0" err="1"/>
              <a:t>effort</a:t>
            </a:r>
            <a:r>
              <a:rPr lang="cs-CZ" sz="1800" dirty="0"/>
              <a:t> to </a:t>
            </a:r>
            <a:r>
              <a:rPr lang="cs-CZ" sz="1800" dirty="0" err="1"/>
              <a:t>unite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Europe</a:t>
            </a:r>
            <a:r>
              <a:rPr lang="cs-CZ" sz="1800" dirty="0"/>
              <a:t> </a:t>
            </a:r>
            <a:r>
              <a:rPr lang="cs-CZ" sz="1800" dirty="0" err="1"/>
              <a:t>against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Turks</a:t>
            </a:r>
            <a:r>
              <a:rPr lang="cs-CZ" sz="1800" dirty="0"/>
              <a:t>, not </a:t>
            </a:r>
            <a:r>
              <a:rPr lang="cs-CZ" sz="1800" dirty="0" err="1"/>
              <a:t>succesful</a:t>
            </a:r>
            <a:r>
              <a:rPr lang="cs-CZ" sz="1800" dirty="0"/>
              <a:t>) </a:t>
            </a:r>
          </a:p>
          <a:p>
            <a:r>
              <a:rPr lang="cs-CZ" sz="1800" dirty="0" err="1"/>
              <a:t>Jagello</a:t>
            </a:r>
            <a:r>
              <a:rPr lang="cs-CZ" sz="1800" dirty="0"/>
              <a:t> dynasty – </a:t>
            </a:r>
            <a:r>
              <a:rPr lang="cs-CZ" sz="1800" dirty="0" err="1"/>
              <a:t>catholic</a:t>
            </a:r>
            <a:r>
              <a:rPr lang="cs-CZ" sz="1800" dirty="0"/>
              <a:t>, but </a:t>
            </a:r>
            <a:r>
              <a:rPr lang="cs-CZ" sz="1800" dirty="0" err="1"/>
              <a:t>toleration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utrakvists</a:t>
            </a:r>
            <a:r>
              <a:rPr lang="cs-CZ" sz="1800" dirty="0"/>
              <a:t> and </a:t>
            </a:r>
            <a:r>
              <a:rPr lang="cs-CZ" sz="1800" dirty="0" err="1"/>
              <a:t>lutherans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71B886-7C97-4C0D-BCD2-08F9E8496989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8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772400" cy="503237"/>
          </a:xfrm>
        </p:spPr>
        <p:txBody>
          <a:bodyPr/>
          <a:lstStyle/>
          <a:p>
            <a:r>
              <a:rPr lang="cs-CZ" dirty="0"/>
              <a:t>Bohemian </a:t>
            </a:r>
            <a:r>
              <a:rPr lang="cs-CZ" dirty="0" err="1"/>
              <a:t>Kingdom</a:t>
            </a:r>
            <a:r>
              <a:rPr lang="cs-CZ" dirty="0"/>
              <a:t> in 16th </a:t>
            </a:r>
            <a:r>
              <a:rPr lang="cs-CZ" dirty="0" err="1"/>
              <a:t>century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4464496" cy="4896544"/>
          </a:xfrm>
        </p:spPr>
        <p:txBody>
          <a:bodyPr/>
          <a:lstStyle/>
          <a:p>
            <a:r>
              <a:rPr lang="cs-CZ" sz="1800" dirty="0"/>
              <a:t>1526 – Ludvík Jagellonský </a:t>
            </a:r>
            <a:r>
              <a:rPr lang="cs-CZ" sz="1800" dirty="0" err="1"/>
              <a:t>died</a:t>
            </a:r>
            <a:r>
              <a:rPr lang="cs-CZ" sz="1800" dirty="0"/>
              <a:t> in </a:t>
            </a:r>
            <a:r>
              <a:rPr lang="cs-CZ" sz="1800" dirty="0" err="1"/>
              <a:t>battle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Moháč </a:t>
            </a:r>
            <a:r>
              <a:rPr lang="cs-CZ" sz="1800" dirty="0" err="1"/>
              <a:t>Hungary</a:t>
            </a:r>
            <a:r>
              <a:rPr lang="cs-CZ" sz="1800" dirty="0"/>
              <a:t>) – bohemian and </a:t>
            </a:r>
            <a:r>
              <a:rPr lang="cs-CZ" sz="1800" dirty="0" err="1"/>
              <a:t>hungarian</a:t>
            </a:r>
            <a:r>
              <a:rPr lang="cs-CZ" sz="1800" dirty="0"/>
              <a:t> </a:t>
            </a:r>
            <a:r>
              <a:rPr lang="cs-CZ" sz="1800" dirty="0" err="1"/>
              <a:t>kingdom</a:t>
            </a:r>
            <a:r>
              <a:rPr lang="cs-CZ" sz="1800" dirty="0"/>
              <a:t> </a:t>
            </a:r>
            <a:r>
              <a:rPr lang="cs-CZ" sz="1800" dirty="0" err="1"/>
              <a:t>without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king</a:t>
            </a:r>
          </a:p>
          <a:p>
            <a:r>
              <a:rPr lang="cs-CZ" sz="1800" dirty="0" err="1"/>
              <a:t>Vote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Habsburg</a:t>
            </a:r>
            <a:r>
              <a:rPr lang="cs-CZ" sz="1800" dirty="0"/>
              <a:t> </a:t>
            </a:r>
            <a:r>
              <a:rPr lang="cs-CZ" sz="1800" dirty="0" err="1"/>
              <a:t>dinasty</a:t>
            </a:r>
            <a:r>
              <a:rPr lang="cs-CZ" sz="1800" dirty="0"/>
              <a:t>  in </a:t>
            </a:r>
            <a:r>
              <a:rPr lang="cs-CZ" sz="1800" dirty="0" err="1"/>
              <a:t>both</a:t>
            </a:r>
            <a:r>
              <a:rPr lang="cs-CZ" sz="1800" dirty="0"/>
              <a:t> </a:t>
            </a:r>
            <a:r>
              <a:rPr lang="cs-CZ" sz="1800" dirty="0" err="1"/>
              <a:t>kindoms</a:t>
            </a:r>
            <a:endParaRPr lang="cs-CZ" sz="1800" dirty="0"/>
          </a:p>
          <a:p>
            <a:r>
              <a:rPr lang="cs-CZ" sz="1800" dirty="0"/>
              <a:t>Ferdinand I. </a:t>
            </a:r>
            <a:r>
              <a:rPr lang="cs-CZ" sz="1800" dirty="0" err="1"/>
              <a:t>tended</a:t>
            </a:r>
            <a:r>
              <a:rPr lang="cs-CZ" sz="1800" dirty="0"/>
              <a:t> to </a:t>
            </a:r>
            <a:r>
              <a:rPr lang="cs-CZ" sz="1800" dirty="0" err="1"/>
              <a:t>centralisation</a:t>
            </a:r>
            <a:r>
              <a:rPr lang="cs-CZ" sz="1800" dirty="0"/>
              <a:t> </a:t>
            </a:r>
          </a:p>
          <a:p>
            <a:r>
              <a:rPr lang="cs-CZ" sz="1800" dirty="0"/>
              <a:t>1547 – 1st. </a:t>
            </a:r>
            <a:r>
              <a:rPr lang="cs-CZ" sz="1800" dirty="0" err="1"/>
              <a:t>Revolution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professions</a:t>
            </a:r>
            <a:r>
              <a:rPr lang="cs-CZ" sz="1800" dirty="0"/>
              <a:t> x </a:t>
            </a:r>
            <a:r>
              <a:rPr lang="cs-CZ" sz="1800" dirty="0" err="1"/>
              <a:t>defeated</a:t>
            </a:r>
            <a:r>
              <a:rPr lang="cs-CZ" sz="1800" dirty="0"/>
              <a:t>, </a:t>
            </a:r>
            <a:r>
              <a:rPr lang="cs-CZ" sz="1800" dirty="0" err="1"/>
              <a:t>less</a:t>
            </a:r>
            <a:r>
              <a:rPr lang="cs-CZ" sz="1800" dirty="0"/>
              <a:t> </a:t>
            </a:r>
            <a:r>
              <a:rPr lang="cs-CZ" sz="1800" dirty="0" err="1"/>
              <a:t>power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towns</a:t>
            </a:r>
            <a:endParaRPr lang="cs-CZ" sz="1800" dirty="0"/>
          </a:p>
          <a:p>
            <a:r>
              <a:rPr lang="cs-CZ" sz="1800" dirty="0"/>
              <a:t>1609 – </a:t>
            </a:r>
            <a:r>
              <a:rPr lang="cs-CZ" sz="1800" dirty="0" err="1"/>
              <a:t>Majesty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Rudolf II. – </a:t>
            </a:r>
            <a:r>
              <a:rPr lang="cs-CZ" sz="1800" dirty="0" err="1"/>
              <a:t>guarantee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religious</a:t>
            </a:r>
            <a:r>
              <a:rPr lang="cs-CZ" sz="1800" dirty="0"/>
              <a:t> </a:t>
            </a:r>
            <a:r>
              <a:rPr lang="cs-CZ" sz="1800" dirty="0" err="1"/>
              <a:t>freedom</a:t>
            </a:r>
            <a:r>
              <a:rPr lang="cs-CZ" sz="1800" dirty="0"/>
              <a:t> </a:t>
            </a:r>
          </a:p>
          <a:p>
            <a:r>
              <a:rPr lang="cs-CZ" sz="1800" dirty="0"/>
              <a:t>1618 – </a:t>
            </a:r>
            <a:r>
              <a:rPr lang="cs-CZ" sz="1800" dirty="0" err="1"/>
              <a:t>catholics</a:t>
            </a:r>
            <a:r>
              <a:rPr lang="cs-CZ" sz="1800" dirty="0"/>
              <a:t> </a:t>
            </a:r>
            <a:r>
              <a:rPr lang="cs-CZ" sz="1800" dirty="0" err="1"/>
              <a:t>with</a:t>
            </a:r>
            <a:r>
              <a:rPr lang="cs-CZ" sz="1800" dirty="0"/>
              <a:t> a support </a:t>
            </a:r>
            <a:r>
              <a:rPr lang="cs-CZ" sz="1800" dirty="0" err="1"/>
              <a:t>of</a:t>
            </a:r>
            <a:r>
              <a:rPr lang="cs-CZ" sz="1800" dirty="0"/>
              <a:t> a king </a:t>
            </a:r>
            <a:r>
              <a:rPr lang="cs-CZ" sz="1800" dirty="0" err="1"/>
              <a:t>restricting</a:t>
            </a:r>
            <a:r>
              <a:rPr lang="cs-CZ" sz="1800" dirty="0"/>
              <a:t> non-</a:t>
            </a:r>
            <a:r>
              <a:rPr lang="cs-CZ" sz="1800" dirty="0" err="1"/>
              <a:t>catholics</a:t>
            </a:r>
            <a:r>
              <a:rPr lang="cs-CZ" sz="1800" dirty="0"/>
              <a:t> – </a:t>
            </a:r>
            <a:r>
              <a:rPr lang="cs-CZ" sz="1800" dirty="0" err="1"/>
              <a:t>third</a:t>
            </a:r>
            <a:r>
              <a:rPr lang="cs-CZ" sz="1800" dirty="0"/>
              <a:t> </a:t>
            </a:r>
            <a:r>
              <a:rPr lang="cs-CZ" sz="1800" dirty="0" err="1"/>
              <a:t>defenestration</a:t>
            </a:r>
            <a:r>
              <a:rPr lang="cs-CZ" sz="1800" dirty="0"/>
              <a:t> in Prague –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beginning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30-years </a:t>
            </a:r>
            <a:r>
              <a:rPr lang="cs-CZ" sz="1800" dirty="0" err="1"/>
              <a:t>war</a:t>
            </a:r>
            <a:r>
              <a:rPr lang="cs-CZ" sz="1800" dirty="0"/>
              <a:t> (to </a:t>
            </a:r>
            <a:r>
              <a:rPr lang="cs-CZ" sz="1800" dirty="0" err="1"/>
              <a:t>be</a:t>
            </a:r>
            <a:r>
              <a:rPr lang="cs-CZ" sz="1800" dirty="0"/>
              <a:t> </a:t>
            </a:r>
            <a:r>
              <a:rPr lang="cs-CZ" sz="1800" dirty="0" err="1"/>
              <a:t>continued</a:t>
            </a:r>
            <a:r>
              <a:rPr lang="cs-CZ" sz="1800" dirty="0"/>
              <a:t>….)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71B886-7C97-4C0D-BCD2-08F9E8496989}" type="slidenum">
              <a:rPr lang="cs-CZ" altLang="cs-CZ" smtClean="0"/>
              <a:pPr/>
              <a:t>6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28" y="1628800"/>
            <a:ext cx="2949232" cy="224141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16" y="4293096"/>
            <a:ext cx="4320356" cy="23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2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Zápatí prezentace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A14741A-D9E5-45DC-9B5C-47E9EBF52DED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776" y="3284984"/>
            <a:ext cx="5969000" cy="2376488"/>
          </a:xfrm>
        </p:spPr>
        <p:txBody>
          <a:bodyPr/>
          <a:lstStyle/>
          <a:p>
            <a:pPr algn="ctr"/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relationship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Czech </a:t>
            </a:r>
            <a:r>
              <a:rPr lang="cs-CZ" altLang="cs-CZ" dirty="0" err="1"/>
              <a:t>state</a:t>
            </a:r>
            <a:r>
              <a:rPr lang="cs-CZ" altLang="cs-CZ" dirty="0"/>
              <a:t> and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Holy</a:t>
            </a:r>
            <a:r>
              <a:rPr lang="cs-CZ" altLang="cs-CZ" dirty="0"/>
              <a:t> Roman Empire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1D5AF-335F-41AB-AFBC-BF66A764292B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Holy</a:t>
            </a:r>
            <a:r>
              <a:rPr lang="cs-CZ" altLang="cs-CZ" dirty="0"/>
              <a:t> Roman Empire and Bohemia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73238"/>
            <a:ext cx="5040559" cy="4357687"/>
          </a:xfrm>
          <a:ln/>
        </p:spPr>
        <p:txBody>
          <a:bodyPr/>
          <a:lstStyle/>
          <a:p>
            <a:r>
              <a:rPr lang="cs-CZ" altLang="cs-CZ" dirty="0"/>
              <a:t>935- </a:t>
            </a:r>
            <a:r>
              <a:rPr lang="cs-CZ" altLang="cs-CZ" dirty="0" err="1"/>
              <a:t>Death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Václav I. (Hl. </a:t>
            </a:r>
            <a:r>
              <a:rPr lang="cs-CZ" altLang="cs-CZ" dirty="0" err="1"/>
              <a:t>Wenceslaus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935-972? – </a:t>
            </a:r>
            <a:r>
              <a:rPr lang="cs-CZ" altLang="cs-CZ" dirty="0" err="1"/>
              <a:t>Bolesav</a:t>
            </a:r>
            <a:r>
              <a:rPr lang="cs-CZ" altLang="cs-CZ" dirty="0"/>
              <a:t> I. – </a:t>
            </a:r>
            <a:r>
              <a:rPr lang="cs-CZ" altLang="cs-CZ" dirty="0" err="1"/>
              <a:t>constituing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Czech </a:t>
            </a:r>
            <a:r>
              <a:rPr lang="cs-CZ" altLang="cs-CZ" dirty="0" err="1"/>
              <a:t>state</a:t>
            </a:r>
            <a:endParaRPr lang="cs-CZ" altLang="cs-CZ" dirty="0"/>
          </a:p>
          <a:p>
            <a:r>
              <a:rPr lang="cs-CZ" altLang="cs-CZ" dirty="0" err="1"/>
              <a:t>Conflict</a:t>
            </a:r>
            <a:r>
              <a:rPr lang="cs-CZ" altLang="cs-CZ" dirty="0"/>
              <a:t> </a:t>
            </a:r>
            <a:r>
              <a:rPr lang="cs-CZ" altLang="cs-CZ" dirty="0" err="1"/>
              <a:t>with</a:t>
            </a:r>
            <a:r>
              <a:rPr lang="cs-CZ" altLang="cs-CZ" dirty="0"/>
              <a:t> </a:t>
            </a:r>
            <a:r>
              <a:rPr lang="cs-CZ" altLang="cs-CZ" dirty="0" err="1"/>
              <a:t>Saxony</a:t>
            </a:r>
            <a:r>
              <a:rPr lang="cs-CZ" altLang="cs-CZ" dirty="0"/>
              <a:t> x </a:t>
            </a:r>
            <a:r>
              <a:rPr lang="cs-CZ" altLang="cs-CZ" dirty="0" err="1"/>
              <a:t>ended</a:t>
            </a:r>
            <a:r>
              <a:rPr lang="cs-CZ" altLang="cs-CZ" dirty="0"/>
              <a:t> in 950 – </a:t>
            </a:r>
            <a:r>
              <a:rPr lang="cs-CZ" altLang="cs-CZ" dirty="0" err="1"/>
              <a:t>then</a:t>
            </a:r>
            <a:r>
              <a:rPr lang="cs-CZ" altLang="cs-CZ" dirty="0"/>
              <a:t> </a:t>
            </a:r>
            <a:r>
              <a:rPr lang="cs-CZ" altLang="cs-CZ" dirty="0" err="1"/>
              <a:t>cooperation</a:t>
            </a:r>
            <a:r>
              <a:rPr lang="cs-CZ" altLang="cs-CZ" dirty="0"/>
              <a:t> </a:t>
            </a:r>
            <a:r>
              <a:rPr lang="cs-CZ" altLang="cs-CZ" dirty="0" err="1"/>
              <a:t>with</a:t>
            </a:r>
            <a:r>
              <a:rPr lang="cs-CZ" altLang="cs-CZ" dirty="0"/>
              <a:t> </a:t>
            </a:r>
            <a:r>
              <a:rPr lang="cs-CZ" altLang="cs-CZ" dirty="0" err="1"/>
              <a:t>empor</a:t>
            </a:r>
            <a:r>
              <a:rPr lang="cs-CZ" altLang="cs-CZ" dirty="0"/>
              <a:t>  Oto (955 </a:t>
            </a:r>
            <a:r>
              <a:rPr lang="cs-CZ" altLang="cs-CZ" dirty="0" err="1"/>
              <a:t>battle</a:t>
            </a:r>
            <a:r>
              <a:rPr lang="cs-CZ" altLang="cs-CZ" dirty="0"/>
              <a:t> on Lech)</a:t>
            </a:r>
          </a:p>
          <a:p>
            <a:r>
              <a:rPr lang="cs-CZ" altLang="cs-CZ" dirty="0"/>
              <a:t>1002-1003 </a:t>
            </a:r>
            <a:r>
              <a:rPr lang="cs-CZ" altLang="cs-CZ" dirty="0" err="1"/>
              <a:t>polish</a:t>
            </a:r>
            <a:r>
              <a:rPr lang="cs-CZ" altLang="cs-CZ" dirty="0"/>
              <a:t> </a:t>
            </a:r>
            <a:r>
              <a:rPr lang="cs-CZ" altLang="cs-CZ" dirty="0" err="1"/>
              <a:t>invasion</a:t>
            </a:r>
            <a:r>
              <a:rPr lang="cs-CZ" altLang="cs-CZ" dirty="0"/>
              <a:t> by Boleslav </a:t>
            </a:r>
            <a:r>
              <a:rPr lang="cs-CZ" altLang="cs-CZ" dirty="0" err="1"/>
              <a:t>the</a:t>
            </a:r>
            <a:r>
              <a:rPr lang="cs-CZ" altLang="cs-CZ" dirty="0"/>
              <a:t> Brave – </a:t>
            </a:r>
            <a:r>
              <a:rPr lang="cs-CZ" altLang="cs-CZ" dirty="0" err="1"/>
              <a:t>czech</a:t>
            </a:r>
            <a:r>
              <a:rPr lang="cs-CZ" altLang="cs-CZ" dirty="0"/>
              <a:t> </a:t>
            </a:r>
            <a:r>
              <a:rPr lang="cs-CZ" altLang="cs-CZ" dirty="0" err="1"/>
              <a:t>duke</a:t>
            </a:r>
            <a:r>
              <a:rPr lang="cs-CZ" altLang="cs-CZ" dirty="0"/>
              <a:t> Jaromír </a:t>
            </a:r>
            <a:r>
              <a:rPr lang="cs-CZ" altLang="cs-CZ" dirty="0" err="1"/>
              <a:t>aks</a:t>
            </a:r>
            <a:r>
              <a:rPr lang="cs-CZ" altLang="cs-CZ" dirty="0"/>
              <a:t>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smtClean="0"/>
              <a:t>feud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empor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Holy</a:t>
            </a:r>
            <a:r>
              <a:rPr lang="cs-CZ" altLang="cs-CZ" dirty="0"/>
              <a:t> </a:t>
            </a:r>
            <a:r>
              <a:rPr lang="cs-CZ" altLang="cs-CZ" dirty="0" err="1"/>
              <a:t>roman</a:t>
            </a:r>
            <a:r>
              <a:rPr lang="cs-CZ" altLang="cs-CZ" dirty="0"/>
              <a:t> Empire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Holy</a:t>
            </a:r>
            <a:r>
              <a:rPr lang="cs-CZ" dirty="0"/>
              <a:t> </a:t>
            </a:r>
            <a:r>
              <a:rPr lang="cs-CZ" dirty="0" err="1"/>
              <a:t>roman</a:t>
            </a:r>
            <a:r>
              <a:rPr lang="cs-CZ" dirty="0"/>
              <a:t> Empire and Bohemia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3238"/>
            <a:ext cx="6696743" cy="4357687"/>
          </a:xfrm>
        </p:spPr>
        <p:txBody>
          <a:bodyPr/>
          <a:lstStyle/>
          <a:p>
            <a:r>
              <a:rPr lang="cs-CZ" sz="1800" dirty="0" err="1"/>
              <a:t>Begin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11 </a:t>
            </a:r>
            <a:r>
              <a:rPr lang="cs-CZ" sz="1800" dirty="0" err="1"/>
              <a:t>century</a:t>
            </a:r>
            <a:r>
              <a:rPr lang="cs-CZ" sz="1800" dirty="0"/>
              <a:t> – part </a:t>
            </a:r>
            <a:r>
              <a:rPr lang="cs-CZ" sz="1800" dirty="0" err="1"/>
              <a:t>of</a:t>
            </a:r>
            <a:r>
              <a:rPr lang="cs-CZ" sz="1800" dirty="0"/>
              <a:t> Empire</a:t>
            </a:r>
          </a:p>
          <a:p>
            <a:r>
              <a:rPr lang="cs-CZ" sz="1800" dirty="0" err="1"/>
              <a:t>Rex</a:t>
            </a:r>
            <a:r>
              <a:rPr lang="cs-CZ" sz="1800" dirty="0"/>
              <a:t> pro persona </a:t>
            </a:r>
            <a:r>
              <a:rPr lang="cs-CZ" sz="1800" dirty="0" err="1"/>
              <a:t>grata:Vratislav</a:t>
            </a:r>
            <a:r>
              <a:rPr lang="cs-CZ" sz="1800" dirty="0"/>
              <a:t> II (</a:t>
            </a:r>
            <a:r>
              <a:rPr lang="cs-CZ" sz="1800" dirty="0" err="1" smtClean="0"/>
              <a:t>around</a:t>
            </a:r>
            <a:r>
              <a:rPr lang="cs-CZ" sz="1800" dirty="0" smtClean="0"/>
              <a:t> </a:t>
            </a:r>
            <a:r>
              <a:rPr lang="cs-CZ" sz="1800" dirty="0"/>
              <a:t>1087 – by </a:t>
            </a:r>
            <a:r>
              <a:rPr lang="cs-CZ" sz="1800" dirty="0" err="1"/>
              <a:t>empor</a:t>
            </a:r>
            <a:r>
              <a:rPr lang="cs-CZ" sz="1800" dirty="0"/>
              <a:t> Heinrich IV) Vladislav II (1157 – </a:t>
            </a:r>
            <a:r>
              <a:rPr lang="cs-CZ" sz="1800" dirty="0" err="1"/>
              <a:t>Barbrarossa</a:t>
            </a:r>
            <a:r>
              <a:rPr lang="cs-CZ" sz="1800" dirty="0"/>
              <a:t> </a:t>
            </a:r>
            <a:r>
              <a:rPr lang="cs-CZ" sz="1800" dirty="0" err="1"/>
              <a:t>battle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Milan) </a:t>
            </a:r>
          </a:p>
          <a:p>
            <a:r>
              <a:rPr lang="cs-CZ" sz="1800" dirty="0"/>
              <a:t>End 12th </a:t>
            </a:r>
            <a:r>
              <a:rPr lang="cs-CZ" sz="1800" dirty="0" err="1"/>
              <a:t>century</a:t>
            </a:r>
            <a:r>
              <a:rPr lang="cs-CZ" sz="1800" dirty="0"/>
              <a:t>: </a:t>
            </a:r>
            <a:r>
              <a:rPr lang="cs-CZ" sz="1800" dirty="0" err="1"/>
              <a:t>century</a:t>
            </a:r>
            <a:r>
              <a:rPr lang="cs-CZ" sz="1800" dirty="0"/>
              <a:t> – </a:t>
            </a:r>
            <a:r>
              <a:rPr lang="cs-CZ" sz="1800" dirty="0" err="1"/>
              <a:t>Moravian</a:t>
            </a:r>
            <a:r>
              <a:rPr lang="cs-CZ" sz="1800" dirty="0"/>
              <a:t> </a:t>
            </a:r>
            <a:r>
              <a:rPr lang="cs-CZ" sz="1800" dirty="0" err="1"/>
              <a:t>Markgraf</a:t>
            </a:r>
            <a:endParaRPr lang="cs-CZ" sz="1800" dirty="0"/>
          </a:p>
          <a:p>
            <a:r>
              <a:rPr lang="cs-CZ" sz="1800" dirty="0"/>
              <a:t>1212 – </a:t>
            </a:r>
            <a:r>
              <a:rPr lang="cs-CZ" sz="1800" dirty="0" err="1"/>
              <a:t>Golden</a:t>
            </a:r>
            <a:r>
              <a:rPr lang="cs-CZ" sz="1800" dirty="0"/>
              <a:t> Bula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Sicily</a:t>
            </a:r>
            <a:r>
              <a:rPr lang="cs-CZ" sz="1800" dirty="0"/>
              <a:t> – Czech </a:t>
            </a:r>
            <a:r>
              <a:rPr lang="cs-CZ" sz="1800" dirty="0" err="1"/>
              <a:t>Kingdom</a:t>
            </a:r>
            <a:endParaRPr lang="cs-CZ" sz="1800" dirty="0"/>
          </a:p>
          <a:p>
            <a:r>
              <a:rPr lang="cs-CZ" sz="1800" dirty="0"/>
              <a:t>end </a:t>
            </a:r>
            <a:r>
              <a:rPr lang="cs-CZ" sz="1800" dirty="0" err="1"/>
              <a:t>of</a:t>
            </a:r>
            <a:r>
              <a:rPr lang="cs-CZ" sz="1800" dirty="0"/>
              <a:t> 13 </a:t>
            </a:r>
            <a:r>
              <a:rPr lang="cs-CZ" sz="1800" dirty="0" err="1"/>
              <a:t>century</a:t>
            </a:r>
            <a:r>
              <a:rPr lang="cs-CZ" sz="1800" dirty="0"/>
              <a:t> – Bohemian King </a:t>
            </a:r>
            <a:r>
              <a:rPr lang="cs-CZ" sz="1800" dirty="0" err="1"/>
              <a:t>one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Kurfürts</a:t>
            </a:r>
            <a:endParaRPr lang="cs-CZ" sz="1800" dirty="0"/>
          </a:p>
          <a:p>
            <a:r>
              <a:rPr lang="cs-CZ" sz="1800" dirty="0" err="1"/>
              <a:t>Begin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14. </a:t>
            </a:r>
            <a:r>
              <a:rPr lang="cs-CZ" sz="1800" dirty="0" err="1"/>
              <a:t>century</a:t>
            </a:r>
            <a:r>
              <a:rPr lang="cs-CZ" sz="1800" dirty="0"/>
              <a:t> – </a:t>
            </a:r>
            <a:r>
              <a:rPr lang="cs-CZ" sz="1800" dirty="0" err="1"/>
              <a:t>The</a:t>
            </a:r>
            <a:r>
              <a:rPr lang="cs-CZ" sz="1800" dirty="0"/>
              <a:t> Přemysl </a:t>
            </a:r>
            <a:r>
              <a:rPr lang="cs-CZ" sz="1800" dirty="0" err="1"/>
              <a:t>dinasty</a:t>
            </a:r>
            <a:r>
              <a:rPr lang="cs-CZ" sz="1800" dirty="0"/>
              <a:t> </a:t>
            </a:r>
            <a:r>
              <a:rPr lang="cs-CZ" sz="1800" dirty="0" err="1"/>
              <a:t>death</a:t>
            </a:r>
            <a:r>
              <a:rPr lang="cs-CZ" sz="1800" dirty="0"/>
              <a:t> by </a:t>
            </a:r>
            <a:r>
              <a:rPr lang="cs-CZ" sz="1800" dirty="0" err="1"/>
              <a:t>sword</a:t>
            </a:r>
            <a:r>
              <a:rPr lang="cs-CZ" sz="1800" dirty="0"/>
              <a:t> (+</a:t>
            </a:r>
            <a:r>
              <a:rPr lang="cs-CZ" sz="1800" dirty="0" err="1"/>
              <a:t>Wencel</a:t>
            </a:r>
            <a:r>
              <a:rPr lang="cs-CZ" sz="1800" dirty="0"/>
              <a:t> III. </a:t>
            </a:r>
            <a:r>
              <a:rPr lang="cs-CZ" sz="1800" dirty="0" err="1"/>
              <a:t>assassinated</a:t>
            </a:r>
            <a:r>
              <a:rPr lang="cs-CZ" sz="1800" dirty="0"/>
              <a:t> In Olomouc) – </a:t>
            </a:r>
            <a:r>
              <a:rPr lang="cs-CZ" sz="1800" dirty="0" err="1"/>
              <a:t>the</a:t>
            </a:r>
            <a:r>
              <a:rPr lang="cs-CZ" sz="1800" dirty="0"/>
              <a:t> Bohemian </a:t>
            </a:r>
            <a:r>
              <a:rPr lang="cs-CZ" sz="1800" dirty="0" err="1"/>
              <a:t>Kingdom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free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smtClean="0"/>
              <a:t>feud </a:t>
            </a:r>
            <a:r>
              <a:rPr lang="cs-CZ" sz="1800" dirty="0"/>
              <a:t>–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 smtClean="0"/>
              <a:t>Epmor</a:t>
            </a:r>
            <a:r>
              <a:rPr lang="cs-CZ" sz="1800" dirty="0" smtClean="0"/>
              <a:t> </a:t>
            </a:r>
            <a:r>
              <a:rPr lang="cs-CZ" sz="1800" dirty="0"/>
              <a:t>Fridrich </a:t>
            </a:r>
            <a:r>
              <a:rPr lang="cs-CZ" sz="1800" dirty="0" err="1"/>
              <a:t>give</a:t>
            </a:r>
            <a:r>
              <a:rPr lang="cs-CZ" sz="1800" dirty="0"/>
              <a:t> </a:t>
            </a:r>
            <a:r>
              <a:rPr lang="cs-CZ" sz="1800" dirty="0" err="1"/>
              <a:t>it</a:t>
            </a:r>
            <a:r>
              <a:rPr lang="cs-CZ" sz="1800" dirty="0"/>
              <a:t> to his son Rudolf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Habsburg</a:t>
            </a:r>
            <a:r>
              <a:rPr lang="cs-CZ" sz="1800" dirty="0"/>
              <a:t> (he </a:t>
            </a:r>
            <a:r>
              <a:rPr lang="cs-CZ" sz="1800" dirty="0" err="1"/>
              <a:t>died</a:t>
            </a:r>
            <a:r>
              <a:rPr lang="cs-CZ" sz="1800" dirty="0"/>
              <a:t> </a:t>
            </a:r>
            <a:r>
              <a:rPr lang="cs-CZ" sz="1800" dirty="0" err="1"/>
              <a:t>one</a:t>
            </a:r>
            <a:r>
              <a:rPr lang="cs-CZ" sz="1800" dirty="0"/>
              <a:t> </a:t>
            </a:r>
            <a:r>
              <a:rPr lang="cs-CZ" sz="1800" dirty="0" err="1"/>
              <a:t>year</a:t>
            </a:r>
            <a:r>
              <a:rPr lang="cs-CZ" sz="1800" dirty="0"/>
              <a:t> </a:t>
            </a:r>
            <a:r>
              <a:rPr lang="cs-CZ" sz="1800" dirty="0" err="1"/>
              <a:t>later</a:t>
            </a:r>
            <a:r>
              <a:rPr lang="cs-CZ" sz="1800" dirty="0"/>
              <a:t>)</a:t>
            </a:r>
          </a:p>
          <a:p>
            <a:r>
              <a:rPr lang="cs-CZ" sz="1800" dirty="0" err="1"/>
              <a:t>Golden</a:t>
            </a:r>
            <a:r>
              <a:rPr lang="cs-CZ" sz="1800" dirty="0"/>
              <a:t> bula </a:t>
            </a:r>
            <a:r>
              <a:rPr lang="cs-CZ" sz="1800" dirty="0" err="1"/>
              <a:t>of</a:t>
            </a:r>
            <a:r>
              <a:rPr lang="cs-CZ" sz="1800" dirty="0"/>
              <a:t> Charles IV – </a:t>
            </a:r>
            <a:r>
              <a:rPr lang="cs-CZ" sz="1800" dirty="0" err="1"/>
              <a:t>privileged</a:t>
            </a:r>
            <a:r>
              <a:rPr lang="cs-CZ" sz="1800" dirty="0"/>
              <a:t> </a:t>
            </a:r>
            <a:r>
              <a:rPr lang="cs-CZ" sz="1800" dirty="0" err="1"/>
              <a:t>position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Bohemian </a:t>
            </a:r>
            <a:r>
              <a:rPr lang="cs-CZ" sz="1800" dirty="0" err="1"/>
              <a:t>Kingdom</a:t>
            </a:r>
            <a:r>
              <a:rPr lang="cs-CZ" sz="1800" dirty="0"/>
              <a:t> – </a:t>
            </a:r>
            <a:r>
              <a:rPr lang="cs-CZ" sz="1800" dirty="0" err="1"/>
              <a:t>the</a:t>
            </a:r>
            <a:r>
              <a:rPr lang="cs-CZ" sz="1800" dirty="0"/>
              <a:t> king has full </a:t>
            </a:r>
            <a:r>
              <a:rPr lang="cs-CZ" sz="1800" dirty="0" err="1"/>
              <a:t>jurisdiction</a:t>
            </a:r>
            <a:r>
              <a:rPr lang="cs-CZ" sz="1800" dirty="0"/>
              <a:t> on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teritory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kingdom</a:t>
            </a:r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71B886-7C97-4C0D-BCD2-08F9E8496989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3565326"/>
      </p:ext>
    </p:extLst>
  </p:cSld>
  <p:clrMapOvr>
    <a:masterClrMapping/>
  </p:clrMapOvr>
</p:sld>
</file>

<file path=ppt/theme/theme1.xml><?xml version="1.0" encoding="utf-8"?>
<a:theme xmlns:a="http://schemas.openxmlformats.org/drawingml/2006/main" name="sabona anglicky">
  <a:themeElements>
    <a:clrScheme name="PF_PPT_prezentace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PF_PPT_prezenta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F_PPT_prezentac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ÉŽOVÁ TITL">
  <a:themeElements>
    <a:clrScheme name="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TIT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sabona anglicky</Template>
  <TotalTime>2755</TotalTime>
  <Words>896</Words>
  <Application>Microsoft Office PowerPoint</Application>
  <PresentationFormat>Předvádění na obrazovce (4:3)</PresentationFormat>
  <Paragraphs>97</Paragraphs>
  <Slides>11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sabona anglicky</vt:lpstr>
      <vt:lpstr>BÉŽOVÁ TITL</vt:lpstr>
      <vt:lpstr>Middle ages</vt:lpstr>
      <vt:lpstr>Early Middle Ages</vt:lpstr>
      <vt:lpstr>Bohemian kingdom 13th century</vt:lpstr>
      <vt:lpstr>Bohemian kingdom 14th century</vt:lpstr>
      <vt:lpstr>Bohemian kingdom 15th century</vt:lpstr>
      <vt:lpstr>Bohemian Kingdom in 16th century</vt:lpstr>
      <vt:lpstr>The relationship of the Czech state and the Holy Roman Empire</vt:lpstr>
      <vt:lpstr>Holy Roman Empire and Bohemia</vt:lpstr>
      <vt:lpstr>Holy roman Empire and Bohemia II.</vt:lpstr>
      <vt:lpstr>Civitas – the town in legal sense</vt:lpstr>
      <vt:lpstr>Important legal monuments</vt:lpstr>
    </vt:vector>
  </TitlesOfParts>
  <Company>PrF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age</dc:title>
  <dc:creator>10908</dc:creator>
  <cp:lastModifiedBy>Pavel Salák</cp:lastModifiedBy>
  <cp:revision>27</cp:revision>
  <dcterms:created xsi:type="dcterms:W3CDTF">2017-10-08T07:43:50Z</dcterms:created>
  <dcterms:modified xsi:type="dcterms:W3CDTF">2017-10-12T07:14:29Z</dcterms:modified>
</cp:coreProperties>
</file>