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0"/>
  </p:notesMasterIdLst>
  <p:handoutMasterIdLst>
    <p:handoutMasterId r:id="rId31"/>
  </p:handoutMasterIdLst>
  <p:sldIdLst>
    <p:sldId id="258" r:id="rId2"/>
    <p:sldId id="317" r:id="rId3"/>
    <p:sldId id="504" r:id="rId4"/>
    <p:sldId id="526" r:id="rId5"/>
    <p:sldId id="531" r:id="rId6"/>
    <p:sldId id="527" r:id="rId7"/>
    <p:sldId id="507" r:id="rId8"/>
    <p:sldId id="528" r:id="rId9"/>
    <p:sldId id="508" r:id="rId10"/>
    <p:sldId id="529" r:id="rId11"/>
    <p:sldId id="511" r:id="rId12"/>
    <p:sldId id="512" r:id="rId13"/>
    <p:sldId id="513" r:id="rId14"/>
    <p:sldId id="514" r:id="rId15"/>
    <p:sldId id="532" r:id="rId16"/>
    <p:sldId id="515" r:id="rId17"/>
    <p:sldId id="533" r:id="rId18"/>
    <p:sldId id="517" r:id="rId19"/>
    <p:sldId id="530" r:id="rId20"/>
    <p:sldId id="519" r:id="rId21"/>
    <p:sldId id="520" r:id="rId22"/>
    <p:sldId id="521" r:id="rId23"/>
    <p:sldId id="522" r:id="rId24"/>
    <p:sldId id="523" r:id="rId25"/>
    <p:sldId id="524" r:id="rId26"/>
    <p:sldId id="500" r:id="rId27"/>
    <p:sldId id="525" r:id="rId28"/>
    <p:sldId id="272" r:id="rId29"/>
  </p:sldIdLst>
  <p:sldSz cx="12160250" cy="6840538"/>
  <p:notesSz cx="9926638" cy="6797675"/>
  <p:defaultTextStyle>
    <a:defPPr>
      <a:defRPr lang="cs-CZ"/>
    </a:defPPr>
    <a:lvl1pPr marL="0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1pPr>
    <a:lvl2pPr marL="452537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2pPr>
    <a:lvl3pPr marL="905073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3pPr>
    <a:lvl4pPr marL="1357610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4pPr>
    <a:lvl5pPr marL="1810146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5pPr>
    <a:lvl6pPr marL="2262683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6pPr>
    <a:lvl7pPr marL="2715219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7pPr>
    <a:lvl8pPr marL="3167756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8pPr>
    <a:lvl9pPr marL="3620292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4">
          <p15:clr>
            <a:srgbClr val="A4A3A4"/>
          </p15:clr>
        </p15:guide>
        <p15:guide id="2" pos="383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50" autoAdjust="0"/>
    <p:restoredTop sz="86121" autoAdjust="0"/>
  </p:normalViewPr>
  <p:slideViewPr>
    <p:cSldViewPr snapToGrid="0">
      <p:cViewPr varScale="1">
        <p:scale>
          <a:sx n="129" d="100"/>
          <a:sy n="129" d="100"/>
        </p:scale>
        <p:origin x="138" y="180"/>
      </p:cViewPr>
      <p:guideLst>
        <p:guide orient="horz" pos="2154"/>
        <p:guide pos="383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70E0A8-DDAF-4BD0-8946-0C9303833599}" type="datetimeFigureOut">
              <a:rPr lang="cs-CZ" smtClean="0"/>
              <a:t>10.10.2019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80E66-FCA5-412C-BB31-6F95C44FF9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1529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DC1901-92BB-4FDD-BA03-8B5D36861ACA}" type="datetimeFigureOut">
              <a:rPr lang="cs-CZ" smtClean="0"/>
              <a:t>10.10.2019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8EE4EC-FC1D-4A5C-A5BA-DA124659C1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4033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924175" y="849313"/>
            <a:ext cx="4078288" cy="229393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EE4EC-FC1D-4A5C-A5BA-DA124659C1D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231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9305" y="6450675"/>
            <a:ext cx="9242264" cy="216000"/>
          </a:xfrm>
        </p:spPr>
        <p:txBody>
          <a:bodyPr/>
          <a:lstStyle/>
          <a:p>
            <a:pPr algn="ctr"/>
            <a:r>
              <a:rPr lang="cs-CZ" dirty="0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3200" y="2898000"/>
            <a:ext cx="3341877" cy="1030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570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2870" y="1980001"/>
            <a:ext cx="10215134" cy="1612866"/>
          </a:xfrm>
        </p:spPr>
        <p:txBody>
          <a:bodyPr anchor="t">
            <a:normAutofit/>
          </a:bodyPr>
          <a:lstStyle>
            <a:lvl1pPr algn="l">
              <a:defRPr sz="3513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870" y="3592866"/>
            <a:ext cx="10215134" cy="1552712"/>
          </a:xfrm>
        </p:spPr>
        <p:txBody>
          <a:bodyPr/>
          <a:lstStyle>
            <a:lvl1pPr marL="0" indent="0" algn="l">
              <a:buNone/>
              <a:defRPr sz="3192">
                <a:solidFill>
                  <a:schemeClr val="accent2"/>
                </a:solidFill>
              </a:defRPr>
            </a:lvl1pPr>
            <a:lvl2pPr marL="608008" indent="0" algn="ctr">
              <a:buNone/>
              <a:defRPr sz="2659"/>
            </a:lvl2pPr>
            <a:lvl3pPr marL="1216015" indent="0" algn="ctr">
              <a:buNone/>
              <a:defRPr sz="2394"/>
            </a:lvl3pPr>
            <a:lvl4pPr marL="1824024" indent="0" algn="ctr">
              <a:buNone/>
              <a:defRPr sz="2128"/>
            </a:lvl4pPr>
            <a:lvl5pPr marL="2432032" indent="0" algn="ctr">
              <a:buNone/>
              <a:defRPr sz="2128"/>
            </a:lvl5pPr>
            <a:lvl6pPr marL="3040039" indent="0" algn="ctr">
              <a:buNone/>
              <a:defRPr sz="2128"/>
            </a:lvl6pPr>
            <a:lvl7pPr marL="3648047" indent="0" algn="ctr">
              <a:buNone/>
              <a:defRPr sz="2128"/>
            </a:lvl7pPr>
            <a:lvl8pPr marL="4256056" indent="0" algn="ctr">
              <a:buNone/>
              <a:defRPr sz="2128"/>
            </a:lvl8pPr>
            <a:lvl9pPr marL="4864063" indent="0" algn="ctr">
              <a:buNone/>
              <a:defRPr sz="2128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721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2870" y="4380949"/>
            <a:ext cx="10215134" cy="982528"/>
          </a:xfrm>
        </p:spPr>
        <p:txBody>
          <a:bodyPr anchor="t">
            <a:normAutofit/>
          </a:bodyPr>
          <a:lstStyle>
            <a:lvl1pPr algn="ctr">
              <a:defRPr sz="3513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870" y="5363480"/>
            <a:ext cx="10215134" cy="945883"/>
          </a:xfrm>
        </p:spPr>
        <p:txBody>
          <a:bodyPr/>
          <a:lstStyle>
            <a:lvl1pPr marL="0" indent="0" algn="ctr">
              <a:buNone/>
              <a:defRPr sz="3192">
                <a:solidFill>
                  <a:schemeClr val="accent2"/>
                </a:solidFill>
              </a:defRPr>
            </a:lvl1pPr>
            <a:lvl2pPr marL="608008" indent="0" algn="ctr">
              <a:buNone/>
              <a:defRPr sz="2659"/>
            </a:lvl2pPr>
            <a:lvl3pPr marL="1216015" indent="0" algn="ctr">
              <a:buNone/>
              <a:defRPr sz="2394"/>
            </a:lvl3pPr>
            <a:lvl4pPr marL="1824024" indent="0" algn="ctr">
              <a:buNone/>
              <a:defRPr sz="2128"/>
            </a:lvl4pPr>
            <a:lvl5pPr marL="2432032" indent="0" algn="ctr">
              <a:buNone/>
              <a:defRPr sz="2128"/>
            </a:lvl5pPr>
            <a:lvl6pPr marL="3040039" indent="0" algn="ctr">
              <a:buNone/>
              <a:defRPr sz="2128"/>
            </a:lvl6pPr>
            <a:lvl7pPr marL="3648047" indent="0" algn="ctr">
              <a:buNone/>
              <a:defRPr sz="2128"/>
            </a:lvl7pPr>
            <a:lvl8pPr marL="4256056" indent="0" algn="ctr">
              <a:buNone/>
              <a:defRPr sz="2128"/>
            </a:lvl8pPr>
            <a:lvl9pPr marL="4864063" indent="0" algn="ctr">
              <a:buNone/>
              <a:defRPr sz="2128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9305" y="6450675"/>
            <a:ext cx="9242264" cy="216000"/>
          </a:xfrm>
        </p:spPr>
        <p:txBody>
          <a:bodyPr/>
          <a:lstStyle/>
          <a:p>
            <a:pPr algn="ctr"/>
            <a:r>
              <a:rPr lang="cs-CZ" dirty="0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8947" y="1260000"/>
            <a:ext cx="2202979" cy="1824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240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349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2870" y="2462400"/>
            <a:ext cx="4895025" cy="3898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2979" y="2462400"/>
            <a:ext cx="4895025" cy="3898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382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2870" y="1620000"/>
            <a:ext cx="10215134" cy="748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870" y="2368800"/>
            <a:ext cx="4893536" cy="693376"/>
          </a:xfrm>
        </p:spPr>
        <p:txBody>
          <a:bodyPr anchor="b"/>
          <a:lstStyle>
            <a:lvl1pPr marL="0" indent="0">
              <a:buNone/>
              <a:defRPr sz="3192" b="1"/>
            </a:lvl1pPr>
            <a:lvl2pPr marL="608008" indent="0">
              <a:buNone/>
              <a:defRPr sz="2659" b="1"/>
            </a:lvl2pPr>
            <a:lvl3pPr marL="1216015" indent="0">
              <a:buNone/>
              <a:defRPr sz="2394" b="1"/>
            </a:lvl3pPr>
            <a:lvl4pPr marL="1824024" indent="0">
              <a:buNone/>
              <a:defRPr sz="2128" b="1"/>
            </a:lvl4pPr>
            <a:lvl5pPr marL="2432032" indent="0">
              <a:buNone/>
              <a:defRPr sz="2128" b="1"/>
            </a:lvl5pPr>
            <a:lvl6pPr marL="3040039" indent="0">
              <a:buNone/>
              <a:defRPr sz="2128" b="1"/>
            </a:lvl6pPr>
            <a:lvl7pPr marL="3648047" indent="0">
              <a:buNone/>
              <a:defRPr sz="2128" b="1"/>
            </a:lvl7pPr>
            <a:lvl8pPr marL="4256056" indent="0">
              <a:buNone/>
              <a:defRPr sz="2128" b="1"/>
            </a:lvl8pPr>
            <a:lvl9pPr marL="4864063" indent="0">
              <a:buNone/>
              <a:defRPr sz="2128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2870" y="3151650"/>
            <a:ext cx="4893536" cy="32095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468" y="2368800"/>
            <a:ext cx="4893536" cy="693376"/>
          </a:xfrm>
        </p:spPr>
        <p:txBody>
          <a:bodyPr anchor="b"/>
          <a:lstStyle>
            <a:lvl1pPr marL="0" indent="0">
              <a:buNone/>
              <a:defRPr sz="3192" b="1"/>
            </a:lvl1pPr>
            <a:lvl2pPr marL="608008" indent="0">
              <a:buNone/>
              <a:defRPr sz="2659" b="1"/>
            </a:lvl2pPr>
            <a:lvl3pPr marL="1216015" indent="0">
              <a:buNone/>
              <a:defRPr sz="2394" b="1"/>
            </a:lvl3pPr>
            <a:lvl4pPr marL="1824024" indent="0">
              <a:buNone/>
              <a:defRPr sz="2128" b="1"/>
            </a:lvl4pPr>
            <a:lvl5pPr marL="2432032" indent="0">
              <a:buNone/>
              <a:defRPr sz="2128" b="1"/>
            </a:lvl5pPr>
            <a:lvl6pPr marL="3040039" indent="0">
              <a:buNone/>
              <a:defRPr sz="2128" b="1"/>
            </a:lvl6pPr>
            <a:lvl7pPr marL="3648047" indent="0">
              <a:buNone/>
              <a:defRPr sz="2128" b="1"/>
            </a:lvl7pPr>
            <a:lvl8pPr marL="4256056" indent="0">
              <a:buNone/>
              <a:defRPr sz="2128" b="1"/>
            </a:lvl8pPr>
            <a:lvl9pPr marL="4864063" indent="0">
              <a:buNone/>
              <a:defRPr sz="2128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468" y="3151650"/>
            <a:ext cx="4893536" cy="32095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271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472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811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2870" y="1620000"/>
            <a:ext cx="4059167" cy="748800"/>
          </a:xfrm>
        </p:spPr>
        <p:txBody>
          <a:bodyPr anchor="b">
            <a:normAutofit/>
          </a:bodyPr>
          <a:lstStyle>
            <a:lvl1pPr>
              <a:defRPr sz="3513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69690" y="1620000"/>
            <a:ext cx="6018314" cy="4733283"/>
          </a:xfrm>
        </p:spPr>
        <p:txBody>
          <a:bodyPr>
            <a:normAutofit/>
          </a:bodyPr>
          <a:lstStyle>
            <a:lvl1pPr>
              <a:defRPr sz="3243"/>
            </a:lvl1pPr>
            <a:lvl2pPr>
              <a:defRPr sz="2702"/>
            </a:lvl2pPr>
            <a:lvl3pPr>
              <a:defRPr sz="2432"/>
            </a:lvl3pPr>
            <a:lvl4pPr>
              <a:defRPr sz="2162"/>
            </a:lvl4pPr>
            <a:lvl5pPr>
              <a:defRPr sz="2162"/>
            </a:lvl5pPr>
            <a:lvl6pPr>
              <a:defRPr sz="2659"/>
            </a:lvl6pPr>
            <a:lvl7pPr>
              <a:defRPr sz="2659"/>
            </a:lvl7pPr>
            <a:lvl8pPr>
              <a:defRPr sz="2659"/>
            </a:lvl8pPr>
            <a:lvl9pPr>
              <a:defRPr sz="2659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72870" y="2458274"/>
            <a:ext cx="4059167" cy="3902926"/>
          </a:xfrm>
        </p:spPr>
        <p:txBody>
          <a:bodyPr/>
          <a:lstStyle>
            <a:lvl1pPr marL="0" indent="0">
              <a:buNone/>
              <a:defRPr sz="2128"/>
            </a:lvl1pPr>
            <a:lvl2pPr marL="608008" indent="0">
              <a:buNone/>
              <a:defRPr sz="1862"/>
            </a:lvl2pPr>
            <a:lvl3pPr marL="1216015" indent="0">
              <a:buNone/>
              <a:defRPr sz="1596"/>
            </a:lvl3pPr>
            <a:lvl4pPr marL="1824024" indent="0">
              <a:buNone/>
              <a:defRPr sz="1330"/>
            </a:lvl4pPr>
            <a:lvl5pPr marL="2432032" indent="0">
              <a:buNone/>
              <a:defRPr sz="1330"/>
            </a:lvl5pPr>
            <a:lvl6pPr marL="3040039" indent="0">
              <a:buNone/>
              <a:defRPr sz="1330"/>
            </a:lvl6pPr>
            <a:lvl7pPr marL="3648047" indent="0">
              <a:buNone/>
              <a:defRPr sz="1330"/>
            </a:lvl7pPr>
            <a:lvl8pPr marL="4256056" indent="0">
              <a:buNone/>
              <a:defRPr sz="1330"/>
            </a:lvl8pPr>
            <a:lvl9pPr marL="4864063" indent="0">
              <a:buNone/>
              <a:defRPr sz="133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856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72870" y="1620000"/>
            <a:ext cx="10215134" cy="74808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870" y="2460570"/>
            <a:ext cx="10215134" cy="389866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72870" y="6450675"/>
            <a:ext cx="9619119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35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35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03B6205-E093-439F-9685-8F7A4FC3F425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872" y="540003"/>
            <a:ext cx="2560443" cy="710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032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3" r:id="rId2"/>
    <p:sldLayoutId id="2147483685" r:id="rId3"/>
    <p:sldLayoutId id="2147483674" r:id="rId4"/>
    <p:sldLayoutId id="2147483676" r:id="rId5"/>
    <p:sldLayoutId id="2147483677" r:id="rId6"/>
    <p:sldLayoutId id="2147483678" r:id="rId7"/>
    <p:sldLayoutId id="2147483679" r:id="rId8"/>
    <p:sldLayoutId id="2147483680" r:id="rId9"/>
  </p:sldLayoutIdLst>
  <p:hf sldNum="0" hdr="0" dt="0"/>
  <p:txStyles>
    <p:titleStyle>
      <a:lvl1pPr algn="l" defTabSz="1216015" rtl="0" eaLnBrk="1" latinLnBrk="0" hangingPunct="1">
        <a:lnSpc>
          <a:spcPct val="100000"/>
        </a:lnSpc>
        <a:spcBef>
          <a:spcPct val="0"/>
        </a:spcBef>
        <a:buNone/>
        <a:defRPr sz="3513" b="1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60365" indent="-360365" algn="l" defTabSz="1216015" rtl="0" eaLnBrk="1" latinLnBrk="0" hangingPunct="1">
        <a:lnSpc>
          <a:spcPct val="100000"/>
        </a:lnSpc>
        <a:spcBef>
          <a:spcPts val="1330"/>
        </a:spcBef>
        <a:buFont typeface="Arial" panose="020B0604020202020204" pitchFamily="34" charset="0"/>
        <a:buChar char="−"/>
        <a:defRPr sz="2702" kern="1200">
          <a:solidFill>
            <a:schemeClr val="accent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29310" indent="-368945" algn="l" defTabSz="1216015" rtl="0" eaLnBrk="1" latinLnBrk="0" hangingPunct="1">
        <a:lnSpc>
          <a:spcPct val="100000"/>
        </a:lnSpc>
        <a:spcBef>
          <a:spcPts val="665"/>
        </a:spcBef>
        <a:buFont typeface="Arial" panose="020B0604020202020204" pitchFamily="34" charset="0"/>
        <a:buChar char="−"/>
        <a:defRPr sz="2432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089675" indent="-360365" algn="l" defTabSz="1216015" rtl="0" eaLnBrk="1" latinLnBrk="0" hangingPunct="1">
        <a:lnSpc>
          <a:spcPct val="100000"/>
        </a:lnSpc>
        <a:spcBef>
          <a:spcPts val="665"/>
        </a:spcBef>
        <a:buFont typeface="Arial" panose="020B0604020202020204" pitchFamily="34" charset="0"/>
        <a:buChar char="−"/>
        <a:defRPr sz="2162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447896" indent="-358221" algn="l" defTabSz="1216015" rtl="0" eaLnBrk="1" latinLnBrk="0" hangingPunct="1">
        <a:lnSpc>
          <a:spcPct val="100000"/>
        </a:lnSpc>
        <a:spcBef>
          <a:spcPts val="665"/>
        </a:spcBef>
        <a:buFont typeface="Arial" panose="020B0604020202020204" pitchFamily="34" charset="0"/>
        <a:buChar char="−"/>
        <a:defRPr sz="1892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818985" indent="-371091" algn="l" defTabSz="1216015" rtl="0" eaLnBrk="1" latinLnBrk="0" hangingPunct="1">
        <a:lnSpc>
          <a:spcPct val="100000"/>
        </a:lnSpc>
        <a:spcBef>
          <a:spcPts val="665"/>
        </a:spcBef>
        <a:buFont typeface="Arial" panose="020B0604020202020204" pitchFamily="34" charset="0"/>
        <a:buChar char="−"/>
        <a:defRPr sz="1892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3344043" indent="-304004" algn="l" defTabSz="1216015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394" kern="1200">
          <a:solidFill>
            <a:schemeClr val="tx1"/>
          </a:solidFill>
          <a:latin typeface="+mn-lt"/>
          <a:ea typeface="+mn-ea"/>
          <a:cs typeface="+mn-cs"/>
        </a:defRPr>
      </a:lvl6pPr>
      <a:lvl7pPr marL="3952052" indent="-304004" algn="l" defTabSz="1216015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394" kern="1200">
          <a:solidFill>
            <a:schemeClr val="tx1"/>
          </a:solidFill>
          <a:latin typeface="+mn-lt"/>
          <a:ea typeface="+mn-ea"/>
          <a:cs typeface="+mn-cs"/>
        </a:defRPr>
      </a:lvl7pPr>
      <a:lvl8pPr marL="4560059" indent="-304004" algn="l" defTabSz="1216015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394" kern="1200">
          <a:solidFill>
            <a:schemeClr val="tx1"/>
          </a:solidFill>
          <a:latin typeface="+mn-lt"/>
          <a:ea typeface="+mn-ea"/>
          <a:cs typeface="+mn-cs"/>
        </a:defRPr>
      </a:lvl8pPr>
      <a:lvl9pPr marL="5168067" indent="-304004" algn="l" defTabSz="1216015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3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6015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1pPr>
      <a:lvl2pPr marL="608008" algn="l" defTabSz="1216015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2pPr>
      <a:lvl3pPr marL="1216015" algn="l" defTabSz="1216015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3pPr>
      <a:lvl4pPr marL="1824024" algn="l" defTabSz="1216015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4pPr>
      <a:lvl5pPr marL="2432032" algn="l" defTabSz="1216015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5pPr>
      <a:lvl6pPr marL="3040039" algn="l" defTabSz="1216015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6pPr>
      <a:lvl7pPr marL="3648047" algn="l" defTabSz="1216015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7pPr>
      <a:lvl8pPr marL="4256056" algn="l" defTabSz="1216015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8pPr>
      <a:lvl9pPr marL="4864063" algn="l" defTabSz="1216015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4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26572" y="3478124"/>
            <a:ext cx="10215134" cy="982528"/>
          </a:xfrm>
        </p:spPr>
        <p:txBody>
          <a:bodyPr>
            <a:normAutofit fontScale="90000"/>
          </a:bodyPr>
          <a:lstStyle/>
          <a:p>
            <a:r>
              <a:rPr lang="cs-CZ" sz="2700" b="0" dirty="0" smtClean="0"/>
              <a:t>Věcná práva</a:t>
            </a:r>
            <a:br>
              <a:rPr lang="cs-CZ" sz="2700" b="0" dirty="0" smtClean="0"/>
            </a:br>
            <a:r>
              <a:rPr lang="cs-CZ" sz="2700" b="0" dirty="0" smtClean="0"/>
              <a:t>ZS 2018/2019</a:t>
            </a:r>
            <a:r>
              <a:rPr lang="cs-CZ" b="0" dirty="0" smtClean="0"/>
              <a:t/>
            </a:r>
            <a:br>
              <a:rPr lang="cs-CZ" b="0" dirty="0" smtClean="0"/>
            </a:br>
            <a:endParaRPr lang="cs-CZ" b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3772" y="4488873"/>
            <a:ext cx="10215134" cy="1270659"/>
          </a:xfrm>
        </p:spPr>
        <p:txBody>
          <a:bodyPr>
            <a:noAutofit/>
          </a:bodyPr>
          <a:lstStyle/>
          <a:p>
            <a:r>
              <a:rPr lang="cs-CZ" sz="3400" b="1" dirty="0" smtClean="0"/>
              <a:t>9. Společné jmění manželů</a:t>
            </a:r>
            <a:endParaRPr lang="cs-CZ" sz="3400" b="1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355133" y="5997038"/>
            <a:ext cx="9242264" cy="261257"/>
          </a:xfrm>
        </p:spPr>
        <p:txBody>
          <a:bodyPr/>
          <a:lstStyle/>
          <a:p>
            <a:pPr algn="ctr"/>
            <a:r>
              <a:rPr lang="cs-CZ" sz="1600" dirty="0" smtClean="0"/>
              <a:t>Petr </a:t>
            </a:r>
            <a:r>
              <a:rPr lang="cs-CZ" sz="1600" dirty="0" err="1" smtClean="0"/>
              <a:t>Tégl</a:t>
            </a:r>
            <a:r>
              <a:rPr lang="cs-CZ" sz="1600" dirty="0" smtClean="0"/>
              <a:t>, Právnická fakulta UP, Katedra soukromého práva a civilního procesu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87411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Správa SJM v zákonném režimu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altLang="cs-CZ" sz="2200" dirty="0" smtClean="0"/>
              <a:t>Pojem </a:t>
            </a:r>
            <a:r>
              <a:rPr lang="cs-CZ" altLang="cs-CZ" sz="2200" dirty="0"/>
              <a:t>správy (§ 713 odst. 1</a:t>
            </a:r>
            <a:r>
              <a:rPr lang="cs-CZ" altLang="cs-CZ" sz="2200" dirty="0" smtClean="0"/>
              <a:t>)</a:t>
            </a:r>
          </a:p>
          <a:p>
            <a:pPr lvl="1" algn="just"/>
            <a:r>
              <a:rPr lang="cs-CZ" altLang="cs-CZ" sz="1930" dirty="0" smtClean="0"/>
              <a:t>V </a:t>
            </a:r>
            <a:r>
              <a:rPr lang="cs-CZ" altLang="cs-CZ" sz="1930" b="1" dirty="0" smtClean="0"/>
              <a:t>širším smyslu</a:t>
            </a:r>
            <a:r>
              <a:rPr lang="cs-CZ" altLang="cs-CZ" sz="1930" dirty="0" smtClean="0"/>
              <a:t>: </a:t>
            </a:r>
            <a:r>
              <a:rPr lang="cs-CZ" sz="2000" dirty="0"/>
              <a:t>správa SJM jako </a:t>
            </a:r>
            <a:r>
              <a:rPr lang="cs-CZ" sz="2000" dirty="0" smtClean="0"/>
              <a:t>takového; zahrnuje </a:t>
            </a:r>
            <a:r>
              <a:rPr lang="cs-CZ" sz="2000" dirty="0"/>
              <a:t>veškerá rozhodnutí a opatření, která se týkají SJM nebo jeho součástí a dotýkají se obou </a:t>
            </a:r>
            <a:r>
              <a:rPr lang="cs-CZ" sz="2000" dirty="0" smtClean="0"/>
              <a:t>manželů (např. rozhodnutí, kdo z manželů bude užívat tu kterou věc; rozhodnutí, zda bude určitá věc pronajata, opravena apod.).</a:t>
            </a:r>
          </a:p>
          <a:p>
            <a:pPr lvl="1" algn="just"/>
            <a:r>
              <a:rPr lang="cs-CZ" altLang="cs-CZ" sz="2000" dirty="0" smtClean="0"/>
              <a:t>V </a:t>
            </a:r>
            <a:r>
              <a:rPr lang="cs-CZ" altLang="cs-CZ" sz="2000" b="1" dirty="0" smtClean="0"/>
              <a:t>užším smyslu</a:t>
            </a:r>
            <a:r>
              <a:rPr lang="cs-CZ" altLang="cs-CZ" sz="2000" dirty="0" smtClean="0"/>
              <a:t>: (odst. 1 i. f.: „</a:t>
            </a:r>
            <a:r>
              <a:rPr lang="cs-CZ" altLang="cs-CZ" sz="2000" i="1" dirty="0" smtClean="0"/>
              <a:t>a spravují je oba manželé…</a:t>
            </a:r>
            <a:r>
              <a:rPr lang="cs-CZ" altLang="cs-CZ" sz="2000" dirty="0" smtClean="0"/>
              <a:t>“) – zbytková kategorie (např. uplatňování práv týkajících se SJM, jmenování správce atd.)</a:t>
            </a:r>
            <a:endParaRPr lang="cs-CZ" altLang="cs-CZ" sz="1930" dirty="0" smtClean="0"/>
          </a:p>
          <a:p>
            <a:pPr algn="just"/>
            <a:r>
              <a:rPr lang="cs-CZ" altLang="cs-CZ" sz="2200" b="1" dirty="0" smtClean="0"/>
              <a:t>Běžná správa X jiná než běžná správa</a:t>
            </a:r>
            <a:endParaRPr lang="cs-CZ" altLang="cs-CZ" sz="2200" b="1" dirty="0"/>
          </a:p>
          <a:p>
            <a:pPr algn="just"/>
            <a:r>
              <a:rPr lang="cs-CZ" altLang="cs-CZ" sz="2200" dirty="0" smtClean="0"/>
              <a:t>Běžná správa (běžné záležitosti)</a:t>
            </a:r>
            <a:endParaRPr lang="cs-CZ" altLang="cs-CZ" sz="2200" dirty="0"/>
          </a:p>
          <a:p>
            <a:pPr lvl="1" algn="just"/>
            <a:r>
              <a:rPr lang="cs-CZ" altLang="cs-CZ" sz="2200" dirty="0" smtClean="0"/>
              <a:t>Princip</a:t>
            </a:r>
            <a:r>
              <a:rPr lang="cs-CZ" altLang="cs-CZ" sz="2200" dirty="0"/>
              <a:t>: každý manžel může jednat </a:t>
            </a:r>
            <a:r>
              <a:rPr lang="cs-CZ" altLang="cs-CZ" sz="2200" b="1" dirty="0"/>
              <a:t>samostatně</a:t>
            </a:r>
            <a:r>
              <a:rPr lang="cs-CZ" altLang="cs-CZ" sz="2200" dirty="0"/>
              <a:t>, s účinky pro oba</a:t>
            </a:r>
          </a:p>
          <a:p>
            <a:pPr lvl="1" algn="just"/>
            <a:r>
              <a:rPr lang="cs-CZ" altLang="cs-CZ" sz="2200" dirty="0" smtClean="0"/>
              <a:t>Povinnosti </a:t>
            </a:r>
            <a:r>
              <a:rPr lang="cs-CZ" altLang="cs-CZ" sz="2200" dirty="0"/>
              <a:t>a práva spojená se SJM náleží manželům společně a nerozdílně (solidarita)</a:t>
            </a:r>
          </a:p>
          <a:p>
            <a:pPr lvl="1" algn="just"/>
            <a:r>
              <a:rPr lang="cs-CZ" altLang="cs-CZ" sz="2200" dirty="0" smtClean="0"/>
              <a:t>Z </a:t>
            </a:r>
            <a:r>
              <a:rPr lang="cs-CZ" altLang="cs-CZ" sz="2200" dirty="0"/>
              <a:t>právních jednání ohledně SJM jsou manželé zavázáni a oprávnění společně a nerozdílně (solidarita</a:t>
            </a:r>
            <a:r>
              <a:rPr lang="cs-CZ" altLang="cs-CZ" sz="22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6455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dirty="0" smtClean="0"/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200" dirty="0" smtClean="0"/>
              <a:t>Jiná než běžná správa</a:t>
            </a:r>
          </a:p>
          <a:p>
            <a:pPr lvl="1" algn="just"/>
            <a:r>
              <a:rPr lang="cs-CZ" altLang="cs-CZ" sz="2000" dirty="0" smtClean="0"/>
              <a:t>Princip: manželé jednají </a:t>
            </a:r>
            <a:r>
              <a:rPr lang="cs-CZ" altLang="cs-CZ" sz="2000" b="1" dirty="0" smtClean="0"/>
              <a:t>společně</a:t>
            </a:r>
            <a:r>
              <a:rPr lang="cs-CZ" altLang="cs-CZ" sz="2000" dirty="0" smtClean="0"/>
              <a:t>, nebo jedná</a:t>
            </a:r>
            <a:r>
              <a:rPr lang="cs-CZ" altLang="cs-CZ" sz="2000" b="1" dirty="0" smtClean="0"/>
              <a:t> jeden manžel se souhlasem druhého</a:t>
            </a:r>
          </a:p>
          <a:p>
            <a:pPr lvl="1" algn="just"/>
            <a:r>
              <a:rPr lang="cs-CZ" altLang="cs-CZ" sz="2000" dirty="0" smtClean="0"/>
              <a:t>Odmítá-li manžel dát souhlas bez vážného důvodu a v rozporu se zájmem manželů, rodiny nebo rodinné domácnosti, či není-li schopen vůli projevit, může druhý manžel navrhnout, aby souhlas manžela nahradil soud</a:t>
            </a:r>
          </a:p>
          <a:p>
            <a:pPr lvl="1" algn="just"/>
            <a:r>
              <a:rPr lang="cs-CZ" altLang="cs-CZ" sz="2000" dirty="0" smtClean="0"/>
              <a:t>Jedná-li právně manžel bez souhlasu druhého manžela v případě, kdy souhlasu bylo zapotřebí, </a:t>
            </a:r>
            <a:r>
              <a:rPr lang="cs-CZ" altLang="cs-CZ" sz="2000" b="1" dirty="0" smtClean="0"/>
              <a:t>může se druhý manžel dovolat neplatnosti </a:t>
            </a:r>
            <a:r>
              <a:rPr lang="cs-CZ" altLang="cs-CZ" sz="2000" dirty="0" smtClean="0"/>
              <a:t>takového jednání (relativní neplatnost) – vztah k § 984, popř. k jiným obdobným pravidlům?</a:t>
            </a:r>
          </a:p>
          <a:p>
            <a:pPr lvl="1" algn="just"/>
            <a:r>
              <a:rPr lang="cs-CZ" altLang="cs-CZ" sz="2000" dirty="0" smtClean="0"/>
              <a:t>§ 715: souhlas s použitím součásti SJM k podnikání či nabytí podílu v korporaci (zápis souhlasu do sbírky listin obchodního rejstříku); sankce: relativní neplatnost</a:t>
            </a:r>
            <a:endParaRPr lang="cs-CZ" altLang="cs-CZ" sz="20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6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altLang="cs-CZ" dirty="0" smtClean="0"/>
              <a:t>Smluvený režim SJM</a:t>
            </a:r>
            <a:endParaRPr lang="cs-CZ" altLang="cs-CZ" dirty="0"/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spcBef>
                <a:spcPts val="0"/>
              </a:spcBef>
              <a:defRPr/>
            </a:pPr>
            <a:r>
              <a:rPr lang="cs-CZ" altLang="cs-CZ" sz="2000" dirty="0"/>
              <a:t>Smluvní modifikace zákonného režimu (ale i režimu založeného rozhodnutím soudu – viz § 725) – tzv. modifikační smlouvy (též </a:t>
            </a:r>
            <a:r>
              <a:rPr lang="cs-CZ" altLang="cs-CZ" sz="2000" dirty="0" smtClean="0"/>
              <a:t>manželské, popř. předmanželské </a:t>
            </a:r>
            <a:r>
              <a:rPr lang="cs-CZ" altLang="cs-CZ" sz="2000" dirty="0"/>
              <a:t>smlouvy)</a:t>
            </a:r>
          </a:p>
          <a:p>
            <a:pPr algn="just">
              <a:spcBef>
                <a:spcPts val="0"/>
              </a:spcBef>
              <a:defRPr/>
            </a:pPr>
            <a:r>
              <a:rPr lang="cs-CZ" altLang="cs-CZ" sz="2000" dirty="0"/>
              <a:t>Uzavírají manželé či snoubenci (před vznikem manželství)</a:t>
            </a:r>
          </a:p>
          <a:p>
            <a:pPr algn="just">
              <a:spcBef>
                <a:spcPts val="0"/>
              </a:spcBef>
              <a:defRPr/>
            </a:pPr>
            <a:r>
              <a:rPr lang="cs-CZ" altLang="cs-CZ" sz="2000" dirty="0"/>
              <a:t>Zákaz zpětného účinku smlouvy</a:t>
            </a:r>
          </a:p>
          <a:p>
            <a:pPr algn="just">
              <a:spcBef>
                <a:spcPts val="0"/>
              </a:spcBef>
              <a:defRPr/>
            </a:pPr>
            <a:r>
              <a:rPr lang="cs-CZ" altLang="cs-CZ" sz="2000" dirty="0"/>
              <a:t>Forma veřejné listiny (not. zápisu)</a:t>
            </a:r>
          </a:p>
          <a:p>
            <a:pPr algn="just">
              <a:spcBef>
                <a:spcPts val="0"/>
              </a:spcBef>
              <a:defRPr/>
            </a:pPr>
            <a:r>
              <a:rPr lang="cs-CZ" altLang="cs-CZ" sz="2000" dirty="0"/>
              <a:t>Možnosti modifikace</a:t>
            </a:r>
          </a:p>
          <a:p>
            <a:pPr lvl="1" algn="just">
              <a:spcBef>
                <a:spcPts val="0"/>
              </a:spcBef>
              <a:defRPr/>
            </a:pPr>
            <a:r>
              <a:rPr lang="cs-CZ" altLang="cs-CZ" sz="1800" dirty="0"/>
              <a:t>Režim oddělených jmění</a:t>
            </a:r>
          </a:p>
          <a:p>
            <a:pPr lvl="1" algn="just">
              <a:spcBef>
                <a:spcPts val="0"/>
              </a:spcBef>
              <a:defRPr/>
            </a:pPr>
            <a:r>
              <a:rPr lang="cs-CZ" altLang="cs-CZ" sz="1800" dirty="0"/>
              <a:t>Vznik SJM ke dni zániku manželství (či ke dni, který nastane mezi vznikem a zánikem manželství)</a:t>
            </a:r>
          </a:p>
          <a:p>
            <a:pPr lvl="1" algn="just">
              <a:spcBef>
                <a:spcPts val="0"/>
              </a:spcBef>
              <a:defRPr/>
            </a:pPr>
            <a:r>
              <a:rPr lang="cs-CZ" altLang="cs-CZ" sz="1800" dirty="0"/>
              <a:t>Rozšíření či zúžení rozsahu SJM</a:t>
            </a:r>
          </a:p>
          <a:p>
            <a:pPr lvl="1" algn="just">
              <a:spcBef>
                <a:spcPts val="0"/>
              </a:spcBef>
              <a:defRPr/>
            </a:pPr>
            <a:r>
              <a:rPr lang="cs-CZ" altLang="cs-CZ" sz="1800" dirty="0"/>
              <a:t>Modifikace správy (izolovaná úprava)</a:t>
            </a:r>
          </a:p>
          <a:p>
            <a:pPr algn="just">
              <a:spcBef>
                <a:spcPts val="0"/>
              </a:spcBef>
              <a:defRPr/>
            </a:pPr>
            <a:r>
              <a:rPr lang="cs-CZ" altLang="cs-CZ" sz="2000" dirty="0"/>
              <a:t>I smluvený režim lze měnit – dohodou či rozhodnutím soudu</a:t>
            </a:r>
          </a:p>
        </p:txBody>
      </p:sp>
    </p:spTree>
    <p:extLst>
      <p:ext uri="{BB962C8B-B14F-4D97-AF65-F5344CB8AC3E}">
        <p14:creationId xmlns:p14="http://schemas.microsoft.com/office/powerpoint/2010/main" val="166725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altLang="cs-CZ" dirty="0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defRPr/>
            </a:pPr>
            <a:r>
              <a:rPr lang="cs-CZ" altLang="cs-CZ" sz="2200" dirty="0" smtClean="0"/>
              <a:t>Limity smluvní svobody:</a:t>
            </a:r>
          </a:p>
          <a:p>
            <a:pPr lvl="1" algn="just">
              <a:defRPr/>
            </a:pPr>
            <a:r>
              <a:rPr lang="cs-CZ" altLang="cs-CZ" sz="2200" dirty="0" smtClean="0"/>
              <a:t>Obvyklé vybavení rodinné domácnosti (§ 718 odst. 3) – </a:t>
            </a:r>
            <a:r>
              <a:rPr lang="cs-CZ" altLang="cs-CZ" sz="2200" dirty="0" err="1" smtClean="0"/>
              <a:t>def</a:t>
            </a:r>
            <a:r>
              <a:rPr lang="cs-CZ" altLang="cs-CZ" sz="2200" dirty="0" smtClean="0"/>
              <a:t>. § 698 (jde o modifikaci pravidel správy, nikoli o modifikaci vlastnického režimu)</a:t>
            </a:r>
          </a:p>
          <a:p>
            <a:pPr lvl="1" algn="just">
              <a:defRPr/>
            </a:pPr>
            <a:r>
              <a:rPr lang="cs-CZ" altLang="cs-CZ" sz="2200" dirty="0" smtClean="0"/>
              <a:t>Smlouva nesmí vyloučit  schopnost manžela zabezpečovat rodinu (§ 719 odst. 1) – </a:t>
            </a:r>
            <a:r>
              <a:rPr lang="cs-CZ" altLang="cs-CZ" sz="2200" b="1" dirty="0" smtClean="0"/>
              <a:t>nedává smysl </a:t>
            </a:r>
            <a:r>
              <a:rPr lang="cs-CZ" altLang="cs-CZ" sz="2200" dirty="0" smtClean="0"/>
              <a:t>(viz § 690, 697)</a:t>
            </a:r>
          </a:p>
          <a:p>
            <a:pPr lvl="1" algn="just">
              <a:defRPr/>
            </a:pPr>
            <a:r>
              <a:rPr lang="cs-CZ" altLang="cs-CZ" sz="2200" dirty="0" smtClean="0"/>
              <a:t>Ochrana třetích osob, ledaže by s modifikací souhlasily (§ 719 odst. 2) – </a:t>
            </a:r>
            <a:r>
              <a:rPr lang="cs-CZ" altLang="cs-CZ" sz="2200" b="1" dirty="0" smtClean="0"/>
              <a:t>nedává smysl</a:t>
            </a:r>
            <a:r>
              <a:rPr lang="cs-CZ" altLang="cs-CZ" sz="2200" dirty="0" smtClean="0"/>
              <a:t> (viz pravidla o relativní neúčinnosti, § 589 </a:t>
            </a:r>
            <a:r>
              <a:rPr lang="cs-CZ" altLang="cs-CZ" sz="2200" dirty="0" err="1" smtClean="0"/>
              <a:t>an</a:t>
            </a:r>
            <a:r>
              <a:rPr lang="cs-CZ" altLang="cs-CZ" sz="2200" dirty="0" smtClean="0"/>
              <a:t>. a § 733)</a:t>
            </a:r>
          </a:p>
          <a:p>
            <a:pPr algn="just">
              <a:defRPr/>
            </a:pPr>
            <a:r>
              <a:rPr lang="cs-CZ" altLang="cs-CZ" sz="2200" dirty="0"/>
              <a:t>§ 720: účinnost </a:t>
            </a:r>
            <a:r>
              <a:rPr lang="cs-CZ" altLang="cs-CZ" sz="2200" dirty="0" smtClean="0"/>
              <a:t>(účinky) modifikační </a:t>
            </a:r>
            <a:r>
              <a:rPr lang="cs-CZ" altLang="cs-CZ" sz="2200" dirty="0"/>
              <a:t>smlouvy</a:t>
            </a:r>
          </a:p>
          <a:p>
            <a:pPr algn="just">
              <a:defRPr/>
            </a:pPr>
            <a:r>
              <a:rPr lang="cs-CZ" altLang="cs-CZ" sz="2200" dirty="0"/>
              <a:t>§ 721 – otázka právní úpravy veřejného seznamu manželských smluv – viz blíže not. řád</a:t>
            </a:r>
          </a:p>
        </p:txBody>
      </p:sp>
    </p:spTree>
    <p:extLst>
      <p:ext uri="{BB962C8B-B14F-4D97-AF65-F5344CB8AC3E}">
        <p14:creationId xmlns:p14="http://schemas.microsoft.com/office/powerpoint/2010/main" val="82019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 smtClean="0"/>
              <a:t>Smluvená správa SJM</a:t>
            </a:r>
            <a:endParaRPr lang="cs-CZ" altLang="cs-CZ" dirty="0"/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  <a:defRPr/>
            </a:pPr>
            <a:r>
              <a:rPr lang="cs-CZ" altLang="cs-CZ" sz="2400" dirty="0" smtClean="0"/>
              <a:t>Nesprávná </a:t>
            </a:r>
            <a:r>
              <a:rPr lang="cs-CZ" altLang="cs-CZ" sz="2400" dirty="0"/>
              <a:t>terminologie zákona – správa „ve smluveném režimu“ (§ 722 </a:t>
            </a:r>
            <a:r>
              <a:rPr lang="cs-CZ" altLang="cs-CZ" sz="2400" dirty="0" err="1"/>
              <a:t>an</a:t>
            </a:r>
            <a:r>
              <a:rPr lang="cs-CZ" altLang="cs-CZ" sz="2400" dirty="0"/>
              <a:t>.)</a:t>
            </a:r>
          </a:p>
          <a:p>
            <a:pPr lvl="1" algn="just"/>
            <a:r>
              <a:rPr lang="cs-CZ" altLang="cs-CZ" sz="1900" dirty="0" smtClean="0"/>
              <a:t>Jde o</a:t>
            </a:r>
            <a:r>
              <a:rPr lang="cs-CZ" altLang="cs-CZ" sz="1900" b="1" dirty="0" smtClean="0"/>
              <a:t> „smluvenou správu“</a:t>
            </a:r>
            <a:r>
              <a:rPr lang="cs-CZ" altLang="cs-CZ" sz="1900" dirty="0" smtClean="0"/>
              <a:t>, nikoli o „správu (jen) ve smluveném režimu“</a:t>
            </a:r>
          </a:p>
          <a:p>
            <a:pPr lvl="1" algn="just"/>
            <a:r>
              <a:rPr lang="cs-CZ" altLang="cs-CZ" sz="1900" dirty="0" smtClean="0"/>
              <a:t>Správa může být smluvena jak v zákonném, tak i smluveném režimu, jakož i v režimu založeném rozhodnutím soudu (viz dále)</a:t>
            </a:r>
            <a:endParaRPr lang="cs-CZ" altLang="cs-CZ" sz="1900" dirty="0"/>
          </a:p>
          <a:p>
            <a:pPr algn="just">
              <a:lnSpc>
                <a:spcPct val="120000"/>
              </a:lnSpc>
              <a:defRPr/>
            </a:pPr>
            <a:r>
              <a:rPr lang="cs-CZ" altLang="cs-CZ" sz="2400" dirty="0" smtClean="0"/>
              <a:t>Vyloučení </a:t>
            </a:r>
            <a:r>
              <a:rPr lang="cs-CZ" altLang="cs-CZ" sz="2400" dirty="0"/>
              <a:t>aplikace § 713 a </a:t>
            </a:r>
            <a:r>
              <a:rPr lang="cs-CZ" altLang="cs-CZ" sz="2400" dirty="0" smtClean="0"/>
              <a:t>714 (včetně § 715)</a:t>
            </a:r>
          </a:p>
          <a:p>
            <a:pPr algn="just">
              <a:lnSpc>
                <a:spcPct val="120000"/>
              </a:lnSpc>
              <a:defRPr/>
            </a:pPr>
            <a:r>
              <a:rPr lang="cs-CZ" altLang="cs-CZ" sz="2400" dirty="0" smtClean="0"/>
              <a:t>Tam, kde dosud existuje zákonná správa či správa založená rozhodnutím soudu (§ 728)</a:t>
            </a:r>
          </a:p>
          <a:p>
            <a:pPr algn="just">
              <a:lnSpc>
                <a:spcPct val="120000"/>
              </a:lnSpc>
              <a:defRPr/>
            </a:pPr>
            <a:r>
              <a:rPr lang="cs-CZ" altLang="cs-CZ" sz="2400" dirty="0" smtClean="0"/>
              <a:t>Platí </a:t>
            </a:r>
            <a:r>
              <a:rPr lang="cs-CZ" altLang="cs-CZ" sz="2400" dirty="0"/>
              <a:t>obdobné limity jako v § 719 a </a:t>
            </a:r>
            <a:r>
              <a:rPr lang="cs-CZ" altLang="cs-CZ" sz="2400" dirty="0" smtClean="0"/>
              <a:t>720</a:t>
            </a:r>
            <a:endParaRPr lang="cs-CZ" altLang="cs-CZ" sz="2400" dirty="0"/>
          </a:p>
          <a:p>
            <a:pPr algn="just">
              <a:lnSpc>
                <a:spcPct val="120000"/>
              </a:lnSpc>
              <a:defRPr/>
            </a:pPr>
            <a:r>
              <a:rPr lang="cs-CZ" altLang="cs-CZ" sz="2400" dirty="0" smtClean="0"/>
              <a:t>Mohou snoubenci i manželé</a:t>
            </a:r>
          </a:p>
          <a:p>
            <a:pPr algn="just">
              <a:lnSpc>
                <a:spcPct val="120000"/>
              </a:lnSpc>
              <a:defRPr/>
            </a:pPr>
            <a:r>
              <a:rPr lang="cs-CZ" altLang="cs-CZ" sz="2400" dirty="0" smtClean="0"/>
              <a:t>Forma – veřejná listina (srov. však § 717 odst. 1)</a:t>
            </a:r>
          </a:p>
          <a:p>
            <a:pPr algn="just">
              <a:lnSpc>
                <a:spcPct val="120000"/>
              </a:lnSpc>
              <a:defRPr/>
            </a:pPr>
            <a:r>
              <a:rPr lang="cs-CZ" altLang="cs-CZ" sz="2400" dirty="0" smtClean="0"/>
              <a:t>Manžel </a:t>
            </a:r>
            <a:r>
              <a:rPr lang="cs-CZ" altLang="cs-CZ" sz="2400" dirty="0"/>
              <a:t>jedná ve všech věcech samostatně, a to i v soudním </a:t>
            </a:r>
            <a:r>
              <a:rPr lang="cs-CZ" altLang="cs-CZ" sz="2400" dirty="0" smtClean="0"/>
              <a:t>řízení (§ 723 odst. 1)</a:t>
            </a:r>
          </a:p>
        </p:txBody>
      </p:sp>
    </p:spTree>
    <p:extLst>
      <p:ext uri="{BB962C8B-B14F-4D97-AF65-F5344CB8AC3E}">
        <p14:creationId xmlns:p14="http://schemas.microsoft.com/office/powerpoint/2010/main" val="128637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 smtClean="0"/>
              <a:t>Smluvená správa SJM</a:t>
            </a:r>
            <a:endParaRPr lang="cs-CZ" altLang="cs-CZ" dirty="0"/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  <a:defRPr/>
            </a:pPr>
            <a:r>
              <a:rPr lang="cs-CZ" altLang="cs-CZ" sz="2400" dirty="0" smtClean="0"/>
              <a:t>Výjimky </a:t>
            </a:r>
            <a:r>
              <a:rPr lang="cs-CZ" altLang="cs-CZ" sz="2400" dirty="0"/>
              <a:t>(nutný souhlas druhého manžela): § 723 odst. </a:t>
            </a:r>
            <a:r>
              <a:rPr lang="cs-CZ" altLang="cs-CZ" sz="2400" dirty="0" smtClean="0"/>
              <a:t>2</a:t>
            </a:r>
          </a:p>
          <a:p>
            <a:pPr algn="just">
              <a:lnSpc>
                <a:spcPct val="120000"/>
              </a:lnSpc>
              <a:defRPr/>
            </a:pPr>
            <a:r>
              <a:rPr lang="cs-CZ" sz="2400" dirty="0" smtClean="0"/>
              <a:t>Manžel</a:t>
            </a:r>
            <a:r>
              <a:rPr lang="cs-CZ" sz="2400" dirty="0"/>
              <a:t>, který spravuje všechno společné jmění, může </a:t>
            </a:r>
            <a:r>
              <a:rPr lang="cs-CZ" sz="2400" b="1" dirty="0"/>
              <a:t>právně jednat </a:t>
            </a:r>
            <a:r>
              <a:rPr lang="cs-CZ" sz="2400" dirty="0"/>
              <a:t>jen se souhlasem druhého manžela</a:t>
            </a:r>
          </a:p>
          <a:p>
            <a:pPr lvl="1" algn="just">
              <a:lnSpc>
                <a:spcPct val="120000"/>
              </a:lnSpc>
              <a:defRPr/>
            </a:pPr>
            <a:r>
              <a:rPr lang="cs-CZ" sz="2130" dirty="0"/>
              <a:t>a) při </a:t>
            </a:r>
            <a:r>
              <a:rPr lang="cs-CZ" sz="2130" b="1" dirty="0"/>
              <a:t>nakládání</a:t>
            </a:r>
            <a:r>
              <a:rPr lang="cs-CZ" sz="2130" dirty="0"/>
              <a:t> se společným jměním </a:t>
            </a:r>
            <a:r>
              <a:rPr lang="cs-CZ" sz="2130" b="1" dirty="0"/>
              <a:t>jako celkem</a:t>
            </a:r>
            <a:r>
              <a:rPr lang="cs-CZ" sz="2130" dirty="0"/>
              <a:t>,</a:t>
            </a:r>
          </a:p>
          <a:p>
            <a:pPr lvl="1" algn="just">
              <a:lnSpc>
                <a:spcPct val="120000"/>
              </a:lnSpc>
              <a:defRPr/>
            </a:pPr>
            <a:r>
              <a:rPr lang="cs-CZ" sz="2130" dirty="0"/>
              <a:t>b) při </a:t>
            </a:r>
            <a:r>
              <a:rPr lang="cs-CZ" sz="2130" b="1" dirty="0"/>
              <a:t>nakládání</a:t>
            </a:r>
            <a:r>
              <a:rPr lang="cs-CZ" sz="2130" dirty="0"/>
              <a:t> s </a:t>
            </a:r>
            <a:r>
              <a:rPr lang="cs-CZ" sz="2130" b="1" dirty="0"/>
              <a:t>obydlím</a:t>
            </a:r>
            <a:r>
              <a:rPr lang="cs-CZ" sz="2130" dirty="0"/>
              <a:t>, v němž je </a:t>
            </a:r>
            <a:r>
              <a:rPr lang="cs-CZ" sz="2130" b="1" dirty="0"/>
              <a:t>rodinná domácnost manželů, je-li toto obydlí součástí společného jmění</a:t>
            </a:r>
            <a:r>
              <a:rPr lang="cs-CZ" sz="2130" dirty="0"/>
              <a:t>, nebo </a:t>
            </a:r>
            <a:r>
              <a:rPr lang="cs-CZ" sz="2130" b="1" dirty="0"/>
              <a:t>které je obydlím jednoho z nich, anebo obydlím nezletilého dítěte, které nenabylo plné svéprávnosti a o něž manželé pečují</a:t>
            </a:r>
            <a:r>
              <a:rPr lang="cs-CZ" sz="2130" dirty="0"/>
              <a:t>, jakož i při ujednání </a:t>
            </a:r>
            <a:r>
              <a:rPr lang="cs-CZ" sz="2130" b="1" dirty="0"/>
              <a:t>trvalého zatížení nemovité věci, která je součástí společného </a:t>
            </a:r>
            <a:r>
              <a:rPr lang="cs-CZ" sz="2130" b="1" dirty="0" smtClean="0"/>
              <a:t>jmění</a:t>
            </a:r>
          </a:p>
          <a:p>
            <a:pPr lvl="2" algn="just">
              <a:lnSpc>
                <a:spcPct val="120000"/>
              </a:lnSpc>
              <a:defRPr/>
            </a:pPr>
            <a:r>
              <a:rPr lang="cs-CZ" sz="1860" dirty="0" smtClean="0"/>
              <a:t>Co, když jde o </a:t>
            </a:r>
            <a:r>
              <a:rPr lang="cs-CZ" sz="1860" b="1" dirty="0" smtClean="0"/>
              <a:t>převod</a:t>
            </a:r>
            <a:r>
              <a:rPr lang="cs-CZ" sz="1860" dirty="0" smtClean="0"/>
              <a:t> nemovité věci?</a:t>
            </a:r>
            <a:endParaRPr lang="cs-CZ" sz="1860" dirty="0"/>
          </a:p>
          <a:p>
            <a:pPr lvl="2" algn="just">
              <a:lnSpc>
                <a:spcPct val="120000"/>
              </a:lnSpc>
              <a:defRPr/>
            </a:pPr>
            <a:r>
              <a:rPr lang="cs-CZ" sz="1860" dirty="0" smtClean="0"/>
              <a:t>K tomu viz též § 747</a:t>
            </a:r>
            <a:endParaRPr lang="cs-CZ" sz="1860" dirty="0"/>
          </a:p>
          <a:p>
            <a:pPr algn="just">
              <a:lnSpc>
                <a:spcPct val="120000"/>
              </a:lnSpc>
              <a:defRPr/>
            </a:pPr>
            <a:r>
              <a:rPr lang="cs-CZ" sz="2400" dirty="0"/>
              <a:t>(3) Ustanovení § 714 odst. 2 platí obdobně.</a:t>
            </a:r>
          </a:p>
          <a:p>
            <a:pPr algn="just">
              <a:lnSpc>
                <a:spcPct val="120000"/>
              </a:lnSpc>
              <a:defRPr/>
            </a:pPr>
            <a:r>
              <a:rPr lang="cs-CZ" altLang="cs-CZ" sz="2400" dirty="0" smtClean="0"/>
              <a:t>Vztah k § 984?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82934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altLang="cs-CZ" dirty="0" smtClean="0"/>
              <a:t>Režim založený rozhodnutím soudu</a:t>
            </a:r>
            <a:endParaRPr lang="cs-CZ" altLang="cs-CZ" dirty="0"/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defRPr/>
            </a:pPr>
            <a:r>
              <a:rPr lang="cs-CZ" sz="1800" dirty="0" smtClean="0"/>
              <a:t>Soud SJM zruší či zúží jeho stávající rozsah</a:t>
            </a:r>
          </a:p>
          <a:p>
            <a:pPr lvl="1" algn="just">
              <a:defRPr/>
            </a:pPr>
            <a:r>
              <a:rPr lang="cs-CZ" sz="1800" dirty="0" smtClean="0"/>
              <a:t>Jen na návrh </a:t>
            </a:r>
            <a:r>
              <a:rPr lang="cs-CZ" sz="1800" b="1" dirty="0" smtClean="0"/>
              <a:t>manžela</a:t>
            </a:r>
          </a:p>
          <a:p>
            <a:pPr lvl="1" algn="just">
              <a:defRPr/>
            </a:pPr>
            <a:r>
              <a:rPr lang="cs-CZ" sz="1800" dirty="0" smtClean="0"/>
              <a:t>Je-li pro to závažný důvod (§ 724 odst. 2)</a:t>
            </a:r>
          </a:p>
          <a:p>
            <a:pPr lvl="2" algn="just">
              <a:defRPr/>
            </a:pPr>
            <a:r>
              <a:rPr lang="cs-CZ" sz="1800" b="1" dirty="0" smtClean="0"/>
              <a:t>Obligatorně závažné</a:t>
            </a:r>
            <a:r>
              <a:rPr lang="cs-CZ" sz="1800" dirty="0" smtClean="0"/>
              <a:t> důvody (§ 724 odst. 2 první věta)</a:t>
            </a:r>
          </a:p>
          <a:p>
            <a:pPr lvl="2" algn="just">
              <a:defRPr/>
            </a:pPr>
            <a:r>
              <a:rPr lang="cs-CZ" sz="1800" b="1" dirty="0" smtClean="0"/>
              <a:t>Fakultativně závažné</a:t>
            </a:r>
            <a:r>
              <a:rPr lang="cs-CZ" sz="1800" dirty="0" smtClean="0"/>
              <a:t> důvody (§ 724 odst. 2 druhá věta)</a:t>
            </a:r>
          </a:p>
          <a:p>
            <a:pPr lvl="1" algn="just">
              <a:defRPr/>
            </a:pPr>
            <a:r>
              <a:rPr lang="cs-CZ" sz="1800" dirty="0" smtClean="0"/>
              <a:t>Limity (§ 727): stejné jako u smluvní modifikace</a:t>
            </a:r>
          </a:p>
          <a:p>
            <a:pPr algn="just">
              <a:defRPr/>
            </a:pPr>
            <a:r>
              <a:rPr lang="cs-CZ" sz="1800" dirty="0" smtClean="0"/>
              <a:t>Soudem založený režim lze změnit smlouvou manželů či rozhodnutím soudu</a:t>
            </a:r>
            <a:endParaRPr lang="cs-CZ" sz="1800" dirty="0"/>
          </a:p>
          <a:p>
            <a:pPr algn="just">
              <a:defRPr/>
            </a:pPr>
            <a:r>
              <a:rPr lang="cs-CZ" sz="1800" dirty="0" smtClean="0"/>
              <a:t>Možnost soudu obnovit zrušené SJM – zejména, pominou-li důvody zrušení SJM</a:t>
            </a:r>
            <a:endParaRPr lang="cs-CZ" sz="1800" dirty="0"/>
          </a:p>
          <a:p>
            <a:pPr algn="just">
              <a:defRPr/>
            </a:pPr>
            <a:r>
              <a:rPr lang="cs-CZ" sz="1800" dirty="0" smtClean="0"/>
              <a:t>Možnost soudu rozšířit původně zúžené SJM do zákonného režimu</a:t>
            </a:r>
          </a:p>
          <a:p>
            <a:pPr algn="just">
              <a:defRPr/>
            </a:pPr>
            <a:r>
              <a:rPr lang="cs-CZ" sz="1800" dirty="0" smtClean="0"/>
              <a:t>Možnost soudu obnovit SJM zaniklé na základě zákona, na návrh manžela, je-li to v zájmu obou manželů</a:t>
            </a:r>
          </a:p>
        </p:txBody>
      </p:sp>
    </p:spTree>
    <p:extLst>
      <p:ext uri="{BB962C8B-B14F-4D97-AF65-F5344CB8AC3E}">
        <p14:creationId xmlns:p14="http://schemas.microsoft.com/office/powerpoint/2010/main" val="168885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altLang="cs-CZ" dirty="0" smtClean="0"/>
              <a:t>Správa SJM založená rozhodnutím soudu</a:t>
            </a:r>
            <a:endParaRPr lang="cs-CZ" altLang="cs-CZ" dirty="0"/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cs-CZ" sz="1800" dirty="0" smtClean="0"/>
              <a:t>§ 728</a:t>
            </a:r>
          </a:p>
          <a:p>
            <a:pPr algn="just">
              <a:defRPr/>
            </a:pPr>
            <a:r>
              <a:rPr lang="cs-CZ" sz="1800" dirty="0" smtClean="0"/>
              <a:t>Vztah k § 724 (§ 728 jako méně invazivní řešení)</a:t>
            </a:r>
          </a:p>
          <a:p>
            <a:pPr algn="just">
              <a:defRPr/>
            </a:pPr>
            <a:r>
              <a:rPr lang="cs-CZ" sz="1800" dirty="0" smtClean="0"/>
              <a:t>Nesprávná terminologie: nejde o správu v režimu založeném rozhodnutím soudu, nýbrž o </a:t>
            </a:r>
            <a:r>
              <a:rPr lang="cs-CZ" sz="1800" b="1" dirty="0" smtClean="0"/>
              <a:t>soudní modifikaci pravidel správy</a:t>
            </a:r>
          </a:p>
          <a:p>
            <a:pPr algn="just">
              <a:defRPr/>
            </a:pPr>
            <a:r>
              <a:rPr lang="cs-CZ" sz="1800" dirty="0" smtClean="0"/>
              <a:t>Podmínka, že neexistuje smlouva o správě SJM?</a:t>
            </a:r>
          </a:p>
          <a:p>
            <a:pPr algn="just">
              <a:defRPr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372506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altLang="cs-CZ" dirty="0" smtClean="0"/>
              <a:t>Režim oddělených jmění</a:t>
            </a:r>
            <a:endParaRPr lang="cs-CZ" altLang="cs-CZ" dirty="0"/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altLang="cs-CZ" sz="2000" dirty="0" smtClean="0"/>
              <a:t>Typ smluveného režimu (každý z manželů má výlučné jmění, popř. mezi nimi může existovat spoluvlastnictví)</a:t>
            </a:r>
          </a:p>
          <a:p>
            <a:pPr algn="just"/>
            <a:r>
              <a:rPr lang="cs-CZ" altLang="cs-CZ" sz="2000" dirty="0" smtClean="0"/>
              <a:t>§ 729: každý manžel nakládá se svým majetkem libovolně, bez souhlasu druhého manžela (nezávislost na druhém manželovi)</a:t>
            </a:r>
          </a:p>
          <a:p>
            <a:pPr algn="just"/>
            <a:r>
              <a:rPr lang="cs-CZ" altLang="cs-CZ" sz="2000" dirty="0" smtClean="0"/>
              <a:t>§ 730: rozdělení příjmů při společném podnikání či při podnikání jednoho manžela s pomocí manžela druhého (</a:t>
            </a:r>
            <a:r>
              <a:rPr lang="cs-CZ" altLang="cs-CZ" sz="2000" dirty="0" err="1" smtClean="0"/>
              <a:t>disp</a:t>
            </a:r>
            <a:r>
              <a:rPr lang="cs-CZ" altLang="cs-CZ" sz="2000" dirty="0" smtClean="0"/>
              <a:t>.)</a:t>
            </a:r>
          </a:p>
          <a:p>
            <a:pPr algn="just"/>
            <a:r>
              <a:rPr lang="cs-CZ" altLang="cs-CZ" sz="2000" b="1" dirty="0" smtClean="0"/>
              <a:t>Ale!</a:t>
            </a:r>
            <a:r>
              <a:rPr lang="cs-CZ" altLang="cs-CZ" sz="2000" dirty="0" smtClean="0"/>
              <a:t> – zůstávají zachována ochranná pravidla o obvyklém vybavení rodinné domácnosti (§ 698) a jiná ochranná pravidla (např. § 747)</a:t>
            </a:r>
          </a:p>
        </p:txBody>
      </p:sp>
    </p:spTree>
    <p:extLst>
      <p:ext uri="{BB962C8B-B14F-4D97-AF65-F5344CB8AC3E}">
        <p14:creationId xmlns:p14="http://schemas.microsoft.com/office/powerpoint/2010/main" val="39007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altLang="cs-CZ" dirty="0" smtClean="0"/>
              <a:t>Ochrana třetích osob</a:t>
            </a:r>
            <a:endParaRPr lang="cs-CZ" altLang="cs-CZ" dirty="0"/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altLang="cs-CZ" sz="2000" dirty="0" smtClean="0"/>
              <a:t>Zvláštní </a:t>
            </a:r>
            <a:r>
              <a:rPr lang="cs-CZ" altLang="cs-CZ" sz="2000" dirty="0"/>
              <a:t>pravidla za účelem ochrany třetích osob (zejm. věřitelů) před negativními následky modifikačních smluv či modifikačních rozhodnutí </a:t>
            </a:r>
            <a:r>
              <a:rPr lang="cs-CZ" altLang="cs-CZ" sz="2000" dirty="0" smtClean="0"/>
              <a:t>soudu</a:t>
            </a:r>
            <a:endParaRPr lang="cs-CZ" altLang="cs-CZ" sz="2000" dirty="0"/>
          </a:p>
          <a:p>
            <a:pPr algn="just"/>
            <a:r>
              <a:rPr lang="cs-CZ" altLang="cs-CZ" sz="2000" dirty="0"/>
              <a:t>§ 731: </a:t>
            </a:r>
            <a:r>
              <a:rPr lang="pl-PL" altLang="cs-CZ" sz="2000" dirty="0"/>
              <a:t>vznikl-li </a:t>
            </a:r>
            <a:r>
              <a:rPr lang="pl-PL" altLang="cs-CZ" sz="2000" b="1" dirty="0"/>
              <a:t>dluh jen jednoho z manželů</a:t>
            </a:r>
            <a:r>
              <a:rPr lang="pl-PL" altLang="cs-CZ" sz="2000" dirty="0"/>
              <a:t> za trvání </a:t>
            </a:r>
            <a:r>
              <a:rPr lang="cs-CZ" altLang="cs-CZ" sz="2000" dirty="0"/>
              <a:t>společného jmění, může se věřitel při výkonu rozhodnutí </a:t>
            </a:r>
            <a:r>
              <a:rPr lang="pl-PL" altLang="cs-CZ" sz="2000" dirty="0"/>
              <a:t>uspokojit </a:t>
            </a:r>
            <a:r>
              <a:rPr lang="pl-PL" altLang="cs-CZ" sz="2000" b="1" dirty="0"/>
              <a:t>i z toho, co je ve společném </a:t>
            </a:r>
            <a:r>
              <a:rPr lang="pl-PL" altLang="cs-CZ" sz="2000" b="1" dirty="0" smtClean="0"/>
              <a:t>jmění</a:t>
            </a:r>
            <a:endParaRPr lang="cs-CZ" altLang="cs-CZ" sz="2000" dirty="0"/>
          </a:p>
          <a:p>
            <a:pPr algn="just"/>
            <a:r>
              <a:rPr lang="cs-CZ" altLang="cs-CZ" sz="2000" dirty="0"/>
              <a:t>§ 732: vznikl-li dluh jen jednoho z manželů </a:t>
            </a:r>
            <a:r>
              <a:rPr lang="cs-CZ" altLang="cs-CZ" sz="2000" b="1" dirty="0"/>
              <a:t>proti vůli druhého manžela</a:t>
            </a:r>
            <a:r>
              <a:rPr lang="cs-CZ" altLang="cs-CZ" sz="2000" dirty="0"/>
              <a:t>, který nesouhlas projevil vůči věřiteli </a:t>
            </a:r>
            <a:r>
              <a:rPr lang="pl-PL" altLang="cs-CZ" sz="2000" dirty="0"/>
              <a:t>bez zbytečného odkladu poté, co se o dluhu dozvěděl, </a:t>
            </a:r>
            <a:r>
              <a:rPr lang="cs-CZ" altLang="cs-CZ" sz="2000" dirty="0"/>
              <a:t>může být společné jmění postiženo </a:t>
            </a:r>
            <a:r>
              <a:rPr lang="cs-CZ" altLang="cs-CZ" sz="2000" b="1" dirty="0"/>
              <a:t>jen do výše, již by představoval podíl dlužníka</a:t>
            </a:r>
            <a:r>
              <a:rPr lang="cs-CZ" altLang="cs-CZ" sz="2000" dirty="0"/>
              <a:t>, kdyby bylo společné jmění zrušeno a vypořádáno podle § 742. To platí </a:t>
            </a:r>
            <a:r>
              <a:rPr lang="cs-CZ" altLang="cs-CZ" sz="2000" b="1" dirty="0"/>
              <a:t>i v případě povinnosti manžela plnit výživné</a:t>
            </a:r>
            <a:r>
              <a:rPr lang="cs-CZ" altLang="cs-CZ" sz="2000" dirty="0"/>
              <a:t> nebo jde-li </a:t>
            </a:r>
            <a:r>
              <a:rPr lang="pl-PL" altLang="cs-CZ" sz="2000" dirty="0"/>
              <a:t>o dluh </a:t>
            </a:r>
            <a:r>
              <a:rPr lang="pl-PL" altLang="cs-CZ" sz="2000" b="1" dirty="0"/>
              <a:t>z protiprávního činu jen jednoho z manželů </a:t>
            </a:r>
            <a:r>
              <a:rPr lang="cs-CZ" altLang="cs-CZ" sz="2000" dirty="0"/>
              <a:t>nebo v případě, že dluh jen jednoho z manželů </a:t>
            </a:r>
            <a:r>
              <a:rPr lang="cs-CZ" altLang="cs-CZ" sz="2000" b="1" dirty="0"/>
              <a:t>vznikl ještě před uzavřením manželství</a:t>
            </a:r>
          </a:p>
        </p:txBody>
      </p:sp>
    </p:spTree>
    <p:extLst>
      <p:ext uri="{BB962C8B-B14F-4D97-AF65-F5344CB8AC3E}">
        <p14:creationId xmlns:p14="http://schemas.microsoft.com/office/powerpoint/2010/main" val="262850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 smtClean="0"/>
              <a:t>Pojem SJM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60365" lvl="1" indent="-360365" algn="just">
              <a:spcBef>
                <a:spcPts val="1330"/>
              </a:spcBef>
              <a:defRPr/>
            </a:pPr>
            <a:r>
              <a:rPr lang="cs-CZ" sz="2200" dirty="0" smtClean="0">
                <a:solidFill>
                  <a:schemeClr val="accent1"/>
                </a:solidFill>
              </a:rPr>
              <a:t>T</a:t>
            </a:r>
            <a:r>
              <a:rPr lang="cs-CZ" altLang="cs-CZ" sz="2200" dirty="0" smtClean="0">
                <a:solidFill>
                  <a:schemeClr val="accent1"/>
                </a:solidFill>
              </a:rPr>
              <a:t>o</a:t>
            </a:r>
            <a:r>
              <a:rPr lang="cs-CZ" altLang="cs-CZ" sz="2200" dirty="0">
                <a:solidFill>
                  <a:schemeClr val="accent1"/>
                </a:solidFill>
              </a:rPr>
              <a:t>, co manželům náleží, má majetkovou hodnotu a není vyloučeno z právních poměrů, je součástí společného jmění manželů </a:t>
            </a:r>
            <a:r>
              <a:rPr lang="cs-CZ" altLang="cs-CZ" sz="2200" dirty="0" smtClean="0">
                <a:solidFill>
                  <a:schemeClr val="accent1"/>
                </a:solidFill>
              </a:rPr>
              <a:t>(</a:t>
            </a:r>
            <a:r>
              <a:rPr lang="cs-CZ" altLang="cs-CZ" sz="2200" b="1" dirty="0" smtClean="0">
                <a:solidFill>
                  <a:schemeClr val="accent1"/>
                </a:solidFill>
              </a:rPr>
              <a:t>aktiva + pasiva</a:t>
            </a:r>
            <a:r>
              <a:rPr lang="cs-CZ" altLang="cs-CZ" sz="2200" dirty="0" smtClean="0">
                <a:solidFill>
                  <a:schemeClr val="accent1"/>
                </a:solidFill>
              </a:rPr>
              <a:t>)</a:t>
            </a:r>
            <a:endParaRPr lang="cs-CZ" altLang="cs-CZ" sz="2200" dirty="0">
              <a:solidFill>
                <a:schemeClr val="accent1"/>
              </a:solidFill>
            </a:endParaRPr>
          </a:p>
          <a:p>
            <a:pPr marL="360365" lvl="1" indent="-360365" algn="just">
              <a:spcBef>
                <a:spcPts val="1330"/>
              </a:spcBef>
              <a:defRPr/>
            </a:pPr>
            <a:r>
              <a:rPr lang="cs-CZ" altLang="cs-CZ" sz="2200" dirty="0" smtClean="0">
                <a:solidFill>
                  <a:schemeClr val="accent1"/>
                </a:solidFill>
              </a:rPr>
              <a:t>Majetkové </a:t>
            </a:r>
            <a:r>
              <a:rPr lang="cs-CZ" altLang="cs-CZ" sz="2200" dirty="0">
                <a:solidFill>
                  <a:schemeClr val="accent1"/>
                </a:solidFill>
              </a:rPr>
              <a:t>společenství vznikající pouze mezi manžely (u druha a družky, popř. u </a:t>
            </a:r>
            <a:r>
              <a:rPr lang="cs-CZ" altLang="cs-CZ" sz="2200" dirty="0" err="1">
                <a:solidFill>
                  <a:schemeClr val="accent1"/>
                </a:solidFill>
              </a:rPr>
              <a:t>reg</a:t>
            </a:r>
            <a:r>
              <a:rPr lang="cs-CZ" altLang="cs-CZ" sz="2200" dirty="0">
                <a:solidFill>
                  <a:schemeClr val="accent1"/>
                </a:solidFill>
              </a:rPr>
              <a:t>. partnerů obdobná úprava majetkového společenství neexistuje – srov. </a:t>
            </a:r>
            <a:r>
              <a:rPr lang="cs-CZ" altLang="cs-CZ" sz="2200" dirty="0" err="1">
                <a:solidFill>
                  <a:schemeClr val="accent1"/>
                </a:solidFill>
              </a:rPr>
              <a:t>RegPZ</a:t>
            </a:r>
            <a:r>
              <a:rPr lang="cs-CZ" altLang="cs-CZ" sz="2200" dirty="0" smtClean="0">
                <a:solidFill>
                  <a:schemeClr val="accent1"/>
                </a:solidFill>
              </a:rPr>
              <a:t>)</a:t>
            </a:r>
            <a:endParaRPr lang="cs-CZ" altLang="cs-CZ" sz="2200" dirty="0">
              <a:solidFill>
                <a:schemeClr val="accent1"/>
              </a:solidFill>
            </a:endParaRPr>
          </a:p>
          <a:p>
            <a:pPr marL="360365" lvl="1" indent="-360365" algn="just">
              <a:spcBef>
                <a:spcPts val="1330"/>
              </a:spcBef>
              <a:defRPr/>
            </a:pPr>
            <a:r>
              <a:rPr lang="cs-CZ" altLang="cs-CZ" sz="2200" dirty="0" smtClean="0">
                <a:solidFill>
                  <a:schemeClr val="accent1"/>
                </a:solidFill>
              </a:rPr>
              <a:t>Účel </a:t>
            </a:r>
            <a:r>
              <a:rPr lang="cs-CZ" altLang="cs-CZ" sz="2200" dirty="0">
                <a:solidFill>
                  <a:schemeClr val="accent1"/>
                </a:solidFill>
              </a:rPr>
              <a:t>úpravy</a:t>
            </a:r>
          </a:p>
          <a:p>
            <a:pPr lvl="1" algn="just"/>
            <a:r>
              <a:rPr lang="cs-CZ" altLang="cs-CZ" sz="2000" dirty="0" smtClean="0"/>
              <a:t>Ochrana </a:t>
            </a:r>
            <a:r>
              <a:rPr lang="cs-CZ" altLang="cs-CZ" sz="2000" dirty="0"/>
              <a:t>manželství, rodiny, rodinné domácnosti (podpora rodinných svazků)</a:t>
            </a:r>
          </a:p>
          <a:p>
            <a:pPr lvl="1" algn="just"/>
            <a:r>
              <a:rPr lang="cs-CZ" altLang="cs-CZ" sz="2000" dirty="0" smtClean="0"/>
              <a:t>Zákonodárcem </a:t>
            </a:r>
            <a:r>
              <a:rPr lang="cs-CZ" altLang="cs-CZ" sz="2000" dirty="0"/>
              <a:t>preferovaný majetkový režim manželů (viz vznik SJM), ale lze jej modifikovat smlouvou manželů či snoubenců, popř. rozhodnutím soudu</a:t>
            </a:r>
          </a:p>
        </p:txBody>
      </p:sp>
    </p:spTree>
    <p:extLst>
      <p:ext uri="{BB962C8B-B14F-4D97-AF65-F5344CB8AC3E}">
        <p14:creationId xmlns:p14="http://schemas.microsoft.com/office/powerpoint/2010/main" val="385205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altLang="cs-CZ" dirty="0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dirty="0" smtClean="0"/>
              <a:t>§ 733: </a:t>
            </a:r>
            <a:r>
              <a:rPr lang="pl-PL" altLang="cs-CZ" sz="2000" dirty="0" smtClean="0"/>
              <a:t>zavázal-li se jeden z manželů v době, od které do </a:t>
            </a:r>
            <a:r>
              <a:rPr lang="cs-CZ" altLang="cs-CZ" sz="2000" dirty="0" smtClean="0"/>
              <a:t>změny nebo vyloučení zákonného majetkového režimu, ať smlouvou manželů nebo rozhodnutím soudu, uplynulo </a:t>
            </a:r>
            <a:r>
              <a:rPr lang="cs-CZ" altLang="cs-CZ" sz="2000" b="1" dirty="0" smtClean="0"/>
              <a:t>méně než šest měsíců</a:t>
            </a:r>
            <a:r>
              <a:rPr lang="cs-CZ" altLang="cs-CZ" sz="2000" dirty="0" smtClean="0"/>
              <a:t>, může být pohledávka </a:t>
            </a:r>
            <a:r>
              <a:rPr lang="pl-PL" altLang="cs-CZ" sz="2000" dirty="0" smtClean="0"/>
              <a:t>jeho věřitele uspokojena ze všeho, co by bylo součástí </a:t>
            </a:r>
            <a:r>
              <a:rPr lang="cs-CZ" altLang="cs-CZ" sz="2000" dirty="0" smtClean="0"/>
              <a:t>společného jmění, kdyby ke smlouvě manželů nebo k rozhodnutí soudu nedošlo</a:t>
            </a:r>
          </a:p>
          <a:p>
            <a:pPr algn="just"/>
            <a:r>
              <a:rPr lang="cs-CZ" altLang="cs-CZ" sz="2000" dirty="0" smtClean="0"/>
              <a:t>§ 734: je-li smlouvou manželů nebo rozhodnutím soudu, kterými byl zákonný majetkový režim změněn nebo vyloučen, dotčeno právo třetí osoby, zejména věřitele, může tato osoba své právo uplatnit u příležitosti vypořádání toho, co bylo dříve součástí společného jmění, stejně, jako by ke smlouvě manželů nebo k rozhodnutí soudu nedošlo; přitom se použije § 742</a:t>
            </a:r>
          </a:p>
          <a:p>
            <a:pPr lvl="1" algn="just"/>
            <a:r>
              <a:rPr lang="cs-CZ" altLang="cs-CZ" sz="1800" dirty="0"/>
              <a:t>P</a:t>
            </a:r>
            <a:r>
              <a:rPr lang="cs-CZ" altLang="cs-CZ" sz="1800" dirty="0" smtClean="0"/>
              <a:t>ochybný význam pravidla (prakticky neaplikovatelné ustanovení)</a:t>
            </a:r>
          </a:p>
        </p:txBody>
      </p:sp>
    </p:spTree>
    <p:extLst>
      <p:ext uri="{BB962C8B-B14F-4D97-AF65-F5344CB8AC3E}">
        <p14:creationId xmlns:p14="http://schemas.microsoft.com/office/powerpoint/2010/main" val="329840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altLang="cs-CZ" dirty="0" smtClean="0"/>
              <a:t>Zánik a vypořádání SJM</a:t>
            </a:r>
            <a:endParaRPr lang="cs-CZ" altLang="cs-CZ" dirty="0"/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800" dirty="0" smtClean="0"/>
              <a:t>§ 736: je-li společné jmění zrušeno nebo zanikne-li, anebo je-li zúžen jeho stávající rozsah, provede se </a:t>
            </a:r>
            <a:r>
              <a:rPr lang="cs-CZ" altLang="cs-CZ" sz="1800" b="1" dirty="0" smtClean="0"/>
              <a:t>likvidace</a:t>
            </a:r>
            <a:r>
              <a:rPr lang="cs-CZ" altLang="cs-CZ" sz="1800" dirty="0" smtClean="0"/>
              <a:t> dosud společných povinností a práv jejich vypořádáním. Dokud zúžené, zrušené nebo zaniklé společné jmění není vypořádáno, použijí se pro ně ustanovení o společném jmění </a:t>
            </a:r>
            <a:r>
              <a:rPr lang="cs-CZ" altLang="cs-CZ" sz="1800" b="1" dirty="0" smtClean="0"/>
              <a:t>přiměřeně</a:t>
            </a:r>
          </a:p>
          <a:p>
            <a:pPr algn="just"/>
            <a:r>
              <a:rPr lang="cs-CZ" altLang="cs-CZ" sz="1800" dirty="0" smtClean="0"/>
              <a:t>§ 737: vypořádáním jmění nesmí být dotčeno právo třetí osoby. Bylo-li její právo vypořádáním dotčeno, může se třetí osoba domáhat, aby soud určil, že je vypořádání vůči ní neúčinné. Vypořádání dluhů má účinky jen mezi manžely (zejm. zachování principu solidarity)</a:t>
            </a:r>
          </a:p>
          <a:p>
            <a:pPr algn="just"/>
            <a:r>
              <a:rPr lang="cs-CZ" altLang="cs-CZ" sz="1800" dirty="0" smtClean="0"/>
              <a:t>§ 738: dohoda o vypořádání </a:t>
            </a:r>
            <a:r>
              <a:rPr lang="cs-CZ" altLang="cs-CZ" sz="1800" b="1" dirty="0" smtClean="0"/>
              <a:t>má vždy účinky ke dni, kdy společné jmění bylo zúženo, zrušeno nebo zaniklo</a:t>
            </a:r>
            <a:r>
              <a:rPr lang="cs-CZ" altLang="cs-CZ" sz="1800" dirty="0" smtClean="0"/>
              <a:t>, </a:t>
            </a:r>
            <a:r>
              <a:rPr lang="pl-PL" altLang="cs-CZ" sz="1800" dirty="0" smtClean="0"/>
              <a:t>bez ohledu na to, zda dohoda byla uzavřena před anebo </a:t>
            </a:r>
            <a:r>
              <a:rPr lang="cs-CZ" altLang="cs-CZ" sz="1800" dirty="0" smtClean="0"/>
              <a:t>po zúžení, zrušení nebo zániku společného jmění. Je-li však předmětem vypořádání věc, která se zapisuje do veřejného seznamu, nabývá dohoda právních účinků v části týkající se této věci zápisem do veřejného seznamu</a:t>
            </a:r>
          </a:p>
        </p:txBody>
      </p:sp>
    </p:spTree>
    <p:extLst>
      <p:ext uri="{BB962C8B-B14F-4D97-AF65-F5344CB8AC3E}">
        <p14:creationId xmlns:p14="http://schemas.microsoft.com/office/powerpoint/2010/main" val="75339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altLang="cs-CZ" dirty="0"/>
          </a:p>
        </p:txBody>
      </p:sp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1800" dirty="0" smtClean="0"/>
              <a:t>§ 739: formální požadavky na dohodu o vypořádání</a:t>
            </a:r>
          </a:p>
          <a:p>
            <a:pPr lvl="1" algn="just">
              <a:defRPr/>
            </a:pPr>
            <a:r>
              <a:rPr lang="cs-CZ" sz="1800" b="1" dirty="0" smtClean="0"/>
              <a:t>Písemná</a:t>
            </a:r>
            <a:r>
              <a:rPr lang="cs-CZ" sz="1800" dirty="0" smtClean="0"/>
              <a:t> forma se vyžaduje, pokud byla dohoda uzavřena </a:t>
            </a:r>
            <a:r>
              <a:rPr lang="cs-CZ" sz="1800" b="1" dirty="0" smtClean="0"/>
              <a:t>za trvání manželství </a:t>
            </a:r>
            <a:r>
              <a:rPr lang="cs-CZ" sz="1800" dirty="0" smtClean="0"/>
              <a:t>nebo pokud je </a:t>
            </a:r>
            <a:r>
              <a:rPr lang="cs-CZ" sz="1800" b="1" dirty="0" smtClean="0"/>
              <a:t>předmětem vypořádání věc, u které vyžaduje písemnou formu i smlouva o převodu vlastnického práva</a:t>
            </a:r>
          </a:p>
          <a:p>
            <a:pPr lvl="1" algn="just">
              <a:defRPr/>
            </a:pPr>
            <a:r>
              <a:rPr lang="cs-CZ" sz="1800" dirty="0" smtClean="0"/>
              <a:t>Nevyžaduje-li dohoda o vypořádání písemnou </a:t>
            </a:r>
            <a:r>
              <a:rPr lang="pl-PL" sz="1800" dirty="0" smtClean="0"/>
              <a:t>formu a požádá-li o to jeden z manželů, doručí mu </a:t>
            </a:r>
            <a:r>
              <a:rPr lang="cs-CZ" sz="1800" dirty="0" smtClean="0"/>
              <a:t>druhý manžel potvrzení, jak se vypořádali</a:t>
            </a:r>
          </a:p>
          <a:p>
            <a:pPr algn="just">
              <a:defRPr/>
            </a:pPr>
            <a:r>
              <a:rPr lang="cs-CZ" sz="1800" dirty="0" smtClean="0"/>
              <a:t>§ 740: subsidiární vypořádání soudem, nedohodnou-li se manželé o vypořádání</a:t>
            </a:r>
          </a:p>
          <a:p>
            <a:pPr lvl="1" algn="just">
              <a:defRPr/>
            </a:pPr>
            <a:r>
              <a:rPr lang="cs-CZ" sz="1800" dirty="0" smtClean="0"/>
              <a:t>Soud rozhodne jen na návrh kteréhokoli z manželů</a:t>
            </a:r>
          </a:p>
          <a:p>
            <a:pPr lvl="1" algn="just">
              <a:defRPr/>
            </a:pPr>
            <a:r>
              <a:rPr lang="cs-CZ" sz="1800" dirty="0" smtClean="0"/>
              <a:t>O vypořádání </a:t>
            </a:r>
            <a:r>
              <a:rPr lang="pl-PL" sz="1800" dirty="0" smtClean="0"/>
              <a:t>rozhoduje soud podle stavu, kdy nastaly účinky </a:t>
            </a:r>
            <a:r>
              <a:rPr lang="cs-CZ" sz="1800" dirty="0" smtClean="0"/>
              <a:t>zúžení, zrušení nebo zániku společného jmění</a:t>
            </a:r>
          </a:p>
        </p:txBody>
      </p:sp>
    </p:spTree>
    <p:extLst>
      <p:ext uri="{BB962C8B-B14F-4D97-AF65-F5344CB8AC3E}">
        <p14:creationId xmlns:p14="http://schemas.microsoft.com/office/powerpoint/2010/main" val="274426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2000" dirty="0"/>
              <a:t>§ </a:t>
            </a:r>
            <a:r>
              <a:rPr lang="cs-CZ" sz="2000" dirty="0" smtClean="0"/>
              <a:t>741: zákonný systém </a:t>
            </a:r>
            <a:r>
              <a:rPr lang="cs-CZ" sz="2000" b="1" dirty="0" smtClean="0"/>
              <a:t>nevyvratitelných</a:t>
            </a:r>
            <a:r>
              <a:rPr lang="cs-CZ" sz="2000" dirty="0" smtClean="0"/>
              <a:t> domněnek</a:t>
            </a:r>
          </a:p>
          <a:p>
            <a:pPr marL="360365" lvl="1" indent="-360365" algn="just">
              <a:spcBef>
                <a:spcPts val="1330"/>
              </a:spcBef>
              <a:defRPr/>
            </a:pPr>
            <a:r>
              <a:rPr lang="cs-CZ" sz="2000" dirty="0">
                <a:solidFill>
                  <a:schemeClr val="accent1"/>
                </a:solidFill>
              </a:rPr>
              <a:t>Nedojde-li do tří let od zúžení, zrušení nebo zániku SJM k vypořádání toho, co bylo dříve součástí SJM, ani dohodou, ani nebyl podán návrh na vypořádání rozhodnutím soudu, platí, že se manželé nebo bývalí manželé vypořádali tak, že</a:t>
            </a:r>
          </a:p>
          <a:p>
            <a:pPr marL="360365" lvl="2" indent="0" algn="just">
              <a:spcBef>
                <a:spcPts val="1330"/>
              </a:spcBef>
              <a:buNone/>
              <a:defRPr/>
            </a:pPr>
            <a:r>
              <a:rPr lang="cs-CZ" sz="1800" dirty="0" smtClean="0"/>
              <a:t>a</a:t>
            </a:r>
            <a:r>
              <a:rPr lang="cs-CZ" sz="1800" dirty="0"/>
              <a:t>) hmotné věci movité jsou ve vlastnictví toho z nich, který je pro </a:t>
            </a:r>
            <a:r>
              <a:rPr lang="cs-CZ" sz="1800" dirty="0" smtClean="0"/>
              <a:t>potřebu </a:t>
            </a:r>
            <a:r>
              <a:rPr lang="cs-CZ" sz="1800" dirty="0"/>
              <a:t>svou, své rodiny nebo rodinné domácnosti výlučně jako </a:t>
            </a:r>
            <a:r>
              <a:rPr lang="cs-CZ" sz="1800" dirty="0" smtClean="0"/>
              <a:t>vlastník </a:t>
            </a:r>
            <a:r>
              <a:rPr lang="cs-CZ" sz="1800" dirty="0"/>
              <a:t>užívá,</a:t>
            </a:r>
          </a:p>
          <a:p>
            <a:pPr marL="360365" lvl="2" indent="0" algn="just">
              <a:spcBef>
                <a:spcPts val="1330"/>
              </a:spcBef>
              <a:buNone/>
              <a:defRPr/>
            </a:pPr>
            <a:r>
              <a:rPr lang="cs-CZ" sz="1800" dirty="0" smtClean="0"/>
              <a:t>b</a:t>
            </a:r>
            <a:r>
              <a:rPr lang="cs-CZ" sz="1800" dirty="0"/>
              <a:t>) ostatní hmotné věci movité a věci nemovité jsou v podílovém </a:t>
            </a:r>
            <a:r>
              <a:rPr lang="cs-CZ" sz="1800" dirty="0" smtClean="0"/>
              <a:t>spoluvlastnictví </a:t>
            </a:r>
            <a:r>
              <a:rPr lang="cs-CZ" sz="1800" dirty="0"/>
              <a:t>obou; jejich podíly jsou stejné,</a:t>
            </a:r>
          </a:p>
          <a:p>
            <a:pPr marL="360365" lvl="2" indent="0" algn="just">
              <a:spcBef>
                <a:spcPts val="1330"/>
              </a:spcBef>
              <a:buNone/>
              <a:defRPr/>
            </a:pPr>
            <a:r>
              <a:rPr lang="cs-CZ" sz="1800" dirty="0" smtClean="0"/>
              <a:t>c</a:t>
            </a:r>
            <a:r>
              <a:rPr lang="cs-CZ" sz="1800" dirty="0"/>
              <a:t>) ostatní majetková práva, pohledávky a dluhy náleží společně </a:t>
            </a:r>
            <a:r>
              <a:rPr lang="cs-CZ" sz="1800" dirty="0" smtClean="0"/>
              <a:t>oběma</a:t>
            </a:r>
            <a:r>
              <a:rPr lang="cs-CZ" sz="1800" dirty="0"/>
              <a:t>; jejich podíly jsou stejné</a:t>
            </a:r>
          </a:p>
        </p:txBody>
      </p:sp>
    </p:spTree>
    <p:extLst>
      <p:ext uri="{BB962C8B-B14F-4D97-AF65-F5344CB8AC3E}">
        <p14:creationId xmlns:p14="http://schemas.microsoft.com/office/powerpoint/2010/main" val="92019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>
            <a:normAutofit fontScale="85000" lnSpcReduction="10000"/>
          </a:bodyPr>
          <a:lstStyle/>
          <a:p>
            <a:pPr algn="just">
              <a:lnSpc>
                <a:spcPct val="110000"/>
              </a:lnSpc>
              <a:defRPr/>
            </a:pPr>
            <a:r>
              <a:rPr lang="cs-CZ" sz="2100" dirty="0"/>
              <a:t>§ 742: nedohodnou-li se manželé nebo bývalí manželé jinak nebo neuplatní-li se ustanovení § 741, použijí </a:t>
            </a:r>
            <a:r>
              <a:rPr lang="it-IT" sz="2100" dirty="0"/>
              <a:t>se pro vypořádání tato pravidla</a:t>
            </a:r>
            <a:r>
              <a:rPr lang="cs-CZ" sz="2100" dirty="0"/>
              <a:t> (tj. zejména pravidla pro rozhodování soudem)</a:t>
            </a:r>
            <a:r>
              <a:rPr lang="it-IT" sz="2100" dirty="0"/>
              <a:t>:</a:t>
            </a:r>
          </a:p>
          <a:p>
            <a:pPr marL="360365" lvl="2" indent="0" algn="just">
              <a:lnSpc>
                <a:spcPct val="110000"/>
              </a:lnSpc>
              <a:spcBef>
                <a:spcPts val="1330"/>
              </a:spcBef>
              <a:buNone/>
              <a:defRPr/>
            </a:pPr>
            <a:r>
              <a:rPr lang="cs-CZ" sz="1900" dirty="0" smtClean="0"/>
              <a:t>a</a:t>
            </a:r>
            <a:r>
              <a:rPr lang="cs-CZ" sz="1900" dirty="0"/>
              <a:t>) podíly obou manželů na vypořádávaném jmění jsou stejné</a:t>
            </a:r>
            <a:r>
              <a:rPr lang="cs-CZ" sz="1900" dirty="0" smtClean="0"/>
              <a:t>, (ALE: možnost soudu založit </a:t>
            </a:r>
            <a:r>
              <a:rPr lang="cs-CZ" sz="1900" b="1" dirty="0" smtClean="0"/>
              <a:t>disparitu</a:t>
            </a:r>
            <a:r>
              <a:rPr lang="cs-CZ" sz="1900" dirty="0" smtClean="0"/>
              <a:t>)</a:t>
            </a:r>
            <a:endParaRPr lang="cs-CZ" sz="1900" dirty="0"/>
          </a:p>
          <a:p>
            <a:pPr marL="360365" lvl="2" indent="0" algn="just">
              <a:lnSpc>
                <a:spcPct val="110000"/>
              </a:lnSpc>
              <a:spcBef>
                <a:spcPts val="1330"/>
              </a:spcBef>
              <a:buNone/>
              <a:defRPr/>
            </a:pPr>
            <a:r>
              <a:rPr lang="pl-PL" sz="1900" dirty="0" smtClean="0"/>
              <a:t>b</a:t>
            </a:r>
            <a:r>
              <a:rPr lang="pl-PL" sz="1900" dirty="0"/>
              <a:t>) každý z manželů nahradí to, co ze společného majetku </a:t>
            </a:r>
            <a:r>
              <a:rPr lang="cs-CZ" sz="1900" dirty="0"/>
              <a:t>bylo 	vynaloženo na jeho výhradní majetek,</a:t>
            </a:r>
          </a:p>
          <a:p>
            <a:pPr marL="360365" lvl="2" indent="0" algn="just">
              <a:lnSpc>
                <a:spcPct val="110000"/>
              </a:lnSpc>
              <a:spcBef>
                <a:spcPts val="1330"/>
              </a:spcBef>
              <a:buNone/>
              <a:defRPr/>
            </a:pPr>
            <a:r>
              <a:rPr lang="pl-PL" sz="1900" dirty="0" smtClean="0"/>
              <a:t>c</a:t>
            </a:r>
            <a:r>
              <a:rPr lang="pl-PL" sz="1900" dirty="0"/>
              <a:t>) každý z manželů má právo žádat, aby mu bylo </a:t>
            </a:r>
            <a:r>
              <a:rPr lang="cs-CZ" sz="1900" dirty="0"/>
              <a:t>nahrazeno, co ze svého </a:t>
            </a:r>
            <a:r>
              <a:rPr lang="cs-CZ" sz="1900" dirty="0" smtClean="0"/>
              <a:t>výhradního </a:t>
            </a:r>
            <a:r>
              <a:rPr lang="cs-CZ" sz="1900" dirty="0"/>
              <a:t>majetku vynaložil na společný majetek,</a:t>
            </a:r>
          </a:p>
          <a:p>
            <a:pPr marL="360365" lvl="2" indent="0" algn="just">
              <a:lnSpc>
                <a:spcPct val="110000"/>
              </a:lnSpc>
              <a:spcBef>
                <a:spcPts val="1330"/>
              </a:spcBef>
              <a:buNone/>
              <a:defRPr/>
            </a:pPr>
            <a:r>
              <a:rPr lang="cs-CZ" sz="1900" dirty="0" smtClean="0"/>
              <a:t>d</a:t>
            </a:r>
            <a:r>
              <a:rPr lang="cs-CZ" sz="1900" dirty="0"/>
              <a:t>) přihlédne se k potřebám nezaopatřených dětí,</a:t>
            </a:r>
          </a:p>
          <a:p>
            <a:pPr marL="360365" lvl="2" indent="0" algn="just">
              <a:lnSpc>
                <a:spcPct val="110000"/>
              </a:lnSpc>
              <a:spcBef>
                <a:spcPts val="1330"/>
              </a:spcBef>
              <a:buNone/>
              <a:defRPr/>
            </a:pPr>
            <a:r>
              <a:rPr lang="cs-CZ" sz="1900" dirty="0" smtClean="0"/>
              <a:t>e</a:t>
            </a:r>
            <a:r>
              <a:rPr lang="cs-CZ" sz="1900" dirty="0"/>
              <a:t>) přihlédne se k tomu, jak se každý z manželů staral </a:t>
            </a:r>
            <a:r>
              <a:rPr lang="pl-PL" sz="1900" dirty="0"/>
              <a:t>o rodinu, 	zejména jak pečoval o děti a o rodinnou </a:t>
            </a:r>
            <a:r>
              <a:rPr lang="cs-CZ" sz="1900" dirty="0"/>
              <a:t>domácnost,</a:t>
            </a:r>
          </a:p>
          <a:p>
            <a:pPr marL="360365" lvl="2" indent="0" algn="just">
              <a:lnSpc>
                <a:spcPct val="110000"/>
              </a:lnSpc>
              <a:spcBef>
                <a:spcPts val="1330"/>
              </a:spcBef>
              <a:buNone/>
              <a:defRPr/>
            </a:pPr>
            <a:r>
              <a:rPr lang="cs-CZ" sz="1900" dirty="0" smtClean="0"/>
              <a:t>f</a:t>
            </a:r>
            <a:r>
              <a:rPr lang="cs-CZ" sz="1900" dirty="0"/>
              <a:t>) přihlédne se k tomu, jak se každý z manželů zasloužil o nabytí a </a:t>
            </a:r>
            <a:r>
              <a:rPr lang="cs-CZ" sz="1900" dirty="0" smtClean="0"/>
              <a:t>udržení </a:t>
            </a:r>
            <a:r>
              <a:rPr lang="cs-CZ" sz="1900" dirty="0"/>
              <a:t>majetkových hodnot náležejících do společného jmění</a:t>
            </a:r>
          </a:p>
        </p:txBody>
      </p:sp>
    </p:spTree>
    <p:extLst>
      <p:ext uri="{BB962C8B-B14F-4D97-AF65-F5344CB8AC3E}">
        <p14:creationId xmlns:p14="http://schemas.microsoft.com/office/powerpoint/2010/main" val="222201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altLang="cs-CZ" dirty="0"/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altLang="cs-CZ" sz="2200" dirty="0"/>
              <a:t>H</a:t>
            </a:r>
            <a:r>
              <a:rPr lang="pl-PL" altLang="cs-CZ" sz="2200" dirty="0" smtClean="0"/>
              <a:t>odnota toho, co ze společného majetku bylo </a:t>
            </a:r>
            <a:r>
              <a:rPr lang="cs-CZ" altLang="cs-CZ" sz="2200" dirty="0" smtClean="0"/>
              <a:t>vynaloženo na výhradní majetek manžela, stejně jako </a:t>
            </a:r>
            <a:r>
              <a:rPr lang="pl-PL" altLang="cs-CZ" sz="2200" dirty="0" smtClean="0"/>
              <a:t>hodnota toho, co z výhradního majetku manžela bylo </a:t>
            </a:r>
            <a:r>
              <a:rPr lang="cs-CZ" altLang="cs-CZ" sz="2200" dirty="0" smtClean="0"/>
              <a:t>vynaloženo na společný majetek, se při vypořádání společného jmění započítává </a:t>
            </a:r>
            <a:r>
              <a:rPr lang="cs-CZ" altLang="cs-CZ" sz="2200" b="1" dirty="0" smtClean="0"/>
              <a:t>zvýšená nebo snížená</a:t>
            </a:r>
            <a:r>
              <a:rPr lang="cs-CZ" altLang="cs-CZ" sz="2200" dirty="0" smtClean="0"/>
              <a:t> podle </a:t>
            </a:r>
            <a:r>
              <a:rPr lang="pl-PL" altLang="cs-CZ" sz="2200" dirty="0" smtClean="0"/>
              <a:t>toho, jak se ode dne vynaložení majetku do dne, </a:t>
            </a:r>
            <a:r>
              <a:rPr lang="cs-CZ" altLang="cs-CZ" sz="2200" dirty="0" smtClean="0"/>
              <a:t>kdy společné jmění bylo zúženo, zrušeno nebo zaniklo, zvýšila nebo snížila hodnota té součásti majetku, na niž byl náklad vynaložen</a:t>
            </a:r>
          </a:p>
          <a:p>
            <a:pPr algn="just"/>
            <a:r>
              <a:rPr lang="cs-CZ" altLang="cs-CZ" sz="2200" dirty="0" smtClean="0"/>
              <a:t>§ 743 </a:t>
            </a:r>
            <a:r>
              <a:rPr lang="cs-CZ" altLang="cs-CZ" sz="2200" dirty="0" err="1" smtClean="0"/>
              <a:t>an</a:t>
            </a:r>
            <a:r>
              <a:rPr lang="cs-CZ" altLang="cs-CZ" sz="2200" dirty="0" smtClean="0"/>
              <a:t>.: některá ustanovení o bydlení manželů (výklad v rámci obligačního práva)</a:t>
            </a:r>
          </a:p>
          <a:p>
            <a:pPr algn="just"/>
            <a:r>
              <a:rPr lang="cs-CZ" altLang="cs-CZ" sz="2200" dirty="0" smtClean="0"/>
              <a:t>§ 751 </a:t>
            </a:r>
            <a:r>
              <a:rPr lang="cs-CZ" altLang="cs-CZ" sz="2200" dirty="0" err="1" smtClean="0"/>
              <a:t>an</a:t>
            </a:r>
            <a:r>
              <a:rPr lang="cs-CZ" altLang="cs-CZ" sz="2200" dirty="0" smtClean="0"/>
              <a:t>.: zvláštní ustanovení proti domácímu násilí (výklad v rámci rodinného práva)</a:t>
            </a:r>
          </a:p>
        </p:txBody>
      </p:sp>
    </p:spTree>
    <p:extLst>
      <p:ext uri="{BB962C8B-B14F-4D97-AF65-F5344CB8AC3E}">
        <p14:creationId xmlns:p14="http://schemas.microsoft.com/office/powerpoint/2010/main" val="150279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altLang="cs-CZ" dirty="0" smtClean="0"/>
              <a:t>Literatura</a:t>
            </a:r>
            <a:endParaRPr lang="cs-CZ" altLang="cs-CZ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algn="just">
              <a:buFontTx/>
              <a:buNone/>
              <a:defRPr/>
            </a:pPr>
            <a:r>
              <a:rPr lang="cs-CZ" altLang="cs-CZ" sz="2200" b="1" dirty="0">
                <a:solidFill>
                  <a:srgbClr val="FF0000"/>
                </a:solidFill>
              </a:rPr>
              <a:t>K OZ</a:t>
            </a:r>
          </a:p>
          <a:p>
            <a:pPr marL="0" indent="0" algn="just">
              <a:buFontTx/>
              <a:buNone/>
            </a:pPr>
            <a:r>
              <a:rPr lang="cs-CZ" altLang="cs-CZ" sz="2200" dirty="0" smtClean="0"/>
              <a:t>MELZER</a:t>
            </a:r>
            <a:r>
              <a:rPr lang="cs-CZ" altLang="cs-CZ" sz="2200" dirty="0"/>
              <a:t>, F., TÉGL, P. a kol. </a:t>
            </a:r>
            <a:r>
              <a:rPr lang="cs-CZ" altLang="cs-CZ" sz="2200" i="1" dirty="0"/>
              <a:t>Občanský zákoník – velký komentář. Svazek </a:t>
            </a:r>
            <a:r>
              <a:rPr lang="cs-CZ" altLang="cs-CZ" sz="2200" i="1" dirty="0" smtClean="0"/>
              <a:t>IV/1. </a:t>
            </a:r>
            <a:r>
              <a:rPr lang="cs-CZ" altLang="cs-CZ" sz="2200" i="1" dirty="0"/>
              <a:t>§ </a:t>
            </a:r>
            <a:r>
              <a:rPr lang="cs-CZ" altLang="cs-CZ" sz="2200" i="1" dirty="0" smtClean="0"/>
              <a:t>655–793.</a:t>
            </a:r>
            <a:r>
              <a:rPr lang="cs-CZ" altLang="cs-CZ" sz="2200" dirty="0" smtClean="0"/>
              <a:t> </a:t>
            </a:r>
            <a:r>
              <a:rPr lang="cs-CZ" altLang="cs-CZ" sz="2200" dirty="0"/>
              <a:t>1. vydání. Praha: </a:t>
            </a:r>
            <a:r>
              <a:rPr lang="cs-CZ" altLang="cs-CZ" sz="2200" dirty="0" err="1" smtClean="0"/>
              <a:t>Leges</a:t>
            </a:r>
            <a:r>
              <a:rPr lang="cs-CZ" altLang="cs-CZ" sz="2200" dirty="0" smtClean="0"/>
              <a:t>, 2016</a:t>
            </a:r>
            <a:endParaRPr lang="cs-CZ" altLang="cs-CZ" sz="2200" dirty="0"/>
          </a:p>
          <a:p>
            <a:pPr marL="0" indent="0" algn="just">
              <a:buFontTx/>
              <a:buNone/>
              <a:defRPr/>
            </a:pPr>
            <a:r>
              <a:rPr lang="cs-CZ" altLang="cs-CZ" sz="2200" dirty="0"/>
              <a:t>SPÁČIL, J. a kol. </a:t>
            </a:r>
            <a:r>
              <a:rPr lang="cs-CZ" altLang="cs-CZ" sz="2200" i="1" dirty="0"/>
              <a:t>Občanský zákoník III. Věcná práva. Komentář.</a:t>
            </a:r>
            <a:r>
              <a:rPr lang="cs-CZ" altLang="cs-CZ" sz="2200" dirty="0"/>
              <a:t> 1. vydání. Praha: C. H. Beck, </a:t>
            </a:r>
            <a:r>
              <a:rPr lang="cs-CZ" altLang="cs-CZ" sz="2200" dirty="0" smtClean="0"/>
              <a:t>2013</a:t>
            </a:r>
          </a:p>
          <a:p>
            <a:pPr marL="0" indent="0" algn="just">
              <a:buFontTx/>
              <a:buNone/>
            </a:pPr>
            <a:r>
              <a:rPr lang="cs-CZ" altLang="cs-CZ" sz="2200" dirty="0" smtClean="0"/>
              <a:t>PSUTKA</a:t>
            </a:r>
            <a:r>
              <a:rPr lang="cs-CZ" altLang="cs-CZ" sz="2200" dirty="0"/>
              <a:t>, J. </a:t>
            </a:r>
            <a:r>
              <a:rPr lang="cs-CZ" altLang="cs-CZ" sz="2200" i="1" dirty="0"/>
              <a:t>Společné jmění manželů.</a:t>
            </a:r>
            <a:r>
              <a:rPr lang="cs-CZ" altLang="cs-CZ" sz="2200" dirty="0"/>
              <a:t> Praha: C. H. Beck, </a:t>
            </a:r>
            <a:r>
              <a:rPr lang="cs-CZ" altLang="cs-CZ" sz="2200" dirty="0" smtClean="0"/>
              <a:t>2015</a:t>
            </a:r>
          </a:p>
          <a:p>
            <a:pPr marL="0" indent="0" algn="just">
              <a:buNone/>
            </a:pPr>
            <a:r>
              <a:rPr lang="cs-CZ" altLang="cs-CZ" sz="2200" dirty="0"/>
              <a:t>SPÁČIL, J. a kol. </a:t>
            </a:r>
            <a:r>
              <a:rPr lang="cs-CZ" altLang="cs-CZ" sz="2200" i="1" dirty="0"/>
              <a:t>Věcná práva.</a:t>
            </a:r>
            <a:r>
              <a:rPr lang="cs-CZ" altLang="cs-CZ" sz="2200" dirty="0"/>
              <a:t> 1. vydání. Praha: C. H. Beck, </a:t>
            </a:r>
            <a:r>
              <a:rPr lang="cs-CZ" altLang="cs-CZ" sz="2200" dirty="0" smtClean="0"/>
              <a:t>2018</a:t>
            </a:r>
            <a:endParaRPr lang="cs-CZ" altLang="cs-CZ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13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cs-CZ" altLang="cs-CZ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algn="just">
              <a:buFontTx/>
              <a:buNone/>
            </a:pPr>
            <a:r>
              <a:rPr lang="cs-CZ" altLang="cs-CZ" sz="2200" b="1" dirty="0" smtClean="0">
                <a:solidFill>
                  <a:srgbClr val="FF0000"/>
                </a:solidFill>
              </a:rPr>
              <a:t>K OZ 1964</a:t>
            </a:r>
          </a:p>
          <a:p>
            <a:pPr marL="0" indent="0" algn="just">
              <a:buFontTx/>
              <a:buNone/>
            </a:pPr>
            <a:r>
              <a:rPr lang="cs-CZ" altLang="cs-CZ" sz="2200" dirty="0"/>
              <a:t>BIČOVSKÝ, J., HOLUB, M., POKORNÝ, M.</a:t>
            </a:r>
            <a:r>
              <a:rPr lang="cs-CZ" altLang="cs-CZ" sz="2200" i="1" dirty="0"/>
              <a:t> Společné jmění manželů.</a:t>
            </a:r>
            <a:r>
              <a:rPr lang="cs-CZ" altLang="cs-CZ" sz="2200" dirty="0"/>
              <a:t> 2. vydání. Praha: Linde a. s., 2009</a:t>
            </a:r>
          </a:p>
          <a:p>
            <a:pPr marL="0" indent="0" algn="just">
              <a:buFontTx/>
              <a:buNone/>
            </a:pPr>
            <a:r>
              <a:rPr lang="cs-CZ" altLang="cs-CZ" sz="2200" dirty="0"/>
              <a:t>DVOŘÁK, J., SPÁČIL, J. </a:t>
            </a:r>
            <a:r>
              <a:rPr lang="cs-CZ" altLang="cs-CZ" sz="2200" i="1" dirty="0"/>
              <a:t>Společné jmění manželů v teorii a v judikatuře.</a:t>
            </a:r>
            <a:r>
              <a:rPr lang="cs-CZ" altLang="cs-CZ" sz="2200" dirty="0"/>
              <a:t> 3. vydání. Praha: </a:t>
            </a:r>
            <a:r>
              <a:rPr lang="cs-CZ" altLang="cs-CZ" sz="2200" dirty="0" err="1"/>
              <a:t>Wolters</a:t>
            </a:r>
            <a:r>
              <a:rPr lang="cs-CZ" altLang="cs-CZ" sz="2200" dirty="0"/>
              <a:t> </a:t>
            </a:r>
            <a:r>
              <a:rPr lang="cs-CZ" altLang="cs-CZ" sz="2200" dirty="0" err="1"/>
              <a:t>Kluwer</a:t>
            </a:r>
            <a:r>
              <a:rPr lang="cs-CZ" altLang="cs-CZ" sz="2200" dirty="0"/>
              <a:t>, 2011</a:t>
            </a:r>
          </a:p>
          <a:p>
            <a:pPr marL="0" indent="0" algn="just">
              <a:buFontTx/>
              <a:buNone/>
            </a:pPr>
            <a:r>
              <a:rPr lang="cs-CZ" altLang="cs-CZ" sz="2200" dirty="0" smtClean="0"/>
              <a:t>HRUŠÁKOVÁ</a:t>
            </a:r>
            <a:r>
              <a:rPr lang="cs-CZ" altLang="cs-CZ" sz="2200" dirty="0"/>
              <a:t>, M., FIALA, J. </a:t>
            </a:r>
            <a:r>
              <a:rPr lang="cs-CZ" altLang="cs-CZ" sz="2200" i="1" dirty="0"/>
              <a:t>Několik úvah nad institutem majetkových vztahů mezi manžely</a:t>
            </a:r>
            <a:r>
              <a:rPr lang="cs-CZ" altLang="cs-CZ" sz="2200" dirty="0"/>
              <a:t>. Právník, 1991, č. </a:t>
            </a:r>
            <a:r>
              <a:rPr lang="cs-CZ" altLang="cs-CZ" sz="2200" dirty="0" smtClean="0"/>
              <a:t>2</a:t>
            </a:r>
            <a:endParaRPr lang="cs-CZ" altLang="cs-CZ" sz="2200" dirty="0"/>
          </a:p>
        </p:txBody>
      </p:sp>
    </p:spTree>
    <p:extLst>
      <p:ext uri="{BB962C8B-B14F-4D97-AF65-F5344CB8AC3E}">
        <p14:creationId xmlns:p14="http://schemas.microsoft.com/office/powerpoint/2010/main" val="131310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0273" y="3333053"/>
            <a:ext cx="10215134" cy="748080"/>
          </a:xfrm>
        </p:spPr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864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Právní úprava SJM, základní principy SJM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altLang="cs-CZ" sz="2000" b="1" dirty="0"/>
              <a:t>P</a:t>
            </a:r>
            <a:r>
              <a:rPr lang="cs-CZ" altLang="cs-CZ" sz="2000" b="1" dirty="0" smtClean="0"/>
              <a:t>rávní úprava (§ 708-742)</a:t>
            </a:r>
          </a:p>
          <a:p>
            <a:pPr lvl="1" algn="just"/>
            <a:r>
              <a:rPr lang="cs-CZ" altLang="cs-CZ" sz="2000" dirty="0" smtClean="0"/>
              <a:t>Krom toho existuje i regulace jiných aspektů majetkových vztahů mezi manžely – např. obvyklého vybavení rodinné domácnosti, výživného, dědického práva, společného bydlení manželů aj.</a:t>
            </a:r>
            <a:endParaRPr lang="cs-CZ" altLang="cs-CZ" sz="2000" b="1" dirty="0" smtClean="0"/>
          </a:p>
          <a:p>
            <a:pPr algn="just"/>
            <a:r>
              <a:rPr lang="cs-CZ" altLang="cs-CZ" sz="2000" b="1" dirty="0" smtClean="0"/>
              <a:t>Základní principy SJM</a:t>
            </a:r>
            <a:endParaRPr lang="cs-CZ" altLang="cs-CZ" sz="2000" dirty="0" smtClean="0"/>
          </a:p>
          <a:p>
            <a:pPr lvl="1" algn="just"/>
            <a:r>
              <a:rPr lang="cs-CZ" altLang="cs-CZ" sz="2000" dirty="0" smtClean="0"/>
              <a:t>Vznik </a:t>
            </a:r>
            <a:r>
              <a:rPr lang="cs-CZ" altLang="cs-CZ" sz="2000" i="1" dirty="0" smtClean="0"/>
              <a:t>ex lege</a:t>
            </a:r>
            <a:r>
              <a:rPr lang="cs-CZ" altLang="cs-CZ" sz="2000" dirty="0" smtClean="0"/>
              <a:t> (preferovaný majetkový režim mezi manžely)</a:t>
            </a:r>
          </a:p>
          <a:p>
            <a:pPr lvl="1" algn="just"/>
            <a:r>
              <a:rPr lang="cs-CZ" altLang="cs-CZ" sz="2000" dirty="0" smtClean="0"/>
              <a:t>Neexistence podílů (bezpodílové spoluvlastnictví)</a:t>
            </a:r>
          </a:p>
          <a:p>
            <a:pPr lvl="1" algn="just"/>
            <a:r>
              <a:rPr lang="cs-CZ" altLang="cs-CZ" sz="2000" dirty="0"/>
              <a:t>S</a:t>
            </a:r>
            <a:r>
              <a:rPr lang="cs-CZ" altLang="cs-CZ" sz="2000" dirty="0" smtClean="0"/>
              <a:t>tejná práva muže a ženy k SJM</a:t>
            </a:r>
          </a:p>
          <a:p>
            <a:pPr lvl="1" algn="just"/>
            <a:r>
              <a:rPr lang="cs-CZ" altLang="cs-CZ" sz="2000" dirty="0" smtClean="0"/>
              <a:t>Možnost modifikace některých aspektů SJM (široká smluvní volnost)</a:t>
            </a:r>
          </a:p>
        </p:txBody>
      </p:sp>
    </p:spTree>
    <p:extLst>
      <p:ext uri="{BB962C8B-B14F-4D97-AF65-F5344CB8AC3E}">
        <p14:creationId xmlns:p14="http://schemas.microsoft.com/office/powerpoint/2010/main" val="60070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Vznik SJM, předmět SJM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200" b="1" dirty="0" smtClean="0">
                <a:solidFill>
                  <a:schemeClr val="accent1"/>
                </a:solidFill>
              </a:rPr>
              <a:t>Vznik </a:t>
            </a:r>
            <a:r>
              <a:rPr lang="cs-CZ" sz="2200" b="1" dirty="0">
                <a:solidFill>
                  <a:schemeClr val="accent1"/>
                </a:solidFill>
              </a:rPr>
              <a:t>SJM</a:t>
            </a:r>
          </a:p>
          <a:p>
            <a:pPr lvl="1" algn="just">
              <a:defRPr/>
            </a:pPr>
            <a:r>
              <a:rPr lang="cs-CZ" sz="2000" dirty="0" smtClean="0"/>
              <a:t>Uzavřením </a:t>
            </a:r>
            <a:r>
              <a:rPr lang="cs-CZ" sz="2000" dirty="0"/>
              <a:t>manželství, a to </a:t>
            </a:r>
            <a:r>
              <a:rPr lang="cs-CZ" sz="2000" b="1" dirty="0"/>
              <a:t>i </a:t>
            </a:r>
            <a:r>
              <a:rPr lang="cs-CZ" sz="2000" b="1" dirty="0" smtClean="0"/>
              <a:t>neplatného</a:t>
            </a:r>
            <a:r>
              <a:rPr lang="cs-CZ" sz="2000" dirty="0" smtClean="0"/>
              <a:t> (</a:t>
            </a:r>
            <a:r>
              <a:rPr lang="cs-CZ" sz="2000" b="1" dirty="0" smtClean="0"/>
              <a:t>nikoli však zdánlivého</a:t>
            </a:r>
            <a:r>
              <a:rPr lang="cs-CZ" sz="2000" dirty="0" smtClean="0"/>
              <a:t>), a to přímo </a:t>
            </a:r>
            <a:r>
              <a:rPr lang="cs-CZ" sz="2000" b="1" i="1" dirty="0"/>
              <a:t>ex lege</a:t>
            </a:r>
            <a:r>
              <a:rPr lang="cs-CZ" sz="2000" dirty="0"/>
              <a:t> (zákonný důsledek vzniku manželství</a:t>
            </a:r>
            <a:r>
              <a:rPr lang="cs-CZ" sz="2000" dirty="0" smtClean="0"/>
              <a:t>)</a:t>
            </a:r>
            <a:endParaRPr lang="cs-CZ" sz="2000" b="1" dirty="0"/>
          </a:p>
          <a:p>
            <a:pPr lvl="1" algn="just">
              <a:defRPr/>
            </a:pPr>
            <a:r>
              <a:rPr lang="cs-CZ" sz="2000" dirty="0" smtClean="0"/>
              <a:t>Rozsah</a:t>
            </a:r>
            <a:r>
              <a:rPr lang="cs-CZ" sz="2000" dirty="0"/>
              <a:t>, správu či vznik SJM však lze smluvně modifikovat </a:t>
            </a:r>
            <a:r>
              <a:rPr lang="cs-CZ" sz="2000" b="1" dirty="0"/>
              <a:t>již před uzavřením manželství</a:t>
            </a:r>
            <a:r>
              <a:rPr lang="cs-CZ" sz="2000" dirty="0"/>
              <a:t>, avšak s účinky k okamžiku jeho </a:t>
            </a:r>
            <a:r>
              <a:rPr lang="cs-CZ" sz="2000" dirty="0" smtClean="0"/>
              <a:t>vzniku</a:t>
            </a:r>
            <a:endParaRPr lang="cs-CZ" sz="2000" dirty="0"/>
          </a:p>
          <a:p>
            <a:pPr algn="just">
              <a:defRPr/>
            </a:pPr>
            <a:r>
              <a:rPr lang="cs-CZ" sz="2200" b="1" dirty="0"/>
              <a:t>Předmět SJM</a:t>
            </a:r>
          </a:p>
          <a:p>
            <a:pPr lvl="1" algn="just">
              <a:defRPr/>
            </a:pPr>
            <a:r>
              <a:rPr lang="cs-CZ" sz="2000" b="1" dirty="0"/>
              <a:t>Tři možné režimy</a:t>
            </a:r>
            <a:r>
              <a:rPr lang="cs-CZ" sz="2000" dirty="0"/>
              <a:t> – jeden </a:t>
            </a:r>
            <a:r>
              <a:rPr lang="cs-CZ" sz="2000" b="1" dirty="0"/>
              <a:t>základní</a:t>
            </a:r>
            <a:r>
              <a:rPr lang="cs-CZ" sz="2000" dirty="0"/>
              <a:t>, dva </a:t>
            </a:r>
            <a:r>
              <a:rPr lang="cs-CZ" sz="2000" b="1" dirty="0"/>
              <a:t>modifikované</a:t>
            </a:r>
          </a:p>
          <a:p>
            <a:pPr lvl="2" algn="just">
              <a:defRPr/>
            </a:pPr>
            <a:r>
              <a:rPr lang="cs-CZ" sz="1800" dirty="0" smtClean="0"/>
              <a:t>Zákonný </a:t>
            </a:r>
            <a:r>
              <a:rPr lang="cs-CZ" sz="1800" dirty="0"/>
              <a:t>režim (základní)</a:t>
            </a:r>
          </a:p>
          <a:p>
            <a:pPr lvl="2" algn="just">
              <a:defRPr/>
            </a:pPr>
            <a:r>
              <a:rPr lang="cs-CZ" sz="1800" dirty="0" smtClean="0"/>
              <a:t>Smluvený </a:t>
            </a:r>
            <a:r>
              <a:rPr lang="cs-CZ" sz="1800" dirty="0"/>
              <a:t>režim (včetně režimu oddělených jmění)</a:t>
            </a:r>
          </a:p>
          <a:p>
            <a:pPr lvl="2" algn="just">
              <a:defRPr/>
            </a:pPr>
            <a:r>
              <a:rPr lang="cs-CZ" sz="1800" dirty="0" smtClean="0"/>
              <a:t>Režim </a:t>
            </a:r>
            <a:r>
              <a:rPr lang="cs-CZ" sz="1800" dirty="0"/>
              <a:t>založený rozhodnutím soudu</a:t>
            </a:r>
          </a:p>
        </p:txBody>
      </p:sp>
    </p:spTree>
    <p:extLst>
      <p:ext uri="{BB962C8B-B14F-4D97-AF65-F5344CB8AC3E}">
        <p14:creationId xmlns:p14="http://schemas.microsoft.com/office/powerpoint/2010/main" val="385305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Jiné přípustné majetkové režimu manžela(ů)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 smtClean="0">
                <a:solidFill>
                  <a:schemeClr val="accent1"/>
                </a:solidFill>
              </a:rPr>
              <a:t>Vznik </a:t>
            </a:r>
            <a:r>
              <a:rPr lang="cs-CZ" sz="2400" dirty="0" smtClean="0"/>
              <a:t>manželství </a:t>
            </a:r>
            <a:r>
              <a:rPr lang="cs-CZ" sz="2400" b="1" dirty="0" smtClean="0"/>
              <a:t>nebrání</a:t>
            </a:r>
            <a:r>
              <a:rPr lang="cs-CZ" sz="2400" dirty="0" smtClean="0"/>
              <a:t> existenci </a:t>
            </a:r>
            <a:r>
              <a:rPr lang="cs-CZ" sz="2400" b="1" dirty="0" smtClean="0"/>
              <a:t>jiných majetkových režimů</a:t>
            </a:r>
            <a:r>
              <a:rPr lang="cs-CZ" sz="2400" dirty="0" smtClean="0"/>
              <a:t> manžela(ů)</a:t>
            </a:r>
            <a:r>
              <a:rPr lang="cs-CZ" sz="2400" b="1" dirty="0" smtClean="0"/>
              <a:t> vedle SJM</a:t>
            </a:r>
            <a:endParaRPr lang="cs-CZ" sz="2400" b="1" dirty="0">
              <a:solidFill>
                <a:schemeClr val="accent1"/>
              </a:solidFill>
            </a:endParaRPr>
          </a:p>
          <a:p>
            <a:pPr lvl="1" algn="just">
              <a:defRPr/>
            </a:pPr>
            <a:r>
              <a:rPr lang="cs-CZ" sz="2400" dirty="0" smtClean="0"/>
              <a:t>Každý z manželů může být výlučným vlastníkem určité věci</a:t>
            </a:r>
            <a:endParaRPr lang="cs-CZ" sz="2400" b="1" dirty="0"/>
          </a:p>
          <a:p>
            <a:pPr lvl="1" algn="just">
              <a:defRPr/>
            </a:pPr>
            <a:r>
              <a:rPr lang="cs-CZ" sz="2400" dirty="0" smtClean="0"/>
              <a:t>Manželé mohou mít společně věc v (podílovém) spoluvlastnictví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4925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Zákonný režim SJM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 smtClean="0"/>
              <a:t>§ </a:t>
            </a:r>
            <a:r>
              <a:rPr lang="cs-CZ" sz="2000" dirty="0"/>
              <a:t>709 </a:t>
            </a:r>
            <a:r>
              <a:rPr lang="cs-CZ" sz="2000" dirty="0" err="1"/>
              <a:t>an</a:t>
            </a:r>
            <a:r>
              <a:rPr lang="cs-CZ" sz="2000" dirty="0" smtClean="0"/>
              <a:t>. </a:t>
            </a:r>
            <a:r>
              <a:rPr lang="cs-CZ" sz="2000" dirty="0"/>
              <a:t>– předmětem SJM </a:t>
            </a:r>
            <a:r>
              <a:rPr lang="cs-CZ" sz="2000" b="1" u="sng" dirty="0" smtClean="0"/>
              <a:t>aktiva</a:t>
            </a:r>
            <a:r>
              <a:rPr lang="cs-CZ" sz="2000" dirty="0" smtClean="0"/>
              <a:t> </a:t>
            </a:r>
            <a:r>
              <a:rPr lang="cs-CZ" sz="2000" dirty="0"/>
              <a:t>i </a:t>
            </a:r>
            <a:r>
              <a:rPr lang="cs-CZ" sz="2000" b="1" u="sng" dirty="0" smtClean="0"/>
              <a:t>pasiva</a:t>
            </a:r>
            <a:endParaRPr lang="cs-CZ" sz="2000" b="1" u="sng" dirty="0"/>
          </a:p>
          <a:p>
            <a:pPr marL="360365" lvl="1" indent="-360365" algn="just">
              <a:spcBef>
                <a:spcPts val="1330"/>
              </a:spcBef>
              <a:defRPr/>
            </a:pPr>
            <a:r>
              <a:rPr lang="cs-CZ" sz="2000" b="1" dirty="0" smtClean="0">
                <a:solidFill>
                  <a:schemeClr val="accent1"/>
                </a:solidFill>
              </a:rPr>
              <a:t>Aktiva (§ 709)</a:t>
            </a:r>
            <a:r>
              <a:rPr lang="cs-CZ" sz="2000" dirty="0" smtClean="0">
                <a:solidFill>
                  <a:schemeClr val="accent1"/>
                </a:solidFill>
              </a:rPr>
              <a:t>: Součástí </a:t>
            </a:r>
            <a:r>
              <a:rPr lang="cs-CZ" sz="2000" dirty="0">
                <a:solidFill>
                  <a:schemeClr val="accent1"/>
                </a:solidFill>
              </a:rPr>
              <a:t>SJM je </a:t>
            </a:r>
            <a:r>
              <a:rPr lang="cs-CZ" sz="2000" b="1" u="sng" dirty="0">
                <a:solidFill>
                  <a:schemeClr val="accent1"/>
                </a:solidFill>
              </a:rPr>
              <a:t>to</a:t>
            </a:r>
            <a:r>
              <a:rPr lang="cs-CZ" sz="2000" dirty="0">
                <a:solidFill>
                  <a:schemeClr val="accent1"/>
                </a:solidFill>
              </a:rPr>
              <a:t>, čeho nabyl </a:t>
            </a:r>
            <a:r>
              <a:rPr lang="cs-CZ" sz="2000" b="1" u="sng" dirty="0">
                <a:solidFill>
                  <a:schemeClr val="accent1"/>
                </a:solidFill>
              </a:rPr>
              <a:t>jeden z manželů nebo</a:t>
            </a:r>
            <a:r>
              <a:rPr lang="cs-CZ" sz="2000" dirty="0">
                <a:solidFill>
                  <a:schemeClr val="accent1"/>
                </a:solidFill>
              </a:rPr>
              <a:t> čeho nabyli </a:t>
            </a:r>
            <a:r>
              <a:rPr lang="cs-CZ" sz="2000" b="1" u="sng" dirty="0">
                <a:solidFill>
                  <a:schemeClr val="accent1"/>
                </a:solidFill>
              </a:rPr>
              <a:t>oba manželé společně za trvání manželství</a:t>
            </a:r>
            <a:r>
              <a:rPr lang="cs-CZ" sz="2000" dirty="0">
                <a:solidFill>
                  <a:schemeClr val="accent1"/>
                </a:solidFill>
              </a:rPr>
              <a:t>, s výjimkou toho, </a:t>
            </a:r>
            <a:r>
              <a:rPr lang="cs-CZ" sz="2000" dirty="0" smtClean="0">
                <a:solidFill>
                  <a:schemeClr val="accent1"/>
                </a:solidFill>
              </a:rPr>
              <a:t>co</a:t>
            </a:r>
          </a:p>
          <a:p>
            <a:pPr marL="360365" lvl="2" indent="0" algn="just">
              <a:spcBef>
                <a:spcPts val="1330"/>
              </a:spcBef>
              <a:buNone/>
              <a:defRPr/>
            </a:pPr>
            <a:r>
              <a:rPr lang="cs-CZ" sz="1800" dirty="0" smtClean="0"/>
              <a:t>a</a:t>
            </a:r>
            <a:r>
              <a:rPr lang="cs-CZ" sz="1800" dirty="0"/>
              <a:t>) slouží osobní potřebě jednoho z manželů,</a:t>
            </a:r>
          </a:p>
          <a:p>
            <a:pPr marL="360365" lvl="2" indent="0" algn="just">
              <a:spcBef>
                <a:spcPts val="1330"/>
              </a:spcBef>
              <a:buNone/>
              <a:defRPr/>
            </a:pPr>
            <a:r>
              <a:rPr lang="pl-PL" sz="1800" dirty="0" smtClean="0"/>
              <a:t>b</a:t>
            </a:r>
            <a:r>
              <a:rPr lang="pl-PL" sz="1800" dirty="0"/>
              <a:t>) nabyl darem, děděním nebo odkazem jen jeden </a:t>
            </a:r>
            <a:r>
              <a:rPr lang="cs-CZ" sz="1800" dirty="0"/>
              <a:t>z manželů, ledaže </a:t>
            </a:r>
            <a:r>
              <a:rPr lang="cs-CZ" sz="1800" dirty="0" smtClean="0"/>
              <a:t>dárce </a:t>
            </a:r>
            <a:r>
              <a:rPr lang="cs-CZ" sz="1800" dirty="0"/>
              <a:t>při darování nebo zůstavitel v pořízení pro případ smrti projevil </a:t>
            </a:r>
            <a:r>
              <a:rPr lang="cs-CZ" sz="1800" dirty="0" smtClean="0"/>
              <a:t>jiný </a:t>
            </a:r>
            <a:r>
              <a:rPr lang="cs-CZ" sz="1800" dirty="0"/>
              <a:t>úmysl,</a:t>
            </a:r>
          </a:p>
          <a:p>
            <a:pPr marL="360365" lvl="2" indent="0" algn="just">
              <a:spcBef>
                <a:spcPts val="1330"/>
              </a:spcBef>
              <a:buNone/>
              <a:defRPr/>
            </a:pPr>
            <a:r>
              <a:rPr lang="pl-PL" sz="1800" dirty="0" smtClean="0"/>
              <a:t>c</a:t>
            </a:r>
            <a:r>
              <a:rPr lang="pl-PL" sz="1800" dirty="0"/>
              <a:t>) nabyl jeden z manželů jako náhradu nemajetkové </a:t>
            </a:r>
            <a:r>
              <a:rPr lang="cs-CZ" sz="1800" dirty="0"/>
              <a:t>újmy na svých </a:t>
            </a:r>
            <a:r>
              <a:rPr lang="cs-CZ" sz="1800" dirty="0" smtClean="0"/>
              <a:t>přirozených </a:t>
            </a:r>
            <a:r>
              <a:rPr lang="cs-CZ" sz="1800" dirty="0"/>
              <a:t>právech,</a:t>
            </a:r>
          </a:p>
          <a:p>
            <a:pPr marL="360365" lvl="2" indent="0" algn="just">
              <a:spcBef>
                <a:spcPts val="1330"/>
              </a:spcBef>
              <a:buNone/>
              <a:defRPr/>
            </a:pPr>
            <a:r>
              <a:rPr lang="cs-CZ" sz="1800" dirty="0" smtClean="0"/>
              <a:t>d</a:t>
            </a:r>
            <a:r>
              <a:rPr lang="cs-CZ" sz="1800" dirty="0"/>
              <a:t>) nabyl jeden z manželů právním jednáním vztahujícím se k jeho </a:t>
            </a:r>
            <a:r>
              <a:rPr lang="cs-CZ" sz="1800" dirty="0" smtClean="0"/>
              <a:t>výlučnému </a:t>
            </a:r>
            <a:r>
              <a:rPr lang="cs-CZ" sz="1800" dirty="0"/>
              <a:t>vlastnictví,</a:t>
            </a:r>
          </a:p>
          <a:p>
            <a:pPr marL="360365" lvl="2" indent="0" algn="just">
              <a:spcBef>
                <a:spcPts val="1330"/>
              </a:spcBef>
              <a:buNone/>
              <a:defRPr/>
            </a:pPr>
            <a:r>
              <a:rPr lang="pl-PL" sz="1800" dirty="0" smtClean="0"/>
              <a:t>e</a:t>
            </a:r>
            <a:r>
              <a:rPr lang="pl-PL" sz="1800" dirty="0"/>
              <a:t>) nabyl jeden z manželů náhradou za poškození, </a:t>
            </a:r>
            <a:r>
              <a:rPr lang="cs-CZ" sz="1800" dirty="0"/>
              <a:t>zničení nebo ztrátu </a:t>
            </a:r>
            <a:r>
              <a:rPr lang="cs-CZ" sz="1800" dirty="0" smtClean="0"/>
              <a:t>svého </a:t>
            </a:r>
            <a:r>
              <a:rPr lang="cs-CZ" sz="1800" dirty="0"/>
              <a:t>výhradního majetku</a:t>
            </a:r>
          </a:p>
        </p:txBody>
      </p:sp>
    </p:spTree>
    <p:extLst>
      <p:ext uri="{BB962C8B-B14F-4D97-AF65-F5344CB8AC3E}">
        <p14:creationId xmlns:p14="http://schemas.microsoft.com/office/powerpoint/2010/main" val="263226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altLang="cs-CZ" dirty="0"/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0365" lvl="1" indent="-360365" algn="just">
              <a:lnSpc>
                <a:spcPct val="110000"/>
              </a:lnSpc>
              <a:spcBef>
                <a:spcPts val="1330"/>
              </a:spcBef>
              <a:defRPr/>
            </a:pPr>
            <a:r>
              <a:rPr lang="cs-CZ" sz="2400" dirty="0" smtClean="0">
                <a:solidFill>
                  <a:schemeClr val="accent1"/>
                </a:solidFill>
              </a:rPr>
              <a:t>Součástí </a:t>
            </a:r>
            <a:r>
              <a:rPr lang="cs-CZ" sz="2400" dirty="0">
                <a:solidFill>
                  <a:schemeClr val="accent1"/>
                </a:solidFill>
              </a:rPr>
              <a:t>SJM je </a:t>
            </a:r>
            <a:r>
              <a:rPr lang="cs-CZ" sz="2400" b="1" u="sng" dirty="0">
                <a:solidFill>
                  <a:schemeClr val="accent1"/>
                </a:solidFill>
              </a:rPr>
              <a:t>zisk</a:t>
            </a:r>
            <a:r>
              <a:rPr lang="cs-CZ" sz="2400" dirty="0">
                <a:solidFill>
                  <a:schemeClr val="accent1"/>
                </a:solidFill>
              </a:rPr>
              <a:t> z toho, co náleží výhradně jednomu z manželů</a:t>
            </a:r>
          </a:p>
          <a:p>
            <a:pPr marL="360365" lvl="1" indent="-360365" algn="just">
              <a:lnSpc>
                <a:spcPct val="110000"/>
              </a:lnSpc>
              <a:spcBef>
                <a:spcPts val="1330"/>
              </a:spcBef>
              <a:defRPr/>
            </a:pPr>
            <a:r>
              <a:rPr lang="cs-CZ" sz="2400" dirty="0" smtClean="0">
                <a:solidFill>
                  <a:schemeClr val="accent1"/>
                </a:solidFill>
              </a:rPr>
              <a:t>Součástí </a:t>
            </a:r>
            <a:r>
              <a:rPr lang="cs-CZ" sz="2400" dirty="0">
                <a:solidFill>
                  <a:schemeClr val="accent1"/>
                </a:solidFill>
              </a:rPr>
              <a:t>SJM je také podíl manžela v obchodní společnosti nebo družstvu, stal-li se manžel v době trvání manželství společníkem obchodní společnosti nebo členem družstva. To neplatí, pokud jeden z manželů nabyl podíl způsobem zakládajícím podle odstavce 1 jeho výlučné vlastnictví. </a:t>
            </a:r>
            <a:r>
              <a:rPr lang="cs-CZ" sz="2400" dirty="0" smtClean="0">
                <a:solidFill>
                  <a:schemeClr val="accent1"/>
                </a:solidFill>
              </a:rPr>
              <a:t>Nabytí </a:t>
            </a:r>
            <a:r>
              <a:rPr lang="cs-CZ" sz="2400" dirty="0">
                <a:solidFill>
                  <a:schemeClr val="accent1"/>
                </a:solidFill>
              </a:rPr>
              <a:t>podílu nezakládá účast druhého manžela na této společnosti nebo družstvu, s výjimkou bytových družstev.</a:t>
            </a:r>
          </a:p>
          <a:p>
            <a:pPr marL="360365" lvl="1" indent="-360365" algn="just">
              <a:lnSpc>
                <a:spcPct val="110000"/>
              </a:lnSpc>
              <a:spcBef>
                <a:spcPts val="1330"/>
              </a:spcBef>
              <a:defRPr/>
            </a:pPr>
            <a:r>
              <a:rPr lang="cs-CZ" sz="2400" dirty="0">
                <a:solidFill>
                  <a:schemeClr val="accent1"/>
                </a:solidFill>
              </a:rPr>
              <a:t>+ § 3040!! (majetek vydaný v restituci</a:t>
            </a:r>
            <a:r>
              <a:rPr lang="cs-CZ" sz="2400" dirty="0" smtClean="0">
                <a:solidFill>
                  <a:schemeClr val="accent1"/>
                </a:solidFill>
              </a:rPr>
              <a:t>); nesystematické zařazení pravidla</a:t>
            </a:r>
            <a:endParaRPr lang="cs-CZ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76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altLang="cs-CZ" dirty="0"/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0365" lvl="1" indent="-360365" algn="just">
              <a:spcBef>
                <a:spcPts val="1330"/>
              </a:spcBef>
              <a:defRPr/>
            </a:pPr>
            <a:r>
              <a:rPr lang="cs-CZ" sz="2200" b="1" dirty="0" smtClean="0">
                <a:solidFill>
                  <a:schemeClr val="accent1"/>
                </a:solidFill>
              </a:rPr>
              <a:t>Pasiva (§ 710)</a:t>
            </a:r>
            <a:r>
              <a:rPr lang="cs-CZ" sz="2200" dirty="0" smtClean="0">
                <a:solidFill>
                  <a:schemeClr val="accent1"/>
                </a:solidFill>
              </a:rPr>
              <a:t>: Součástí </a:t>
            </a:r>
            <a:r>
              <a:rPr lang="cs-CZ" sz="2200" dirty="0">
                <a:solidFill>
                  <a:schemeClr val="accent1"/>
                </a:solidFill>
              </a:rPr>
              <a:t>SJM jsou dluhy </a:t>
            </a:r>
            <a:r>
              <a:rPr lang="cs-CZ" sz="2200" b="1" u="sng" dirty="0">
                <a:solidFill>
                  <a:schemeClr val="accent1"/>
                </a:solidFill>
              </a:rPr>
              <a:t>převzaté</a:t>
            </a:r>
            <a:r>
              <a:rPr lang="cs-CZ" sz="2200" b="1" dirty="0">
                <a:solidFill>
                  <a:schemeClr val="accent1"/>
                </a:solidFill>
              </a:rPr>
              <a:t> </a:t>
            </a:r>
            <a:r>
              <a:rPr lang="cs-CZ" sz="2200" b="1" dirty="0" smtClean="0">
                <a:solidFill>
                  <a:schemeClr val="accent1"/>
                </a:solidFill>
              </a:rPr>
              <a:t>(nikoli vzniklé) </a:t>
            </a:r>
            <a:r>
              <a:rPr lang="cs-CZ" sz="2200" dirty="0" smtClean="0">
                <a:solidFill>
                  <a:schemeClr val="accent1"/>
                </a:solidFill>
              </a:rPr>
              <a:t>za </a:t>
            </a:r>
            <a:r>
              <a:rPr lang="cs-CZ" sz="2200" dirty="0">
                <a:solidFill>
                  <a:schemeClr val="accent1"/>
                </a:solidFill>
              </a:rPr>
              <a:t>trvání manželství, ledaže</a:t>
            </a:r>
          </a:p>
          <a:p>
            <a:pPr marL="360365" lvl="2" indent="0" algn="just">
              <a:spcBef>
                <a:spcPts val="1330"/>
              </a:spcBef>
              <a:buNone/>
              <a:defRPr/>
            </a:pPr>
            <a:r>
              <a:rPr lang="cs-CZ" sz="2200" dirty="0" smtClean="0"/>
              <a:t>a</a:t>
            </a:r>
            <a:r>
              <a:rPr lang="cs-CZ" sz="2200" dirty="0"/>
              <a:t>) se týkají majetku, který náleží výhradně jednomu </a:t>
            </a:r>
            <a:r>
              <a:rPr lang="pl-PL" sz="2200" dirty="0"/>
              <a:t>z manželů, a to v </a:t>
            </a:r>
            <a:r>
              <a:rPr lang="pl-PL" sz="2200" dirty="0" smtClean="0"/>
              <a:t>rozsahu</a:t>
            </a:r>
            <a:r>
              <a:rPr lang="pl-PL" sz="2200" dirty="0"/>
              <a:t>, který přesahuje zisk </a:t>
            </a:r>
            <a:r>
              <a:rPr lang="cs-CZ" sz="2200" dirty="0"/>
              <a:t>z tohoto majetku, nebo</a:t>
            </a:r>
          </a:p>
          <a:p>
            <a:pPr marL="360365" lvl="2" indent="0" algn="just">
              <a:spcBef>
                <a:spcPts val="1330"/>
              </a:spcBef>
              <a:buNone/>
              <a:defRPr/>
            </a:pPr>
            <a:r>
              <a:rPr lang="cs-CZ" sz="2200" dirty="0" smtClean="0"/>
              <a:t>b</a:t>
            </a:r>
            <a:r>
              <a:rPr lang="cs-CZ" sz="2200" dirty="0"/>
              <a:t>) je převzal jen jeden z manželů bez souhlasu druhého, aniž se přitom </a:t>
            </a:r>
            <a:r>
              <a:rPr lang="cs-CZ" sz="2200" dirty="0" smtClean="0"/>
              <a:t>jednalo </a:t>
            </a:r>
            <a:r>
              <a:rPr lang="cs-CZ" sz="2200" dirty="0"/>
              <a:t>o obstarávání každodenních nebo běžných potřeb </a:t>
            </a:r>
            <a:r>
              <a:rPr lang="cs-CZ" sz="2200" dirty="0" smtClean="0"/>
              <a:t>rodiny</a:t>
            </a:r>
          </a:p>
          <a:p>
            <a:pPr marL="360365" lvl="1" indent="-360365" algn="just">
              <a:spcBef>
                <a:spcPts val="1330"/>
              </a:spcBef>
              <a:defRPr/>
            </a:pPr>
            <a:r>
              <a:rPr lang="cs-CZ" sz="2200" dirty="0">
                <a:solidFill>
                  <a:schemeClr val="accent1"/>
                </a:solidFill>
              </a:rPr>
              <a:t>Pouze dluhy </a:t>
            </a:r>
            <a:r>
              <a:rPr lang="cs-CZ" sz="2200" b="1" dirty="0">
                <a:solidFill>
                  <a:schemeClr val="accent1"/>
                </a:solidFill>
              </a:rPr>
              <a:t>soukromoprávní</a:t>
            </a:r>
            <a:r>
              <a:rPr lang="cs-CZ" sz="2200" dirty="0">
                <a:solidFill>
                  <a:schemeClr val="accent1"/>
                </a:solidFill>
              </a:rPr>
              <a:t> (ne např. daně) a pouze dluhy z řádného obligačního důvodu – např. ze smlouvy (ne z protiprávního jednání</a:t>
            </a:r>
            <a:r>
              <a:rPr lang="cs-CZ" sz="2200" dirty="0" smtClean="0">
                <a:solidFill>
                  <a:schemeClr val="accent1"/>
                </a:solidFill>
              </a:rPr>
              <a:t>)</a:t>
            </a:r>
            <a:endParaRPr lang="cs-CZ" sz="2200" dirty="0"/>
          </a:p>
          <a:p>
            <a:pPr marL="360365" lvl="1" indent="-360365" algn="just">
              <a:spcBef>
                <a:spcPts val="1330"/>
              </a:spcBef>
              <a:defRPr/>
            </a:pPr>
            <a:r>
              <a:rPr lang="cs-CZ" sz="2200" dirty="0">
                <a:solidFill>
                  <a:schemeClr val="accent1"/>
                </a:solidFill>
              </a:rPr>
              <a:t>Srov. též § 713 odst. 3: i zde je dluh součástí SJM</a:t>
            </a:r>
          </a:p>
          <a:p>
            <a:pPr marL="360365" lvl="1" indent="-360365" algn="just">
              <a:spcBef>
                <a:spcPts val="1330"/>
              </a:spcBef>
              <a:defRPr/>
            </a:pPr>
            <a:r>
              <a:rPr lang="cs-CZ" sz="2200" dirty="0" smtClean="0">
                <a:solidFill>
                  <a:schemeClr val="accent1"/>
                </a:solidFill>
              </a:rPr>
              <a:t>Pozn.: možná existence i společných dluhů, které nejsou součástí SJM (např. společné dluhy vzniklé před vznikem manželství)</a:t>
            </a:r>
          </a:p>
        </p:txBody>
      </p:sp>
    </p:spTree>
    <p:extLst>
      <p:ext uri="{BB962C8B-B14F-4D97-AF65-F5344CB8AC3E}">
        <p14:creationId xmlns:p14="http://schemas.microsoft.com/office/powerpoint/2010/main" val="140036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dirty="0" smtClean="0"/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altLang="cs-CZ" sz="2400" dirty="0" smtClean="0"/>
              <a:t>§ 711 odst. 1: subsidiární aplikovatelnost obecných ustanovení o nabývání a pozbývání majetkových práv na SJM</a:t>
            </a:r>
          </a:p>
          <a:p>
            <a:pPr algn="just"/>
            <a:r>
              <a:rPr lang="cs-CZ" altLang="cs-CZ" sz="2400" dirty="0" smtClean="0"/>
              <a:t>§ 712: </a:t>
            </a:r>
            <a:r>
              <a:rPr lang="cs-CZ" altLang="cs-CZ" sz="2400" b="1" dirty="0" smtClean="0"/>
              <a:t>subsidiární aplikovatelnost </a:t>
            </a:r>
            <a:r>
              <a:rPr lang="cs-CZ" altLang="cs-CZ" sz="2400" dirty="0" smtClean="0"/>
              <a:t>ustanovení o společnosti, popř. o spoluvlastnictví na SJM (nejprve společnost, pak teprve spoluvlastnictví – nelze-li aplikovat ustanovení o společnosti)</a:t>
            </a:r>
          </a:p>
        </p:txBody>
      </p:sp>
    </p:spTree>
    <p:extLst>
      <p:ext uri="{BB962C8B-B14F-4D97-AF65-F5344CB8AC3E}">
        <p14:creationId xmlns:p14="http://schemas.microsoft.com/office/powerpoint/2010/main" val="417107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P_prezentace_cz_16x9-2">
  <a:themeElements>
    <a:clrScheme name="U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6BAB"/>
      </a:accent1>
      <a:accent2>
        <a:srgbClr val="6C6D70"/>
      </a:accent2>
      <a:accent3>
        <a:srgbClr val="A5A5A5"/>
      </a:accent3>
      <a:accent4>
        <a:srgbClr val="ED7D31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P_prezentace_cz_16x9.potx" id="{193B350C-BD93-44C2-AA23-001E80B1E4DC}" vid="{080CA9D0-FE38-4C67-AC33-3149459E102F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UP_prezentace_cz_16x9-2</Template>
  <TotalTime>0</TotalTime>
  <Words>2657</Words>
  <Application>Microsoft Office PowerPoint</Application>
  <PresentationFormat>Vlastní</PresentationFormat>
  <Paragraphs>164</Paragraphs>
  <Slides>28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1" baseType="lpstr">
      <vt:lpstr>Arial</vt:lpstr>
      <vt:lpstr>Calibri</vt:lpstr>
      <vt:lpstr>UP_prezentace_cz_16x9-2</vt:lpstr>
      <vt:lpstr>Věcná práva ZS 2018/2019 </vt:lpstr>
      <vt:lpstr>Pojem SJM</vt:lpstr>
      <vt:lpstr>Právní úprava SJM, základní principy SJM</vt:lpstr>
      <vt:lpstr>Vznik SJM, předmět SJM</vt:lpstr>
      <vt:lpstr>Jiné přípustné majetkové režimu manžela(ů)</vt:lpstr>
      <vt:lpstr>Zákonný režim SJM</vt:lpstr>
      <vt:lpstr>Prezentace aplikace PowerPoint</vt:lpstr>
      <vt:lpstr>Prezentace aplikace PowerPoint</vt:lpstr>
      <vt:lpstr>Prezentace aplikace PowerPoint</vt:lpstr>
      <vt:lpstr>Správa SJM v zákonném režimu</vt:lpstr>
      <vt:lpstr>Prezentace aplikace PowerPoint</vt:lpstr>
      <vt:lpstr>Smluvený režim SJM</vt:lpstr>
      <vt:lpstr>Prezentace aplikace PowerPoint</vt:lpstr>
      <vt:lpstr>Smluvená správa SJM</vt:lpstr>
      <vt:lpstr>Smluvená správa SJM</vt:lpstr>
      <vt:lpstr>Režim založený rozhodnutím soudu</vt:lpstr>
      <vt:lpstr>Správa SJM založená rozhodnutím soudu</vt:lpstr>
      <vt:lpstr>Režim oddělených jmění</vt:lpstr>
      <vt:lpstr>Ochrana třetích osob</vt:lpstr>
      <vt:lpstr>Prezentace aplikace PowerPoint</vt:lpstr>
      <vt:lpstr>Zánik a vypořádání SJM</vt:lpstr>
      <vt:lpstr>Prezentace aplikace PowerPoint</vt:lpstr>
      <vt:lpstr>Prezentace aplikace PowerPoint</vt:lpstr>
      <vt:lpstr>Prezentace aplikace PowerPoint</vt:lpstr>
      <vt:lpstr>Prezentace aplikace PowerPoint</vt:lpstr>
      <vt:lpstr>Literatura</vt:lpstr>
      <vt:lpstr>Prezentace aplikace PowerPoint</vt:lpstr>
      <vt:lpstr>Děkuji za pozornost</vt:lpstr>
    </vt:vector>
  </TitlesOfParts>
  <Company>Univerzita Palackého v Olomouci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Filip Melzer</dc:creator>
  <cp:lastModifiedBy>Zdeňka Králíčková</cp:lastModifiedBy>
  <cp:revision>167</cp:revision>
  <cp:lastPrinted>2015-05-20T20:34:27Z</cp:lastPrinted>
  <dcterms:created xsi:type="dcterms:W3CDTF">2015-05-13T07:33:47Z</dcterms:created>
  <dcterms:modified xsi:type="dcterms:W3CDTF">2019-10-10T14:47:50Z</dcterms:modified>
</cp:coreProperties>
</file>