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handoutMasterIdLst>
    <p:handoutMasterId r:id="rId41"/>
  </p:handoutMasterIdLst>
  <p:sldIdLst>
    <p:sldId id="256" r:id="rId2"/>
    <p:sldId id="257" r:id="rId3"/>
    <p:sldId id="258" r:id="rId4"/>
    <p:sldId id="259" r:id="rId5"/>
    <p:sldId id="260" r:id="rId6"/>
    <p:sldId id="261" r:id="rId7"/>
    <p:sldId id="263" r:id="rId8"/>
    <p:sldId id="262" r:id="rId9"/>
    <p:sldId id="264" r:id="rId10"/>
    <p:sldId id="273" r:id="rId11"/>
    <p:sldId id="274" r:id="rId12"/>
    <p:sldId id="275" r:id="rId13"/>
    <p:sldId id="281" r:id="rId14"/>
    <p:sldId id="265" r:id="rId15"/>
    <p:sldId id="272" r:id="rId16"/>
    <p:sldId id="267" r:id="rId17"/>
    <p:sldId id="276" r:id="rId18"/>
    <p:sldId id="277" r:id="rId19"/>
    <p:sldId id="282" r:id="rId20"/>
    <p:sldId id="283" r:id="rId21"/>
    <p:sldId id="270" r:id="rId22"/>
    <p:sldId id="269" r:id="rId23"/>
    <p:sldId id="285" r:id="rId24"/>
    <p:sldId id="268" r:id="rId25"/>
    <p:sldId id="287" r:id="rId26"/>
    <p:sldId id="304" r:id="rId27"/>
    <p:sldId id="279" r:id="rId28"/>
    <p:sldId id="286" r:id="rId29"/>
    <p:sldId id="294" r:id="rId30"/>
    <p:sldId id="305" r:id="rId31"/>
    <p:sldId id="306" r:id="rId32"/>
    <p:sldId id="307" r:id="rId33"/>
    <p:sldId id="288" r:id="rId34"/>
    <p:sldId id="280" r:id="rId35"/>
    <p:sldId id="278" r:id="rId36"/>
    <p:sldId id="289" r:id="rId37"/>
    <p:sldId id="284" r:id="rId38"/>
    <p:sldId id="302" r:id="rId39"/>
    <p:sldId id="303" r:id="rId40"/>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CA39F-0B16-4A8F-B34B-BEBC3E6AD6A5}" type="doc">
      <dgm:prSet loTypeId="urn:microsoft.com/office/officeart/2005/8/layout/cycle7" loCatId="cycle" qsTypeId="urn:microsoft.com/office/officeart/2005/8/quickstyle/simple3" qsCatId="simple" csTypeId="urn:microsoft.com/office/officeart/2005/8/colors/accent2_2" csCatId="accent2" phldr="1"/>
      <dgm:spPr/>
      <dgm:t>
        <a:bodyPr/>
        <a:lstStyle/>
        <a:p>
          <a:endParaRPr lang="cs-CZ"/>
        </a:p>
      </dgm:t>
    </dgm:pt>
    <dgm:pt modelId="{7F03C7C2-FC8D-4D84-97B5-988A54B5BE32}">
      <dgm:prSet phldrT="[Text]"/>
      <dgm:spPr/>
      <dgm:t>
        <a:bodyPr/>
        <a:lstStyle/>
        <a:p>
          <a:r>
            <a:rPr lang="cs-CZ" dirty="0"/>
            <a:t>Vyvlastňovací úřad</a:t>
          </a:r>
        </a:p>
      </dgm:t>
    </dgm:pt>
    <dgm:pt modelId="{9B7317B0-84A9-4618-8D03-C7129473D03D}" type="parTrans" cxnId="{C75F7557-9DE9-4ADB-B88A-5AE6C3533F0A}">
      <dgm:prSet/>
      <dgm:spPr/>
      <dgm:t>
        <a:bodyPr/>
        <a:lstStyle/>
        <a:p>
          <a:endParaRPr lang="cs-CZ"/>
        </a:p>
      </dgm:t>
    </dgm:pt>
    <dgm:pt modelId="{BEAD50DD-E136-4269-9002-55A11E0B09EB}" type="sibTrans" cxnId="{C75F7557-9DE9-4ADB-B88A-5AE6C3533F0A}">
      <dgm:prSet/>
      <dgm:spPr/>
      <dgm:t>
        <a:bodyPr/>
        <a:lstStyle/>
        <a:p>
          <a:endParaRPr lang="cs-CZ"/>
        </a:p>
      </dgm:t>
    </dgm:pt>
    <dgm:pt modelId="{3D63BB04-3A8E-4082-9DB7-E878A78F3530}">
      <dgm:prSet phldrT="[Text]"/>
      <dgm:spPr/>
      <dgm:t>
        <a:bodyPr/>
        <a:lstStyle/>
        <a:p>
          <a:r>
            <a:rPr lang="cs-CZ" dirty="0"/>
            <a:t>Vyvlastňovaný </a:t>
          </a:r>
        </a:p>
      </dgm:t>
    </dgm:pt>
    <dgm:pt modelId="{0E10B982-9017-4186-8C31-9A6050BCBFE3}" type="parTrans" cxnId="{D092A413-11E6-4363-A692-1457AC6FC501}">
      <dgm:prSet/>
      <dgm:spPr/>
      <dgm:t>
        <a:bodyPr/>
        <a:lstStyle/>
        <a:p>
          <a:endParaRPr lang="cs-CZ"/>
        </a:p>
      </dgm:t>
    </dgm:pt>
    <dgm:pt modelId="{1B78C7D0-3F7A-46FF-ABCC-F74D986B82FE}" type="sibTrans" cxnId="{D092A413-11E6-4363-A692-1457AC6FC501}">
      <dgm:prSet/>
      <dgm:spPr/>
      <dgm:t>
        <a:bodyPr/>
        <a:lstStyle/>
        <a:p>
          <a:endParaRPr lang="cs-CZ"/>
        </a:p>
      </dgm:t>
    </dgm:pt>
    <dgm:pt modelId="{F2392C33-965F-43B6-BCB7-F85656CD511D}">
      <dgm:prSet phldrT="[Text]"/>
      <dgm:spPr/>
      <dgm:t>
        <a:bodyPr/>
        <a:lstStyle/>
        <a:p>
          <a:r>
            <a:rPr lang="cs-CZ" dirty="0"/>
            <a:t>Vyvlastnitel </a:t>
          </a:r>
        </a:p>
      </dgm:t>
    </dgm:pt>
    <dgm:pt modelId="{E76B572B-3A59-44A0-9B95-D4CCCAE788A6}" type="parTrans" cxnId="{8BE08571-216B-4163-A7B7-622303813B38}">
      <dgm:prSet/>
      <dgm:spPr/>
      <dgm:t>
        <a:bodyPr/>
        <a:lstStyle/>
        <a:p>
          <a:endParaRPr lang="cs-CZ"/>
        </a:p>
      </dgm:t>
    </dgm:pt>
    <dgm:pt modelId="{02E357A8-D65C-4057-8B44-5E4EF73B9173}" type="sibTrans" cxnId="{8BE08571-216B-4163-A7B7-622303813B38}">
      <dgm:prSet/>
      <dgm:spPr/>
      <dgm:t>
        <a:bodyPr/>
        <a:lstStyle/>
        <a:p>
          <a:endParaRPr lang="cs-CZ"/>
        </a:p>
      </dgm:t>
    </dgm:pt>
    <dgm:pt modelId="{1AF5D0FD-A2A2-4882-925C-5D978BCCF690}" type="pres">
      <dgm:prSet presAssocID="{437CA39F-0B16-4A8F-B34B-BEBC3E6AD6A5}" presName="Name0" presStyleCnt="0">
        <dgm:presLayoutVars>
          <dgm:dir/>
          <dgm:resizeHandles val="exact"/>
        </dgm:presLayoutVars>
      </dgm:prSet>
      <dgm:spPr/>
    </dgm:pt>
    <dgm:pt modelId="{584A45F3-A298-444F-A448-E4C1C0FA37F4}" type="pres">
      <dgm:prSet presAssocID="{7F03C7C2-FC8D-4D84-97B5-988A54B5BE32}" presName="node" presStyleLbl="node1" presStyleIdx="0" presStyleCnt="3">
        <dgm:presLayoutVars>
          <dgm:bulletEnabled val="1"/>
        </dgm:presLayoutVars>
      </dgm:prSet>
      <dgm:spPr/>
    </dgm:pt>
    <dgm:pt modelId="{040B8022-38E3-40A6-8E51-8776B481F710}" type="pres">
      <dgm:prSet presAssocID="{BEAD50DD-E136-4269-9002-55A11E0B09EB}" presName="sibTrans" presStyleLbl="sibTrans2D1" presStyleIdx="0" presStyleCnt="3"/>
      <dgm:spPr/>
    </dgm:pt>
    <dgm:pt modelId="{26A9CC1D-9B64-45F0-824D-BF47F7359CB2}" type="pres">
      <dgm:prSet presAssocID="{BEAD50DD-E136-4269-9002-55A11E0B09EB}" presName="connectorText" presStyleLbl="sibTrans2D1" presStyleIdx="0" presStyleCnt="3"/>
      <dgm:spPr/>
    </dgm:pt>
    <dgm:pt modelId="{76154D31-7D4D-4D41-ACCA-990EA708E9B2}" type="pres">
      <dgm:prSet presAssocID="{3D63BB04-3A8E-4082-9DB7-E878A78F3530}" presName="node" presStyleLbl="node1" presStyleIdx="1" presStyleCnt="3">
        <dgm:presLayoutVars>
          <dgm:bulletEnabled val="1"/>
        </dgm:presLayoutVars>
      </dgm:prSet>
      <dgm:spPr/>
    </dgm:pt>
    <dgm:pt modelId="{9A40492A-C238-4AC3-8BB1-3C4DC2342758}" type="pres">
      <dgm:prSet presAssocID="{1B78C7D0-3F7A-46FF-ABCC-F74D986B82FE}" presName="sibTrans" presStyleLbl="sibTrans2D1" presStyleIdx="1" presStyleCnt="3"/>
      <dgm:spPr/>
    </dgm:pt>
    <dgm:pt modelId="{B8A54DE8-EC63-47E2-971E-C4CD87B7CA7C}" type="pres">
      <dgm:prSet presAssocID="{1B78C7D0-3F7A-46FF-ABCC-F74D986B82FE}" presName="connectorText" presStyleLbl="sibTrans2D1" presStyleIdx="1" presStyleCnt="3"/>
      <dgm:spPr/>
    </dgm:pt>
    <dgm:pt modelId="{771CD908-B396-406B-8C75-2ECCEB0979CB}" type="pres">
      <dgm:prSet presAssocID="{F2392C33-965F-43B6-BCB7-F85656CD511D}" presName="node" presStyleLbl="node1" presStyleIdx="2" presStyleCnt="3">
        <dgm:presLayoutVars>
          <dgm:bulletEnabled val="1"/>
        </dgm:presLayoutVars>
      </dgm:prSet>
      <dgm:spPr/>
    </dgm:pt>
    <dgm:pt modelId="{C5B2DA76-8194-4B26-B812-F78266C446C0}" type="pres">
      <dgm:prSet presAssocID="{02E357A8-D65C-4057-8B44-5E4EF73B9173}" presName="sibTrans" presStyleLbl="sibTrans2D1" presStyleIdx="2" presStyleCnt="3"/>
      <dgm:spPr/>
    </dgm:pt>
    <dgm:pt modelId="{71F7F6F8-389B-4285-98DB-9BBD0815CA2A}" type="pres">
      <dgm:prSet presAssocID="{02E357A8-D65C-4057-8B44-5E4EF73B9173}" presName="connectorText" presStyleLbl="sibTrans2D1" presStyleIdx="2" presStyleCnt="3"/>
      <dgm:spPr/>
    </dgm:pt>
  </dgm:ptLst>
  <dgm:cxnLst>
    <dgm:cxn modelId="{069D850A-C71B-4805-A9A9-02A30529AAE9}" type="presOf" srcId="{3D63BB04-3A8E-4082-9DB7-E878A78F3530}" destId="{76154D31-7D4D-4D41-ACCA-990EA708E9B2}" srcOrd="0" destOrd="0" presId="urn:microsoft.com/office/officeart/2005/8/layout/cycle7"/>
    <dgm:cxn modelId="{D092A413-11E6-4363-A692-1457AC6FC501}" srcId="{437CA39F-0B16-4A8F-B34B-BEBC3E6AD6A5}" destId="{3D63BB04-3A8E-4082-9DB7-E878A78F3530}" srcOrd="1" destOrd="0" parTransId="{0E10B982-9017-4186-8C31-9A6050BCBFE3}" sibTransId="{1B78C7D0-3F7A-46FF-ABCC-F74D986B82FE}"/>
    <dgm:cxn modelId="{CEEE511D-9F12-419C-981F-B5D238C8D174}" type="presOf" srcId="{F2392C33-965F-43B6-BCB7-F85656CD511D}" destId="{771CD908-B396-406B-8C75-2ECCEB0979CB}" srcOrd="0" destOrd="0" presId="urn:microsoft.com/office/officeart/2005/8/layout/cycle7"/>
    <dgm:cxn modelId="{67653732-6A1C-4A1C-B6A8-386A14A37A8A}" type="presOf" srcId="{BEAD50DD-E136-4269-9002-55A11E0B09EB}" destId="{040B8022-38E3-40A6-8E51-8776B481F710}" srcOrd="0" destOrd="0" presId="urn:microsoft.com/office/officeart/2005/8/layout/cycle7"/>
    <dgm:cxn modelId="{4C4B2C44-6FDB-4F1F-A0CF-80DB6EF24A3F}" type="presOf" srcId="{BEAD50DD-E136-4269-9002-55A11E0B09EB}" destId="{26A9CC1D-9B64-45F0-824D-BF47F7359CB2}" srcOrd="1" destOrd="0" presId="urn:microsoft.com/office/officeart/2005/8/layout/cycle7"/>
    <dgm:cxn modelId="{DA2CFC4A-5C15-492D-A4ED-D35FFE994306}" type="presOf" srcId="{1B78C7D0-3F7A-46FF-ABCC-F74D986B82FE}" destId="{B8A54DE8-EC63-47E2-971E-C4CD87B7CA7C}" srcOrd="1" destOrd="0" presId="urn:microsoft.com/office/officeart/2005/8/layout/cycle7"/>
    <dgm:cxn modelId="{C8D0084F-C070-4A5E-8B32-45CFED6364A2}" type="presOf" srcId="{437CA39F-0B16-4A8F-B34B-BEBC3E6AD6A5}" destId="{1AF5D0FD-A2A2-4882-925C-5D978BCCF690}" srcOrd="0" destOrd="0" presId="urn:microsoft.com/office/officeart/2005/8/layout/cycle7"/>
    <dgm:cxn modelId="{8BE08571-216B-4163-A7B7-622303813B38}" srcId="{437CA39F-0B16-4A8F-B34B-BEBC3E6AD6A5}" destId="{F2392C33-965F-43B6-BCB7-F85656CD511D}" srcOrd="2" destOrd="0" parTransId="{E76B572B-3A59-44A0-9B95-D4CCCAE788A6}" sibTransId="{02E357A8-D65C-4057-8B44-5E4EF73B9173}"/>
    <dgm:cxn modelId="{1438F371-C222-42B0-A873-0564D0B492B6}" type="presOf" srcId="{02E357A8-D65C-4057-8B44-5E4EF73B9173}" destId="{C5B2DA76-8194-4B26-B812-F78266C446C0}" srcOrd="0" destOrd="0" presId="urn:microsoft.com/office/officeart/2005/8/layout/cycle7"/>
    <dgm:cxn modelId="{C75F7557-9DE9-4ADB-B88A-5AE6C3533F0A}" srcId="{437CA39F-0B16-4A8F-B34B-BEBC3E6AD6A5}" destId="{7F03C7C2-FC8D-4D84-97B5-988A54B5BE32}" srcOrd="0" destOrd="0" parTransId="{9B7317B0-84A9-4618-8D03-C7129473D03D}" sibTransId="{BEAD50DD-E136-4269-9002-55A11E0B09EB}"/>
    <dgm:cxn modelId="{AE2BB6B2-B0A6-4188-988B-12C0A2729D3B}" type="presOf" srcId="{02E357A8-D65C-4057-8B44-5E4EF73B9173}" destId="{71F7F6F8-389B-4285-98DB-9BBD0815CA2A}" srcOrd="1" destOrd="0" presId="urn:microsoft.com/office/officeart/2005/8/layout/cycle7"/>
    <dgm:cxn modelId="{626FE9CB-BF82-456D-BBE0-9AF727A3DDF0}" type="presOf" srcId="{7F03C7C2-FC8D-4D84-97B5-988A54B5BE32}" destId="{584A45F3-A298-444F-A448-E4C1C0FA37F4}" srcOrd="0" destOrd="0" presId="urn:microsoft.com/office/officeart/2005/8/layout/cycle7"/>
    <dgm:cxn modelId="{C0C545D6-AA2B-428E-8217-5AB0C165112B}" type="presOf" srcId="{1B78C7D0-3F7A-46FF-ABCC-F74D986B82FE}" destId="{9A40492A-C238-4AC3-8BB1-3C4DC2342758}" srcOrd="0" destOrd="0" presId="urn:microsoft.com/office/officeart/2005/8/layout/cycle7"/>
    <dgm:cxn modelId="{E42B93E0-792B-4CAE-AA21-2DCE288BE460}" type="presParOf" srcId="{1AF5D0FD-A2A2-4882-925C-5D978BCCF690}" destId="{584A45F3-A298-444F-A448-E4C1C0FA37F4}" srcOrd="0" destOrd="0" presId="urn:microsoft.com/office/officeart/2005/8/layout/cycle7"/>
    <dgm:cxn modelId="{84439829-C31A-449A-A136-447579EC4CB6}" type="presParOf" srcId="{1AF5D0FD-A2A2-4882-925C-5D978BCCF690}" destId="{040B8022-38E3-40A6-8E51-8776B481F710}" srcOrd="1" destOrd="0" presId="urn:microsoft.com/office/officeart/2005/8/layout/cycle7"/>
    <dgm:cxn modelId="{F5A49867-266E-4089-AAB9-BAEDC1455356}" type="presParOf" srcId="{040B8022-38E3-40A6-8E51-8776B481F710}" destId="{26A9CC1D-9B64-45F0-824D-BF47F7359CB2}" srcOrd="0" destOrd="0" presId="urn:microsoft.com/office/officeart/2005/8/layout/cycle7"/>
    <dgm:cxn modelId="{56A339E8-9A87-4A8D-AE80-0C193664297D}" type="presParOf" srcId="{1AF5D0FD-A2A2-4882-925C-5D978BCCF690}" destId="{76154D31-7D4D-4D41-ACCA-990EA708E9B2}" srcOrd="2" destOrd="0" presId="urn:microsoft.com/office/officeart/2005/8/layout/cycle7"/>
    <dgm:cxn modelId="{59D67B7C-34DF-4869-BD5A-1CC8229CA86A}" type="presParOf" srcId="{1AF5D0FD-A2A2-4882-925C-5D978BCCF690}" destId="{9A40492A-C238-4AC3-8BB1-3C4DC2342758}" srcOrd="3" destOrd="0" presId="urn:microsoft.com/office/officeart/2005/8/layout/cycle7"/>
    <dgm:cxn modelId="{83428889-B676-4520-8907-FA2A59B6EF01}" type="presParOf" srcId="{9A40492A-C238-4AC3-8BB1-3C4DC2342758}" destId="{B8A54DE8-EC63-47E2-971E-C4CD87B7CA7C}" srcOrd="0" destOrd="0" presId="urn:microsoft.com/office/officeart/2005/8/layout/cycle7"/>
    <dgm:cxn modelId="{591233D6-C16A-4297-9810-EF8149418621}" type="presParOf" srcId="{1AF5D0FD-A2A2-4882-925C-5D978BCCF690}" destId="{771CD908-B396-406B-8C75-2ECCEB0979CB}" srcOrd="4" destOrd="0" presId="urn:microsoft.com/office/officeart/2005/8/layout/cycle7"/>
    <dgm:cxn modelId="{D0E0B02D-9CE1-42A7-9796-65075AEA2468}" type="presParOf" srcId="{1AF5D0FD-A2A2-4882-925C-5D978BCCF690}" destId="{C5B2DA76-8194-4B26-B812-F78266C446C0}" srcOrd="5" destOrd="0" presId="urn:microsoft.com/office/officeart/2005/8/layout/cycle7"/>
    <dgm:cxn modelId="{9A384999-5C97-4E4F-8DAC-BAEA50847496}" type="presParOf" srcId="{C5B2DA76-8194-4B26-B812-F78266C446C0}" destId="{71F7F6F8-389B-4285-98DB-9BBD0815CA2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171D2-CC19-4EE4-839B-66354F761B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cs-CZ"/>
        </a:p>
      </dgm:t>
    </dgm:pt>
    <dgm:pt modelId="{08DA5432-50B9-445E-AA84-C819BF7ABF7D}">
      <dgm:prSet phldrT="[Text]"/>
      <dgm:spPr/>
      <dgm:t>
        <a:bodyPr/>
        <a:lstStyle/>
        <a:p>
          <a:r>
            <a:rPr lang="cs-CZ" dirty="0"/>
            <a:t>účel vyvlastnění </a:t>
          </a:r>
        </a:p>
      </dgm:t>
    </dgm:pt>
    <dgm:pt modelId="{0881AB36-915C-4374-9BED-EE216452CBEB}" type="parTrans" cxnId="{3DC1AE53-E880-43F3-9335-5F812C5117AF}">
      <dgm:prSet/>
      <dgm:spPr/>
      <dgm:t>
        <a:bodyPr/>
        <a:lstStyle/>
        <a:p>
          <a:endParaRPr lang="cs-CZ"/>
        </a:p>
      </dgm:t>
    </dgm:pt>
    <dgm:pt modelId="{A5EEE158-B9A7-4BCC-A339-8C29A7C14AF3}" type="sibTrans" cxnId="{3DC1AE53-E880-43F3-9335-5F812C5117AF}">
      <dgm:prSet/>
      <dgm:spPr/>
      <dgm:t>
        <a:bodyPr/>
        <a:lstStyle/>
        <a:p>
          <a:endParaRPr lang="cs-CZ"/>
        </a:p>
      </dgm:t>
    </dgm:pt>
    <dgm:pt modelId="{5C4DB15C-A0AE-44EC-8D86-DCEEDA1A1002}">
      <dgm:prSet phldrT="[Text]"/>
      <dgm:spPr/>
      <dgm:t>
        <a:bodyPr/>
        <a:lstStyle/>
        <a:p>
          <a:r>
            <a:rPr lang="cs-CZ" dirty="0"/>
            <a:t>veřejný zájem </a:t>
          </a:r>
        </a:p>
      </dgm:t>
    </dgm:pt>
    <dgm:pt modelId="{ADFFC272-1E08-4761-B5F8-5A299ABA62F1}" type="parTrans" cxnId="{24F74EC8-55BF-441F-9658-F1453B4A5A8B}">
      <dgm:prSet/>
      <dgm:spPr/>
      <dgm:t>
        <a:bodyPr/>
        <a:lstStyle/>
        <a:p>
          <a:endParaRPr lang="cs-CZ"/>
        </a:p>
      </dgm:t>
    </dgm:pt>
    <dgm:pt modelId="{784A823F-6633-43FD-A76D-80C7FAFA87BE}" type="sibTrans" cxnId="{24F74EC8-55BF-441F-9658-F1453B4A5A8B}">
      <dgm:prSet/>
      <dgm:spPr/>
      <dgm:t>
        <a:bodyPr/>
        <a:lstStyle/>
        <a:p>
          <a:endParaRPr lang="cs-CZ"/>
        </a:p>
      </dgm:t>
    </dgm:pt>
    <dgm:pt modelId="{387EA708-F7FD-4392-82F3-F441FD29EF10}">
      <dgm:prSet phldrT="[Text]"/>
      <dgm:spPr/>
      <dgm:t>
        <a:bodyPr/>
        <a:lstStyle/>
        <a:p>
          <a:r>
            <a:rPr lang="cs-CZ" dirty="0"/>
            <a:t>subsidiarita vyvlastnění</a:t>
          </a:r>
        </a:p>
      </dgm:t>
    </dgm:pt>
    <dgm:pt modelId="{B2B051B2-8D29-409A-9242-AEA6D93CDE0D}" type="parTrans" cxnId="{742827AD-ED83-443B-B1EE-AF6921456065}">
      <dgm:prSet/>
      <dgm:spPr/>
      <dgm:t>
        <a:bodyPr/>
        <a:lstStyle/>
        <a:p>
          <a:endParaRPr lang="cs-CZ"/>
        </a:p>
      </dgm:t>
    </dgm:pt>
    <dgm:pt modelId="{54243B4D-92A2-4578-BCCB-CAE76516B3E8}" type="sibTrans" cxnId="{742827AD-ED83-443B-B1EE-AF6921456065}">
      <dgm:prSet/>
      <dgm:spPr/>
      <dgm:t>
        <a:bodyPr/>
        <a:lstStyle/>
        <a:p>
          <a:endParaRPr lang="cs-CZ"/>
        </a:p>
      </dgm:t>
    </dgm:pt>
    <dgm:pt modelId="{475AD67E-6DE9-4FC6-9DEC-22CA1FFA00D2}">
      <dgm:prSet phldrT="[Text]"/>
      <dgm:spPr/>
      <dgm:t>
        <a:bodyPr/>
        <a:lstStyle/>
        <a:p>
          <a:r>
            <a:rPr lang="cs-CZ" dirty="0"/>
            <a:t>soulad s cíli a úkoly územního plánování</a:t>
          </a:r>
        </a:p>
      </dgm:t>
    </dgm:pt>
    <dgm:pt modelId="{A7B648C2-5B03-4A2E-8296-DC8674486D93}" type="parTrans" cxnId="{AE08C556-3147-4C83-A58F-AD7DC3E29F8F}">
      <dgm:prSet/>
      <dgm:spPr/>
      <dgm:t>
        <a:bodyPr/>
        <a:lstStyle/>
        <a:p>
          <a:endParaRPr lang="cs-CZ"/>
        </a:p>
      </dgm:t>
    </dgm:pt>
    <dgm:pt modelId="{07E66ACE-6280-41C0-9BD4-E9B4CE35DBF7}" type="sibTrans" cxnId="{AE08C556-3147-4C83-A58F-AD7DC3E29F8F}">
      <dgm:prSet/>
      <dgm:spPr/>
      <dgm:t>
        <a:bodyPr/>
        <a:lstStyle/>
        <a:p>
          <a:endParaRPr lang="cs-CZ"/>
        </a:p>
      </dgm:t>
    </dgm:pt>
    <dgm:pt modelId="{288327C6-BF36-41EE-AE97-D34E234D9480}">
      <dgm:prSet phldrT="[Text]"/>
      <dgm:spPr/>
      <dgm:t>
        <a:bodyPr/>
        <a:lstStyle/>
        <a:p>
          <a:r>
            <a:rPr lang="cs-CZ" dirty="0"/>
            <a:t>minimalizace zásahu</a:t>
          </a:r>
        </a:p>
      </dgm:t>
    </dgm:pt>
    <dgm:pt modelId="{E526A156-0AFB-4B8D-881C-2BB5E369EA5B}" type="parTrans" cxnId="{5F72C313-4CBD-4DC7-A076-37E501EFB99E}">
      <dgm:prSet/>
      <dgm:spPr/>
      <dgm:t>
        <a:bodyPr/>
        <a:lstStyle/>
        <a:p>
          <a:endParaRPr lang="cs-CZ"/>
        </a:p>
      </dgm:t>
    </dgm:pt>
    <dgm:pt modelId="{E07C745F-590E-4E30-AB7B-2E8B1F375C88}" type="sibTrans" cxnId="{5F72C313-4CBD-4DC7-A076-37E501EFB99E}">
      <dgm:prSet/>
      <dgm:spPr/>
      <dgm:t>
        <a:bodyPr/>
        <a:lstStyle/>
        <a:p>
          <a:endParaRPr lang="cs-CZ"/>
        </a:p>
      </dgm:t>
    </dgm:pt>
    <dgm:pt modelId="{A01F90E2-269E-49BC-9921-60A053524475}">
      <dgm:prSet/>
      <dgm:spPr/>
      <dgm:t>
        <a:bodyPr/>
        <a:lstStyle/>
        <a:p>
          <a:r>
            <a:rPr lang="cs-CZ" dirty="0"/>
            <a:t>náhrada</a:t>
          </a:r>
        </a:p>
      </dgm:t>
    </dgm:pt>
    <dgm:pt modelId="{82553CA9-DD87-4DA3-AFD9-D78F8F6FB4CA}" type="parTrans" cxnId="{91979582-B58C-451D-8916-F9D7D543AC75}">
      <dgm:prSet/>
      <dgm:spPr/>
    </dgm:pt>
    <dgm:pt modelId="{BD65CF7E-3F82-4E8F-A6BC-F9354009966B}" type="sibTrans" cxnId="{91979582-B58C-451D-8916-F9D7D543AC75}">
      <dgm:prSet/>
      <dgm:spPr/>
    </dgm:pt>
    <dgm:pt modelId="{CF6013EB-3D9B-4082-B964-6F0E44F888D1}" type="pres">
      <dgm:prSet presAssocID="{A94171D2-CC19-4EE4-839B-66354F761BCF}" presName="diagram" presStyleCnt="0">
        <dgm:presLayoutVars>
          <dgm:dir/>
          <dgm:resizeHandles val="exact"/>
        </dgm:presLayoutVars>
      </dgm:prSet>
      <dgm:spPr/>
    </dgm:pt>
    <dgm:pt modelId="{49AA96B3-3076-47ED-9299-054F6B1385B2}" type="pres">
      <dgm:prSet presAssocID="{08DA5432-50B9-445E-AA84-C819BF7ABF7D}" presName="node" presStyleLbl="node1" presStyleIdx="0" presStyleCnt="6">
        <dgm:presLayoutVars>
          <dgm:bulletEnabled val="1"/>
        </dgm:presLayoutVars>
      </dgm:prSet>
      <dgm:spPr/>
    </dgm:pt>
    <dgm:pt modelId="{816B5EC7-A00E-46CD-9285-1C314AE54736}" type="pres">
      <dgm:prSet presAssocID="{A5EEE158-B9A7-4BCC-A339-8C29A7C14AF3}" presName="sibTrans" presStyleCnt="0"/>
      <dgm:spPr/>
    </dgm:pt>
    <dgm:pt modelId="{920302E4-AB7A-4033-BCEE-458B4FF6658D}" type="pres">
      <dgm:prSet presAssocID="{5C4DB15C-A0AE-44EC-8D86-DCEEDA1A1002}" presName="node" presStyleLbl="node1" presStyleIdx="1" presStyleCnt="6">
        <dgm:presLayoutVars>
          <dgm:bulletEnabled val="1"/>
        </dgm:presLayoutVars>
      </dgm:prSet>
      <dgm:spPr/>
    </dgm:pt>
    <dgm:pt modelId="{F3EE0146-05A0-4969-B10E-7358E80BB70D}" type="pres">
      <dgm:prSet presAssocID="{784A823F-6633-43FD-A76D-80C7FAFA87BE}" presName="sibTrans" presStyleCnt="0"/>
      <dgm:spPr/>
    </dgm:pt>
    <dgm:pt modelId="{40A8520F-F395-4E36-9A4A-6CF0E863E959}" type="pres">
      <dgm:prSet presAssocID="{387EA708-F7FD-4392-82F3-F441FD29EF10}" presName="node" presStyleLbl="node1" presStyleIdx="2" presStyleCnt="6">
        <dgm:presLayoutVars>
          <dgm:bulletEnabled val="1"/>
        </dgm:presLayoutVars>
      </dgm:prSet>
      <dgm:spPr/>
    </dgm:pt>
    <dgm:pt modelId="{415B7DA5-FE1A-471E-A8E7-8B742504CDC8}" type="pres">
      <dgm:prSet presAssocID="{54243B4D-92A2-4578-BCCB-CAE76516B3E8}" presName="sibTrans" presStyleCnt="0"/>
      <dgm:spPr/>
    </dgm:pt>
    <dgm:pt modelId="{5C595C8A-A01F-40D4-BD43-1C9358E615FF}" type="pres">
      <dgm:prSet presAssocID="{475AD67E-6DE9-4FC6-9DEC-22CA1FFA00D2}" presName="node" presStyleLbl="node1" presStyleIdx="3" presStyleCnt="6">
        <dgm:presLayoutVars>
          <dgm:bulletEnabled val="1"/>
        </dgm:presLayoutVars>
      </dgm:prSet>
      <dgm:spPr/>
    </dgm:pt>
    <dgm:pt modelId="{E247CA9A-480E-4478-BA56-603579B706FE}" type="pres">
      <dgm:prSet presAssocID="{07E66ACE-6280-41C0-9BD4-E9B4CE35DBF7}" presName="sibTrans" presStyleCnt="0"/>
      <dgm:spPr/>
    </dgm:pt>
    <dgm:pt modelId="{C9AA6323-69E8-4B9C-A260-45349DF102EB}" type="pres">
      <dgm:prSet presAssocID="{288327C6-BF36-41EE-AE97-D34E234D9480}" presName="node" presStyleLbl="node1" presStyleIdx="4" presStyleCnt="6">
        <dgm:presLayoutVars>
          <dgm:bulletEnabled val="1"/>
        </dgm:presLayoutVars>
      </dgm:prSet>
      <dgm:spPr/>
    </dgm:pt>
    <dgm:pt modelId="{89BAED0C-EEA9-45C5-BD94-1BDC2A12028E}" type="pres">
      <dgm:prSet presAssocID="{E07C745F-590E-4E30-AB7B-2E8B1F375C88}" presName="sibTrans" presStyleCnt="0"/>
      <dgm:spPr/>
    </dgm:pt>
    <dgm:pt modelId="{E81E758D-C0AD-4AD1-97A1-FADDFAA12F1F}" type="pres">
      <dgm:prSet presAssocID="{A01F90E2-269E-49BC-9921-60A053524475}" presName="node" presStyleLbl="node1" presStyleIdx="5" presStyleCnt="6">
        <dgm:presLayoutVars>
          <dgm:bulletEnabled val="1"/>
        </dgm:presLayoutVars>
      </dgm:prSet>
      <dgm:spPr/>
    </dgm:pt>
  </dgm:ptLst>
  <dgm:cxnLst>
    <dgm:cxn modelId="{01AFAA0F-13C6-4386-9DFB-3F46FA733B0B}" type="presOf" srcId="{387EA708-F7FD-4392-82F3-F441FD29EF10}" destId="{40A8520F-F395-4E36-9A4A-6CF0E863E959}" srcOrd="0" destOrd="0" presId="urn:microsoft.com/office/officeart/2005/8/layout/default"/>
    <dgm:cxn modelId="{5F72C313-4CBD-4DC7-A076-37E501EFB99E}" srcId="{A94171D2-CC19-4EE4-839B-66354F761BCF}" destId="{288327C6-BF36-41EE-AE97-D34E234D9480}" srcOrd="4" destOrd="0" parTransId="{E526A156-0AFB-4B8D-881C-2BB5E369EA5B}" sibTransId="{E07C745F-590E-4E30-AB7B-2E8B1F375C88}"/>
    <dgm:cxn modelId="{D36E481B-45E2-47DD-BA0E-AED046083DB0}" type="presOf" srcId="{475AD67E-6DE9-4FC6-9DEC-22CA1FFA00D2}" destId="{5C595C8A-A01F-40D4-BD43-1C9358E615FF}" srcOrd="0" destOrd="0" presId="urn:microsoft.com/office/officeart/2005/8/layout/default"/>
    <dgm:cxn modelId="{E9AD1A47-816A-4F59-8C64-5335E380FC91}" type="presOf" srcId="{08DA5432-50B9-445E-AA84-C819BF7ABF7D}" destId="{49AA96B3-3076-47ED-9299-054F6B1385B2}" srcOrd="0" destOrd="0" presId="urn:microsoft.com/office/officeart/2005/8/layout/default"/>
    <dgm:cxn modelId="{3DC1AE53-E880-43F3-9335-5F812C5117AF}" srcId="{A94171D2-CC19-4EE4-839B-66354F761BCF}" destId="{08DA5432-50B9-445E-AA84-C819BF7ABF7D}" srcOrd="0" destOrd="0" parTransId="{0881AB36-915C-4374-9BED-EE216452CBEB}" sibTransId="{A5EEE158-B9A7-4BCC-A339-8C29A7C14AF3}"/>
    <dgm:cxn modelId="{AE08C556-3147-4C83-A58F-AD7DC3E29F8F}" srcId="{A94171D2-CC19-4EE4-839B-66354F761BCF}" destId="{475AD67E-6DE9-4FC6-9DEC-22CA1FFA00D2}" srcOrd="3" destOrd="0" parTransId="{A7B648C2-5B03-4A2E-8296-DC8674486D93}" sibTransId="{07E66ACE-6280-41C0-9BD4-E9B4CE35DBF7}"/>
    <dgm:cxn modelId="{91979582-B58C-451D-8916-F9D7D543AC75}" srcId="{A94171D2-CC19-4EE4-839B-66354F761BCF}" destId="{A01F90E2-269E-49BC-9921-60A053524475}" srcOrd="5" destOrd="0" parTransId="{82553CA9-DD87-4DA3-AFD9-D78F8F6FB4CA}" sibTransId="{BD65CF7E-3F82-4E8F-A6BC-F9354009966B}"/>
    <dgm:cxn modelId="{B03055A6-8101-4D70-A9EB-6FF43EA41D30}" type="presOf" srcId="{A94171D2-CC19-4EE4-839B-66354F761BCF}" destId="{CF6013EB-3D9B-4082-B964-6F0E44F888D1}" srcOrd="0" destOrd="0" presId="urn:microsoft.com/office/officeart/2005/8/layout/default"/>
    <dgm:cxn modelId="{742827AD-ED83-443B-B1EE-AF6921456065}" srcId="{A94171D2-CC19-4EE4-839B-66354F761BCF}" destId="{387EA708-F7FD-4392-82F3-F441FD29EF10}" srcOrd="2" destOrd="0" parTransId="{B2B051B2-8D29-409A-9242-AEA6D93CDE0D}" sibTransId="{54243B4D-92A2-4578-BCCB-CAE76516B3E8}"/>
    <dgm:cxn modelId="{1343A1B1-3292-4999-9680-871A745C8526}" type="presOf" srcId="{A01F90E2-269E-49BC-9921-60A053524475}" destId="{E81E758D-C0AD-4AD1-97A1-FADDFAA12F1F}" srcOrd="0" destOrd="0" presId="urn:microsoft.com/office/officeart/2005/8/layout/default"/>
    <dgm:cxn modelId="{B130B6C2-D2AB-42F7-A9EA-B28CA3D2F43B}" type="presOf" srcId="{288327C6-BF36-41EE-AE97-D34E234D9480}" destId="{C9AA6323-69E8-4B9C-A260-45349DF102EB}" srcOrd="0" destOrd="0" presId="urn:microsoft.com/office/officeart/2005/8/layout/default"/>
    <dgm:cxn modelId="{24F74EC8-55BF-441F-9658-F1453B4A5A8B}" srcId="{A94171D2-CC19-4EE4-839B-66354F761BCF}" destId="{5C4DB15C-A0AE-44EC-8D86-DCEEDA1A1002}" srcOrd="1" destOrd="0" parTransId="{ADFFC272-1E08-4761-B5F8-5A299ABA62F1}" sibTransId="{784A823F-6633-43FD-A76D-80C7FAFA87BE}"/>
    <dgm:cxn modelId="{432455FD-D357-4B9E-A00D-81A542306E75}" type="presOf" srcId="{5C4DB15C-A0AE-44EC-8D86-DCEEDA1A1002}" destId="{920302E4-AB7A-4033-BCEE-458B4FF6658D}" srcOrd="0" destOrd="0" presId="urn:microsoft.com/office/officeart/2005/8/layout/default"/>
    <dgm:cxn modelId="{CB92C474-1502-4E58-AEDD-1815053750D4}" type="presParOf" srcId="{CF6013EB-3D9B-4082-B964-6F0E44F888D1}" destId="{49AA96B3-3076-47ED-9299-054F6B1385B2}" srcOrd="0" destOrd="0" presId="urn:microsoft.com/office/officeart/2005/8/layout/default"/>
    <dgm:cxn modelId="{46B2BDD0-BFBB-4B4A-A72F-F610254C7D5B}" type="presParOf" srcId="{CF6013EB-3D9B-4082-B964-6F0E44F888D1}" destId="{816B5EC7-A00E-46CD-9285-1C314AE54736}" srcOrd="1" destOrd="0" presId="urn:microsoft.com/office/officeart/2005/8/layout/default"/>
    <dgm:cxn modelId="{81FE2003-E6FE-4439-B348-B4088B881C2D}" type="presParOf" srcId="{CF6013EB-3D9B-4082-B964-6F0E44F888D1}" destId="{920302E4-AB7A-4033-BCEE-458B4FF6658D}" srcOrd="2" destOrd="0" presId="urn:microsoft.com/office/officeart/2005/8/layout/default"/>
    <dgm:cxn modelId="{2B3FDDB5-9AFC-4DE3-8637-7716C5C09E71}" type="presParOf" srcId="{CF6013EB-3D9B-4082-B964-6F0E44F888D1}" destId="{F3EE0146-05A0-4969-B10E-7358E80BB70D}" srcOrd="3" destOrd="0" presId="urn:microsoft.com/office/officeart/2005/8/layout/default"/>
    <dgm:cxn modelId="{3BC57FEE-7B6E-4290-8E2F-8B95CACA55C6}" type="presParOf" srcId="{CF6013EB-3D9B-4082-B964-6F0E44F888D1}" destId="{40A8520F-F395-4E36-9A4A-6CF0E863E959}" srcOrd="4" destOrd="0" presId="urn:microsoft.com/office/officeart/2005/8/layout/default"/>
    <dgm:cxn modelId="{8470B977-44AF-40E5-A0C0-20846362019B}" type="presParOf" srcId="{CF6013EB-3D9B-4082-B964-6F0E44F888D1}" destId="{415B7DA5-FE1A-471E-A8E7-8B742504CDC8}" srcOrd="5" destOrd="0" presId="urn:microsoft.com/office/officeart/2005/8/layout/default"/>
    <dgm:cxn modelId="{FE3D2027-C3F0-4140-A1C7-E13811628015}" type="presParOf" srcId="{CF6013EB-3D9B-4082-B964-6F0E44F888D1}" destId="{5C595C8A-A01F-40D4-BD43-1C9358E615FF}" srcOrd="6" destOrd="0" presId="urn:microsoft.com/office/officeart/2005/8/layout/default"/>
    <dgm:cxn modelId="{D30FB36A-67DC-4DA5-903F-14BADBB745E3}" type="presParOf" srcId="{CF6013EB-3D9B-4082-B964-6F0E44F888D1}" destId="{E247CA9A-480E-4478-BA56-603579B706FE}" srcOrd="7" destOrd="0" presId="urn:microsoft.com/office/officeart/2005/8/layout/default"/>
    <dgm:cxn modelId="{F0F33877-33D3-4D13-B59D-B4DD9A7412A0}" type="presParOf" srcId="{CF6013EB-3D9B-4082-B964-6F0E44F888D1}" destId="{C9AA6323-69E8-4B9C-A260-45349DF102EB}" srcOrd="8" destOrd="0" presId="urn:microsoft.com/office/officeart/2005/8/layout/default"/>
    <dgm:cxn modelId="{0EA2816F-0679-42D6-84A6-960AC5204E3A}" type="presParOf" srcId="{CF6013EB-3D9B-4082-B964-6F0E44F888D1}" destId="{89BAED0C-EEA9-45C5-BD94-1BDC2A12028E}" srcOrd="9" destOrd="0" presId="urn:microsoft.com/office/officeart/2005/8/layout/default"/>
    <dgm:cxn modelId="{6711DA81-D377-4681-9535-CABF3B82E13E}" type="presParOf" srcId="{CF6013EB-3D9B-4082-B964-6F0E44F888D1}" destId="{E81E758D-C0AD-4AD1-97A1-FADDFAA12F1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A7D3F1-3074-4372-B9C6-4AC23F4A530F}" type="doc">
      <dgm:prSet loTypeId="urn:microsoft.com/office/officeart/2005/8/layout/default" loCatId="list" qsTypeId="urn:microsoft.com/office/officeart/2005/8/quickstyle/simple3" qsCatId="simple" csTypeId="urn:microsoft.com/office/officeart/2005/8/colors/accent2_3" csCatId="accent2" phldr="1"/>
      <dgm:spPr/>
      <dgm:t>
        <a:bodyPr/>
        <a:lstStyle/>
        <a:p>
          <a:endParaRPr lang="cs-CZ"/>
        </a:p>
      </dgm:t>
    </dgm:pt>
    <dgm:pt modelId="{ED18F7D2-A4E0-43F5-A84A-F30B416BFA7C}">
      <dgm:prSet/>
      <dgm:spPr/>
      <dgm:t>
        <a:bodyPr/>
        <a:lstStyle/>
        <a:p>
          <a:pPr algn="ctr"/>
          <a:r>
            <a:rPr lang="cs-CZ" dirty="0"/>
            <a:t>Zahájení na žádost</a:t>
          </a:r>
        </a:p>
      </dgm:t>
    </dgm:pt>
    <dgm:pt modelId="{B8AF1A7A-863D-48ED-AE4C-2112A019FDA9}" type="parTrans" cxnId="{1FC4A5BF-6BE2-43B5-9749-C604C782E0EE}">
      <dgm:prSet/>
      <dgm:spPr/>
      <dgm:t>
        <a:bodyPr/>
        <a:lstStyle/>
        <a:p>
          <a:endParaRPr lang="cs-CZ"/>
        </a:p>
      </dgm:t>
    </dgm:pt>
    <dgm:pt modelId="{83763096-BA6B-4969-ABE5-BC38155D3CF3}" type="sibTrans" cxnId="{1FC4A5BF-6BE2-43B5-9749-C604C782E0EE}">
      <dgm:prSet/>
      <dgm:spPr/>
      <dgm:t>
        <a:bodyPr/>
        <a:lstStyle/>
        <a:p>
          <a:endParaRPr lang="cs-CZ"/>
        </a:p>
      </dgm:t>
    </dgm:pt>
    <dgm:pt modelId="{549FC74C-64A8-4730-A1E0-D434AC52CB7B}">
      <dgm:prSet/>
      <dgm:spPr/>
      <dgm:t>
        <a:bodyPr/>
        <a:lstStyle/>
        <a:p>
          <a:pPr algn="l"/>
          <a:r>
            <a:rPr lang="cs-CZ" dirty="0"/>
            <a:t>Poznámka v katastru nemovitostí</a:t>
          </a:r>
        </a:p>
      </dgm:t>
    </dgm:pt>
    <dgm:pt modelId="{44181C45-91AC-47C5-8893-2A48F3C325E8}" type="parTrans" cxnId="{6050F85B-76AE-465A-85CF-66C1BCAD5D0E}">
      <dgm:prSet/>
      <dgm:spPr/>
      <dgm:t>
        <a:bodyPr/>
        <a:lstStyle/>
        <a:p>
          <a:endParaRPr lang="cs-CZ"/>
        </a:p>
      </dgm:t>
    </dgm:pt>
    <dgm:pt modelId="{B1338B03-257E-4A44-AAA3-665045155A51}" type="sibTrans" cxnId="{6050F85B-76AE-465A-85CF-66C1BCAD5D0E}">
      <dgm:prSet/>
      <dgm:spPr/>
      <dgm:t>
        <a:bodyPr/>
        <a:lstStyle/>
        <a:p>
          <a:endParaRPr lang="cs-CZ"/>
        </a:p>
      </dgm:t>
    </dgm:pt>
    <dgm:pt modelId="{AAC13271-4F51-4FF6-84B0-67DC1EFFA6F1}">
      <dgm:prSet/>
      <dgm:spPr/>
      <dgm:t>
        <a:bodyPr/>
        <a:lstStyle/>
        <a:p>
          <a:r>
            <a:rPr lang="cs-CZ" dirty="0"/>
            <a:t>Znalecký posudek</a:t>
          </a:r>
        </a:p>
      </dgm:t>
    </dgm:pt>
    <dgm:pt modelId="{87959F6D-C6A5-4DEE-B163-FCF5A5E88277}" type="parTrans" cxnId="{4096B5E2-20AD-492C-961F-EE8D257F4F2D}">
      <dgm:prSet/>
      <dgm:spPr/>
      <dgm:t>
        <a:bodyPr/>
        <a:lstStyle/>
        <a:p>
          <a:endParaRPr lang="cs-CZ"/>
        </a:p>
      </dgm:t>
    </dgm:pt>
    <dgm:pt modelId="{2EB92B46-E7D1-414E-B817-797A468CC19C}" type="sibTrans" cxnId="{4096B5E2-20AD-492C-961F-EE8D257F4F2D}">
      <dgm:prSet/>
      <dgm:spPr/>
      <dgm:t>
        <a:bodyPr/>
        <a:lstStyle/>
        <a:p>
          <a:endParaRPr lang="cs-CZ"/>
        </a:p>
      </dgm:t>
    </dgm:pt>
    <dgm:pt modelId="{5BF4D351-1F4D-4355-8F4D-3D463E1D9C34}">
      <dgm:prSet custT="1"/>
      <dgm:spPr/>
      <dgm:t>
        <a:bodyPr/>
        <a:lstStyle/>
        <a:p>
          <a:pPr marL="0" lvl="0" defTabSz="977900">
            <a:lnSpc>
              <a:spcPct val="90000"/>
            </a:lnSpc>
            <a:spcBef>
              <a:spcPct val="0"/>
            </a:spcBef>
            <a:spcAft>
              <a:spcPct val="35000"/>
            </a:spcAft>
            <a:buNone/>
          </a:pPr>
          <a:r>
            <a:rPr lang="cs-CZ" sz="2000" dirty="0"/>
            <a:t>Koncentrace řízení </a:t>
          </a:r>
        </a:p>
        <a:p>
          <a:pPr marL="0" marR="0" lvl="0" indent="0" defTabSz="914400" eaLnBrk="1" fontAlgn="auto" latinLnBrk="0" hangingPunct="1">
            <a:lnSpc>
              <a:spcPct val="100000"/>
            </a:lnSpc>
            <a:spcBef>
              <a:spcPts val="0"/>
            </a:spcBef>
            <a:spcAft>
              <a:spcPts val="0"/>
            </a:spcAft>
            <a:buClrTx/>
            <a:buSzTx/>
            <a:buFontTx/>
            <a:buNone/>
            <a:tabLst/>
            <a:defRPr/>
          </a:pPr>
          <a:r>
            <a:rPr lang="cs-CZ" sz="2000" dirty="0"/>
            <a:t>Povinné ústní jednání</a:t>
          </a:r>
        </a:p>
      </dgm:t>
    </dgm:pt>
    <dgm:pt modelId="{7C3AC3FE-9021-4890-9C0D-DB41F6D4F37B}" type="parTrans" cxnId="{8CB69D56-CB4A-4B74-A76C-31BC6C6B30B7}">
      <dgm:prSet/>
      <dgm:spPr/>
      <dgm:t>
        <a:bodyPr/>
        <a:lstStyle/>
        <a:p>
          <a:endParaRPr lang="cs-CZ"/>
        </a:p>
      </dgm:t>
    </dgm:pt>
    <dgm:pt modelId="{C18CF650-DF98-4AC0-82AA-E4B212D1A08A}" type="sibTrans" cxnId="{8CB69D56-CB4A-4B74-A76C-31BC6C6B30B7}">
      <dgm:prSet/>
      <dgm:spPr/>
      <dgm:t>
        <a:bodyPr/>
        <a:lstStyle/>
        <a:p>
          <a:endParaRPr lang="cs-CZ"/>
        </a:p>
      </dgm:t>
    </dgm:pt>
    <dgm:pt modelId="{BCAC4E1D-C3EC-4A3E-8BC7-A65E2F70E970}">
      <dgm:prSet/>
      <dgm:spPr/>
      <dgm:t>
        <a:bodyPr/>
        <a:lstStyle/>
        <a:p>
          <a:r>
            <a:rPr lang="cs-CZ" dirty="0"/>
            <a:t>Rozhodnutí ve věci</a:t>
          </a:r>
        </a:p>
      </dgm:t>
    </dgm:pt>
    <dgm:pt modelId="{B4047854-CAA9-41D7-B29B-0323714D0E49}" type="parTrans" cxnId="{383F7778-279B-421D-B848-561885A8D3FA}">
      <dgm:prSet/>
      <dgm:spPr/>
      <dgm:t>
        <a:bodyPr/>
        <a:lstStyle/>
        <a:p>
          <a:endParaRPr lang="cs-CZ"/>
        </a:p>
      </dgm:t>
    </dgm:pt>
    <dgm:pt modelId="{A232C209-0CDA-44EE-9904-C96CC197428F}" type="sibTrans" cxnId="{383F7778-279B-421D-B848-561885A8D3FA}">
      <dgm:prSet/>
      <dgm:spPr/>
      <dgm:t>
        <a:bodyPr/>
        <a:lstStyle/>
        <a:p>
          <a:endParaRPr lang="cs-CZ"/>
        </a:p>
      </dgm:t>
    </dgm:pt>
    <dgm:pt modelId="{0858E5D7-B966-4C34-B292-1C42857872E3}">
      <dgm:prSet/>
      <dgm:spPr/>
      <dgm:t>
        <a:bodyPr/>
        <a:lstStyle/>
        <a:p>
          <a:pPr algn="ctr"/>
          <a:r>
            <a:rPr lang="cs-CZ" dirty="0"/>
            <a:t>Odvolání </a:t>
          </a:r>
        </a:p>
      </dgm:t>
    </dgm:pt>
    <dgm:pt modelId="{065A8796-99DC-491F-9E64-F02FCA556063}" type="parTrans" cxnId="{F61237BA-BC89-4EEB-BD23-5AA5EAF7605C}">
      <dgm:prSet/>
      <dgm:spPr/>
      <dgm:t>
        <a:bodyPr/>
        <a:lstStyle/>
        <a:p>
          <a:endParaRPr lang="cs-CZ"/>
        </a:p>
      </dgm:t>
    </dgm:pt>
    <dgm:pt modelId="{BF86D248-50EE-470C-AE57-D9837152B1EB}" type="sibTrans" cxnId="{F61237BA-BC89-4EEB-BD23-5AA5EAF7605C}">
      <dgm:prSet/>
      <dgm:spPr/>
      <dgm:t>
        <a:bodyPr/>
        <a:lstStyle/>
        <a:p>
          <a:endParaRPr lang="cs-CZ"/>
        </a:p>
      </dgm:t>
    </dgm:pt>
    <dgm:pt modelId="{4FCA764C-8772-4E16-8F8E-24E979A9FE27}">
      <dgm:prSet/>
      <dgm:spPr/>
      <dgm:t>
        <a:bodyPr/>
        <a:lstStyle/>
        <a:p>
          <a:pPr algn="l"/>
          <a:r>
            <a:rPr lang="cs-CZ" dirty="0"/>
            <a:t>Zápis pravomocného rozhodnutí do katastru nemovitostí</a:t>
          </a:r>
        </a:p>
      </dgm:t>
    </dgm:pt>
    <dgm:pt modelId="{9ECDF82D-9DD6-4C58-89C6-8BFD4B74DAA3}" type="parTrans" cxnId="{F78A3BE2-F9C8-4256-A50B-052738010D7D}">
      <dgm:prSet/>
      <dgm:spPr/>
      <dgm:t>
        <a:bodyPr/>
        <a:lstStyle/>
        <a:p>
          <a:endParaRPr lang="cs-CZ"/>
        </a:p>
      </dgm:t>
    </dgm:pt>
    <dgm:pt modelId="{79740382-9BA1-4739-BBED-75A1FFD70A21}" type="sibTrans" cxnId="{F78A3BE2-F9C8-4256-A50B-052738010D7D}">
      <dgm:prSet/>
      <dgm:spPr/>
      <dgm:t>
        <a:bodyPr/>
        <a:lstStyle/>
        <a:p>
          <a:endParaRPr lang="cs-CZ"/>
        </a:p>
      </dgm:t>
    </dgm:pt>
    <dgm:pt modelId="{77826D59-C7CB-4705-9DA7-D36B63EFA662}">
      <dgm:prSet/>
      <dgm:spPr/>
      <dgm:t>
        <a:bodyPr/>
        <a:lstStyle/>
        <a:p>
          <a:r>
            <a:rPr lang="cs-CZ" dirty="0"/>
            <a:t>Soudní přezkum rozhodnutí</a:t>
          </a:r>
        </a:p>
      </dgm:t>
    </dgm:pt>
    <dgm:pt modelId="{11CA77EF-AAF1-48D1-A2BD-2D80CD4507A7}" type="parTrans" cxnId="{503310DC-58C2-426F-AF67-D11959D49BC6}">
      <dgm:prSet/>
      <dgm:spPr/>
      <dgm:t>
        <a:bodyPr/>
        <a:lstStyle/>
        <a:p>
          <a:endParaRPr lang="cs-CZ"/>
        </a:p>
      </dgm:t>
    </dgm:pt>
    <dgm:pt modelId="{3E8CAAEA-0261-4B31-B2DE-F46558B887BC}" type="sibTrans" cxnId="{503310DC-58C2-426F-AF67-D11959D49BC6}">
      <dgm:prSet/>
      <dgm:spPr/>
      <dgm:t>
        <a:bodyPr/>
        <a:lstStyle/>
        <a:p>
          <a:endParaRPr lang="cs-CZ"/>
        </a:p>
      </dgm:t>
    </dgm:pt>
    <dgm:pt modelId="{74D36908-0C35-4967-BF46-ED25AB53F809}">
      <dgm:prSet/>
      <dgm:spPr/>
      <dgm:t>
        <a:bodyPr/>
        <a:lstStyle/>
        <a:p>
          <a:r>
            <a:rPr lang="cs-CZ"/>
            <a:t>Revokace rozhodnutí </a:t>
          </a:r>
        </a:p>
      </dgm:t>
    </dgm:pt>
    <dgm:pt modelId="{186289A6-9F2B-4768-960F-D8AFA93AA661}" type="parTrans" cxnId="{56881D76-A9B6-4FF0-A4E3-34152FF6730A}">
      <dgm:prSet/>
      <dgm:spPr/>
      <dgm:t>
        <a:bodyPr/>
        <a:lstStyle/>
        <a:p>
          <a:endParaRPr lang="cs-CZ"/>
        </a:p>
      </dgm:t>
    </dgm:pt>
    <dgm:pt modelId="{58D6115E-5794-485C-A289-AFDE56BA8CC4}" type="sibTrans" cxnId="{56881D76-A9B6-4FF0-A4E3-34152FF6730A}">
      <dgm:prSet/>
      <dgm:spPr/>
      <dgm:t>
        <a:bodyPr/>
        <a:lstStyle/>
        <a:p>
          <a:endParaRPr lang="cs-CZ"/>
        </a:p>
      </dgm:t>
    </dgm:pt>
    <dgm:pt modelId="{BB7BF4D8-F2C0-4EB9-BC0E-6D4867AE24F8}" type="pres">
      <dgm:prSet presAssocID="{20A7D3F1-3074-4372-B9C6-4AC23F4A530F}" presName="diagram" presStyleCnt="0">
        <dgm:presLayoutVars>
          <dgm:dir/>
          <dgm:resizeHandles val="exact"/>
        </dgm:presLayoutVars>
      </dgm:prSet>
      <dgm:spPr/>
    </dgm:pt>
    <dgm:pt modelId="{24A210BA-55F0-419C-B1D2-4E595882C388}" type="pres">
      <dgm:prSet presAssocID="{ED18F7D2-A4E0-43F5-A84A-F30B416BFA7C}" presName="node" presStyleLbl="node1" presStyleIdx="0" presStyleCnt="7" custLinFactNeighborX="-368">
        <dgm:presLayoutVars>
          <dgm:bulletEnabled val="1"/>
        </dgm:presLayoutVars>
      </dgm:prSet>
      <dgm:spPr/>
    </dgm:pt>
    <dgm:pt modelId="{B03491FA-6F85-4041-84B1-6AB3E9344855}" type="pres">
      <dgm:prSet presAssocID="{83763096-BA6B-4969-ABE5-BC38155D3CF3}" presName="sibTrans" presStyleCnt="0"/>
      <dgm:spPr/>
    </dgm:pt>
    <dgm:pt modelId="{11C89B4C-DA6E-49F8-93E6-DCE20CB32E38}" type="pres">
      <dgm:prSet presAssocID="{AAC13271-4F51-4FF6-84B0-67DC1EFFA6F1}" presName="node" presStyleLbl="node1" presStyleIdx="1" presStyleCnt="7">
        <dgm:presLayoutVars>
          <dgm:bulletEnabled val="1"/>
        </dgm:presLayoutVars>
      </dgm:prSet>
      <dgm:spPr/>
    </dgm:pt>
    <dgm:pt modelId="{078F73F8-1984-43CC-BB71-88413376A1A2}" type="pres">
      <dgm:prSet presAssocID="{2EB92B46-E7D1-414E-B817-797A468CC19C}" presName="sibTrans" presStyleCnt="0"/>
      <dgm:spPr/>
    </dgm:pt>
    <dgm:pt modelId="{CB6611DF-0DFC-47D9-A78D-AE92D65CF9E9}" type="pres">
      <dgm:prSet presAssocID="{5BF4D351-1F4D-4355-8F4D-3D463E1D9C34}" presName="node" presStyleLbl="node1" presStyleIdx="2" presStyleCnt="7">
        <dgm:presLayoutVars>
          <dgm:bulletEnabled val="1"/>
        </dgm:presLayoutVars>
      </dgm:prSet>
      <dgm:spPr/>
    </dgm:pt>
    <dgm:pt modelId="{F6F501C9-7A7D-46E1-B774-2E9FE8463104}" type="pres">
      <dgm:prSet presAssocID="{C18CF650-DF98-4AC0-82AA-E4B212D1A08A}" presName="sibTrans" presStyleCnt="0"/>
      <dgm:spPr/>
    </dgm:pt>
    <dgm:pt modelId="{9970256A-12D6-48A6-B96E-99DEDA7CA041}" type="pres">
      <dgm:prSet presAssocID="{BCAC4E1D-C3EC-4A3E-8BC7-A65E2F70E970}" presName="node" presStyleLbl="node1" presStyleIdx="3" presStyleCnt="7">
        <dgm:presLayoutVars>
          <dgm:bulletEnabled val="1"/>
        </dgm:presLayoutVars>
      </dgm:prSet>
      <dgm:spPr/>
    </dgm:pt>
    <dgm:pt modelId="{AF41F814-D643-4821-9836-874DEB3A3025}" type="pres">
      <dgm:prSet presAssocID="{A232C209-0CDA-44EE-9904-C96CC197428F}" presName="sibTrans" presStyleCnt="0"/>
      <dgm:spPr/>
    </dgm:pt>
    <dgm:pt modelId="{6F83D36B-C1F9-47B9-96CF-DDED17363844}" type="pres">
      <dgm:prSet presAssocID="{0858E5D7-B966-4C34-B292-1C42857872E3}" presName="node" presStyleLbl="node1" presStyleIdx="4" presStyleCnt="7">
        <dgm:presLayoutVars>
          <dgm:bulletEnabled val="1"/>
        </dgm:presLayoutVars>
      </dgm:prSet>
      <dgm:spPr/>
    </dgm:pt>
    <dgm:pt modelId="{78D12F99-155A-4097-B3BB-F07B10BA6CF4}" type="pres">
      <dgm:prSet presAssocID="{BF86D248-50EE-470C-AE57-D9837152B1EB}" presName="sibTrans" presStyleCnt="0"/>
      <dgm:spPr/>
    </dgm:pt>
    <dgm:pt modelId="{B537D4B4-44D7-4DE4-9A11-9D1F87FC7CFF}" type="pres">
      <dgm:prSet presAssocID="{77826D59-C7CB-4705-9DA7-D36B63EFA662}" presName="node" presStyleLbl="node1" presStyleIdx="5" presStyleCnt="7">
        <dgm:presLayoutVars>
          <dgm:bulletEnabled val="1"/>
        </dgm:presLayoutVars>
      </dgm:prSet>
      <dgm:spPr/>
    </dgm:pt>
    <dgm:pt modelId="{B1AC5B28-17D3-4D70-94C7-677181BBA111}" type="pres">
      <dgm:prSet presAssocID="{3E8CAAEA-0261-4B31-B2DE-F46558B887BC}" presName="sibTrans" presStyleCnt="0"/>
      <dgm:spPr/>
    </dgm:pt>
    <dgm:pt modelId="{BEBD5103-B2D1-496B-BE71-5508AC356217}" type="pres">
      <dgm:prSet presAssocID="{74D36908-0C35-4967-BF46-ED25AB53F809}" presName="node" presStyleLbl="node1" presStyleIdx="6" presStyleCnt="7">
        <dgm:presLayoutVars>
          <dgm:bulletEnabled val="1"/>
        </dgm:presLayoutVars>
      </dgm:prSet>
      <dgm:spPr/>
    </dgm:pt>
  </dgm:ptLst>
  <dgm:cxnLst>
    <dgm:cxn modelId="{75272910-FCD7-48B1-8154-9F1488FC29BF}" type="presOf" srcId="{77826D59-C7CB-4705-9DA7-D36B63EFA662}" destId="{B537D4B4-44D7-4DE4-9A11-9D1F87FC7CFF}" srcOrd="0" destOrd="0" presId="urn:microsoft.com/office/officeart/2005/8/layout/default"/>
    <dgm:cxn modelId="{35772712-287A-4CF6-97EC-7BCB44641E91}" type="presOf" srcId="{AAC13271-4F51-4FF6-84B0-67DC1EFFA6F1}" destId="{11C89B4C-DA6E-49F8-93E6-DCE20CB32E38}" srcOrd="0" destOrd="0" presId="urn:microsoft.com/office/officeart/2005/8/layout/default"/>
    <dgm:cxn modelId="{A594E82F-373F-4F4E-9339-A76620DE8F69}" type="presOf" srcId="{74D36908-0C35-4967-BF46-ED25AB53F809}" destId="{BEBD5103-B2D1-496B-BE71-5508AC356217}" srcOrd="0" destOrd="0" presId="urn:microsoft.com/office/officeart/2005/8/layout/default"/>
    <dgm:cxn modelId="{6050F85B-76AE-465A-85CF-66C1BCAD5D0E}" srcId="{ED18F7D2-A4E0-43F5-A84A-F30B416BFA7C}" destId="{549FC74C-64A8-4730-A1E0-D434AC52CB7B}" srcOrd="0" destOrd="0" parTransId="{44181C45-91AC-47C5-8893-2A48F3C325E8}" sibTransId="{B1338B03-257E-4A44-AAA3-665045155A51}"/>
    <dgm:cxn modelId="{9063CE61-A14F-4A76-82FE-ADDFA759C014}" type="presOf" srcId="{549FC74C-64A8-4730-A1E0-D434AC52CB7B}" destId="{24A210BA-55F0-419C-B1D2-4E595882C388}" srcOrd="0" destOrd="1" presId="urn:microsoft.com/office/officeart/2005/8/layout/default"/>
    <dgm:cxn modelId="{56881D76-A9B6-4FF0-A4E3-34152FF6730A}" srcId="{20A7D3F1-3074-4372-B9C6-4AC23F4A530F}" destId="{74D36908-0C35-4967-BF46-ED25AB53F809}" srcOrd="6" destOrd="0" parTransId="{186289A6-9F2B-4768-960F-D8AFA93AA661}" sibTransId="{58D6115E-5794-485C-A289-AFDE56BA8CC4}"/>
    <dgm:cxn modelId="{8CB69D56-CB4A-4B74-A76C-31BC6C6B30B7}" srcId="{20A7D3F1-3074-4372-B9C6-4AC23F4A530F}" destId="{5BF4D351-1F4D-4355-8F4D-3D463E1D9C34}" srcOrd="2" destOrd="0" parTransId="{7C3AC3FE-9021-4890-9C0D-DB41F6D4F37B}" sibTransId="{C18CF650-DF98-4AC0-82AA-E4B212D1A08A}"/>
    <dgm:cxn modelId="{383F7778-279B-421D-B848-561885A8D3FA}" srcId="{20A7D3F1-3074-4372-B9C6-4AC23F4A530F}" destId="{BCAC4E1D-C3EC-4A3E-8BC7-A65E2F70E970}" srcOrd="3" destOrd="0" parTransId="{B4047854-CAA9-41D7-B29B-0323714D0E49}" sibTransId="{A232C209-0CDA-44EE-9904-C96CC197428F}"/>
    <dgm:cxn modelId="{F2F5D083-A614-4907-A3B8-6852ED344B4B}" type="presOf" srcId="{20A7D3F1-3074-4372-B9C6-4AC23F4A530F}" destId="{BB7BF4D8-F2C0-4EB9-BC0E-6D4867AE24F8}" srcOrd="0" destOrd="0" presId="urn:microsoft.com/office/officeart/2005/8/layout/default"/>
    <dgm:cxn modelId="{0DFDE68B-DD54-48EB-92BF-C5A4918793F7}" type="presOf" srcId="{ED18F7D2-A4E0-43F5-A84A-F30B416BFA7C}" destId="{24A210BA-55F0-419C-B1D2-4E595882C388}" srcOrd="0" destOrd="0" presId="urn:microsoft.com/office/officeart/2005/8/layout/default"/>
    <dgm:cxn modelId="{E90BA8A9-8787-4350-99B8-25D617649525}" type="presOf" srcId="{5BF4D351-1F4D-4355-8F4D-3D463E1D9C34}" destId="{CB6611DF-0DFC-47D9-A78D-AE92D65CF9E9}" srcOrd="0" destOrd="0" presId="urn:microsoft.com/office/officeart/2005/8/layout/default"/>
    <dgm:cxn modelId="{172857AC-BC92-4938-A653-BCFC5E1D1B31}" type="presOf" srcId="{0858E5D7-B966-4C34-B292-1C42857872E3}" destId="{6F83D36B-C1F9-47B9-96CF-DDED17363844}" srcOrd="0" destOrd="0" presId="urn:microsoft.com/office/officeart/2005/8/layout/default"/>
    <dgm:cxn modelId="{F61237BA-BC89-4EEB-BD23-5AA5EAF7605C}" srcId="{20A7D3F1-3074-4372-B9C6-4AC23F4A530F}" destId="{0858E5D7-B966-4C34-B292-1C42857872E3}" srcOrd="4" destOrd="0" parTransId="{065A8796-99DC-491F-9E64-F02FCA556063}" sibTransId="{BF86D248-50EE-470C-AE57-D9837152B1EB}"/>
    <dgm:cxn modelId="{1FC4A5BF-6BE2-43B5-9749-C604C782E0EE}" srcId="{20A7D3F1-3074-4372-B9C6-4AC23F4A530F}" destId="{ED18F7D2-A4E0-43F5-A84A-F30B416BFA7C}" srcOrd="0" destOrd="0" parTransId="{B8AF1A7A-863D-48ED-AE4C-2112A019FDA9}" sibTransId="{83763096-BA6B-4969-ABE5-BC38155D3CF3}"/>
    <dgm:cxn modelId="{C53691D8-B6DD-4302-A187-46BA8B8EB0EB}" type="presOf" srcId="{BCAC4E1D-C3EC-4A3E-8BC7-A65E2F70E970}" destId="{9970256A-12D6-48A6-B96E-99DEDA7CA041}" srcOrd="0" destOrd="0" presId="urn:microsoft.com/office/officeart/2005/8/layout/default"/>
    <dgm:cxn modelId="{503310DC-58C2-426F-AF67-D11959D49BC6}" srcId="{20A7D3F1-3074-4372-B9C6-4AC23F4A530F}" destId="{77826D59-C7CB-4705-9DA7-D36B63EFA662}" srcOrd="5" destOrd="0" parTransId="{11CA77EF-AAF1-48D1-A2BD-2D80CD4507A7}" sibTransId="{3E8CAAEA-0261-4B31-B2DE-F46558B887BC}"/>
    <dgm:cxn modelId="{FA059AE0-4557-4948-B7C5-1DE087FB019F}" type="presOf" srcId="{4FCA764C-8772-4E16-8F8E-24E979A9FE27}" destId="{6F83D36B-C1F9-47B9-96CF-DDED17363844}" srcOrd="0" destOrd="1" presId="urn:microsoft.com/office/officeart/2005/8/layout/default"/>
    <dgm:cxn modelId="{F78A3BE2-F9C8-4256-A50B-052738010D7D}" srcId="{0858E5D7-B966-4C34-B292-1C42857872E3}" destId="{4FCA764C-8772-4E16-8F8E-24E979A9FE27}" srcOrd="0" destOrd="0" parTransId="{9ECDF82D-9DD6-4C58-89C6-8BFD4B74DAA3}" sibTransId="{79740382-9BA1-4739-BBED-75A1FFD70A21}"/>
    <dgm:cxn modelId="{4096B5E2-20AD-492C-961F-EE8D257F4F2D}" srcId="{20A7D3F1-3074-4372-B9C6-4AC23F4A530F}" destId="{AAC13271-4F51-4FF6-84B0-67DC1EFFA6F1}" srcOrd="1" destOrd="0" parTransId="{87959F6D-C6A5-4DEE-B163-FCF5A5E88277}" sibTransId="{2EB92B46-E7D1-414E-B817-797A468CC19C}"/>
    <dgm:cxn modelId="{F7E10E2A-CEB2-453F-9647-91A392019B77}" type="presParOf" srcId="{BB7BF4D8-F2C0-4EB9-BC0E-6D4867AE24F8}" destId="{24A210BA-55F0-419C-B1D2-4E595882C388}" srcOrd="0" destOrd="0" presId="urn:microsoft.com/office/officeart/2005/8/layout/default"/>
    <dgm:cxn modelId="{1D43D230-34AB-459E-960C-E162ABFCE165}" type="presParOf" srcId="{BB7BF4D8-F2C0-4EB9-BC0E-6D4867AE24F8}" destId="{B03491FA-6F85-4041-84B1-6AB3E9344855}" srcOrd="1" destOrd="0" presId="urn:microsoft.com/office/officeart/2005/8/layout/default"/>
    <dgm:cxn modelId="{8322BB74-5483-49D2-AF08-9BCFF08F44F4}" type="presParOf" srcId="{BB7BF4D8-F2C0-4EB9-BC0E-6D4867AE24F8}" destId="{11C89B4C-DA6E-49F8-93E6-DCE20CB32E38}" srcOrd="2" destOrd="0" presId="urn:microsoft.com/office/officeart/2005/8/layout/default"/>
    <dgm:cxn modelId="{B21CA68F-0AAA-4287-A1EE-6E65D21902B9}" type="presParOf" srcId="{BB7BF4D8-F2C0-4EB9-BC0E-6D4867AE24F8}" destId="{078F73F8-1984-43CC-BB71-88413376A1A2}" srcOrd="3" destOrd="0" presId="urn:microsoft.com/office/officeart/2005/8/layout/default"/>
    <dgm:cxn modelId="{3AD52BDE-3ED7-46C0-B814-F667CCED44FB}" type="presParOf" srcId="{BB7BF4D8-F2C0-4EB9-BC0E-6D4867AE24F8}" destId="{CB6611DF-0DFC-47D9-A78D-AE92D65CF9E9}" srcOrd="4" destOrd="0" presId="urn:microsoft.com/office/officeart/2005/8/layout/default"/>
    <dgm:cxn modelId="{85A946D7-6B84-4B4B-9061-09A83C565176}" type="presParOf" srcId="{BB7BF4D8-F2C0-4EB9-BC0E-6D4867AE24F8}" destId="{F6F501C9-7A7D-46E1-B774-2E9FE8463104}" srcOrd="5" destOrd="0" presId="urn:microsoft.com/office/officeart/2005/8/layout/default"/>
    <dgm:cxn modelId="{FB81FF97-E157-4821-BDDB-B89929469A41}" type="presParOf" srcId="{BB7BF4D8-F2C0-4EB9-BC0E-6D4867AE24F8}" destId="{9970256A-12D6-48A6-B96E-99DEDA7CA041}" srcOrd="6" destOrd="0" presId="urn:microsoft.com/office/officeart/2005/8/layout/default"/>
    <dgm:cxn modelId="{3CAC8CF9-54C3-4306-A92D-90E1FE0467C7}" type="presParOf" srcId="{BB7BF4D8-F2C0-4EB9-BC0E-6D4867AE24F8}" destId="{AF41F814-D643-4821-9836-874DEB3A3025}" srcOrd="7" destOrd="0" presId="urn:microsoft.com/office/officeart/2005/8/layout/default"/>
    <dgm:cxn modelId="{231E5144-20EC-4DC9-84DE-E3C920790E45}" type="presParOf" srcId="{BB7BF4D8-F2C0-4EB9-BC0E-6D4867AE24F8}" destId="{6F83D36B-C1F9-47B9-96CF-DDED17363844}" srcOrd="8" destOrd="0" presId="urn:microsoft.com/office/officeart/2005/8/layout/default"/>
    <dgm:cxn modelId="{ED778A7C-3F0D-498F-A6CB-B6923D7297EC}" type="presParOf" srcId="{BB7BF4D8-F2C0-4EB9-BC0E-6D4867AE24F8}" destId="{78D12F99-155A-4097-B3BB-F07B10BA6CF4}" srcOrd="9" destOrd="0" presId="urn:microsoft.com/office/officeart/2005/8/layout/default"/>
    <dgm:cxn modelId="{0808824C-5AD8-4FB4-A673-76A4BB475926}" type="presParOf" srcId="{BB7BF4D8-F2C0-4EB9-BC0E-6D4867AE24F8}" destId="{B537D4B4-44D7-4DE4-9A11-9D1F87FC7CFF}" srcOrd="10" destOrd="0" presId="urn:microsoft.com/office/officeart/2005/8/layout/default"/>
    <dgm:cxn modelId="{8F75FFEC-A7CF-4BE3-B74F-6C2A091D8C28}" type="presParOf" srcId="{BB7BF4D8-F2C0-4EB9-BC0E-6D4867AE24F8}" destId="{B1AC5B28-17D3-4D70-94C7-677181BBA111}" srcOrd="11" destOrd="0" presId="urn:microsoft.com/office/officeart/2005/8/layout/default"/>
    <dgm:cxn modelId="{232FC464-F04C-422A-A364-8D949ED7CF09}" type="presParOf" srcId="{BB7BF4D8-F2C0-4EB9-BC0E-6D4867AE24F8}" destId="{BEBD5103-B2D1-496B-BE71-5508AC35621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A45F3-A298-444F-A448-E4C1C0FA37F4}">
      <dsp:nvSpPr>
        <dsp:cNvPr id="0" name=""/>
        <dsp:cNvSpPr/>
      </dsp:nvSpPr>
      <dsp:spPr>
        <a:xfrm>
          <a:off x="1770121" y="785"/>
          <a:ext cx="1882657" cy="941328"/>
        </a:xfrm>
        <a:prstGeom prst="roundRect">
          <a:avLst>
            <a:gd name="adj" fmla="val 1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dirty="0"/>
            <a:t>Vyvlastňovací úřad</a:t>
          </a:r>
        </a:p>
      </dsp:txBody>
      <dsp:txXfrm>
        <a:off x="1797692" y="28356"/>
        <a:ext cx="1827515" cy="886186"/>
      </dsp:txXfrm>
    </dsp:sp>
    <dsp:sp modelId="{040B8022-38E3-40A6-8E51-8776B481F710}">
      <dsp:nvSpPr>
        <dsp:cNvPr id="0" name=""/>
        <dsp:cNvSpPr/>
      </dsp:nvSpPr>
      <dsp:spPr>
        <a:xfrm rot="3600000">
          <a:off x="2998437" y="1652160"/>
          <a:ext cx="979608" cy="329465"/>
        </a:xfrm>
        <a:prstGeom prst="leftRightArrow">
          <a:avLst>
            <a:gd name="adj1" fmla="val 60000"/>
            <a:gd name="adj2" fmla="val 50000"/>
          </a:avLst>
        </a:prstGeom>
        <a:gradFill rotWithShape="0">
          <a:gsLst>
            <a:gs pos="0">
              <a:schemeClr val="accent2">
                <a:tint val="60000"/>
                <a:hueOff val="0"/>
                <a:satOff val="0"/>
                <a:lumOff val="0"/>
                <a:alphaOff val="0"/>
                <a:tint val="68000"/>
                <a:alpha val="90000"/>
                <a:lumMod val="100000"/>
              </a:schemeClr>
            </a:gs>
            <a:gs pos="100000">
              <a:schemeClr val="accent2">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3097277" y="1718053"/>
        <a:ext cx="781929" cy="197679"/>
      </dsp:txXfrm>
    </dsp:sp>
    <dsp:sp modelId="{76154D31-7D4D-4D41-ACCA-990EA708E9B2}">
      <dsp:nvSpPr>
        <dsp:cNvPr id="0" name=""/>
        <dsp:cNvSpPr/>
      </dsp:nvSpPr>
      <dsp:spPr>
        <a:xfrm>
          <a:off x="3323705" y="2691672"/>
          <a:ext cx="1882657" cy="941328"/>
        </a:xfrm>
        <a:prstGeom prst="roundRect">
          <a:avLst>
            <a:gd name="adj" fmla="val 1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dirty="0"/>
            <a:t>Vyvlastňovaný </a:t>
          </a:r>
        </a:p>
      </dsp:txBody>
      <dsp:txXfrm>
        <a:off x="3351276" y="2719243"/>
        <a:ext cx="1827515" cy="886186"/>
      </dsp:txXfrm>
    </dsp:sp>
    <dsp:sp modelId="{9A40492A-C238-4AC3-8BB1-3C4DC2342758}">
      <dsp:nvSpPr>
        <dsp:cNvPr id="0" name=""/>
        <dsp:cNvSpPr/>
      </dsp:nvSpPr>
      <dsp:spPr>
        <a:xfrm rot="10800000">
          <a:off x="2221645" y="2997604"/>
          <a:ext cx="979608" cy="329465"/>
        </a:xfrm>
        <a:prstGeom prst="leftRightArrow">
          <a:avLst>
            <a:gd name="adj1" fmla="val 60000"/>
            <a:gd name="adj2" fmla="val 50000"/>
          </a:avLst>
        </a:prstGeom>
        <a:gradFill rotWithShape="0">
          <a:gsLst>
            <a:gs pos="0">
              <a:schemeClr val="accent2">
                <a:tint val="60000"/>
                <a:hueOff val="0"/>
                <a:satOff val="0"/>
                <a:lumOff val="0"/>
                <a:alphaOff val="0"/>
                <a:tint val="68000"/>
                <a:alpha val="90000"/>
                <a:lumMod val="100000"/>
              </a:schemeClr>
            </a:gs>
            <a:gs pos="100000">
              <a:schemeClr val="accent2">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rot="10800000">
        <a:off x="2320484" y="3063497"/>
        <a:ext cx="781929" cy="197679"/>
      </dsp:txXfrm>
    </dsp:sp>
    <dsp:sp modelId="{771CD908-B396-406B-8C75-2ECCEB0979CB}">
      <dsp:nvSpPr>
        <dsp:cNvPr id="0" name=""/>
        <dsp:cNvSpPr/>
      </dsp:nvSpPr>
      <dsp:spPr>
        <a:xfrm>
          <a:off x="216537" y="2691672"/>
          <a:ext cx="1882657" cy="941328"/>
        </a:xfrm>
        <a:prstGeom prst="roundRect">
          <a:avLst>
            <a:gd name="adj" fmla="val 1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kern="1200" dirty="0"/>
            <a:t>Vyvlastnitel </a:t>
          </a:r>
        </a:p>
      </dsp:txBody>
      <dsp:txXfrm>
        <a:off x="244108" y="2719243"/>
        <a:ext cx="1827515" cy="886186"/>
      </dsp:txXfrm>
    </dsp:sp>
    <dsp:sp modelId="{C5B2DA76-8194-4B26-B812-F78266C446C0}">
      <dsp:nvSpPr>
        <dsp:cNvPr id="0" name=""/>
        <dsp:cNvSpPr/>
      </dsp:nvSpPr>
      <dsp:spPr>
        <a:xfrm rot="18000000">
          <a:off x="1444853" y="1652160"/>
          <a:ext cx="979608" cy="329465"/>
        </a:xfrm>
        <a:prstGeom prst="leftRightArrow">
          <a:avLst>
            <a:gd name="adj1" fmla="val 60000"/>
            <a:gd name="adj2" fmla="val 50000"/>
          </a:avLst>
        </a:prstGeom>
        <a:gradFill rotWithShape="0">
          <a:gsLst>
            <a:gs pos="0">
              <a:schemeClr val="accent2">
                <a:tint val="60000"/>
                <a:hueOff val="0"/>
                <a:satOff val="0"/>
                <a:lumOff val="0"/>
                <a:alphaOff val="0"/>
                <a:tint val="68000"/>
                <a:alpha val="90000"/>
                <a:lumMod val="100000"/>
              </a:schemeClr>
            </a:gs>
            <a:gs pos="100000">
              <a:schemeClr val="accent2">
                <a:tint val="6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cs-CZ" sz="1400" kern="1200"/>
        </a:p>
      </dsp:txBody>
      <dsp:txXfrm>
        <a:off x="1543693" y="1718053"/>
        <a:ext cx="781929" cy="197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A96B3-3076-47ED-9299-054F6B1385B2}">
      <dsp:nvSpPr>
        <dsp:cNvPr id="0" name=""/>
        <dsp:cNvSpPr/>
      </dsp:nvSpPr>
      <dsp:spPr>
        <a:xfrm>
          <a:off x="990972" y="1242"/>
          <a:ext cx="2827501" cy="169650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účel vyvlastnění </a:t>
          </a:r>
        </a:p>
      </dsp:txBody>
      <dsp:txXfrm>
        <a:off x="990972" y="1242"/>
        <a:ext cx="2827501" cy="1696501"/>
      </dsp:txXfrm>
    </dsp:sp>
    <dsp:sp modelId="{920302E4-AB7A-4033-BCEE-458B4FF6658D}">
      <dsp:nvSpPr>
        <dsp:cNvPr id="0" name=""/>
        <dsp:cNvSpPr/>
      </dsp:nvSpPr>
      <dsp:spPr>
        <a:xfrm>
          <a:off x="4101224" y="1242"/>
          <a:ext cx="2827501" cy="169650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veřejný zájem </a:t>
          </a:r>
        </a:p>
      </dsp:txBody>
      <dsp:txXfrm>
        <a:off x="4101224" y="1242"/>
        <a:ext cx="2827501" cy="1696501"/>
      </dsp:txXfrm>
    </dsp:sp>
    <dsp:sp modelId="{40A8520F-F395-4E36-9A4A-6CF0E863E959}">
      <dsp:nvSpPr>
        <dsp:cNvPr id="0" name=""/>
        <dsp:cNvSpPr/>
      </dsp:nvSpPr>
      <dsp:spPr>
        <a:xfrm>
          <a:off x="7211476" y="1242"/>
          <a:ext cx="2827501" cy="169650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subsidiarita vyvlastnění</a:t>
          </a:r>
        </a:p>
      </dsp:txBody>
      <dsp:txXfrm>
        <a:off x="7211476" y="1242"/>
        <a:ext cx="2827501" cy="1696501"/>
      </dsp:txXfrm>
    </dsp:sp>
    <dsp:sp modelId="{5C595C8A-A01F-40D4-BD43-1C9358E615FF}">
      <dsp:nvSpPr>
        <dsp:cNvPr id="0" name=""/>
        <dsp:cNvSpPr/>
      </dsp:nvSpPr>
      <dsp:spPr>
        <a:xfrm>
          <a:off x="990972" y="1980494"/>
          <a:ext cx="2827501" cy="169650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soulad s cíli a úkoly územního plánování</a:t>
          </a:r>
        </a:p>
      </dsp:txBody>
      <dsp:txXfrm>
        <a:off x="990972" y="1980494"/>
        <a:ext cx="2827501" cy="1696501"/>
      </dsp:txXfrm>
    </dsp:sp>
    <dsp:sp modelId="{C9AA6323-69E8-4B9C-A260-45349DF102EB}">
      <dsp:nvSpPr>
        <dsp:cNvPr id="0" name=""/>
        <dsp:cNvSpPr/>
      </dsp:nvSpPr>
      <dsp:spPr>
        <a:xfrm>
          <a:off x="4101224" y="1980494"/>
          <a:ext cx="2827501" cy="169650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minimalizace zásahu</a:t>
          </a:r>
        </a:p>
      </dsp:txBody>
      <dsp:txXfrm>
        <a:off x="4101224" y="1980494"/>
        <a:ext cx="2827501" cy="1696501"/>
      </dsp:txXfrm>
    </dsp:sp>
    <dsp:sp modelId="{E81E758D-C0AD-4AD1-97A1-FADDFAA12F1F}">
      <dsp:nvSpPr>
        <dsp:cNvPr id="0" name=""/>
        <dsp:cNvSpPr/>
      </dsp:nvSpPr>
      <dsp:spPr>
        <a:xfrm>
          <a:off x="7211476" y="1980494"/>
          <a:ext cx="2827501" cy="169650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cs-CZ" sz="3100" kern="1200" dirty="0"/>
            <a:t>náhrada</a:t>
          </a:r>
        </a:p>
      </dsp:txBody>
      <dsp:txXfrm>
        <a:off x="7211476" y="1980494"/>
        <a:ext cx="2827501" cy="1696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210BA-55F0-419C-B1D2-4E595882C388}">
      <dsp:nvSpPr>
        <dsp:cNvPr id="0" name=""/>
        <dsp:cNvSpPr/>
      </dsp:nvSpPr>
      <dsp:spPr>
        <a:xfrm>
          <a:off x="0" y="172861"/>
          <a:ext cx="2563523" cy="1538114"/>
        </a:xfrm>
        <a:prstGeom prst="rect">
          <a:avLst/>
        </a:prstGeom>
        <a:gradFill rotWithShape="0">
          <a:gsLst>
            <a:gs pos="0">
              <a:schemeClr val="accent2">
                <a:shade val="80000"/>
                <a:hueOff val="0"/>
                <a:satOff val="0"/>
                <a:lumOff val="0"/>
                <a:alphaOff val="0"/>
                <a:tint val="68000"/>
                <a:alpha val="90000"/>
                <a:lumMod val="100000"/>
              </a:schemeClr>
            </a:gs>
            <a:gs pos="100000">
              <a:schemeClr val="accent2">
                <a:shade val="80000"/>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cs-CZ" sz="2400" kern="1200" dirty="0"/>
            <a:t>Zahájení na žádost</a:t>
          </a:r>
        </a:p>
        <a:p>
          <a:pPr marL="171450" lvl="1" indent="-171450" algn="l" defTabSz="844550">
            <a:lnSpc>
              <a:spcPct val="90000"/>
            </a:lnSpc>
            <a:spcBef>
              <a:spcPct val="0"/>
            </a:spcBef>
            <a:spcAft>
              <a:spcPct val="15000"/>
            </a:spcAft>
            <a:buChar char="•"/>
          </a:pPr>
          <a:r>
            <a:rPr lang="cs-CZ" sz="1900" kern="1200" dirty="0"/>
            <a:t>Poznámka v katastru nemovitostí</a:t>
          </a:r>
        </a:p>
      </dsp:txBody>
      <dsp:txXfrm>
        <a:off x="0" y="172861"/>
        <a:ext cx="2563523" cy="1538114"/>
      </dsp:txXfrm>
    </dsp:sp>
    <dsp:sp modelId="{11C89B4C-DA6E-49F8-93E6-DCE20CB32E38}">
      <dsp:nvSpPr>
        <dsp:cNvPr id="0" name=""/>
        <dsp:cNvSpPr/>
      </dsp:nvSpPr>
      <dsp:spPr>
        <a:xfrm>
          <a:off x="2823107" y="172861"/>
          <a:ext cx="2563523" cy="1538114"/>
        </a:xfrm>
        <a:prstGeom prst="rect">
          <a:avLst/>
        </a:prstGeom>
        <a:gradFill rotWithShape="0">
          <a:gsLst>
            <a:gs pos="0">
              <a:schemeClr val="accent2">
                <a:shade val="80000"/>
                <a:hueOff val="51224"/>
                <a:satOff val="-1758"/>
                <a:lumOff val="4529"/>
                <a:alphaOff val="0"/>
                <a:tint val="68000"/>
                <a:alpha val="90000"/>
                <a:lumMod val="100000"/>
              </a:schemeClr>
            </a:gs>
            <a:gs pos="100000">
              <a:schemeClr val="accent2">
                <a:shade val="80000"/>
                <a:hueOff val="51224"/>
                <a:satOff val="-1758"/>
                <a:lumOff val="4529"/>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Znalecký posudek</a:t>
          </a:r>
        </a:p>
      </dsp:txBody>
      <dsp:txXfrm>
        <a:off x="2823107" y="172861"/>
        <a:ext cx="2563523" cy="1538114"/>
      </dsp:txXfrm>
    </dsp:sp>
    <dsp:sp modelId="{CB6611DF-0DFC-47D9-A78D-AE92D65CF9E9}">
      <dsp:nvSpPr>
        <dsp:cNvPr id="0" name=""/>
        <dsp:cNvSpPr/>
      </dsp:nvSpPr>
      <dsp:spPr>
        <a:xfrm>
          <a:off x="5642983" y="172861"/>
          <a:ext cx="2563523" cy="1538114"/>
        </a:xfrm>
        <a:prstGeom prst="rect">
          <a:avLst/>
        </a:prstGeom>
        <a:gradFill rotWithShape="0">
          <a:gsLst>
            <a:gs pos="0">
              <a:schemeClr val="accent2">
                <a:shade val="80000"/>
                <a:hueOff val="102447"/>
                <a:satOff val="-3516"/>
                <a:lumOff val="9059"/>
                <a:alphaOff val="0"/>
                <a:tint val="68000"/>
                <a:alpha val="90000"/>
                <a:lumMod val="100000"/>
              </a:schemeClr>
            </a:gs>
            <a:gs pos="100000">
              <a:schemeClr val="accent2">
                <a:shade val="80000"/>
                <a:hueOff val="102447"/>
                <a:satOff val="-3516"/>
                <a:lumOff val="9059"/>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algn="ctr" defTabSz="977900">
            <a:lnSpc>
              <a:spcPct val="90000"/>
            </a:lnSpc>
            <a:spcBef>
              <a:spcPct val="0"/>
            </a:spcBef>
            <a:spcAft>
              <a:spcPct val="35000"/>
            </a:spcAft>
            <a:buNone/>
          </a:pPr>
          <a:r>
            <a:rPr lang="cs-CZ" sz="2000" kern="1200" dirty="0"/>
            <a:t>Koncentrace řízení </a:t>
          </a:r>
        </a:p>
        <a:p>
          <a:pPr marL="0" marR="0" lvl="0" indent="0" algn="ctr" defTabSz="914400" eaLnBrk="1" fontAlgn="auto" latinLnBrk="0" hangingPunct="1">
            <a:lnSpc>
              <a:spcPct val="100000"/>
            </a:lnSpc>
            <a:spcBef>
              <a:spcPct val="0"/>
            </a:spcBef>
            <a:spcAft>
              <a:spcPts val="0"/>
            </a:spcAft>
            <a:buClrTx/>
            <a:buSzTx/>
            <a:buFontTx/>
            <a:buNone/>
            <a:tabLst/>
            <a:defRPr/>
          </a:pPr>
          <a:r>
            <a:rPr lang="cs-CZ" sz="2000" kern="1200" dirty="0"/>
            <a:t>Povinné ústní jednání</a:t>
          </a:r>
        </a:p>
      </dsp:txBody>
      <dsp:txXfrm>
        <a:off x="5642983" y="172861"/>
        <a:ext cx="2563523" cy="1538114"/>
      </dsp:txXfrm>
    </dsp:sp>
    <dsp:sp modelId="{9970256A-12D6-48A6-B96E-99DEDA7CA041}">
      <dsp:nvSpPr>
        <dsp:cNvPr id="0" name=""/>
        <dsp:cNvSpPr/>
      </dsp:nvSpPr>
      <dsp:spPr>
        <a:xfrm>
          <a:off x="8462859" y="172861"/>
          <a:ext cx="2563523" cy="1538114"/>
        </a:xfrm>
        <a:prstGeom prst="rect">
          <a:avLst/>
        </a:prstGeom>
        <a:gradFill rotWithShape="0">
          <a:gsLst>
            <a:gs pos="0">
              <a:schemeClr val="accent2">
                <a:shade val="80000"/>
                <a:hueOff val="153671"/>
                <a:satOff val="-5274"/>
                <a:lumOff val="13588"/>
                <a:alphaOff val="0"/>
                <a:tint val="68000"/>
                <a:alpha val="90000"/>
                <a:lumMod val="100000"/>
              </a:schemeClr>
            </a:gs>
            <a:gs pos="100000">
              <a:schemeClr val="accent2">
                <a:shade val="80000"/>
                <a:hueOff val="153671"/>
                <a:satOff val="-5274"/>
                <a:lumOff val="13588"/>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Rozhodnutí ve věci</a:t>
          </a:r>
        </a:p>
      </dsp:txBody>
      <dsp:txXfrm>
        <a:off x="8462859" y="172861"/>
        <a:ext cx="2563523" cy="1538114"/>
      </dsp:txXfrm>
    </dsp:sp>
    <dsp:sp modelId="{6F83D36B-C1F9-47B9-96CF-DDED17363844}">
      <dsp:nvSpPr>
        <dsp:cNvPr id="0" name=""/>
        <dsp:cNvSpPr/>
      </dsp:nvSpPr>
      <dsp:spPr>
        <a:xfrm>
          <a:off x="1413169" y="1967327"/>
          <a:ext cx="2563523" cy="1538114"/>
        </a:xfrm>
        <a:prstGeom prst="rect">
          <a:avLst/>
        </a:prstGeom>
        <a:gradFill rotWithShape="0">
          <a:gsLst>
            <a:gs pos="0">
              <a:schemeClr val="accent2">
                <a:shade val="80000"/>
                <a:hueOff val="204894"/>
                <a:satOff val="-7033"/>
                <a:lumOff val="18117"/>
                <a:alphaOff val="0"/>
                <a:tint val="68000"/>
                <a:alpha val="90000"/>
                <a:lumMod val="100000"/>
              </a:schemeClr>
            </a:gs>
            <a:gs pos="100000">
              <a:schemeClr val="accent2">
                <a:shade val="80000"/>
                <a:hueOff val="204894"/>
                <a:satOff val="-7033"/>
                <a:lumOff val="18117"/>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cs-CZ" sz="2400" kern="1200" dirty="0"/>
            <a:t>Odvolání </a:t>
          </a:r>
        </a:p>
        <a:p>
          <a:pPr marL="171450" lvl="1" indent="-171450" algn="l" defTabSz="844550">
            <a:lnSpc>
              <a:spcPct val="90000"/>
            </a:lnSpc>
            <a:spcBef>
              <a:spcPct val="0"/>
            </a:spcBef>
            <a:spcAft>
              <a:spcPct val="15000"/>
            </a:spcAft>
            <a:buChar char="•"/>
          </a:pPr>
          <a:r>
            <a:rPr lang="cs-CZ" sz="1900" kern="1200" dirty="0"/>
            <a:t>Zápis pravomocného rozhodnutí do katastru nemovitostí</a:t>
          </a:r>
        </a:p>
      </dsp:txBody>
      <dsp:txXfrm>
        <a:off x="1413169" y="1967327"/>
        <a:ext cx="2563523" cy="1538114"/>
      </dsp:txXfrm>
    </dsp:sp>
    <dsp:sp modelId="{B537D4B4-44D7-4DE4-9A11-9D1F87FC7CFF}">
      <dsp:nvSpPr>
        <dsp:cNvPr id="0" name=""/>
        <dsp:cNvSpPr/>
      </dsp:nvSpPr>
      <dsp:spPr>
        <a:xfrm>
          <a:off x="4233045" y="1967327"/>
          <a:ext cx="2563523" cy="1538114"/>
        </a:xfrm>
        <a:prstGeom prst="rect">
          <a:avLst/>
        </a:prstGeom>
        <a:gradFill rotWithShape="0">
          <a:gsLst>
            <a:gs pos="0">
              <a:schemeClr val="accent2">
                <a:shade val="80000"/>
                <a:hueOff val="256118"/>
                <a:satOff val="-8791"/>
                <a:lumOff val="22647"/>
                <a:alphaOff val="0"/>
                <a:tint val="68000"/>
                <a:alpha val="90000"/>
                <a:lumMod val="100000"/>
              </a:schemeClr>
            </a:gs>
            <a:gs pos="100000">
              <a:schemeClr val="accent2">
                <a:shade val="80000"/>
                <a:hueOff val="256118"/>
                <a:satOff val="-8791"/>
                <a:lumOff val="22647"/>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Soudní přezkum rozhodnutí</a:t>
          </a:r>
        </a:p>
      </dsp:txBody>
      <dsp:txXfrm>
        <a:off x="4233045" y="1967327"/>
        <a:ext cx="2563523" cy="1538114"/>
      </dsp:txXfrm>
    </dsp:sp>
    <dsp:sp modelId="{BEBD5103-B2D1-496B-BE71-5508AC356217}">
      <dsp:nvSpPr>
        <dsp:cNvPr id="0" name=""/>
        <dsp:cNvSpPr/>
      </dsp:nvSpPr>
      <dsp:spPr>
        <a:xfrm>
          <a:off x="7052921" y="1967327"/>
          <a:ext cx="2563523" cy="1538114"/>
        </a:xfrm>
        <a:prstGeom prst="rect">
          <a:avLst/>
        </a:prstGeom>
        <a:gradFill rotWithShape="0">
          <a:gsLst>
            <a:gs pos="0">
              <a:schemeClr val="accent2">
                <a:shade val="80000"/>
                <a:hueOff val="307342"/>
                <a:satOff val="-10549"/>
                <a:lumOff val="27176"/>
                <a:alphaOff val="0"/>
                <a:tint val="68000"/>
                <a:alpha val="90000"/>
                <a:lumMod val="100000"/>
              </a:schemeClr>
            </a:gs>
            <a:gs pos="100000">
              <a:schemeClr val="accent2">
                <a:shade val="80000"/>
                <a:hueOff val="307342"/>
                <a:satOff val="-10549"/>
                <a:lumOff val="27176"/>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a:t>Revokace rozhodnutí </a:t>
          </a:r>
        </a:p>
      </dsp:txBody>
      <dsp:txXfrm>
        <a:off x="7052921" y="1967327"/>
        <a:ext cx="2563523" cy="153811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27E59DC4-BAB6-418B-BA97-C16502453587}" type="datetimeFigureOut">
              <a:rPr lang="cs-CZ" smtClean="0"/>
              <a:t>29.11.2019</a:t>
            </a:fld>
            <a:endParaRPr lang="cs-CZ"/>
          </a:p>
        </p:txBody>
      </p:sp>
      <p:sp>
        <p:nvSpPr>
          <p:cNvPr id="4" name="Zástupný symbol pro zápatí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6331CB9E-5852-4EEC-94CF-10ED8A6CF3BA}" type="slidenum">
              <a:rPr lang="cs-CZ" smtClean="0"/>
              <a:t>‹#›</a:t>
            </a:fld>
            <a:endParaRPr lang="cs-CZ"/>
          </a:p>
        </p:txBody>
      </p:sp>
    </p:spTree>
    <p:extLst>
      <p:ext uri="{BB962C8B-B14F-4D97-AF65-F5344CB8AC3E}">
        <p14:creationId xmlns:p14="http://schemas.microsoft.com/office/powerpoint/2010/main" val="28397184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3E50FB6-68D4-45F1-AB51-EA5C7709D25E}" type="datetimeFigureOut">
              <a:rPr lang="cs-CZ" smtClean="0"/>
              <a:t>29.11.2019</a:t>
            </a:fld>
            <a:endParaRPr lang="cs-CZ"/>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cs-CZ"/>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6AF2988-DE16-4099-A6F7-28F274037D7D}" type="slidenum">
              <a:rPr lang="cs-CZ" smtClean="0"/>
              <a:t>‹#›</a:t>
            </a:fld>
            <a:endParaRPr lang="cs-CZ"/>
          </a:p>
        </p:txBody>
      </p:sp>
    </p:spTree>
    <p:extLst>
      <p:ext uri="{BB962C8B-B14F-4D97-AF65-F5344CB8AC3E}">
        <p14:creationId xmlns:p14="http://schemas.microsoft.com/office/powerpoint/2010/main" val="13264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E50FB6-68D4-45F1-AB51-EA5C7709D25E}" type="datetimeFigureOut">
              <a:rPr lang="cs-CZ" smtClean="0"/>
              <a:t>29.11.2019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6AF2988-DE16-4099-A6F7-28F274037D7D}" type="slidenum">
              <a:rPr lang="cs-CZ" smtClean="0"/>
              <a:t>‹#›</a:t>
            </a:fld>
            <a:endParaRPr lang="cs-CZ"/>
          </a:p>
        </p:txBody>
      </p:sp>
    </p:spTree>
    <p:extLst>
      <p:ext uri="{BB962C8B-B14F-4D97-AF65-F5344CB8AC3E}">
        <p14:creationId xmlns:p14="http://schemas.microsoft.com/office/powerpoint/2010/main" val="404652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3E50FB6-68D4-45F1-AB51-EA5C7709D25E}" type="datetimeFigureOut">
              <a:rPr lang="cs-CZ" smtClean="0"/>
              <a:t>29.11.2019</a:t>
            </a:fld>
            <a:endParaRPr lang="cs-CZ"/>
          </a:p>
        </p:txBody>
      </p:sp>
      <p:sp>
        <p:nvSpPr>
          <p:cNvPr id="5" name="Footer Placeholder 4"/>
          <p:cNvSpPr>
            <a:spLocks noGrp="1"/>
          </p:cNvSpPr>
          <p:nvPr>
            <p:ph type="ftr" sz="quarter" idx="11"/>
          </p:nvPr>
        </p:nvSpPr>
        <p:spPr>
          <a:xfrm>
            <a:off x="774923" y="5951811"/>
            <a:ext cx="7896279" cy="365125"/>
          </a:xfrm>
        </p:spPr>
        <p:txBody>
          <a:bodyPr/>
          <a:lstStyle/>
          <a:p>
            <a:endParaRPr lang="cs-CZ"/>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6AF2988-DE16-4099-A6F7-28F274037D7D}" type="slidenum">
              <a:rPr lang="cs-CZ" smtClean="0"/>
              <a:t>‹#›</a:t>
            </a:fld>
            <a:endParaRPr lang="cs-CZ"/>
          </a:p>
        </p:txBody>
      </p:sp>
    </p:spTree>
    <p:extLst>
      <p:ext uri="{BB962C8B-B14F-4D97-AF65-F5344CB8AC3E}">
        <p14:creationId xmlns:p14="http://schemas.microsoft.com/office/powerpoint/2010/main" val="178633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cs-CZ"/>
              <a:t>Kliknutím lze upravit styl.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3E50FB6-68D4-45F1-AB51-EA5C7709D25E}" type="datetimeFigureOut">
              <a:rPr lang="cs-CZ" smtClean="0"/>
              <a:t>29.11.2019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10558300" y="5956137"/>
            <a:ext cx="1052508" cy="365125"/>
          </a:xfrm>
        </p:spPr>
        <p:txBody>
          <a:bodyPr/>
          <a:lstStyle/>
          <a:p>
            <a:fld id="{06AF2988-DE16-4099-A6F7-28F274037D7D}" type="slidenum">
              <a:rPr lang="cs-CZ" smtClean="0"/>
              <a:t>‹#›</a:t>
            </a:fld>
            <a:endParaRPr lang="cs-CZ"/>
          </a:p>
        </p:txBody>
      </p:sp>
    </p:spTree>
    <p:extLst>
      <p:ext uri="{BB962C8B-B14F-4D97-AF65-F5344CB8AC3E}">
        <p14:creationId xmlns:p14="http://schemas.microsoft.com/office/powerpoint/2010/main" val="401317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cs-CZ"/>
              <a:t>Kliknutím lze upravit styl.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3E50FB6-68D4-45F1-AB51-EA5C7709D25E}" type="datetimeFigureOut">
              <a:rPr lang="cs-CZ" smtClean="0"/>
              <a:t>29.11.2019</a:t>
            </a:fld>
            <a:endParaRPr lang="cs-CZ"/>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cs-CZ"/>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6AF2988-DE16-4099-A6F7-28F274037D7D}" type="slidenum">
              <a:rPr lang="cs-CZ" smtClean="0"/>
              <a:t>‹#›</a:t>
            </a:fld>
            <a:endParaRPr lang="cs-CZ"/>
          </a:p>
        </p:txBody>
      </p:sp>
    </p:spTree>
    <p:extLst>
      <p:ext uri="{BB962C8B-B14F-4D97-AF65-F5344CB8AC3E}">
        <p14:creationId xmlns:p14="http://schemas.microsoft.com/office/powerpoint/2010/main" val="59623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3E50FB6-68D4-45F1-AB51-EA5C7709D25E}" type="datetimeFigureOut">
              <a:rPr lang="cs-CZ" smtClean="0"/>
              <a:t>29.11.2019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6AF2988-DE16-4099-A6F7-28F274037D7D}" type="slidenum">
              <a:rPr lang="cs-CZ" smtClean="0"/>
              <a:t>‹#›</a:t>
            </a:fld>
            <a:endParaRPr lang="cs-CZ"/>
          </a:p>
        </p:txBody>
      </p:sp>
    </p:spTree>
    <p:extLst>
      <p:ext uri="{BB962C8B-B14F-4D97-AF65-F5344CB8AC3E}">
        <p14:creationId xmlns:p14="http://schemas.microsoft.com/office/powerpoint/2010/main" val="99028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cs-CZ"/>
              <a:t>Kliknutím lze upravit styl.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3E50FB6-68D4-45F1-AB51-EA5C7709D25E}" type="datetimeFigureOut">
              <a:rPr lang="cs-CZ" smtClean="0"/>
              <a:t>29.11.2019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6AF2988-DE16-4099-A6F7-28F274037D7D}" type="slidenum">
              <a:rPr lang="cs-CZ" smtClean="0"/>
              <a:t>‹#›</a:t>
            </a:fld>
            <a:endParaRPr lang="cs-CZ"/>
          </a:p>
        </p:txBody>
      </p:sp>
    </p:spTree>
    <p:extLst>
      <p:ext uri="{BB962C8B-B14F-4D97-AF65-F5344CB8AC3E}">
        <p14:creationId xmlns:p14="http://schemas.microsoft.com/office/powerpoint/2010/main" val="245516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E50FB6-68D4-45F1-AB51-EA5C7709D25E}" type="datetimeFigureOut">
              <a:rPr lang="cs-CZ" smtClean="0"/>
              <a:t>29.11.2019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6AF2988-DE16-4099-A6F7-28F274037D7D}" type="slidenum">
              <a:rPr lang="cs-CZ" smtClean="0"/>
              <a:t>‹#›</a:t>
            </a:fld>
            <a:endParaRPr lang="cs-CZ"/>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cs-CZ"/>
              <a:t>Kliknutím lze upravit styl.</a:t>
            </a:r>
            <a:endParaRPr lang="en-US" dirty="0"/>
          </a:p>
        </p:txBody>
      </p:sp>
    </p:spTree>
    <p:extLst>
      <p:ext uri="{BB962C8B-B14F-4D97-AF65-F5344CB8AC3E}">
        <p14:creationId xmlns:p14="http://schemas.microsoft.com/office/powerpoint/2010/main" val="40107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50FB6-68D4-45F1-AB51-EA5C7709D25E}" type="datetimeFigureOut">
              <a:rPr lang="cs-CZ" smtClean="0"/>
              <a:t>29.11.2019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6AF2988-DE16-4099-A6F7-28F274037D7D}" type="slidenum">
              <a:rPr lang="cs-CZ" smtClean="0"/>
              <a:t>‹#›</a:t>
            </a:fld>
            <a:endParaRPr lang="cs-CZ"/>
          </a:p>
        </p:txBody>
      </p:sp>
    </p:spTree>
    <p:extLst>
      <p:ext uri="{BB962C8B-B14F-4D97-AF65-F5344CB8AC3E}">
        <p14:creationId xmlns:p14="http://schemas.microsoft.com/office/powerpoint/2010/main" val="144318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cs-CZ"/>
              <a:t>Kliknutím lze upravit styl.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3E50FB6-68D4-45F1-AB51-EA5C7709D25E}" type="datetimeFigureOut">
              <a:rPr lang="cs-CZ" smtClean="0"/>
              <a:t>29.11.2019</a:t>
            </a:fld>
            <a:endParaRPr lang="cs-CZ"/>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6AF2988-DE16-4099-A6F7-28F274037D7D}" type="slidenum">
              <a:rPr lang="cs-CZ" smtClean="0"/>
              <a:t>‹#›</a:t>
            </a:fld>
            <a:endParaRPr lang="cs-CZ"/>
          </a:p>
        </p:txBody>
      </p:sp>
    </p:spTree>
    <p:extLst>
      <p:ext uri="{BB962C8B-B14F-4D97-AF65-F5344CB8AC3E}">
        <p14:creationId xmlns:p14="http://schemas.microsoft.com/office/powerpoint/2010/main" val="336853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F3E50FB6-68D4-45F1-AB51-EA5C7709D25E}" type="datetimeFigureOut">
              <a:rPr lang="cs-CZ" smtClean="0"/>
              <a:t>29.11.2019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6AF2988-DE16-4099-A6F7-28F274037D7D}" type="slidenum">
              <a:rPr lang="cs-CZ" smtClean="0"/>
              <a:t>‹#›</a:t>
            </a:fld>
            <a:endParaRPr lang="cs-CZ"/>
          </a:p>
        </p:txBody>
      </p:sp>
    </p:spTree>
    <p:extLst>
      <p:ext uri="{BB962C8B-B14F-4D97-AF65-F5344CB8AC3E}">
        <p14:creationId xmlns:p14="http://schemas.microsoft.com/office/powerpoint/2010/main" val="319925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E50FB6-68D4-45F1-AB51-EA5C7709D25E}" type="datetimeFigureOut">
              <a:rPr lang="cs-CZ" smtClean="0"/>
              <a:t>29.11.2019</a:t>
            </a:fld>
            <a:endParaRPr lang="cs-CZ"/>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cs-CZ"/>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6AF2988-DE16-4099-A6F7-28F274037D7D}" type="slidenum">
              <a:rPr lang="cs-CZ" smtClean="0"/>
              <a:t>‹#›</a:t>
            </a:fld>
            <a:endParaRPr lang="cs-CZ"/>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476749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CE55A4-5F6D-49DD-B15D-A02042EA5F6D}"/>
              </a:ext>
            </a:extLst>
          </p:cNvPr>
          <p:cNvSpPr>
            <a:spLocks noGrp="1"/>
          </p:cNvSpPr>
          <p:nvPr>
            <p:ph type="ctrTitle"/>
          </p:nvPr>
        </p:nvSpPr>
        <p:spPr/>
        <p:txBody>
          <a:bodyPr>
            <a:normAutofit/>
          </a:bodyPr>
          <a:lstStyle/>
          <a:p>
            <a:r>
              <a:rPr lang="cs-CZ" dirty="0"/>
              <a:t>Vlastnické právo k pozemkům a další věcná práva. </a:t>
            </a:r>
          </a:p>
        </p:txBody>
      </p:sp>
      <p:sp>
        <p:nvSpPr>
          <p:cNvPr id="3" name="Podnadpis 2">
            <a:extLst>
              <a:ext uri="{FF2B5EF4-FFF2-40B4-BE49-F238E27FC236}">
                <a16:creationId xmlns:a16="http://schemas.microsoft.com/office/drawing/2014/main" id="{A9B72664-8A52-4982-9A5A-75A6A34782DB}"/>
              </a:ext>
            </a:extLst>
          </p:cNvPr>
          <p:cNvSpPr>
            <a:spLocks noGrp="1"/>
          </p:cNvSpPr>
          <p:nvPr>
            <p:ph type="subTitle" idx="1"/>
          </p:nvPr>
        </p:nvSpPr>
        <p:spPr/>
        <p:txBody>
          <a:bodyPr/>
          <a:lstStyle/>
          <a:p>
            <a:r>
              <a:rPr lang="cs-CZ" dirty="0"/>
              <a:t>JUDr. Jana </a:t>
            </a:r>
            <a:r>
              <a:rPr lang="cs-CZ" dirty="0" err="1"/>
              <a:t>Tkáčiková</a:t>
            </a:r>
            <a:r>
              <a:rPr lang="cs-CZ" dirty="0"/>
              <a:t>, Ph.D.</a:t>
            </a:r>
          </a:p>
        </p:txBody>
      </p:sp>
    </p:spTree>
    <p:extLst>
      <p:ext uri="{BB962C8B-B14F-4D97-AF65-F5344CB8AC3E}">
        <p14:creationId xmlns:p14="http://schemas.microsoft.com/office/powerpoint/2010/main" val="3561077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Nabývání vlastnického práva k pozemkům.</a:t>
            </a:r>
            <a:br>
              <a:rPr lang="cs-CZ" dirty="0"/>
            </a:br>
            <a:r>
              <a:rPr lang="cs-CZ" dirty="0"/>
              <a:t>převod.</a:t>
            </a:r>
          </a:p>
        </p:txBody>
      </p:sp>
      <p:sp>
        <p:nvSpPr>
          <p:cNvPr id="3" name="Zástupný symbol pro obsah 2"/>
          <p:cNvSpPr>
            <a:spLocks noGrp="1"/>
          </p:cNvSpPr>
          <p:nvPr>
            <p:ph sz="half" idx="1"/>
          </p:nvPr>
        </p:nvSpPr>
        <p:spPr/>
        <p:txBody>
          <a:bodyPr>
            <a:normAutofit/>
          </a:bodyPr>
          <a:lstStyle/>
          <a:p>
            <a:r>
              <a:rPr lang="cs-CZ" dirty="0"/>
              <a:t>Smlouva </a:t>
            </a:r>
            <a:r>
              <a:rPr lang="cs-CZ" i="1" dirty="0"/>
              <a:t>(</a:t>
            </a:r>
            <a:r>
              <a:rPr lang="cs-CZ" i="1" dirty="0" err="1"/>
              <a:t>titulus</a:t>
            </a:r>
            <a:r>
              <a:rPr lang="cs-CZ" i="1" dirty="0"/>
              <a:t>)</a:t>
            </a:r>
          </a:p>
          <a:p>
            <a:pPr lvl="1"/>
            <a:r>
              <a:rPr lang="cs-CZ" dirty="0"/>
              <a:t>Kupní, darovací, směnná, </a:t>
            </a:r>
            <a:r>
              <a:rPr lang="cs-CZ" dirty="0" err="1"/>
              <a:t>nejpojmenovaná</a:t>
            </a:r>
            <a:endParaRPr lang="cs-CZ" dirty="0"/>
          </a:p>
          <a:p>
            <a:pPr lvl="1"/>
            <a:r>
              <a:rPr lang="cs-CZ" dirty="0"/>
              <a:t>Písemná forma (§ 560 OZ)</a:t>
            </a:r>
          </a:p>
          <a:p>
            <a:r>
              <a:rPr lang="cs-CZ" dirty="0"/>
              <a:t>Intabulace </a:t>
            </a:r>
            <a:r>
              <a:rPr lang="cs-CZ" i="1" dirty="0"/>
              <a:t>(modus)</a:t>
            </a:r>
          </a:p>
          <a:p>
            <a:pPr lvl="1"/>
            <a:r>
              <a:rPr lang="cs-CZ" dirty="0"/>
              <a:t>Vklad do katastru nemovitostí (§ 1105 OZ)</a:t>
            </a:r>
          </a:p>
        </p:txBody>
      </p:sp>
      <p:sp>
        <p:nvSpPr>
          <p:cNvPr id="4" name="Zástupný symbol pro obsah 3"/>
          <p:cNvSpPr>
            <a:spLocks noGrp="1"/>
          </p:cNvSpPr>
          <p:nvPr>
            <p:ph sz="half" idx="2"/>
          </p:nvPr>
        </p:nvSpPr>
        <p:spPr/>
        <p:txBody>
          <a:bodyPr>
            <a:normAutofit/>
          </a:bodyPr>
          <a:lstStyle/>
          <a:p>
            <a:r>
              <a:rPr lang="cs-CZ" i="1" dirty="0"/>
              <a:t>Nabývání vlastnického práva k nemovitostem evidovaným v katastru nemovitostí je </a:t>
            </a:r>
            <a:r>
              <a:rPr lang="cs-CZ" i="1" dirty="0">
                <a:solidFill>
                  <a:srgbClr val="FF0000"/>
                </a:solidFill>
              </a:rPr>
              <a:t>dvoufázové</a:t>
            </a:r>
            <a:r>
              <a:rPr lang="cs-CZ" i="1" dirty="0"/>
              <a:t>; jeho esenciálním předpokladem je </a:t>
            </a:r>
            <a:r>
              <a:rPr lang="cs-CZ" i="1" dirty="0">
                <a:solidFill>
                  <a:srgbClr val="FF0000"/>
                </a:solidFill>
              </a:rPr>
              <a:t>vznik závazkově právního vztahu </a:t>
            </a:r>
            <a:r>
              <a:rPr lang="cs-CZ" i="1" dirty="0"/>
              <a:t>(např. prostřednictvím uzavřené kupní smlouvy, jejímž předmětem je úplatný převod vlastnického práva k předmětným nemovitostem z prodávajícího do vlastnictví kupujícího za dohodnutou kupní cenu) </a:t>
            </a:r>
            <a:r>
              <a:rPr lang="cs-CZ" i="1" dirty="0">
                <a:solidFill>
                  <a:srgbClr val="FF0000"/>
                </a:solidFill>
              </a:rPr>
              <a:t>s právními účinky inter partes</a:t>
            </a:r>
            <a:r>
              <a:rPr lang="cs-CZ" i="1" dirty="0"/>
              <a:t>, kdy k nabytí vlastnického práva k takto smluvně převáděnému nemovitému majetku a tedy </a:t>
            </a:r>
            <a:r>
              <a:rPr lang="cs-CZ" i="1" dirty="0">
                <a:solidFill>
                  <a:srgbClr val="FF0000"/>
                </a:solidFill>
              </a:rPr>
              <a:t>k dovršení věcně právních účinků </a:t>
            </a:r>
            <a:r>
              <a:rPr lang="cs-CZ" i="1" dirty="0" err="1">
                <a:solidFill>
                  <a:srgbClr val="FF0000"/>
                </a:solidFill>
              </a:rPr>
              <a:t>erga</a:t>
            </a:r>
            <a:r>
              <a:rPr lang="cs-CZ" i="1" dirty="0">
                <a:solidFill>
                  <a:srgbClr val="FF0000"/>
                </a:solidFill>
              </a:rPr>
              <a:t> </a:t>
            </a:r>
            <a:r>
              <a:rPr lang="cs-CZ" i="1" dirty="0" err="1">
                <a:solidFill>
                  <a:srgbClr val="FF0000"/>
                </a:solidFill>
              </a:rPr>
              <a:t>omnes</a:t>
            </a:r>
            <a:r>
              <a:rPr lang="cs-CZ" i="1" dirty="0"/>
              <a:t>, je zapotřebí </a:t>
            </a:r>
            <a:r>
              <a:rPr lang="cs-CZ" i="1" dirty="0">
                <a:solidFill>
                  <a:srgbClr val="FF0000"/>
                </a:solidFill>
              </a:rPr>
              <a:t>vkladu tohoto vlastnického práva do katastru </a:t>
            </a:r>
            <a:r>
              <a:rPr lang="cs-CZ" i="1" dirty="0"/>
              <a:t>nemovitostí. </a:t>
            </a:r>
            <a:r>
              <a:rPr lang="cs-CZ" b="1" dirty="0"/>
              <a:t>NS 30 </a:t>
            </a:r>
            <a:r>
              <a:rPr lang="cs-CZ" b="1" dirty="0" err="1"/>
              <a:t>Cdo</a:t>
            </a:r>
            <a:r>
              <a:rPr lang="cs-CZ" b="1" dirty="0"/>
              <a:t> 3991/2010</a:t>
            </a:r>
          </a:p>
        </p:txBody>
      </p:sp>
    </p:spTree>
    <p:extLst>
      <p:ext uri="{BB962C8B-B14F-4D97-AF65-F5344CB8AC3E}">
        <p14:creationId xmlns:p14="http://schemas.microsoft.com/office/powerpoint/2010/main" val="384399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Nabývání vlastnického práva k pozemkům.</a:t>
            </a:r>
            <a:br>
              <a:rPr lang="cs-CZ" dirty="0"/>
            </a:br>
            <a:endParaRPr lang="cs-CZ" dirty="0"/>
          </a:p>
        </p:txBody>
      </p:sp>
      <p:sp>
        <p:nvSpPr>
          <p:cNvPr id="3" name="Zástupný symbol pro obsah 2"/>
          <p:cNvSpPr>
            <a:spLocks noGrp="1"/>
          </p:cNvSpPr>
          <p:nvPr>
            <p:ph sz="half" idx="1"/>
          </p:nvPr>
        </p:nvSpPr>
        <p:spPr/>
        <p:txBody>
          <a:bodyPr/>
          <a:lstStyle/>
          <a:p>
            <a:r>
              <a:rPr lang="cs-CZ" dirty="0"/>
              <a:t>Ex lege</a:t>
            </a:r>
          </a:p>
          <a:p>
            <a:pPr lvl="1"/>
            <a:r>
              <a:rPr lang="cs-CZ" dirty="0"/>
              <a:t>Zákon č. 172/1991 Sb., o přechodu některých věcí z majetku ČR do vlastnictví obcí </a:t>
            </a:r>
          </a:p>
          <a:p>
            <a:pPr lvl="1"/>
            <a:r>
              <a:rPr lang="cs-CZ" dirty="0"/>
              <a:t>„Benešovy“ dekrety</a:t>
            </a:r>
          </a:p>
        </p:txBody>
      </p:sp>
      <p:sp>
        <p:nvSpPr>
          <p:cNvPr id="4" name="Zástupný symbol pro obsah 3"/>
          <p:cNvSpPr>
            <a:spLocks noGrp="1"/>
          </p:cNvSpPr>
          <p:nvPr>
            <p:ph sz="half" idx="2"/>
          </p:nvPr>
        </p:nvSpPr>
        <p:spPr/>
        <p:txBody>
          <a:bodyPr/>
          <a:lstStyle/>
          <a:p>
            <a:r>
              <a:rPr lang="cs-CZ" dirty="0"/>
              <a:t>Ex </a:t>
            </a:r>
            <a:r>
              <a:rPr lang="cs-CZ" dirty="0" err="1"/>
              <a:t>actu</a:t>
            </a:r>
            <a:endParaRPr lang="cs-CZ" dirty="0"/>
          </a:p>
          <a:p>
            <a:pPr lvl="1"/>
            <a:r>
              <a:rPr lang="cs-CZ" dirty="0"/>
              <a:t>Rozhodnutí soudu</a:t>
            </a:r>
          </a:p>
          <a:p>
            <a:pPr lvl="1"/>
            <a:r>
              <a:rPr lang="cs-CZ" dirty="0"/>
              <a:t>Rozhodnutí správního úřadu</a:t>
            </a:r>
          </a:p>
          <a:p>
            <a:pPr lvl="2"/>
            <a:r>
              <a:rPr lang="cs-CZ" dirty="0"/>
              <a:t>Vyvlastnění, restituce, pozemkové úpravy</a:t>
            </a:r>
          </a:p>
        </p:txBody>
      </p:sp>
    </p:spTree>
    <p:extLst>
      <p:ext uri="{BB962C8B-B14F-4D97-AF65-F5344CB8AC3E}">
        <p14:creationId xmlns:p14="http://schemas.microsoft.com/office/powerpoint/2010/main" val="354770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Nabývání vlastnického práva k pozemkům.</a:t>
            </a:r>
            <a:br>
              <a:rPr lang="cs-CZ" dirty="0"/>
            </a:br>
            <a:r>
              <a:rPr lang="cs-CZ" dirty="0"/>
              <a:t>jiné právní skutečnosti.</a:t>
            </a:r>
          </a:p>
        </p:txBody>
      </p:sp>
      <p:sp>
        <p:nvSpPr>
          <p:cNvPr id="3" name="Zástupný symbol pro obsah 2"/>
          <p:cNvSpPr>
            <a:spLocks noGrp="1"/>
          </p:cNvSpPr>
          <p:nvPr>
            <p:ph idx="1"/>
          </p:nvPr>
        </p:nvSpPr>
        <p:spPr>
          <a:xfrm>
            <a:off x="581192" y="2180496"/>
            <a:ext cx="11029615" cy="4311744"/>
          </a:xfrm>
        </p:spPr>
        <p:txBody>
          <a:bodyPr>
            <a:normAutofit/>
          </a:bodyPr>
          <a:lstStyle/>
          <a:p>
            <a:r>
              <a:rPr lang="cs-CZ" dirty="0"/>
              <a:t>Dědění </a:t>
            </a:r>
          </a:p>
          <a:p>
            <a:pPr lvl="1"/>
            <a:r>
              <a:rPr lang="cs-CZ" dirty="0"/>
              <a:t>Smrt zůstavitele – potvrzení dědictví soudem</a:t>
            </a:r>
          </a:p>
          <a:p>
            <a:r>
              <a:rPr lang="cs-CZ" dirty="0"/>
              <a:t>Vydržení</a:t>
            </a:r>
          </a:p>
          <a:p>
            <a:pPr lvl="1"/>
            <a:r>
              <a:rPr lang="cs-CZ" dirty="0"/>
              <a:t>Způsobilý předmět a subjekt</a:t>
            </a:r>
          </a:p>
          <a:p>
            <a:pPr lvl="1"/>
            <a:r>
              <a:rPr lang="cs-CZ" dirty="0"/>
              <a:t>Poctivá a pravá držba</a:t>
            </a:r>
          </a:p>
          <a:p>
            <a:pPr lvl="1"/>
            <a:r>
              <a:rPr lang="cs-CZ" dirty="0"/>
              <a:t>Uplynutí doby  </a:t>
            </a:r>
          </a:p>
          <a:p>
            <a:pPr lvl="2"/>
            <a:r>
              <a:rPr lang="cs-CZ" dirty="0"/>
              <a:t>10(řádná)/20(mimořádná) let</a:t>
            </a:r>
          </a:p>
          <a:p>
            <a:r>
              <a:rPr lang="cs-CZ" dirty="0"/>
              <a:t>Opuštění</a:t>
            </a:r>
          </a:p>
          <a:p>
            <a:pPr lvl="1"/>
            <a:r>
              <a:rPr lang="cs-CZ" i="1" dirty="0"/>
              <a:t>Nevykonává-li vlastník vlastnické právo k nemovité věci po dobu deseti let, má se za to, že ji opustil. </a:t>
            </a:r>
            <a:r>
              <a:rPr lang="cs-CZ" dirty="0"/>
              <a:t>(§ 1050 odst. 2 OZ)</a:t>
            </a:r>
          </a:p>
          <a:p>
            <a:pPr lvl="1"/>
            <a:r>
              <a:rPr lang="cs-CZ" i="1" dirty="0"/>
              <a:t>Opuštěná nemovitá věc připadá do vlastnictví státu. </a:t>
            </a:r>
            <a:r>
              <a:rPr lang="cs-CZ" dirty="0"/>
              <a:t>(§ 1045 odst. 2)</a:t>
            </a:r>
          </a:p>
        </p:txBody>
      </p:sp>
    </p:spTree>
    <p:extLst>
      <p:ext uri="{BB962C8B-B14F-4D97-AF65-F5344CB8AC3E}">
        <p14:creationId xmlns:p14="http://schemas.microsoft.com/office/powerpoint/2010/main" val="212238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03C27BA-328A-4EC8-97BD-6A927293BF00}"/>
              </a:ext>
            </a:extLst>
          </p:cNvPr>
          <p:cNvSpPr>
            <a:spLocks noGrp="1"/>
          </p:cNvSpPr>
          <p:nvPr>
            <p:ph type="title"/>
          </p:nvPr>
        </p:nvSpPr>
        <p:spPr/>
        <p:txBody>
          <a:bodyPr/>
          <a:lstStyle/>
          <a:p>
            <a:r>
              <a:rPr lang="cs-CZ" dirty="0"/>
              <a:t>Nabývání vlastnického práva k pozemkům.</a:t>
            </a:r>
            <a:br>
              <a:rPr lang="cs-CZ" dirty="0"/>
            </a:br>
            <a:r>
              <a:rPr lang="cs-CZ" dirty="0"/>
              <a:t>jiné právní skutečnosti.</a:t>
            </a:r>
          </a:p>
        </p:txBody>
      </p:sp>
      <p:sp>
        <p:nvSpPr>
          <p:cNvPr id="3" name="Zástupný symbol pro obsah 2">
            <a:extLst>
              <a:ext uri="{FF2B5EF4-FFF2-40B4-BE49-F238E27FC236}">
                <a16:creationId xmlns:a16="http://schemas.microsoft.com/office/drawing/2014/main" id="{247D5F14-F502-433D-B6AD-A2724028A627}"/>
              </a:ext>
            </a:extLst>
          </p:cNvPr>
          <p:cNvSpPr>
            <a:spLocks noGrp="1"/>
          </p:cNvSpPr>
          <p:nvPr>
            <p:ph idx="1"/>
          </p:nvPr>
        </p:nvSpPr>
        <p:spPr>
          <a:xfrm>
            <a:off x="581192" y="2180496"/>
            <a:ext cx="11029615" cy="4382864"/>
          </a:xfrm>
        </p:spPr>
        <p:txBody>
          <a:bodyPr>
            <a:normAutofit/>
          </a:bodyPr>
          <a:lstStyle/>
          <a:p>
            <a:r>
              <a:rPr lang="cs-CZ" dirty="0" err="1"/>
              <a:t>Přestavek</a:t>
            </a:r>
            <a:r>
              <a:rPr lang="cs-CZ" dirty="0"/>
              <a:t> </a:t>
            </a:r>
          </a:p>
          <a:p>
            <a:pPr lvl="1"/>
            <a:r>
              <a:rPr lang="cs-CZ" i="1" dirty="0"/>
              <a:t>Zasahuje-li trvalá stavba zřízená na vlastním pozemku jen malou částí na malou část cizího pozemku, </a:t>
            </a:r>
            <a:r>
              <a:rPr lang="cs-CZ" i="1" dirty="0">
                <a:solidFill>
                  <a:srgbClr val="FF0000"/>
                </a:solidFill>
              </a:rPr>
              <a:t>stane se část pozemku zastavěného </a:t>
            </a:r>
            <a:r>
              <a:rPr lang="cs-CZ" i="1" dirty="0" err="1">
                <a:solidFill>
                  <a:srgbClr val="FF0000"/>
                </a:solidFill>
              </a:rPr>
              <a:t>přestavkem</a:t>
            </a:r>
            <a:r>
              <a:rPr lang="cs-CZ" i="1" dirty="0">
                <a:solidFill>
                  <a:srgbClr val="FF0000"/>
                </a:solidFill>
              </a:rPr>
              <a:t> vlastnictvím zřizovatele stavby</a:t>
            </a:r>
            <a:r>
              <a:rPr lang="cs-CZ" i="1" dirty="0"/>
              <a:t>; to neplatí, nestavěl-li zřizovatel stavby v dobré víře.</a:t>
            </a:r>
          </a:p>
          <a:p>
            <a:r>
              <a:rPr lang="cs-CZ" dirty="0"/>
              <a:t>Přírůstek </a:t>
            </a:r>
          </a:p>
          <a:p>
            <a:pPr lvl="1"/>
            <a:r>
              <a:rPr lang="cs-CZ" dirty="0">
                <a:solidFill>
                  <a:schemeClr val="tx1">
                    <a:lumMod val="75000"/>
                    <a:lumOff val="25000"/>
                  </a:schemeClr>
                </a:solidFill>
              </a:rPr>
              <a:t>NAPLAVENINA</a:t>
            </a:r>
          </a:p>
          <a:p>
            <a:pPr lvl="2"/>
            <a:r>
              <a:rPr lang="cs-CZ" i="1" dirty="0">
                <a:solidFill>
                  <a:schemeClr val="tx1">
                    <a:lumMod val="75000"/>
                    <a:lumOff val="25000"/>
                  </a:schemeClr>
                </a:solidFill>
              </a:rPr>
              <a:t>Zemina naplavená poznenáhla na břeh náleží vlastníkovi pobřežního pozemku. To platí i o přírůstcích vzniklých působením větru nebo jiných přírodních sil.</a:t>
            </a:r>
          </a:p>
          <a:p>
            <a:pPr lvl="1"/>
            <a:r>
              <a:rPr lang="cs-CZ" dirty="0">
                <a:solidFill>
                  <a:schemeClr val="tx1">
                    <a:lumMod val="75000"/>
                    <a:lumOff val="25000"/>
                  </a:schemeClr>
                </a:solidFill>
              </a:rPr>
              <a:t>STRŽ</a:t>
            </a:r>
          </a:p>
          <a:p>
            <a:pPr lvl="2"/>
            <a:r>
              <a:rPr lang="cs-CZ" i="1" dirty="0">
                <a:solidFill>
                  <a:schemeClr val="tx1">
                    <a:lumMod val="75000"/>
                    <a:lumOff val="25000"/>
                  </a:schemeClr>
                </a:solidFill>
              </a:rPr>
              <a:t>Velká a rozeznatelná část pozemku, kterou vodní tok odplaví k jinému břehu, se stává součástí pobřežního pozemku, pokud původní vlastník k odplavenému pozemku neuplatní své právo po dobu jednoho roku.</a:t>
            </a:r>
          </a:p>
          <a:p>
            <a:pPr lvl="1"/>
            <a:r>
              <a:rPr lang="cs-CZ" dirty="0">
                <a:solidFill>
                  <a:schemeClr val="tx1">
                    <a:lumMod val="75000"/>
                    <a:lumOff val="25000"/>
                  </a:schemeClr>
                </a:solidFill>
              </a:rPr>
              <a:t>OSTROV</a:t>
            </a:r>
          </a:p>
          <a:p>
            <a:pPr lvl="2"/>
            <a:r>
              <a:rPr lang="cs-CZ" i="1" dirty="0"/>
              <a:t>Oddělí-li vodní tok od pozemku jeho část jako ostrov, je vlastník původního pozemku vlastníkem ostrova. V ostatních případech Ostrov náleží ostrov vlastníku vodního koryta.</a:t>
            </a:r>
            <a:endParaRPr lang="cs-CZ" i="1" dirty="0">
              <a:solidFill>
                <a:schemeClr val="tx1">
                  <a:lumMod val="75000"/>
                  <a:lumOff val="25000"/>
                </a:schemeClr>
              </a:solidFill>
            </a:endParaRPr>
          </a:p>
        </p:txBody>
      </p:sp>
    </p:spTree>
    <p:extLst>
      <p:ext uri="{BB962C8B-B14F-4D97-AF65-F5344CB8AC3E}">
        <p14:creationId xmlns:p14="http://schemas.microsoft.com/office/powerpoint/2010/main" val="293475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2ABF87-E098-4F70-A972-6F04D87AB24B}"/>
              </a:ext>
            </a:extLst>
          </p:cNvPr>
          <p:cNvSpPr>
            <a:spLocks noGrp="1"/>
          </p:cNvSpPr>
          <p:nvPr>
            <p:ph type="title"/>
          </p:nvPr>
        </p:nvSpPr>
        <p:spPr/>
        <p:txBody>
          <a:bodyPr/>
          <a:lstStyle/>
          <a:p>
            <a:r>
              <a:rPr lang="cs-CZ" dirty="0"/>
              <a:t>Zánik vlastnického práva k pozemku</a:t>
            </a:r>
          </a:p>
        </p:txBody>
      </p:sp>
      <p:sp>
        <p:nvSpPr>
          <p:cNvPr id="3" name="Zástupný symbol pro obsah 2">
            <a:extLst>
              <a:ext uri="{FF2B5EF4-FFF2-40B4-BE49-F238E27FC236}">
                <a16:creationId xmlns:a16="http://schemas.microsoft.com/office/drawing/2014/main" id="{A4F46F37-66CA-4EE7-B3F2-16D515B073B8}"/>
              </a:ext>
            </a:extLst>
          </p:cNvPr>
          <p:cNvSpPr>
            <a:spLocks noGrp="1"/>
          </p:cNvSpPr>
          <p:nvPr>
            <p:ph sz="half" idx="1"/>
          </p:nvPr>
        </p:nvSpPr>
        <p:spPr>
          <a:xfrm>
            <a:off x="581193" y="2228003"/>
            <a:ext cx="5422390" cy="4233757"/>
          </a:xfrm>
        </p:spPr>
        <p:txBody>
          <a:bodyPr>
            <a:normAutofit fontScale="70000" lnSpcReduction="20000"/>
          </a:bodyPr>
          <a:lstStyle/>
          <a:p>
            <a:r>
              <a:rPr lang="cs-CZ" dirty="0"/>
              <a:t>Totožné se způsoby nabývání</a:t>
            </a:r>
          </a:p>
          <a:p>
            <a:pPr lvl="1"/>
            <a:r>
              <a:rPr lang="cs-CZ" dirty="0"/>
              <a:t>Nelze zničením</a:t>
            </a:r>
          </a:p>
          <a:p>
            <a:r>
              <a:rPr lang="cs-CZ" dirty="0"/>
              <a:t>Opuštění pozemku</a:t>
            </a:r>
          </a:p>
          <a:p>
            <a:pPr lvl="1"/>
            <a:r>
              <a:rPr lang="cs-CZ" dirty="0"/>
              <a:t>Právní jednání?</a:t>
            </a:r>
            <a:r>
              <a:rPr lang="cs-CZ" b="1" dirty="0"/>
              <a:t> </a:t>
            </a:r>
          </a:p>
          <a:p>
            <a:pPr lvl="2"/>
            <a:r>
              <a:rPr lang="cs-CZ" dirty="0"/>
              <a:t>NS 28 </a:t>
            </a:r>
            <a:r>
              <a:rPr lang="cs-CZ" dirty="0" err="1"/>
              <a:t>Cdo</a:t>
            </a:r>
            <a:r>
              <a:rPr lang="cs-CZ" dirty="0"/>
              <a:t> 1254/2003</a:t>
            </a:r>
            <a:endParaRPr lang="cs-CZ" b="1" dirty="0"/>
          </a:p>
          <a:p>
            <a:pPr lvl="1"/>
            <a:r>
              <a:rPr lang="cs-CZ" dirty="0"/>
              <a:t>Soulad s dobrými mravy?</a:t>
            </a:r>
          </a:p>
          <a:p>
            <a:pPr lvl="2"/>
            <a:r>
              <a:rPr lang="cs-CZ" dirty="0"/>
              <a:t>I. ÚS 696/02</a:t>
            </a:r>
          </a:p>
          <a:p>
            <a:pPr lvl="1"/>
            <a:r>
              <a:rPr lang="cs-CZ" dirty="0"/>
              <a:t>Domněnka opuštění</a:t>
            </a:r>
          </a:p>
          <a:p>
            <a:pPr lvl="2"/>
            <a:r>
              <a:rPr lang="cs-CZ" dirty="0"/>
              <a:t>Vazba na katastr nemovitostí </a:t>
            </a:r>
          </a:p>
          <a:p>
            <a:pPr lvl="3"/>
            <a:r>
              <a:rPr lang="cs-CZ" dirty="0"/>
              <a:t>§ 64 a 65 </a:t>
            </a:r>
            <a:r>
              <a:rPr lang="cs-CZ" dirty="0" err="1"/>
              <a:t>KatZ</a:t>
            </a:r>
            <a:r>
              <a:rPr lang="cs-CZ" dirty="0"/>
              <a:t> </a:t>
            </a:r>
            <a:r>
              <a:rPr lang="cs-CZ" dirty="0">
                <a:latin typeface="Century Gothic" panose="020B0502020202020204" pitchFamily="34" charset="0"/>
              </a:rPr>
              <a:t>→ </a:t>
            </a:r>
            <a:r>
              <a:rPr lang="cs-CZ" dirty="0"/>
              <a:t>nedostatečně identifikovaní vlastníci</a:t>
            </a:r>
          </a:p>
          <a:p>
            <a:endParaRPr lang="cs-CZ" dirty="0"/>
          </a:p>
        </p:txBody>
      </p:sp>
      <p:sp>
        <p:nvSpPr>
          <p:cNvPr id="4" name="Zástupný symbol pro obsah 3">
            <a:extLst>
              <a:ext uri="{FF2B5EF4-FFF2-40B4-BE49-F238E27FC236}">
                <a16:creationId xmlns:a16="http://schemas.microsoft.com/office/drawing/2014/main" id="{D8A291F4-B8F7-4028-BB70-BEA20315F0E7}"/>
              </a:ext>
            </a:extLst>
          </p:cNvPr>
          <p:cNvSpPr>
            <a:spLocks noGrp="1"/>
          </p:cNvSpPr>
          <p:nvPr>
            <p:ph sz="half" idx="2"/>
          </p:nvPr>
        </p:nvSpPr>
        <p:spPr>
          <a:xfrm>
            <a:off x="6188417" y="2228003"/>
            <a:ext cx="5422392" cy="4233757"/>
          </a:xfrm>
        </p:spPr>
        <p:txBody>
          <a:bodyPr>
            <a:normAutofit fontScale="70000" lnSpcReduction="20000"/>
          </a:bodyPr>
          <a:lstStyle/>
          <a:p>
            <a:r>
              <a:rPr lang="cs-CZ" i="1" dirty="0"/>
              <a:t>Opuštění věci (derelikce) je zpravidla definováno jako právní úkon vyjadřující vůli dosavadního vlastníka nebýt již nadále vlastníkem věci. Opuštění věci je tedy právní úkon, který musí mít všechny náležitosti oproti ztrátě věci, která je událost. Opuštění věci vlastníkem zahrnuje volní stranu jednostranného právního úkonu, která musí být bezpečně doložena, přičemž projev vůle tu musí být vykládán ve smyslu § 35 </a:t>
            </a:r>
            <a:r>
              <a:rPr lang="cs-CZ" i="1" dirty="0" err="1"/>
              <a:t>ObčZ</a:t>
            </a:r>
            <a:r>
              <a:rPr lang="cs-CZ" i="1" dirty="0"/>
              <a:t> 1964 s uvážením i individuálních zvláštních případů, opuštění nejen věci movité, nýbrž dokonce věci nemovité.</a:t>
            </a:r>
            <a:r>
              <a:rPr lang="cs-CZ" dirty="0"/>
              <a:t> </a:t>
            </a:r>
            <a:r>
              <a:rPr lang="cs-CZ" b="1" dirty="0"/>
              <a:t>NS 28 </a:t>
            </a:r>
            <a:r>
              <a:rPr lang="cs-CZ" b="1" dirty="0" err="1"/>
              <a:t>Cdo</a:t>
            </a:r>
            <a:r>
              <a:rPr lang="cs-CZ" b="1" dirty="0"/>
              <a:t> 1254/2003</a:t>
            </a:r>
          </a:p>
          <a:p>
            <a:r>
              <a:rPr lang="cs-CZ" i="1" dirty="0"/>
              <a:t>Právo opustit věc (ius </a:t>
            </a:r>
            <a:r>
              <a:rPr lang="cs-CZ" i="1" dirty="0" err="1"/>
              <a:t>dereliquendi</a:t>
            </a:r>
            <a:r>
              <a:rPr lang="cs-CZ" i="1" dirty="0"/>
              <a:t>) je součástí obsahu vlastnického práva a jeho podstatou je projev vůle vlastníka (byť i konkludentní), nadále nebýt vlastníkem věci. Samotné fyzické opuštění věci takový právní následek nemůže vyvolat, není-li výrazem vůle zaměřené na zánik vlastnického práva. </a:t>
            </a:r>
            <a:r>
              <a:rPr lang="cs-CZ" i="1" dirty="0" err="1"/>
              <a:t>Animus</a:t>
            </a:r>
            <a:r>
              <a:rPr lang="cs-CZ" i="1" dirty="0"/>
              <a:t> </a:t>
            </a:r>
            <a:r>
              <a:rPr lang="cs-CZ" i="1" dirty="0" err="1"/>
              <a:t>dereliquendi</a:t>
            </a:r>
            <a:r>
              <a:rPr lang="cs-CZ" i="1" dirty="0"/>
              <a:t> nelze dovozovat pouze z toho, že se dědicové de facto neujali vlastnického práva k nemovitostem, tzn. nezmocnili žádnou osobu k výkonu správy nemovitostí, aniž by bylo najisto postaveno, že obsahem jejich vůle byl zánik vlastnického práva, zejména s přihlédnutím k tomu, že k údajnému opuštění mělo dojít před rokem 1989 - v období totalitního režimu, který se vyznačoval despektem k soukromému vlastnictví. Princip demokratického právního státu, jak má na mysli čl. 1 odst. 1 Ústavy, vyžaduje, aby státní orgány spolehlivě zjišťovaly, zda vůle vlastníka skutečně směřuje k derelikci jeho majetku. Paralelně však každý vlastník nese - v duchu </a:t>
            </a:r>
            <a:r>
              <a:rPr lang="cs-CZ" i="1" dirty="0" err="1"/>
              <a:t>parémie</a:t>
            </a:r>
            <a:r>
              <a:rPr lang="cs-CZ" i="1" dirty="0"/>
              <a:t> "vlastnictví zavazuje" - odpovědnost za výkon vlastnického práva (tedy i za řádnou správu svého majetku).</a:t>
            </a:r>
            <a:r>
              <a:rPr lang="cs-CZ" dirty="0"/>
              <a:t> </a:t>
            </a:r>
            <a:r>
              <a:rPr lang="cs-CZ" b="1" dirty="0"/>
              <a:t>I. ÚS 696/02</a:t>
            </a:r>
          </a:p>
        </p:txBody>
      </p:sp>
    </p:spTree>
    <p:extLst>
      <p:ext uri="{BB962C8B-B14F-4D97-AF65-F5344CB8AC3E}">
        <p14:creationId xmlns:p14="http://schemas.microsoft.com/office/powerpoint/2010/main" val="339057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Vlastnické právo jako Hranice pozemků</a:t>
            </a:r>
          </a:p>
        </p:txBody>
      </p:sp>
      <p:sp>
        <p:nvSpPr>
          <p:cNvPr id="3" name="Zástupný symbol pro obsah 2"/>
          <p:cNvSpPr>
            <a:spLocks noGrp="1"/>
          </p:cNvSpPr>
          <p:nvPr>
            <p:ph idx="1"/>
          </p:nvPr>
        </p:nvSpPr>
        <p:spPr/>
        <p:txBody>
          <a:bodyPr>
            <a:normAutofit fontScale="92500" lnSpcReduction="10000"/>
          </a:bodyPr>
          <a:lstStyle/>
          <a:p>
            <a:r>
              <a:rPr lang="cs-CZ" i="1" dirty="0"/>
              <a:t>Jsou-li hranice mezi pozemky neznatelné nebo pochybné, má každý soused právo požadovat, aby je soud určil podle poslední pokojné držby. Nelze-li ji zjistit, určí soud hranici podle slušného uvážení.</a:t>
            </a:r>
          </a:p>
          <a:p>
            <a:r>
              <a:rPr lang="cs-CZ" dirty="0"/>
              <a:t>Určení pochybné hranice (sporné)</a:t>
            </a:r>
          </a:p>
          <a:p>
            <a:pPr lvl="1"/>
            <a:r>
              <a:rPr lang="cs-CZ" dirty="0"/>
              <a:t>Žaloba na určení vlastnického práva podle § 80 OSŘ</a:t>
            </a:r>
          </a:p>
          <a:p>
            <a:pPr lvl="2"/>
            <a:r>
              <a:rPr lang="cs-CZ" dirty="0"/>
              <a:t>Vytyčování hranic a geometrický plán dle </a:t>
            </a:r>
            <a:r>
              <a:rPr lang="cs-CZ" dirty="0" err="1"/>
              <a:t>KatZ</a:t>
            </a:r>
            <a:r>
              <a:rPr lang="cs-CZ" dirty="0"/>
              <a:t> </a:t>
            </a:r>
          </a:p>
          <a:p>
            <a:r>
              <a:rPr lang="cs-CZ" dirty="0"/>
              <a:t>Určení neznatelné hranice (objektivně nezjistitelné)</a:t>
            </a:r>
          </a:p>
          <a:p>
            <a:pPr lvl="1"/>
            <a:r>
              <a:rPr lang="cs-CZ" dirty="0"/>
              <a:t>Žaloba na stanovení průběhu hranice </a:t>
            </a:r>
          </a:p>
          <a:p>
            <a:pPr lvl="2"/>
            <a:r>
              <a:rPr lang="cs-CZ" dirty="0"/>
              <a:t>Např. pozemky ve zjednodušené evidenci</a:t>
            </a:r>
          </a:p>
          <a:p>
            <a:endParaRPr lang="cs-CZ" i="1" dirty="0"/>
          </a:p>
          <a:p>
            <a:r>
              <a:rPr lang="cs-CZ" i="1" dirty="0"/>
              <a:t>Vznikne-li mezi vlastníky sousedních nemovitostí spor o hranice pozemku či parcely, nemůže se žalobce u soudu domáhat opravy výměry parcely v katastru nemovitostí. </a:t>
            </a:r>
            <a:r>
              <a:rPr lang="cs-CZ" b="1" dirty="0"/>
              <a:t>NS 22 </a:t>
            </a:r>
            <a:r>
              <a:rPr lang="cs-CZ" b="1" dirty="0" err="1"/>
              <a:t>Cdo</a:t>
            </a:r>
            <a:r>
              <a:rPr lang="cs-CZ" b="1" dirty="0"/>
              <a:t> 2028/2008 </a:t>
            </a:r>
          </a:p>
        </p:txBody>
      </p:sp>
    </p:spTree>
    <p:extLst>
      <p:ext uri="{BB962C8B-B14F-4D97-AF65-F5344CB8AC3E}">
        <p14:creationId xmlns:p14="http://schemas.microsoft.com/office/powerpoint/2010/main" val="954263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3D0B14-945D-4404-9AB3-40BA96DCA8D4}"/>
              </a:ext>
            </a:extLst>
          </p:cNvPr>
          <p:cNvSpPr>
            <a:spLocks noGrp="1"/>
          </p:cNvSpPr>
          <p:nvPr>
            <p:ph type="title"/>
          </p:nvPr>
        </p:nvSpPr>
        <p:spPr/>
        <p:txBody>
          <a:bodyPr/>
          <a:lstStyle/>
          <a:p>
            <a:r>
              <a:rPr lang="cs-CZ" dirty="0"/>
              <a:t>Další věcná práva k pozemkům - přehled</a:t>
            </a:r>
          </a:p>
        </p:txBody>
      </p:sp>
      <p:sp>
        <p:nvSpPr>
          <p:cNvPr id="4" name="Zástupný symbol pro text 3">
            <a:extLst>
              <a:ext uri="{FF2B5EF4-FFF2-40B4-BE49-F238E27FC236}">
                <a16:creationId xmlns:a16="http://schemas.microsoft.com/office/drawing/2014/main" id="{2A023B8C-6B4A-4438-96BB-F3BB7A428A51}"/>
              </a:ext>
            </a:extLst>
          </p:cNvPr>
          <p:cNvSpPr>
            <a:spLocks noGrp="1"/>
          </p:cNvSpPr>
          <p:nvPr>
            <p:ph type="body" idx="1"/>
          </p:nvPr>
        </p:nvSpPr>
        <p:spPr/>
        <p:txBody>
          <a:bodyPr/>
          <a:lstStyle/>
          <a:p>
            <a:r>
              <a:rPr lang="cs-CZ" dirty="0"/>
              <a:t>Věcná práva k věci cizí</a:t>
            </a:r>
          </a:p>
        </p:txBody>
      </p:sp>
      <p:sp>
        <p:nvSpPr>
          <p:cNvPr id="5" name="Zástupný symbol pro obsah 4">
            <a:extLst>
              <a:ext uri="{FF2B5EF4-FFF2-40B4-BE49-F238E27FC236}">
                <a16:creationId xmlns:a16="http://schemas.microsoft.com/office/drawing/2014/main" id="{73ADBF70-E7DC-4BD2-9CE0-AE490F77F3C7}"/>
              </a:ext>
            </a:extLst>
          </p:cNvPr>
          <p:cNvSpPr>
            <a:spLocks noGrp="1"/>
          </p:cNvSpPr>
          <p:nvPr>
            <p:ph sz="half" idx="2"/>
          </p:nvPr>
        </p:nvSpPr>
        <p:spPr/>
        <p:txBody>
          <a:bodyPr/>
          <a:lstStyle/>
          <a:p>
            <a:r>
              <a:rPr lang="cs-CZ" dirty="0"/>
              <a:t>Právo stavby </a:t>
            </a:r>
          </a:p>
          <a:p>
            <a:r>
              <a:rPr lang="cs-CZ" dirty="0"/>
              <a:t>Věcná břemena</a:t>
            </a:r>
          </a:p>
          <a:p>
            <a:pPr lvl="1"/>
            <a:r>
              <a:rPr lang="cs-CZ" dirty="0"/>
              <a:t>Služebnosti </a:t>
            </a:r>
          </a:p>
          <a:p>
            <a:pPr lvl="1"/>
            <a:r>
              <a:rPr lang="cs-CZ" dirty="0"/>
              <a:t>Reálná břemena</a:t>
            </a:r>
          </a:p>
          <a:p>
            <a:r>
              <a:rPr lang="cs-CZ" dirty="0"/>
              <a:t>Zástavní právo</a:t>
            </a:r>
          </a:p>
          <a:p>
            <a:endParaRPr lang="cs-CZ" dirty="0"/>
          </a:p>
        </p:txBody>
      </p:sp>
      <p:sp>
        <p:nvSpPr>
          <p:cNvPr id="6" name="Zástupný symbol pro text 5">
            <a:extLst>
              <a:ext uri="{FF2B5EF4-FFF2-40B4-BE49-F238E27FC236}">
                <a16:creationId xmlns:a16="http://schemas.microsoft.com/office/drawing/2014/main" id="{AF4FD071-5166-4243-BDD6-FA19B7E5F93E}"/>
              </a:ext>
            </a:extLst>
          </p:cNvPr>
          <p:cNvSpPr>
            <a:spLocks noGrp="1"/>
          </p:cNvSpPr>
          <p:nvPr>
            <p:ph type="body" sz="quarter" idx="3"/>
          </p:nvPr>
        </p:nvSpPr>
        <p:spPr/>
        <p:txBody>
          <a:bodyPr/>
          <a:lstStyle/>
          <a:p>
            <a:r>
              <a:rPr lang="cs-CZ" dirty="0"/>
              <a:t>Práva s věcně-právními účinky</a:t>
            </a:r>
          </a:p>
        </p:txBody>
      </p:sp>
      <p:sp>
        <p:nvSpPr>
          <p:cNvPr id="7" name="Zástupný symbol pro obsah 6">
            <a:extLst>
              <a:ext uri="{FF2B5EF4-FFF2-40B4-BE49-F238E27FC236}">
                <a16:creationId xmlns:a16="http://schemas.microsoft.com/office/drawing/2014/main" id="{3EF3E700-7029-464E-8A22-27A1DAE77901}"/>
              </a:ext>
            </a:extLst>
          </p:cNvPr>
          <p:cNvSpPr>
            <a:spLocks noGrp="1"/>
          </p:cNvSpPr>
          <p:nvPr>
            <p:ph sz="quarter" idx="4"/>
          </p:nvPr>
        </p:nvSpPr>
        <p:spPr/>
        <p:txBody>
          <a:bodyPr/>
          <a:lstStyle/>
          <a:p>
            <a:r>
              <a:rPr lang="cs-CZ" dirty="0"/>
              <a:t>Překupní právo</a:t>
            </a:r>
          </a:p>
          <a:p>
            <a:r>
              <a:rPr lang="cs-CZ" dirty="0"/>
              <a:t>Výhrada zpětné koupě/zpětného prodeje</a:t>
            </a:r>
          </a:p>
          <a:p>
            <a:r>
              <a:rPr lang="cs-CZ" dirty="0"/>
              <a:t>…</a:t>
            </a:r>
          </a:p>
        </p:txBody>
      </p:sp>
    </p:spTree>
    <p:extLst>
      <p:ext uri="{BB962C8B-B14F-4D97-AF65-F5344CB8AC3E}">
        <p14:creationId xmlns:p14="http://schemas.microsoft.com/office/powerpoint/2010/main" val="165150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věcná práva k pozemkům</a:t>
            </a:r>
          </a:p>
        </p:txBody>
      </p:sp>
      <p:sp>
        <p:nvSpPr>
          <p:cNvPr id="3" name="Zástupný symbol pro text 2"/>
          <p:cNvSpPr>
            <a:spLocks noGrp="1"/>
          </p:cNvSpPr>
          <p:nvPr>
            <p:ph type="body" idx="1"/>
          </p:nvPr>
        </p:nvSpPr>
        <p:spPr/>
        <p:txBody>
          <a:bodyPr/>
          <a:lstStyle/>
          <a:p>
            <a:r>
              <a:rPr lang="cs-CZ" dirty="0"/>
              <a:t>Právo stavby (§ 1240 – 1256 OZ)</a:t>
            </a:r>
          </a:p>
        </p:txBody>
      </p:sp>
      <p:sp>
        <p:nvSpPr>
          <p:cNvPr id="4" name="Zástupný symbol pro obsah 3"/>
          <p:cNvSpPr>
            <a:spLocks noGrp="1"/>
          </p:cNvSpPr>
          <p:nvPr>
            <p:ph sz="half" idx="2"/>
          </p:nvPr>
        </p:nvSpPr>
        <p:spPr/>
        <p:txBody>
          <a:bodyPr/>
          <a:lstStyle/>
          <a:p>
            <a:r>
              <a:rPr lang="cs-CZ" dirty="0"/>
              <a:t>Právo stavebníka mít na povrchu nebo pod povrchem cizího pozemku stavbu</a:t>
            </a:r>
          </a:p>
          <a:p>
            <a:pPr lvl="1"/>
            <a:r>
              <a:rPr lang="cs-CZ" i="1" dirty="0"/>
              <a:t>Stavba vyhovující právu stavby je jeho součástí, ale také podléhá ustanovením o nemovitých věcech.</a:t>
            </a:r>
          </a:p>
          <a:p>
            <a:r>
              <a:rPr lang="cs-CZ" dirty="0"/>
              <a:t>Časově omezené (max. 99 let), úplatné (stavební plat)</a:t>
            </a:r>
          </a:p>
          <a:p>
            <a:r>
              <a:rPr lang="cs-CZ" dirty="0"/>
              <a:t>Zákonné vzájemné předkupní právo </a:t>
            </a:r>
          </a:p>
          <a:p>
            <a:pPr lvl="1"/>
            <a:r>
              <a:rPr lang="cs-CZ" dirty="0"/>
              <a:t>Vlastník pozemku - stavebník</a:t>
            </a:r>
          </a:p>
        </p:txBody>
      </p:sp>
      <p:sp>
        <p:nvSpPr>
          <p:cNvPr id="5" name="Zástupný symbol pro text 4"/>
          <p:cNvSpPr>
            <a:spLocks noGrp="1"/>
          </p:cNvSpPr>
          <p:nvPr>
            <p:ph type="body" sz="quarter" idx="3"/>
          </p:nvPr>
        </p:nvSpPr>
        <p:spPr/>
        <p:txBody>
          <a:bodyPr/>
          <a:lstStyle/>
          <a:p>
            <a:r>
              <a:rPr lang="cs-CZ" dirty="0"/>
              <a:t>Zástavní právo (§ 1309 – 1349 OZ)</a:t>
            </a:r>
          </a:p>
        </p:txBody>
      </p:sp>
      <p:sp>
        <p:nvSpPr>
          <p:cNvPr id="6" name="Zástupný symbol pro obsah 5"/>
          <p:cNvSpPr>
            <a:spLocks noGrp="1"/>
          </p:cNvSpPr>
          <p:nvPr>
            <p:ph sz="quarter" idx="4"/>
          </p:nvPr>
        </p:nvSpPr>
        <p:spPr/>
        <p:txBody>
          <a:bodyPr/>
          <a:lstStyle/>
          <a:p>
            <a:r>
              <a:rPr lang="cs-CZ" dirty="0"/>
              <a:t>Zajišťovací funkce</a:t>
            </a:r>
          </a:p>
          <a:p>
            <a:r>
              <a:rPr lang="cs-CZ" dirty="0"/>
              <a:t>Vznik</a:t>
            </a:r>
          </a:p>
          <a:p>
            <a:pPr lvl="1"/>
            <a:r>
              <a:rPr lang="cs-CZ" dirty="0"/>
              <a:t>Smluvní </a:t>
            </a:r>
          </a:p>
          <a:p>
            <a:pPr lvl="1"/>
            <a:r>
              <a:rPr lang="cs-CZ" dirty="0"/>
              <a:t>Ex lege</a:t>
            </a:r>
          </a:p>
        </p:txBody>
      </p:sp>
    </p:spTree>
    <p:extLst>
      <p:ext uri="{BB962C8B-B14F-4D97-AF65-F5344CB8AC3E}">
        <p14:creationId xmlns:p14="http://schemas.microsoft.com/office/powerpoint/2010/main" val="108810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věcná práva k pozemkům</a:t>
            </a:r>
          </a:p>
        </p:txBody>
      </p:sp>
      <p:sp>
        <p:nvSpPr>
          <p:cNvPr id="3" name="Zástupný symbol pro text 2"/>
          <p:cNvSpPr>
            <a:spLocks noGrp="1"/>
          </p:cNvSpPr>
          <p:nvPr>
            <p:ph type="body" idx="1"/>
          </p:nvPr>
        </p:nvSpPr>
        <p:spPr/>
        <p:txBody>
          <a:bodyPr/>
          <a:lstStyle/>
          <a:p>
            <a:r>
              <a:rPr lang="cs-CZ" dirty="0"/>
              <a:t>Předkupní právo </a:t>
            </a:r>
          </a:p>
        </p:txBody>
      </p:sp>
      <p:sp>
        <p:nvSpPr>
          <p:cNvPr id="4" name="Zástupný symbol pro obsah 3"/>
          <p:cNvSpPr>
            <a:spLocks noGrp="1"/>
          </p:cNvSpPr>
          <p:nvPr>
            <p:ph sz="half" idx="2"/>
          </p:nvPr>
        </p:nvSpPr>
        <p:spPr/>
        <p:txBody>
          <a:bodyPr/>
          <a:lstStyle/>
          <a:p>
            <a:r>
              <a:rPr lang="cs-CZ" dirty="0"/>
              <a:t>Smluvní vedlejší ujednání</a:t>
            </a:r>
          </a:p>
          <a:p>
            <a:r>
              <a:rPr lang="cs-CZ" dirty="0"/>
              <a:t>Ex lege/ex </a:t>
            </a:r>
            <a:r>
              <a:rPr lang="cs-CZ" dirty="0" err="1"/>
              <a:t>actu</a:t>
            </a:r>
            <a:endParaRPr lang="cs-CZ" dirty="0"/>
          </a:p>
          <a:p>
            <a:pPr lvl="1"/>
            <a:r>
              <a:rPr lang="cs-CZ" dirty="0"/>
              <a:t>V režimu OZ (spoluvlastníci)</a:t>
            </a:r>
          </a:p>
          <a:p>
            <a:pPr lvl="1"/>
            <a:r>
              <a:rPr lang="cs-CZ" dirty="0"/>
              <a:t>V režimu zákona o SPÚ</a:t>
            </a:r>
          </a:p>
          <a:p>
            <a:pPr lvl="1"/>
            <a:r>
              <a:rPr lang="cs-CZ" dirty="0"/>
              <a:t>V režimu stavebního zákona (veřejně prospěšné stavby a veřejná prostranství)</a:t>
            </a:r>
          </a:p>
          <a:p>
            <a:pPr lvl="1"/>
            <a:r>
              <a:rPr lang="cs-CZ" dirty="0"/>
              <a:t>V režimu ZOPK (zvláště chráněná území)</a:t>
            </a:r>
          </a:p>
        </p:txBody>
      </p:sp>
      <p:sp>
        <p:nvSpPr>
          <p:cNvPr id="5" name="Zástupný symbol pro text 4"/>
          <p:cNvSpPr>
            <a:spLocks noGrp="1"/>
          </p:cNvSpPr>
          <p:nvPr>
            <p:ph type="body" sz="quarter" idx="3"/>
          </p:nvPr>
        </p:nvSpPr>
        <p:spPr/>
        <p:txBody>
          <a:bodyPr/>
          <a:lstStyle/>
          <a:p>
            <a:r>
              <a:rPr lang="cs-CZ" dirty="0"/>
              <a:t>Věcná břemena (§ 1257 </a:t>
            </a:r>
            <a:r>
              <a:rPr lang="cs-CZ" dirty="0" err="1"/>
              <a:t>an</a:t>
            </a:r>
            <a:r>
              <a:rPr lang="cs-CZ" dirty="0"/>
              <a:t>. OZ)</a:t>
            </a:r>
          </a:p>
        </p:txBody>
      </p:sp>
      <p:sp>
        <p:nvSpPr>
          <p:cNvPr id="6" name="Zástupný symbol pro obsah 5"/>
          <p:cNvSpPr>
            <a:spLocks noGrp="1"/>
          </p:cNvSpPr>
          <p:nvPr>
            <p:ph sz="quarter" idx="4"/>
          </p:nvPr>
        </p:nvSpPr>
        <p:spPr/>
        <p:txBody>
          <a:bodyPr>
            <a:normAutofit fontScale="70000" lnSpcReduction="20000"/>
          </a:bodyPr>
          <a:lstStyle/>
          <a:p>
            <a:r>
              <a:rPr lang="cs-CZ" dirty="0"/>
              <a:t>Služebnosti </a:t>
            </a:r>
          </a:p>
          <a:p>
            <a:pPr lvl="1"/>
            <a:r>
              <a:rPr lang="cs-CZ" i="1" dirty="0"/>
              <a:t>Věc může být zatížena služebností, která postihuje vlastníka věci jako věcné právo tak, že </a:t>
            </a:r>
            <a:r>
              <a:rPr lang="cs-CZ" i="1" dirty="0">
                <a:solidFill>
                  <a:srgbClr val="FF0000"/>
                </a:solidFill>
              </a:rPr>
              <a:t>musí ve prospěch jiného něco trpět nebo něčeho se zdržet</a:t>
            </a:r>
            <a:r>
              <a:rPr lang="cs-CZ" i="1" dirty="0"/>
              <a:t>.</a:t>
            </a:r>
          </a:p>
          <a:p>
            <a:pPr lvl="1"/>
            <a:r>
              <a:rPr lang="cs-CZ" dirty="0"/>
              <a:t>Osobní nebo pozemkové</a:t>
            </a:r>
          </a:p>
          <a:p>
            <a:r>
              <a:rPr lang="cs-CZ" dirty="0"/>
              <a:t>Reálná břemena</a:t>
            </a:r>
          </a:p>
          <a:p>
            <a:pPr lvl="1"/>
            <a:r>
              <a:rPr lang="cs-CZ" i="1" dirty="0"/>
              <a:t>… vlastník věci je jako dlužník zavázán vůči oprávněné osobě </a:t>
            </a:r>
            <a:r>
              <a:rPr lang="cs-CZ" i="1" dirty="0">
                <a:solidFill>
                  <a:srgbClr val="FF0000"/>
                </a:solidFill>
              </a:rPr>
              <a:t>něco jí dávat nebo něco konat.</a:t>
            </a:r>
          </a:p>
          <a:p>
            <a:pPr lvl="2"/>
            <a:r>
              <a:rPr lang="cs-CZ" i="1" dirty="0">
                <a:solidFill>
                  <a:schemeClr val="tx1">
                    <a:lumMod val="75000"/>
                    <a:lumOff val="25000"/>
                  </a:schemeClr>
                </a:solidFill>
              </a:rPr>
              <a:t>Plnění opakovaného charakteru (služby, zboží, …)</a:t>
            </a:r>
          </a:p>
          <a:p>
            <a:pPr lvl="1"/>
            <a:r>
              <a:rPr lang="cs-CZ" dirty="0"/>
              <a:t>Výměnek </a:t>
            </a:r>
          </a:p>
          <a:p>
            <a:pPr lvl="2"/>
            <a:r>
              <a:rPr lang="cs-CZ" i="1" dirty="0"/>
              <a:t>Smlouvou o výměnku vlastník nemovité věci vymiňuje v souvislosti s jejím převodem pro sebe nebo pro třetí osobu požitky, úkony nebo práva sloužící k zaopatření na dobu života nebo na dobu určitou a nabyvatel nemovité věci se zavazuje zaopatření poskytnout.</a:t>
            </a:r>
          </a:p>
          <a:p>
            <a:pPr lvl="2"/>
            <a:r>
              <a:rPr lang="cs-CZ" i="1" dirty="0"/>
              <a:t>Je-li výměnek zřízen jako reálné břemeno, učiní nabyvatel nemovité věci vše, co je z jeho strany zapotřebí, aby výměnek mohl být zapsán do veřejného seznamu.</a:t>
            </a:r>
          </a:p>
          <a:p>
            <a:pPr lvl="2"/>
            <a:endParaRPr lang="cs-CZ" i="1" dirty="0">
              <a:solidFill>
                <a:schemeClr val="tx1">
                  <a:lumMod val="75000"/>
                  <a:lumOff val="25000"/>
                </a:schemeClr>
              </a:solidFill>
            </a:endParaRPr>
          </a:p>
          <a:p>
            <a:pPr lvl="1"/>
            <a:endParaRPr lang="cs-CZ" dirty="0"/>
          </a:p>
        </p:txBody>
      </p:sp>
    </p:spTree>
    <p:extLst>
      <p:ext uri="{BB962C8B-B14F-4D97-AF65-F5344CB8AC3E}">
        <p14:creationId xmlns:p14="http://schemas.microsoft.com/office/powerpoint/2010/main" val="10416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365399-A9E3-416D-A8DD-67F7857749EB}"/>
              </a:ext>
            </a:extLst>
          </p:cNvPr>
          <p:cNvSpPr>
            <a:spLocks noGrp="1"/>
          </p:cNvSpPr>
          <p:nvPr>
            <p:ph type="title"/>
          </p:nvPr>
        </p:nvSpPr>
        <p:spPr/>
        <p:txBody>
          <a:bodyPr/>
          <a:lstStyle/>
          <a:p>
            <a:r>
              <a:rPr lang="cs-CZ" dirty="0"/>
              <a:t>služebnosti</a:t>
            </a:r>
          </a:p>
        </p:txBody>
      </p:sp>
      <p:sp>
        <p:nvSpPr>
          <p:cNvPr id="9" name="Zástupný symbol pro text 8">
            <a:extLst>
              <a:ext uri="{FF2B5EF4-FFF2-40B4-BE49-F238E27FC236}">
                <a16:creationId xmlns:a16="http://schemas.microsoft.com/office/drawing/2014/main" id="{A2929141-5A01-4563-9FE9-A79BF96F4A87}"/>
              </a:ext>
            </a:extLst>
          </p:cNvPr>
          <p:cNvSpPr>
            <a:spLocks noGrp="1"/>
          </p:cNvSpPr>
          <p:nvPr>
            <p:ph type="body" idx="1"/>
          </p:nvPr>
        </p:nvSpPr>
        <p:spPr/>
        <p:txBody>
          <a:bodyPr/>
          <a:lstStyle/>
          <a:p>
            <a:r>
              <a:rPr lang="cs-CZ" sz="2000" dirty="0"/>
              <a:t>Pozemkové služebnosti (§ 1267 – 1282 OZ)</a:t>
            </a:r>
          </a:p>
        </p:txBody>
      </p:sp>
      <p:sp>
        <p:nvSpPr>
          <p:cNvPr id="7" name="Zástupný symbol pro obsah 6">
            <a:extLst>
              <a:ext uri="{FF2B5EF4-FFF2-40B4-BE49-F238E27FC236}">
                <a16:creationId xmlns:a16="http://schemas.microsoft.com/office/drawing/2014/main" id="{C276E655-4572-4A21-A31E-DDF4246B7FB0}"/>
              </a:ext>
            </a:extLst>
          </p:cNvPr>
          <p:cNvSpPr>
            <a:spLocks noGrp="1"/>
          </p:cNvSpPr>
          <p:nvPr>
            <p:ph sz="half" idx="2"/>
          </p:nvPr>
        </p:nvSpPr>
        <p:spPr>
          <a:xfrm>
            <a:off x="581194" y="2926052"/>
            <a:ext cx="5393100" cy="3606723"/>
          </a:xfrm>
        </p:spPr>
        <p:txBody>
          <a:bodyPr>
            <a:normAutofit fontScale="92500" lnSpcReduction="20000"/>
          </a:bodyPr>
          <a:lstStyle/>
          <a:p>
            <a:r>
              <a:rPr lang="cs-CZ" dirty="0"/>
              <a:t>„Vlastníkova“ služebnost (§ 1257 odst. 2 OZ)</a:t>
            </a:r>
          </a:p>
          <a:p>
            <a:r>
              <a:rPr lang="cs-CZ" dirty="0"/>
              <a:t>Lesní služebnosti</a:t>
            </a:r>
          </a:p>
          <a:p>
            <a:r>
              <a:rPr lang="cs-CZ" dirty="0"/>
              <a:t>Služebnost inženýrské sítě</a:t>
            </a:r>
          </a:p>
          <a:p>
            <a:r>
              <a:rPr lang="cs-CZ" dirty="0"/>
              <a:t>„Vodní“ služebnosti</a:t>
            </a:r>
          </a:p>
          <a:p>
            <a:pPr lvl="1"/>
            <a:r>
              <a:rPr lang="cs-CZ" dirty="0"/>
              <a:t>Služebnost okapu</a:t>
            </a:r>
          </a:p>
          <a:p>
            <a:pPr lvl="1"/>
            <a:r>
              <a:rPr lang="cs-CZ" dirty="0"/>
              <a:t>Právo na svod dešťové vody</a:t>
            </a:r>
          </a:p>
          <a:p>
            <a:pPr lvl="1"/>
            <a:r>
              <a:rPr lang="cs-CZ" dirty="0"/>
              <a:t>Právo na vodu</a:t>
            </a:r>
          </a:p>
          <a:p>
            <a:pPr lvl="1"/>
            <a:r>
              <a:rPr lang="cs-CZ" dirty="0"/>
              <a:t>Služebnost rozlivu</a:t>
            </a:r>
          </a:p>
          <a:p>
            <a:pPr lvl="1"/>
            <a:r>
              <a:rPr lang="cs-CZ" dirty="0"/>
              <a:t>Právo vodovodu</a:t>
            </a:r>
          </a:p>
          <a:p>
            <a:r>
              <a:rPr lang="cs-CZ" dirty="0"/>
              <a:t>Služebnost stezky/průhonu/cesty</a:t>
            </a:r>
          </a:p>
          <a:p>
            <a:r>
              <a:rPr lang="cs-CZ" dirty="0"/>
              <a:t>Právo pastvy</a:t>
            </a:r>
          </a:p>
        </p:txBody>
      </p:sp>
      <p:sp>
        <p:nvSpPr>
          <p:cNvPr id="10" name="Zástupný symbol pro text 9">
            <a:extLst>
              <a:ext uri="{FF2B5EF4-FFF2-40B4-BE49-F238E27FC236}">
                <a16:creationId xmlns:a16="http://schemas.microsoft.com/office/drawing/2014/main" id="{D8C7EB81-B06D-4B67-9BA3-5DB16683EB5D}"/>
              </a:ext>
            </a:extLst>
          </p:cNvPr>
          <p:cNvSpPr>
            <a:spLocks noGrp="1"/>
          </p:cNvSpPr>
          <p:nvPr>
            <p:ph type="body" sz="quarter" idx="3"/>
          </p:nvPr>
        </p:nvSpPr>
        <p:spPr/>
        <p:txBody>
          <a:bodyPr/>
          <a:lstStyle/>
          <a:p>
            <a:r>
              <a:rPr lang="cs-CZ" dirty="0"/>
              <a:t>Osobní služebnosti (§ 1283 – 1296 OZ)</a:t>
            </a:r>
          </a:p>
        </p:txBody>
      </p:sp>
      <p:sp>
        <p:nvSpPr>
          <p:cNvPr id="11" name="Zástupný symbol pro obsah 10">
            <a:extLst>
              <a:ext uri="{FF2B5EF4-FFF2-40B4-BE49-F238E27FC236}">
                <a16:creationId xmlns:a16="http://schemas.microsoft.com/office/drawing/2014/main" id="{823226BA-5428-4FD5-BC4D-94A3DA8E319F}"/>
              </a:ext>
            </a:extLst>
          </p:cNvPr>
          <p:cNvSpPr>
            <a:spLocks noGrp="1"/>
          </p:cNvSpPr>
          <p:nvPr>
            <p:ph sz="quarter" idx="4"/>
          </p:nvPr>
        </p:nvSpPr>
        <p:spPr>
          <a:xfrm>
            <a:off x="6217709" y="2926052"/>
            <a:ext cx="5393100" cy="3606723"/>
          </a:xfrm>
        </p:spPr>
        <p:txBody>
          <a:bodyPr>
            <a:normAutofit/>
          </a:bodyPr>
          <a:lstStyle/>
          <a:p>
            <a:r>
              <a:rPr lang="cs-CZ" dirty="0"/>
              <a:t>Právo užívací</a:t>
            </a:r>
          </a:p>
          <a:p>
            <a:r>
              <a:rPr lang="cs-CZ" dirty="0"/>
              <a:t>Právo požívací</a:t>
            </a:r>
          </a:p>
          <a:p>
            <a:pPr lvl="1"/>
            <a:r>
              <a:rPr lang="cs-CZ" dirty="0"/>
              <a:t>Přenechání užívacích práv </a:t>
            </a:r>
          </a:p>
        </p:txBody>
      </p:sp>
    </p:spTree>
    <p:extLst>
      <p:ext uri="{BB962C8B-B14F-4D97-AF65-F5344CB8AC3E}">
        <p14:creationId xmlns:p14="http://schemas.microsoft.com/office/powerpoint/2010/main" val="260383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C89309-1AA7-4D09-B303-CC1D9F9CB45D}"/>
              </a:ext>
            </a:extLst>
          </p:cNvPr>
          <p:cNvSpPr>
            <a:spLocks noGrp="1"/>
          </p:cNvSpPr>
          <p:nvPr>
            <p:ph type="title"/>
          </p:nvPr>
        </p:nvSpPr>
        <p:spPr/>
        <p:txBody>
          <a:bodyPr/>
          <a:lstStyle/>
          <a:p>
            <a:r>
              <a:rPr lang="cs-CZ" dirty="0"/>
              <a:t>Vlastnické právo k pozemkům</a:t>
            </a:r>
          </a:p>
        </p:txBody>
      </p:sp>
      <p:sp>
        <p:nvSpPr>
          <p:cNvPr id="3" name="Zástupný symbol pro obsah 2">
            <a:extLst>
              <a:ext uri="{FF2B5EF4-FFF2-40B4-BE49-F238E27FC236}">
                <a16:creationId xmlns:a16="http://schemas.microsoft.com/office/drawing/2014/main" id="{6FAEC00D-EE33-44F8-9B53-94972D0E9E9C}"/>
              </a:ext>
            </a:extLst>
          </p:cNvPr>
          <p:cNvSpPr>
            <a:spLocks noGrp="1"/>
          </p:cNvSpPr>
          <p:nvPr>
            <p:ph idx="1"/>
          </p:nvPr>
        </p:nvSpPr>
        <p:spPr/>
        <p:txBody>
          <a:bodyPr/>
          <a:lstStyle/>
          <a:p>
            <a:r>
              <a:rPr lang="cs-CZ" dirty="0"/>
              <a:t>Základní lidské právo</a:t>
            </a:r>
          </a:p>
          <a:p>
            <a:pPr lvl="1"/>
            <a:r>
              <a:rPr lang="cs-CZ" dirty="0"/>
              <a:t>Evropská úmluva o lidských právech – dodatkový protokol</a:t>
            </a:r>
          </a:p>
          <a:p>
            <a:pPr lvl="2"/>
            <a:r>
              <a:rPr lang="cs-CZ" dirty="0"/>
              <a:t>Právo na pokojné užívání majetku </a:t>
            </a:r>
          </a:p>
          <a:p>
            <a:pPr lvl="1"/>
            <a:r>
              <a:rPr lang="cs-CZ" dirty="0"/>
              <a:t>Listina základních práv a svobod</a:t>
            </a:r>
          </a:p>
          <a:p>
            <a:pPr lvl="2"/>
            <a:r>
              <a:rPr lang="cs-CZ" dirty="0"/>
              <a:t>Právo vlastnit majetek </a:t>
            </a:r>
          </a:p>
          <a:p>
            <a:r>
              <a:rPr lang="cs-CZ" dirty="0"/>
              <a:t>Absolutní majetkové právo</a:t>
            </a:r>
          </a:p>
          <a:p>
            <a:pPr lvl="1"/>
            <a:r>
              <a:rPr lang="cs-CZ" dirty="0"/>
              <a:t>Působí vůči každému</a:t>
            </a:r>
          </a:p>
          <a:p>
            <a:pPr lvl="1"/>
            <a:r>
              <a:rPr lang="cs-CZ" dirty="0"/>
              <a:t>Vnitřní a vnější meze jeho výkonu </a:t>
            </a:r>
          </a:p>
          <a:p>
            <a:pPr lvl="2"/>
            <a:r>
              <a:rPr lang="cs-CZ" dirty="0"/>
              <a:t>Vyvlastnění nebo nucené omezení jen ve veřejném zájmu, na základě zákona a za náhradu</a:t>
            </a:r>
          </a:p>
          <a:p>
            <a:pPr lvl="2"/>
            <a:r>
              <a:rPr lang="cs-CZ" dirty="0"/>
              <a:t>Dobrovolné omezení z důvodu individuálního zájmu </a:t>
            </a:r>
          </a:p>
        </p:txBody>
      </p:sp>
    </p:spTree>
    <p:extLst>
      <p:ext uri="{BB962C8B-B14F-4D97-AF65-F5344CB8AC3E}">
        <p14:creationId xmlns:p14="http://schemas.microsoft.com/office/powerpoint/2010/main" val="2887605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62503C40-586C-4169-B028-E8F39FB0B8A3}"/>
              </a:ext>
            </a:extLst>
          </p:cNvPr>
          <p:cNvSpPr>
            <a:spLocks noGrp="1"/>
          </p:cNvSpPr>
          <p:nvPr>
            <p:ph type="title"/>
          </p:nvPr>
        </p:nvSpPr>
        <p:spPr/>
        <p:txBody>
          <a:bodyPr/>
          <a:lstStyle/>
          <a:p>
            <a:r>
              <a:rPr lang="cs-CZ" dirty="0"/>
              <a:t>Zákonná věcná břemena</a:t>
            </a:r>
          </a:p>
        </p:txBody>
      </p:sp>
      <p:sp>
        <p:nvSpPr>
          <p:cNvPr id="8" name="Zástupný symbol pro obsah 7">
            <a:extLst>
              <a:ext uri="{FF2B5EF4-FFF2-40B4-BE49-F238E27FC236}">
                <a16:creationId xmlns:a16="http://schemas.microsoft.com/office/drawing/2014/main" id="{F6575822-187B-41DE-9D9C-9EBCDF633E2E}"/>
              </a:ext>
            </a:extLst>
          </p:cNvPr>
          <p:cNvSpPr>
            <a:spLocks noGrp="1"/>
          </p:cNvSpPr>
          <p:nvPr>
            <p:ph idx="1"/>
          </p:nvPr>
        </p:nvSpPr>
        <p:spPr/>
        <p:txBody>
          <a:bodyPr/>
          <a:lstStyle/>
          <a:p>
            <a:r>
              <a:rPr lang="cs-CZ" dirty="0"/>
              <a:t>Vznik ze zákona</a:t>
            </a:r>
          </a:p>
          <a:p>
            <a:pPr lvl="1"/>
            <a:r>
              <a:rPr lang="cs-CZ" dirty="0"/>
              <a:t>Energetický zákon, zákon o elektronických komunikacích, …</a:t>
            </a:r>
          </a:p>
          <a:p>
            <a:r>
              <a:rPr lang="cs-CZ" dirty="0"/>
              <a:t>Druhově vymezený okruh oprávněných subjektů</a:t>
            </a:r>
          </a:p>
          <a:p>
            <a:r>
              <a:rPr lang="cs-CZ" dirty="0"/>
              <a:t>Subsidiární použitelnost OZ</a:t>
            </a:r>
          </a:p>
          <a:p>
            <a:r>
              <a:rPr lang="cs-CZ" dirty="0"/>
              <a:t>Nezapisují se do katastru nemovitostí </a:t>
            </a:r>
          </a:p>
          <a:p>
            <a:r>
              <a:rPr lang="cs-CZ" dirty="0"/>
              <a:t>Jednorázová náhrada</a:t>
            </a:r>
          </a:p>
          <a:p>
            <a:pPr lvl="1"/>
            <a:r>
              <a:rPr lang="cs-CZ" dirty="0"/>
              <a:t>Prekluzivní lhůta k uplatnění</a:t>
            </a:r>
          </a:p>
          <a:p>
            <a:endParaRPr lang="cs-CZ" dirty="0"/>
          </a:p>
        </p:txBody>
      </p:sp>
    </p:spTree>
    <p:extLst>
      <p:ext uri="{BB962C8B-B14F-4D97-AF65-F5344CB8AC3E}">
        <p14:creationId xmlns:p14="http://schemas.microsoft.com/office/powerpoint/2010/main" val="162746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F3C56D-3C3D-404F-944B-EEC0BA7E72AF}"/>
              </a:ext>
            </a:extLst>
          </p:cNvPr>
          <p:cNvSpPr>
            <a:spLocks noGrp="1"/>
          </p:cNvSpPr>
          <p:nvPr>
            <p:ph type="title"/>
          </p:nvPr>
        </p:nvSpPr>
        <p:spPr/>
        <p:txBody>
          <a:bodyPr/>
          <a:lstStyle/>
          <a:p>
            <a:r>
              <a:rPr lang="cs-CZ" dirty="0"/>
              <a:t>omezení vlastnického práva – sousedská práva</a:t>
            </a:r>
          </a:p>
        </p:txBody>
      </p:sp>
      <p:sp>
        <p:nvSpPr>
          <p:cNvPr id="7" name="Zástupný symbol pro obsah 6">
            <a:extLst>
              <a:ext uri="{FF2B5EF4-FFF2-40B4-BE49-F238E27FC236}">
                <a16:creationId xmlns:a16="http://schemas.microsoft.com/office/drawing/2014/main" id="{3A65E2C4-0DAF-4B95-812E-53DFAD068F00}"/>
              </a:ext>
            </a:extLst>
          </p:cNvPr>
          <p:cNvSpPr>
            <a:spLocks noGrp="1"/>
          </p:cNvSpPr>
          <p:nvPr>
            <p:ph idx="1"/>
          </p:nvPr>
        </p:nvSpPr>
        <p:spPr>
          <a:xfrm>
            <a:off x="581192" y="2180496"/>
            <a:ext cx="11029615" cy="4323999"/>
          </a:xfrm>
        </p:spPr>
        <p:txBody>
          <a:bodyPr>
            <a:normAutofit fontScale="85000" lnSpcReduction="20000"/>
          </a:bodyPr>
          <a:lstStyle/>
          <a:p>
            <a:r>
              <a:rPr lang="cs-CZ" dirty="0"/>
              <a:t>Imise (§ 1013 OZ) </a:t>
            </a:r>
          </a:p>
          <a:p>
            <a:pPr lvl="1"/>
            <a:r>
              <a:rPr lang="cs-CZ" i="1" dirty="0"/>
              <a:t>Vlastník se zdrží všeho, co působí, že odpad, voda, kouř, prach, plyn, pach, světlo, stín, hluk, otřesy a jiné podobné účinky (imise) vnikají na pozemek jiného vlastníka (souseda) v míře nepřiměřené místním poměrům a podstatně omezují obvyklé užívání pozemku; to platí i o vnikání zvířat.</a:t>
            </a:r>
          </a:p>
          <a:p>
            <a:pPr lvl="2"/>
            <a:r>
              <a:rPr lang="cs-CZ" dirty="0"/>
              <a:t>Veřejnoprávní souvislosti</a:t>
            </a:r>
          </a:p>
          <a:p>
            <a:r>
              <a:rPr lang="cs-CZ" dirty="0"/>
              <a:t>Porosty</a:t>
            </a:r>
          </a:p>
          <a:p>
            <a:pPr lvl="1"/>
            <a:r>
              <a:rPr lang="cs-CZ" dirty="0"/>
              <a:t>Podrosty, převisy, spadlé plody (§ 1013 OZ), sázení stromů (§1017 OZ)</a:t>
            </a:r>
          </a:p>
          <a:p>
            <a:r>
              <a:rPr lang="cs-CZ" dirty="0" err="1"/>
              <a:t>Rozhrady</a:t>
            </a:r>
            <a:r>
              <a:rPr lang="cs-CZ" dirty="0"/>
              <a:t> (§ 1024 – 1028 OZ)</a:t>
            </a:r>
          </a:p>
          <a:p>
            <a:pPr lvl="1"/>
            <a:r>
              <a:rPr lang="cs-CZ" i="1" dirty="0"/>
              <a:t>Má se za to, že ploty, zdi, meze, strouhy a jiné podobné přirozené nebo umělé </a:t>
            </a:r>
            <a:r>
              <a:rPr lang="cs-CZ" i="1" dirty="0" err="1"/>
              <a:t>rozhrady</a:t>
            </a:r>
            <a:r>
              <a:rPr lang="cs-CZ" i="1" dirty="0"/>
              <a:t> mezi sousedními pozemky jsou společné.</a:t>
            </a:r>
          </a:p>
          <a:p>
            <a:pPr lvl="1"/>
            <a:r>
              <a:rPr lang="cs-CZ" dirty="0"/>
              <a:t>Oplocování pozemku – právo nebo povinnost?</a:t>
            </a:r>
          </a:p>
          <a:p>
            <a:r>
              <a:rPr lang="cs-CZ" dirty="0"/>
              <a:t>Úpravy a údržba pozemku (§ 1018 – 1023 OZ)</a:t>
            </a:r>
          </a:p>
          <a:p>
            <a:r>
              <a:rPr lang="cs-CZ" dirty="0"/>
              <a:t>Vstupy na pozemek a užívání pozemku </a:t>
            </a:r>
          </a:p>
          <a:p>
            <a:pPr lvl="1"/>
            <a:r>
              <a:rPr lang="cs-CZ" dirty="0"/>
              <a:t>Právo nezbytné cesty (§ 1029 – 1036 OZ)</a:t>
            </a:r>
          </a:p>
          <a:p>
            <a:pPr lvl="2"/>
            <a:r>
              <a:rPr lang="cs-CZ" i="1" dirty="0"/>
              <a:t>Vlastník nemovité věci, na níž nelze řádně hospodařit či jinak ji řádně užívat proto, že není dostatečně spojena s veřejnou cestou, může žádat, aby mu soused za náhradu povolil nezbytnou cestu přes svůj pozemek.</a:t>
            </a:r>
          </a:p>
          <a:p>
            <a:pPr lvl="1"/>
            <a:r>
              <a:rPr lang="cs-CZ" dirty="0"/>
              <a:t>Jiné právní důvody (např. § 1021 OZ)</a:t>
            </a:r>
          </a:p>
        </p:txBody>
      </p:sp>
    </p:spTree>
    <p:extLst>
      <p:ext uri="{BB962C8B-B14F-4D97-AF65-F5344CB8AC3E}">
        <p14:creationId xmlns:p14="http://schemas.microsoft.com/office/powerpoint/2010/main" val="3095929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E3BAC6-540C-4CB2-9E25-19D0C31FB121}"/>
              </a:ext>
            </a:extLst>
          </p:cNvPr>
          <p:cNvSpPr>
            <a:spLocks noGrp="1"/>
          </p:cNvSpPr>
          <p:nvPr>
            <p:ph type="title"/>
          </p:nvPr>
        </p:nvSpPr>
        <p:spPr/>
        <p:txBody>
          <a:bodyPr/>
          <a:lstStyle/>
          <a:p>
            <a:r>
              <a:rPr lang="cs-CZ" dirty="0"/>
              <a:t>omezení vlastnického práva k pozemkům veřejnoprávního charakteru</a:t>
            </a:r>
          </a:p>
        </p:txBody>
      </p:sp>
      <p:sp>
        <p:nvSpPr>
          <p:cNvPr id="7" name="Zástupný symbol pro obsah 6">
            <a:extLst>
              <a:ext uri="{FF2B5EF4-FFF2-40B4-BE49-F238E27FC236}">
                <a16:creationId xmlns:a16="http://schemas.microsoft.com/office/drawing/2014/main" id="{C92049D1-E2A9-4408-956C-09FC493A9899}"/>
              </a:ext>
            </a:extLst>
          </p:cNvPr>
          <p:cNvSpPr>
            <a:spLocks noGrp="1"/>
          </p:cNvSpPr>
          <p:nvPr>
            <p:ph sz="half" idx="1"/>
          </p:nvPr>
        </p:nvSpPr>
        <p:spPr/>
        <p:txBody>
          <a:bodyPr>
            <a:normAutofit/>
          </a:bodyPr>
          <a:lstStyle/>
          <a:p>
            <a:r>
              <a:rPr lang="cs-CZ" dirty="0"/>
              <a:t>Normy veřejného práva kogentního charakteru</a:t>
            </a:r>
          </a:p>
          <a:p>
            <a:pPr lvl="1"/>
            <a:r>
              <a:rPr lang="cs-CZ" dirty="0"/>
              <a:t>Druhově vymezený okruh oprávněných subjektů</a:t>
            </a:r>
          </a:p>
          <a:p>
            <a:r>
              <a:rPr lang="cs-CZ" dirty="0"/>
              <a:t>Různá forma</a:t>
            </a:r>
          </a:p>
          <a:p>
            <a:pPr lvl="1"/>
            <a:r>
              <a:rPr lang="cs-CZ" dirty="0"/>
              <a:t>Omezení užívání (zákaz nebo podmíněné)</a:t>
            </a:r>
          </a:p>
          <a:p>
            <a:pPr lvl="1"/>
            <a:r>
              <a:rPr lang="cs-CZ" dirty="0"/>
              <a:t>Povinnost péče (aktivní konání)</a:t>
            </a:r>
          </a:p>
          <a:p>
            <a:pPr lvl="1"/>
            <a:r>
              <a:rPr lang="cs-CZ" dirty="0"/>
              <a:t>Povinnost strpět </a:t>
            </a:r>
          </a:p>
          <a:p>
            <a:pPr lvl="2"/>
            <a:r>
              <a:rPr lang="cs-CZ" dirty="0"/>
              <a:t>umístění zařízení nebo provádění činností</a:t>
            </a:r>
          </a:p>
          <a:p>
            <a:pPr lvl="2"/>
            <a:r>
              <a:rPr lang="cs-CZ" dirty="0"/>
              <a:t>vstup na pozemek, požívání plodů</a:t>
            </a:r>
          </a:p>
        </p:txBody>
      </p:sp>
      <p:sp>
        <p:nvSpPr>
          <p:cNvPr id="3" name="Zástupný symbol pro obsah 2">
            <a:extLst>
              <a:ext uri="{FF2B5EF4-FFF2-40B4-BE49-F238E27FC236}">
                <a16:creationId xmlns:a16="http://schemas.microsoft.com/office/drawing/2014/main" id="{7167F7C1-F991-4917-8A0A-4CA0C2E4300E}"/>
              </a:ext>
            </a:extLst>
          </p:cNvPr>
          <p:cNvSpPr>
            <a:spLocks noGrp="1"/>
          </p:cNvSpPr>
          <p:nvPr>
            <p:ph sz="half" idx="2"/>
          </p:nvPr>
        </p:nvSpPr>
        <p:spPr/>
        <p:txBody>
          <a:bodyPr>
            <a:normAutofit/>
          </a:bodyPr>
          <a:lstStyle/>
          <a:p>
            <a:r>
              <a:rPr lang="cs-CZ" dirty="0"/>
              <a:t>Náhrada za omezení vlastnického práva</a:t>
            </a:r>
          </a:p>
          <a:p>
            <a:pPr lvl="1"/>
            <a:r>
              <a:rPr lang="cs-CZ" dirty="0"/>
              <a:t>Vnitřní omezení – bez náhrady</a:t>
            </a:r>
          </a:p>
          <a:p>
            <a:pPr lvl="1"/>
            <a:r>
              <a:rPr lang="cs-CZ" dirty="0"/>
              <a:t>Vnější omezení</a:t>
            </a:r>
          </a:p>
          <a:p>
            <a:pPr lvl="2"/>
            <a:r>
              <a:rPr lang="cs-CZ" dirty="0"/>
              <a:t>Náhrady na základě zákona </a:t>
            </a:r>
          </a:p>
          <a:p>
            <a:pPr lvl="2"/>
            <a:r>
              <a:rPr lang="cs-CZ" dirty="0"/>
              <a:t>Ad hoc náhrady</a:t>
            </a:r>
          </a:p>
          <a:p>
            <a:pPr lvl="3"/>
            <a:r>
              <a:rPr lang="cs-CZ" dirty="0"/>
              <a:t>Lhůty k uplatnění nároků</a:t>
            </a:r>
          </a:p>
        </p:txBody>
      </p:sp>
    </p:spTree>
    <p:extLst>
      <p:ext uri="{BB962C8B-B14F-4D97-AF65-F5344CB8AC3E}">
        <p14:creationId xmlns:p14="http://schemas.microsoft.com/office/powerpoint/2010/main" val="2214337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25C5A2-886E-43C0-AF28-316BAA7632C7}"/>
              </a:ext>
            </a:extLst>
          </p:cNvPr>
          <p:cNvSpPr>
            <a:spLocks noGrp="1"/>
          </p:cNvSpPr>
          <p:nvPr>
            <p:ph type="title"/>
          </p:nvPr>
        </p:nvSpPr>
        <p:spPr/>
        <p:txBody>
          <a:bodyPr/>
          <a:lstStyle/>
          <a:p>
            <a:r>
              <a:rPr lang="cs-CZ" dirty="0"/>
              <a:t>omezení vlastnického práva k pozemkům veřejnoprávního charakteru</a:t>
            </a:r>
          </a:p>
        </p:txBody>
      </p:sp>
      <p:sp>
        <p:nvSpPr>
          <p:cNvPr id="5" name="Zástupný symbol pro text 4">
            <a:extLst>
              <a:ext uri="{FF2B5EF4-FFF2-40B4-BE49-F238E27FC236}">
                <a16:creationId xmlns:a16="http://schemas.microsoft.com/office/drawing/2014/main" id="{412FF76C-2932-4F23-9B8F-19965172C23F}"/>
              </a:ext>
            </a:extLst>
          </p:cNvPr>
          <p:cNvSpPr>
            <a:spLocks noGrp="1"/>
          </p:cNvSpPr>
          <p:nvPr>
            <p:ph type="body" idx="1"/>
          </p:nvPr>
        </p:nvSpPr>
        <p:spPr/>
        <p:txBody>
          <a:bodyPr/>
          <a:lstStyle/>
          <a:p>
            <a:r>
              <a:rPr lang="cs-CZ" dirty="0"/>
              <a:t>Veřejné užívání a jiné vstupy na pozemky </a:t>
            </a:r>
          </a:p>
        </p:txBody>
      </p:sp>
      <p:sp>
        <p:nvSpPr>
          <p:cNvPr id="6" name="Zástupný symbol pro obsah 5">
            <a:extLst>
              <a:ext uri="{FF2B5EF4-FFF2-40B4-BE49-F238E27FC236}">
                <a16:creationId xmlns:a16="http://schemas.microsoft.com/office/drawing/2014/main" id="{79F63985-89E8-48E9-926E-A77AA308F83B}"/>
              </a:ext>
            </a:extLst>
          </p:cNvPr>
          <p:cNvSpPr>
            <a:spLocks noGrp="1"/>
          </p:cNvSpPr>
          <p:nvPr>
            <p:ph sz="half" idx="2"/>
          </p:nvPr>
        </p:nvSpPr>
        <p:spPr/>
        <p:txBody>
          <a:bodyPr>
            <a:normAutofit fontScale="92500" lnSpcReduction="20000"/>
          </a:bodyPr>
          <a:lstStyle/>
          <a:p>
            <a:r>
              <a:rPr lang="cs-CZ" dirty="0"/>
              <a:t>Obecné užívání </a:t>
            </a:r>
          </a:p>
          <a:p>
            <a:pPr lvl="1"/>
            <a:r>
              <a:rPr lang="cs-CZ" dirty="0"/>
              <a:t>lesy, vody, pozemní komunikace, pozemky ve volné přírodě</a:t>
            </a:r>
          </a:p>
          <a:p>
            <a:pPr lvl="1"/>
            <a:r>
              <a:rPr lang="cs-CZ" dirty="0"/>
              <a:t>Oprávněný = každý</a:t>
            </a:r>
          </a:p>
          <a:p>
            <a:pPr lvl="1"/>
            <a:r>
              <a:rPr lang="cs-CZ" dirty="0"/>
              <a:t>Stanovený účel a meze užívání</a:t>
            </a:r>
          </a:p>
          <a:p>
            <a:pPr lvl="1"/>
            <a:r>
              <a:rPr lang="cs-CZ" dirty="0"/>
              <a:t>Bez náhrady</a:t>
            </a:r>
          </a:p>
          <a:p>
            <a:r>
              <a:rPr lang="cs-CZ" dirty="0"/>
              <a:t>Vstupy na cizí pozemky</a:t>
            </a:r>
          </a:p>
          <a:p>
            <a:pPr lvl="1"/>
            <a:r>
              <a:rPr lang="cs-CZ" dirty="0"/>
              <a:t>ochrana veřejných zájmů</a:t>
            </a:r>
          </a:p>
          <a:p>
            <a:pPr lvl="1"/>
            <a:r>
              <a:rPr lang="cs-CZ" dirty="0"/>
              <a:t>údržba pozemku</a:t>
            </a:r>
          </a:p>
          <a:p>
            <a:r>
              <a:rPr lang="cs-CZ" dirty="0"/>
              <a:t>Veřejná prostranství</a:t>
            </a:r>
          </a:p>
          <a:p>
            <a:endParaRPr lang="cs-CZ" dirty="0"/>
          </a:p>
          <a:p>
            <a:endParaRPr lang="cs-CZ" dirty="0"/>
          </a:p>
          <a:p>
            <a:endParaRPr lang="cs-CZ" dirty="0"/>
          </a:p>
        </p:txBody>
      </p:sp>
      <p:sp>
        <p:nvSpPr>
          <p:cNvPr id="7" name="Zástupný symbol pro text 6">
            <a:extLst>
              <a:ext uri="{FF2B5EF4-FFF2-40B4-BE49-F238E27FC236}">
                <a16:creationId xmlns:a16="http://schemas.microsoft.com/office/drawing/2014/main" id="{684DB665-B34F-4DF9-8499-3DD29A580D83}"/>
              </a:ext>
            </a:extLst>
          </p:cNvPr>
          <p:cNvSpPr>
            <a:spLocks noGrp="1"/>
          </p:cNvSpPr>
          <p:nvPr>
            <p:ph type="body" sz="quarter" idx="3"/>
          </p:nvPr>
        </p:nvSpPr>
        <p:spPr/>
        <p:txBody>
          <a:bodyPr/>
          <a:lstStyle/>
          <a:p>
            <a:r>
              <a:rPr lang="cs-CZ" dirty="0"/>
              <a:t>Ochranná pásma</a:t>
            </a:r>
          </a:p>
        </p:txBody>
      </p:sp>
      <p:sp>
        <p:nvSpPr>
          <p:cNvPr id="8" name="Zástupný symbol pro obsah 7">
            <a:extLst>
              <a:ext uri="{FF2B5EF4-FFF2-40B4-BE49-F238E27FC236}">
                <a16:creationId xmlns:a16="http://schemas.microsoft.com/office/drawing/2014/main" id="{8FFCE2CD-A0BC-4837-9BEC-168D7065CFF0}"/>
              </a:ext>
            </a:extLst>
          </p:cNvPr>
          <p:cNvSpPr>
            <a:spLocks noGrp="1"/>
          </p:cNvSpPr>
          <p:nvPr>
            <p:ph sz="quarter" idx="4"/>
          </p:nvPr>
        </p:nvSpPr>
        <p:spPr/>
        <p:txBody>
          <a:bodyPr>
            <a:normAutofit/>
          </a:bodyPr>
          <a:lstStyle/>
          <a:p>
            <a:r>
              <a:rPr lang="cs-CZ" dirty="0"/>
              <a:t>Vznik </a:t>
            </a:r>
          </a:p>
          <a:p>
            <a:pPr lvl="1"/>
            <a:r>
              <a:rPr lang="cs-CZ" dirty="0"/>
              <a:t>Správní akt orgánu veřejné moci</a:t>
            </a:r>
          </a:p>
          <a:p>
            <a:pPr lvl="2"/>
            <a:r>
              <a:rPr lang="cs-CZ" dirty="0"/>
              <a:t>Územní rozhodnutí</a:t>
            </a:r>
          </a:p>
          <a:p>
            <a:pPr lvl="2"/>
            <a:r>
              <a:rPr lang="cs-CZ" dirty="0"/>
              <a:t>Opatření obecné povahy</a:t>
            </a:r>
          </a:p>
          <a:p>
            <a:pPr lvl="1"/>
            <a:r>
              <a:rPr lang="cs-CZ" dirty="0"/>
              <a:t>Ze zákona</a:t>
            </a:r>
          </a:p>
          <a:p>
            <a:r>
              <a:rPr lang="cs-CZ" dirty="0"/>
              <a:t>Ochrana objektů nebo subjektů</a:t>
            </a:r>
          </a:p>
          <a:p>
            <a:r>
              <a:rPr lang="cs-CZ" dirty="0"/>
              <a:t>? Náhrada ?</a:t>
            </a:r>
          </a:p>
        </p:txBody>
      </p:sp>
    </p:spTree>
    <p:extLst>
      <p:ext uri="{BB962C8B-B14F-4D97-AF65-F5344CB8AC3E}">
        <p14:creationId xmlns:p14="http://schemas.microsoft.com/office/powerpoint/2010/main" val="2478710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58379F-43D2-40CD-B416-F9C3695F847F}"/>
              </a:ext>
            </a:extLst>
          </p:cNvPr>
          <p:cNvSpPr>
            <a:spLocks noGrp="1"/>
          </p:cNvSpPr>
          <p:nvPr>
            <p:ph type="title"/>
          </p:nvPr>
        </p:nvSpPr>
        <p:spPr/>
        <p:txBody>
          <a:bodyPr/>
          <a:lstStyle/>
          <a:p>
            <a:r>
              <a:rPr lang="cs-CZ" dirty="0"/>
              <a:t>Vyvlastnění </a:t>
            </a:r>
          </a:p>
        </p:txBody>
      </p:sp>
      <p:sp>
        <p:nvSpPr>
          <p:cNvPr id="7" name="Zástupný symbol pro obsah 6">
            <a:extLst>
              <a:ext uri="{FF2B5EF4-FFF2-40B4-BE49-F238E27FC236}">
                <a16:creationId xmlns:a16="http://schemas.microsoft.com/office/drawing/2014/main" id="{10F3F375-3BE9-4F4F-BD72-565CEC45D189}"/>
              </a:ext>
            </a:extLst>
          </p:cNvPr>
          <p:cNvSpPr>
            <a:spLocks noGrp="1"/>
          </p:cNvSpPr>
          <p:nvPr>
            <p:ph sz="half" idx="1"/>
          </p:nvPr>
        </p:nvSpPr>
        <p:spPr/>
        <p:txBody>
          <a:bodyPr/>
          <a:lstStyle/>
          <a:p>
            <a:r>
              <a:rPr lang="cs-CZ" dirty="0"/>
              <a:t>Odnětí nebo omezení vlastnického práva nebo práva odpovídajícího věcnému břemenu k pozemku nebo ke stavbě pro dosažení účelu vyvlastnění stanoveného zvláštním zákonem</a:t>
            </a:r>
          </a:p>
        </p:txBody>
      </p:sp>
      <p:graphicFrame>
        <p:nvGraphicFramePr>
          <p:cNvPr id="6" name="Zástupný symbol pro obsah 5"/>
          <p:cNvGraphicFramePr>
            <a:graphicFrameLocks noGrp="1"/>
          </p:cNvGraphicFramePr>
          <p:nvPr>
            <p:ph sz="half" idx="2"/>
            <p:extLst>
              <p:ext uri="{D42A27DB-BD31-4B8C-83A1-F6EECF244321}">
                <p14:modId xmlns:p14="http://schemas.microsoft.com/office/powerpoint/2010/main" val="4206920509"/>
              </p:ext>
            </p:extLst>
          </p:nvPr>
        </p:nvGraphicFramePr>
        <p:xfrm>
          <a:off x="6188075" y="2227263"/>
          <a:ext cx="54229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290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588CC1-EC77-4088-87E2-09530B4D04CC}"/>
              </a:ext>
            </a:extLst>
          </p:cNvPr>
          <p:cNvSpPr>
            <a:spLocks noGrp="1"/>
          </p:cNvSpPr>
          <p:nvPr>
            <p:ph type="title"/>
          </p:nvPr>
        </p:nvSpPr>
        <p:spPr/>
        <p:txBody>
          <a:bodyPr/>
          <a:lstStyle/>
          <a:p>
            <a:r>
              <a:rPr lang="cs-CZ" dirty="0"/>
              <a:t>Prameny právní úpravy</a:t>
            </a:r>
          </a:p>
        </p:txBody>
      </p:sp>
      <p:sp>
        <p:nvSpPr>
          <p:cNvPr id="3" name="Zástupný symbol pro obsah 2">
            <a:extLst>
              <a:ext uri="{FF2B5EF4-FFF2-40B4-BE49-F238E27FC236}">
                <a16:creationId xmlns:a16="http://schemas.microsoft.com/office/drawing/2014/main" id="{8E63CCE5-A31D-41B3-9679-AEF67F27E842}"/>
              </a:ext>
            </a:extLst>
          </p:cNvPr>
          <p:cNvSpPr>
            <a:spLocks noGrp="1"/>
          </p:cNvSpPr>
          <p:nvPr>
            <p:ph idx="1"/>
          </p:nvPr>
        </p:nvSpPr>
        <p:spPr/>
        <p:txBody>
          <a:bodyPr>
            <a:normAutofit fontScale="85000" lnSpcReduction="10000"/>
          </a:bodyPr>
          <a:lstStyle/>
          <a:p>
            <a:r>
              <a:rPr lang="cs-CZ" dirty="0"/>
              <a:t>Listina (č. 11 odst. 4)</a:t>
            </a:r>
          </a:p>
          <a:p>
            <a:pPr lvl="1"/>
            <a:r>
              <a:rPr lang="cs-CZ" i="1" dirty="0"/>
              <a:t>Vyvlastnění nebo nucené omezení vlastnického práva je možné ve veřejném zájmu, a to na základě zákona a za náhradu.</a:t>
            </a:r>
          </a:p>
          <a:p>
            <a:r>
              <a:rPr lang="cs-CZ" dirty="0"/>
              <a:t>Občanský zákoník (§ 1037 – 1039)</a:t>
            </a:r>
          </a:p>
          <a:p>
            <a:pPr lvl="1"/>
            <a:r>
              <a:rPr lang="cs-CZ" i="1" dirty="0"/>
              <a:t>Ve veřejném zájmu, který nelze uspokojit jinak, a jen na základě zákona lze vlastnické právo omezit nebo věc vyvlastnit.</a:t>
            </a:r>
          </a:p>
          <a:p>
            <a:pPr lvl="1"/>
            <a:r>
              <a:rPr lang="cs-CZ" i="1" dirty="0"/>
              <a:t>Za omezení vlastnického práva nebo vyvlastnění věci náleží vlastníkovi plná náhrada odpovídající míře, v jaké byl jeho majetek těmito opatřeními dotčen.</a:t>
            </a:r>
          </a:p>
          <a:p>
            <a:r>
              <a:rPr lang="cs-CZ" dirty="0"/>
              <a:t>Zákon č. 184/2006 Sb., o vyvlastnění</a:t>
            </a:r>
          </a:p>
          <a:p>
            <a:r>
              <a:rPr lang="cs-CZ" dirty="0"/>
              <a:t>Zákon č. 416/2009 Sb., o urychlení výstavby dopravní, vodní a energetické infrastruktury a infrastruktury elektronických komunikací</a:t>
            </a:r>
          </a:p>
          <a:p>
            <a:pPr lvl="1"/>
            <a:r>
              <a:rPr lang="cs-CZ" dirty="0"/>
              <a:t>Novela č. 169/2018 Sb. s účinností od 1. 9. 2018, resp. 1. 7. 2019 </a:t>
            </a:r>
          </a:p>
          <a:p>
            <a:r>
              <a:rPr lang="cs-CZ" dirty="0"/>
              <a:t>Zákon o zajišťování obrany státu</a:t>
            </a:r>
          </a:p>
          <a:p>
            <a:pPr lvl="1"/>
            <a:r>
              <a:rPr lang="cs-CZ" dirty="0"/>
              <a:t>Vyvlastnění ve zkráceném řízení</a:t>
            </a:r>
          </a:p>
          <a:p>
            <a:pPr lvl="2"/>
            <a:r>
              <a:rPr lang="cs-CZ" dirty="0"/>
              <a:t>stav ohrožení státu nebo válečný stav</a:t>
            </a:r>
          </a:p>
        </p:txBody>
      </p:sp>
    </p:spTree>
    <p:extLst>
      <p:ext uri="{BB962C8B-B14F-4D97-AF65-F5344CB8AC3E}">
        <p14:creationId xmlns:p14="http://schemas.microsoft.com/office/powerpoint/2010/main" val="3519862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41425333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155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1E3DC97B-5AA9-44F3-BA1F-FFD416DCA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FDF6B77A-9F96-488B-9432-E88AF532B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142">
            <a:extLst>
              <a:ext uri="{FF2B5EF4-FFF2-40B4-BE49-F238E27FC236}">
                <a16:creationId xmlns:a16="http://schemas.microsoft.com/office/drawing/2014/main" id="{EBDF6B2E-15CD-485E-A5BF-400A2D042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6D01664A-2C7E-4358-84DC-AE13501E2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146">
            <a:extLst>
              <a:ext uri="{FF2B5EF4-FFF2-40B4-BE49-F238E27FC236}">
                <a16:creationId xmlns:a16="http://schemas.microsoft.com/office/drawing/2014/main" id="{A6BACA26-DCE5-4FFE-AD82-8EC870DD9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VÃ½sledek obrÃ¡zku pro protipovodÅovÃ¡ stavby">
            <a:extLst>
              <a:ext uri="{FF2B5EF4-FFF2-40B4-BE49-F238E27FC236}">
                <a16:creationId xmlns:a16="http://schemas.microsoft.com/office/drawing/2014/main" id="{B254742D-3DE2-4887-9209-2C1F9645B4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49" r="12570" b="-1"/>
          <a:stretch/>
        </p:blipFill>
        <p:spPr bwMode="auto">
          <a:xfrm>
            <a:off x="20" y="-5"/>
            <a:ext cx="4544548" cy="42196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Ã½sledek obrÃ¡zku pro Ãºses">
            <a:extLst>
              <a:ext uri="{FF2B5EF4-FFF2-40B4-BE49-F238E27FC236}">
                <a16:creationId xmlns:a16="http://schemas.microsoft.com/office/drawing/2014/main" id="{451D7B9A-507A-4A2C-A3E6-9A7434EE46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203" r="7631" b="-1"/>
          <a:stretch/>
        </p:blipFill>
        <p:spPr bwMode="auto">
          <a:xfrm>
            <a:off x="4628834" y="10"/>
            <a:ext cx="3732157" cy="4266944"/>
          </a:xfrm>
          <a:prstGeom prst="rect">
            <a:avLst/>
          </a:prstGeom>
          <a:noFill/>
          <a:extLst>
            <a:ext uri="{909E8E84-426E-40DD-AFC4-6F175D3DCCD1}">
              <a14:hiddenFill xmlns:a14="http://schemas.microsoft.com/office/drawing/2010/main">
                <a:solidFill>
                  <a:srgbClr val="FFFFFF"/>
                </a:solidFill>
              </a14:hiddenFill>
            </a:ext>
          </a:extLst>
        </p:spPr>
      </p:pic>
      <p:sp>
        <p:nvSpPr>
          <p:cNvPr id="149" name="Rectangle 148">
            <a:extLst>
              <a:ext uri="{FF2B5EF4-FFF2-40B4-BE49-F238E27FC236}">
                <a16:creationId xmlns:a16="http://schemas.microsoft.com/office/drawing/2014/main" id="{A5F9D3AB-061F-40F2-94F2-0F9DCD1B6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498" y="4267831"/>
            <a:ext cx="7552502" cy="2590169"/>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5089842" y="4571122"/>
            <a:ext cx="6591957" cy="1037907"/>
          </a:xfrm>
        </p:spPr>
        <p:txBody>
          <a:bodyPr vert="horz" lIns="91440" tIns="45720" rIns="91440" bIns="45720" rtlCol="0" anchor="b">
            <a:normAutofit/>
          </a:bodyPr>
          <a:lstStyle/>
          <a:p>
            <a:r>
              <a:rPr lang="en-US" sz="3600">
                <a:solidFill>
                  <a:srgbClr val="FFFFFF"/>
                </a:solidFill>
              </a:rPr>
              <a:t>Účely vyvlastnění</a:t>
            </a:r>
          </a:p>
        </p:txBody>
      </p:sp>
      <p:pic>
        <p:nvPicPr>
          <p:cNvPr id="1030" name="Picture 6" descr="VÃ½sledek obrÃ¡zku pro inÅ¾enÃ½rskÃ© sÃ­tÄ">
            <a:extLst>
              <a:ext uri="{FF2B5EF4-FFF2-40B4-BE49-F238E27FC236}">
                <a16:creationId xmlns:a16="http://schemas.microsoft.com/office/drawing/2014/main" id="{51E55258-C536-4EE2-861D-333933EFAE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639" r="13501"/>
          <a:stretch/>
        </p:blipFill>
        <p:spPr bwMode="auto">
          <a:xfrm>
            <a:off x="8457422" y="5"/>
            <a:ext cx="3734578" cy="4219281"/>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a:extLst>
              <a:ext uri="{FF2B5EF4-FFF2-40B4-BE49-F238E27FC236}">
                <a16:creationId xmlns:a16="http://schemas.microsoft.com/office/drawing/2014/main" id="{70F9BD37-4DB5-4730-821E-01F12FA35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5326" y="4220158"/>
            <a:ext cx="7689094" cy="901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VÃ½sledek obrÃ¡zku pro dopravnÃ­ infrastruktura">
            <a:extLst>
              <a:ext uri="{FF2B5EF4-FFF2-40B4-BE49-F238E27FC236}">
                <a16:creationId xmlns:a16="http://schemas.microsoft.com/office/drawing/2014/main" id="{CB8EFA7E-3D74-453D-B429-602A9FC27D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769" b="2"/>
          <a:stretch/>
        </p:blipFill>
        <p:spPr bwMode="auto">
          <a:xfrm>
            <a:off x="-5" y="4310260"/>
            <a:ext cx="4544568" cy="254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41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33F9EA-EFB1-49B4-A8F0-7BC0C3D0CAB2}"/>
              </a:ext>
            </a:extLst>
          </p:cNvPr>
          <p:cNvSpPr>
            <a:spLocks noGrp="1"/>
          </p:cNvSpPr>
          <p:nvPr>
            <p:ph type="title"/>
          </p:nvPr>
        </p:nvSpPr>
        <p:spPr/>
        <p:txBody>
          <a:bodyPr/>
          <a:lstStyle/>
          <a:p>
            <a:r>
              <a:rPr lang="cs-CZ" dirty="0"/>
              <a:t>Účely vyvlastnění stanovený zvláštním zákonem</a:t>
            </a:r>
          </a:p>
        </p:txBody>
      </p:sp>
      <p:sp>
        <p:nvSpPr>
          <p:cNvPr id="3" name="Zástupný symbol pro obsah 2">
            <a:extLst>
              <a:ext uri="{FF2B5EF4-FFF2-40B4-BE49-F238E27FC236}">
                <a16:creationId xmlns:a16="http://schemas.microsoft.com/office/drawing/2014/main" id="{7AB6CEBA-CB55-460D-B7EB-F78B416BAFEB}"/>
              </a:ext>
            </a:extLst>
          </p:cNvPr>
          <p:cNvSpPr>
            <a:spLocks noGrp="1"/>
          </p:cNvSpPr>
          <p:nvPr>
            <p:ph sz="half" idx="1"/>
          </p:nvPr>
        </p:nvSpPr>
        <p:spPr>
          <a:xfrm>
            <a:off x="581193" y="2228003"/>
            <a:ext cx="5422390" cy="4304772"/>
          </a:xfrm>
        </p:spPr>
        <p:txBody>
          <a:bodyPr>
            <a:normAutofit fontScale="92500" lnSpcReduction="20000"/>
          </a:bodyPr>
          <a:lstStyle/>
          <a:p>
            <a:r>
              <a:rPr lang="cs-CZ" dirty="0"/>
              <a:t>Stavební zákon (§ 170)</a:t>
            </a:r>
          </a:p>
          <a:p>
            <a:r>
              <a:rPr lang="cs-CZ" dirty="0"/>
              <a:t>Zákon o vodách</a:t>
            </a:r>
          </a:p>
          <a:p>
            <a:pPr lvl="1"/>
            <a:r>
              <a:rPr lang="cs-CZ" dirty="0"/>
              <a:t>Práva k pozemkům a stavbám, potřebným pro uskutečnění veřejně prospěšných staveb na ochranu před povodněmi, lze odejmout nebo omezit postupem podle zákona o vyvlastnění.</a:t>
            </a:r>
          </a:p>
          <a:p>
            <a:r>
              <a:rPr lang="cs-CZ" dirty="0"/>
              <a:t>Zákon o státní památkové péči</a:t>
            </a:r>
          </a:p>
          <a:p>
            <a:pPr lvl="1"/>
            <a:r>
              <a:rPr lang="cs-CZ" dirty="0"/>
              <a:t>Ochranné pásmo</a:t>
            </a:r>
          </a:p>
          <a:p>
            <a:pPr lvl="1"/>
            <a:r>
              <a:rPr lang="cs-CZ" dirty="0"/>
              <a:t>Zanedbaná kulturní památka</a:t>
            </a:r>
          </a:p>
          <a:p>
            <a:r>
              <a:rPr lang="cs-CZ" dirty="0"/>
              <a:t>Lázeňský zákon </a:t>
            </a:r>
          </a:p>
          <a:p>
            <a:pPr lvl="1"/>
            <a:r>
              <a:rPr lang="cs-CZ" dirty="0"/>
              <a:t>Pokud vlastník nemovitosti brání</a:t>
            </a:r>
          </a:p>
          <a:p>
            <a:pPr lvl="2"/>
            <a:r>
              <a:rPr lang="cs-CZ" dirty="0"/>
              <a:t>a) vyhledávání přírodního léčivého zdroje, lze vlastnická práva k nemovitosti omezit,</a:t>
            </a:r>
          </a:p>
          <a:p>
            <a:pPr lvl="2"/>
            <a:r>
              <a:rPr lang="cs-CZ" dirty="0"/>
              <a:t>b) využívání nebo ochraně přírodního léčivého zdroje a ochraně zdroje přírodní minerální vody, lze vlastnická práva omezit nebo nemovitost vyvlastnit.</a:t>
            </a:r>
          </a:p>
        </p:txBody>
      </p:sp>
      <p:sp>
        <p:nvSpPr>
          <p:cNvPr id="4" name="Zástupný symbol pro obsah 3">
            <a:extLst>
              <a:ext uri="{FF2B5EF4-FFF2-40B4-BE49-F238E27FC236}">
                <a16:creationId xmlns:a16="http://schemas.microsoft.com/office/drawing/2014/main" id="{708B4573-21B6-4F1A-ACF0-B3FECA6FA3B9}"/>
              </a:ext>
            </a:extLst>
          </p:cNvPr>
          <p:cNvSpPr>
            <a:spLocks noGrp="1"/>
          </p:cNvSpPr>
          <p:nvPr>
            <p:ph sz="half" idx="2"/>
          </p:nvPr>
        </p:nvSpPr>
        <p:spPr>
          <a:xfrm>
            <a:off x="6188417" y="2228003"/>
            <a:ext cx="5422392" cy="4304772"/>
          </a:xfrm>
        </p:spPr>
        <p:txBody>
          <a:bodyPr>
            <a:normAutofit fontScale="92500" lnSpcReduction="20000"/>
          </a:bodyPr>
          <a:lstStyle/>
          <a:p>
            <a:r>
              <a:rPr lang="cs-CZ" dirty="0"/>
              <a:t>Zákon o pozemních komunikacích</a:t>
            </a:r>
          </a:p>
          <a:p>
            <a:pPr lvl="1"/>
            <a:r>
              <a:rPr lang="cs-CZ" dirty="0"/>
              <a:t>Podle zvláštního právního předpisu lze odejmout nebo omezit</a:t>
            </a:r>
          </a:p>
          <a:p>
            <a:pPr lvl="2"/>
            <a:r>
              <a:rPr lang="cs-CZ" dirty="0"/>
              <a:t>a) vlastnické právo k pozemku nebo ke stavbě nebo právo odpovídající věcnému břemenu k pozemku nebo ke stavbě potřebným k uskutečnění výstavby, opravy, úpravy, modernizace nebo rekonstrukce dálnice, silnice, místní komunikace I. třídy, jejich součástí, příslušenství nebo staveb souvisejících,</a:t>
            </a:r>
          </a:p>
          <a:p>
            <a:pPr lvl="2"/>
            <a:r>
              <a:rPr lang="cs-CZ" dirty="0"/>
              <a:t>b) vlastnické právo k pozemku, jestliže byla dálnice, silnice nebo místní komunikace zřízena na cizím pozemku.</a:t>
            </a:r>
          </a:p>
          <a:p>
            <a:r>
              <a:rPr lang="cs-CZ" dirty="0"/>
              <a:t>Energetický zákon</a:t>
            </a:r>
          </a:p>
          <a:p>
            <a:r>
              <a:rPr lang="cs-CZ" dirty="0"/>
              <a:t>Zákon o elektronických komunikacích</a:t>
            </a:r>
          </a:p>
        </p:txBody>
      </p:sp>
    </p:spTree>
    <p:extLst>
      <p:ext uri="{BB962C8B-B14F-4D97-AF65-F5344CB8AC3E}">
        <p14:creationId xmlns:p14="http://schemas.microsoft.com/office/powerpoint/2010/main" val="3126492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E8BBDFE-62E2-4466-9C6A-1F45C495AB5A}"/>
              </a:ext>
            </a:extLst>
          </p:cNvPr>
          <p:cNvSpPr>
            <a:spLocks noGrp="1"/>
          </p:cNvSpPr>
          <p:nvPr>
            <p:ph type="title"/>
          </p:nvPr>
        </p:nvSpPr>
        <p:spPr/>
        <p:txBody>
          <a:bodyPr/>
          <a:lstStyle/>
          <a:p>
            <a:r>
              <a:rPr lang="cs-CZ" dirty="0"/>
              <a:t>§ 170 stavebního zákona</a:t>
            </a:r>
          </a:p>
        </p:txBody>
      </p:sp>
      <p:sp>
        <p:nvSpPr>
          <p:cNvPr id="6" name="Zástupný symbol pro obsah 5">
            <a:extLst>
              <a:ext uri="{FF2B5EF4-FFF2-40B4-BE49-F238E27FC236}">
                <a16:creationId xmlns:a16="http://schemas.microsoft.com/office/drawing/2014/main" id="{F47462EF-6125-4F4D-BA6F-F8A241C7DEC1}"/>
              </a:ext>
            </a:extLst>
          </p:cNvPr>
          <p:cNvSpPr>
            <a:spLocks noGrp="1"/>
          </p:cNvSpPr>
          <p:nvPr>
            <p:ph idx="1"/>
          </p:nvPr>
        </p:nvSpPr>
        <p:spPr/>
        <p:txBody>
          <a:bodyPr>
            <a:normAutofit/>
          </a:bodyPr>
          <a:lstStyle/>
          <a:p>
            <a:r>
              <a:rPr lang="cs-CZ" dirty="0"/>
              <a:t>Práva k pozemkům a stavbám, potřebná pro uskutečnění staveb nebo jiných veřejně prospěšných opatření podle tohoto zákona, lze odejmout nebo omezit, jsou-li vymezeny ve vydané územně plánovací dokumentaci a jde-li o</a:t>
            </a:r>
          </a:p>
          <a:p>
            <a:pPr lvl="1"/>
            <a:r>
              <a:rPr lang="cs-CZ" dirty="0"/>
              <a:t>a) veřejně prospěšnou stavbu dopravní a technické infrastruktury, včetně plochy nezbytné k zajištění její výstavby a řádného užívání pro stanovený účel,</a:t>
            </a:r>
          </a:p>
          <a:p>
            <a:pPr lvl="1"/>
            <a:r>
              <a:rPr lang="cs-CZ" dirty="0"/>
              <a:t>b) veřejně prospěšné opatření, a to snižování ohrožení v území povodněmi a jinými přírodními katastrofami, zvyšování retenčních schopností území, založení prvků územního systému ekologické stability a ochranu archeologického dědictví,</a:t>
            </a:r>
          </a:p>
          <a:p>
            <a:pPr lvl="1"/>
            <a:r>
              <a:rPr lang="cs-CZ" dirty="0"/>
              <a:t>c) stavby a opatření k zajišťování obrany a bezpečnosti státu,</a:t>
            </a:r>
          </a:p>
          <a:p>
            <a:pPr lvl="1"/>
            <a:r>
              <a:rPr lang="cs-CZ" dirty="0"/>
              <a:t>d) asanaci (ozdravění) území.</a:t>
            </a:r>
          </a:p>
          <a:p>
            <a:r>
              <a:rPr lang="cs-CZ" dirty="0"/>
              <a:t>Právo k pozemku nebo stavbě lze odejmout nebo omezit též k vytvoření podmínek pro nezbytný přístup, řádné užívání stavby nebo příjezd k pozemku nebo stavbě.</a:t>
            </a:r>
          </a:p>
        </p:txBody>
      </p:sp>
    </p:spTree>
    <p:extLst>
      <p:ext uri="{BB962C8B-B14F-4D97-AF65-F5344CB8AC3E}">
        <p14:creationId xmlns:p14="http://schemas.microsoft.com/office/powerpoint/2010/main" val="104994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B8AD8F-0681-4527-88FC-E6A92467B851}"/>
              </a:ext>
            </a:extLst>
          </p:cNvPr>
          <p:cNvSpPr>
            <a:spLocks noGrp="1"/>
          </p:cNvSpPr>
          <p:nvPr>
            <p:ph type="title"/>
          </p:nvPr>
        </p:nvSpPr>
        <p:spPr/>
        <p:txBody>
          <a:bodyPr/>
          <a:lstStyle/>
          <a:p>
            <a:r>
              <a:rPr lang="cs-CZ" dirty="0"/>
              <a:t>Předmět vlastnického práva k pozemkům.</a:t>
            </a:r>
          </a:p>
        </p:txBody>
      </p:sp>
      <p:sp>
        <p:nvSpPr>
          <p:cNvPr id="3" name="Zástupný symbol pro obsah 2">
            <a:extLst>
              <a:ext uri="{FF2B5EF4-FFF2-40B4-BE49-F238E27FC236}">
                <a16:creationId xmlns:a16="http://schemas.microsoft.com/office/drawing/2014/main" id="{FA46C239-4102-4D68-9FE7-90BA68750079}"/>
              </a:ext>
            </a:extLst>
          </p:cNvPr>
          <p:cNvSpPr>
            <a:spLocks noGrp="1"/>
          </p:cNvSpPr>
          <p:nvPr>
            <p:ph idx="1"/>
          </p:nvPr>
        </p:nvSpPr>
        <p:spPr/>
        <p:txBody>
          <a:bodyPr>
            <a:normAutofit/>
          </a:bodyPr>
          <a:lstStyle/>
          <a:p>
            <a:r>
              <a:rPr lang="cs-CZ" dirty="0"/>
              <a:t>Pozemek jako trojrozměrná věc vs. § 1023 OZ</a:t>
            </a:r>
          </a:p>
          <a:p>
            <a:pPr lvl="1"/>
            <a:r>
              <a:rPr lang="cs-CZ" dirty="0"/>
              <a:t>Opakování z přednášky č. 1</a:t>
            </a:r>
          </a:p>
          <a:p>
            <a:pPr lvl="2"/>
            <a:r>
              <a:rPr lang="cs-CZ" dirty="0"/>
              <a:t>„Věci“, které nejsou součástí ani příslušenstvím pozemku</a:t>
            </a:r>
          </a:p>
          <a:p>
            <a:pPr lvl="1"/>
            <a:r>
              <a:rPr lang="cs-CZ" dirty="0"/>
              <a:t>Příslušenství pozemku</a:t>
            </a:r>
          </a:p>
          <a:p>
            <a:pPr lvl="2"/>
            <a:r>
              <a:rPr lang="cs-CZ" dirty="0"/>
              <a:t>vedlejší věc vlastníka u věci hlavní, je-li účelem vedlejší věci, aby se jí trvale užívalo společně s hlavní věcí v rámci jejich hospodářského určení</a:t>
            </a:r>
          </a:p>
          <a:p>
            <a:pPr lvl="2"/>
            <a:r>
              <a:rPr lang="cs-CZ" i="1" dirty="0"/>
              <a:t>Je-li stavba součástí pozemku, jsou vedlejší věci vlastníka u stavby příslušenstvím pozemku, je-li jejich účelem, aby se jich se stavbou nebo pozemkem v rámci jejich hospodářského účelu trvale užívalo.</a:t>
            </a:r>
          </a:p>
          <a:p>
            <a:pPr lvl="2"/>
            <a:r>
              <a:rPr lang="cs-CZ" i="1" dirty="0"/>
              <a:t>Při převodu vlastnictví sdílí příslušenství věci právní osud věci hlavní bez zřetele k tomu, jestli účastníci smlouvy v ní toto příslušenství přímo identifikovali. </a:t>
            </a:r>
            <a:r>
              <a:rPr lang="cs-CZ" dirty="0"/>
              <a:t>NS 28 </a:t>
            </a:r>
            <a:r>
              <a:rPr lang="cs-CZ" dirty="0" err="1"/>
              <a:t>Cdo</a:t>
            </a:r>
            <a:r>
              <a:rPr lang="cs-CZ" dirty="0"/>
              <a:t> 133/2001</a:t>
            </a:r>
          </a:p>
        </p:txBody>
      </p:sp>
    </p:spTree>
    <p:extLst>
      <p:ext uri="{BB962C8B-B14F-4D97-AF65-F5344CB8AC3E}">
        <p14:creationId xmlns:p14="http://schemas.microsoft.com/office/powerpoint/2010/main" val="2642155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vyvlastnění. Veřejný zájem</a:t>
            </a:r>
          </a:p>
        </p:txBody>
      </p:sp>
      <p:sp>
        <p:nvSpPr>
          <p:cNvPr id="3" name="Zástupný symbol pro obsah 2"/>
          <p:cNvSpPr>
            <a:spLocks noGrp="1"/>
          </p:cNvSpPr>
          <p:nvPr>
            <p:ph idx="1"/>
          </p:nvPr>
        </p:nvSpPr>
        <p:spPr/>
        <p:txBody>
          <a:bodyPr/>
          <a:lstStyle/>
          <a:p>
            <a:r>
              <a:rPr lang="cs-CZ" dirty="0"/>
              <a:t>Veřejný zájem na dosažení účelu vyvlastnění převažuje nad zachováním dosavadních práv vyvlastňovaného</a:t>
            </a:r>
          </a:p>
          <a:p>
            <a:pPr lvl="1"/>
            <a:r>
              <a:rPr lang="cs-CZ" dirty="0"/>
              <a:t>Prokázání ve vyvlastňovacím řízení</a:t>
            </a:r>
          </a:p>
          <a:p>
            <a:pPr lvl="1"/>
            <a:r>
              <a:rPr lang="cs-CZ" dirty="0"/>
              <a:t>V konkrétně určené věci nelze stanovit zákonem</a:t>
            </a:r>
          </a:p>
          <a:p>
            <a:endParaRPr lang="cs-CZ" dirty="0"/>
          </a:p>
        </p:txBody>
      </p:sp>
    </p:spTree>
    <p:extLst>
      <p:ext uri="{BB962C8B-B14F-4D97-AF65-F5344CB8AC3E}">
        <p14:creationId xmlns:p14="http://schemas.microsoft.com/office/powerpoint/2010/main" val="1897008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vyvlastnění</a:t>
            </a:r>
          </a:p>
        </p:txBody>
      </p:sp>
      <p:sp>
        <p:nvSpPr>
          <p:cNvPr id="3" name="Zástupný symbol pro obsah 2"/>
          <p:cNvSpPr>
            <a:spLocks noGrp="1"/>
          </p:cNvSpPr>
          <p:nvPr>
            <p:ph idx="1"/>
          </p:nvPr>
        </p:nvSpPr>
        <p:spPr/>
        <p:txBody>
          <a:bodyPr/>
          <a:lstStyle/>
          <a:p>
            <a:r>
              <a:rPr lang="cs-CZ" dirty="0"/>
              <a:t>Subsidiarita vyvlastnění</a:t>
            </a:r>
          </a:p>
          <a:p>
            <a:pPr lvl="1"/>
            <a:r>
              <a:rPr lang="cs-CZ" dirty="0"/>
              <a:t>Práva potřebná pro uskutečnění účelu vyvlastnění nelze získat dohodou nebo jiným způsobem</a:t>
            </a:r>
          </a:p>
          <a:p>
            <a:pPr lvl="2"/>
            <a:r>
              <a:rPr lang="cs-CZ" dirty="0"/>
              <a:t>Doručení návrhu dohody – výzva k jednání/uplynutí lhůty k akceptaci návrhu – návrh na vyvlastnění</a:t>
            </a:r>
          </a:p>
          <a:p>
            <a:pPr lvl="2"/>
            <a:r>
              <a:rPr lang="cs-CZ" dirty="0"/>
              <a:t>Výše kupní ceny v návrhu dohody není upravena (s výjimkou zákona o urychlení výstavby)</a:t>
            </a:r>
          </a:p>
          <a:p>
            <a:r>
              <a:rPr lang="cs-CZ" dirty="0"/>
              <a:t>Soulad s cíli a úkoly územního plánování</a:t>
            </a:r>
          </a:p>
          <a:p>
            <a:pPr lvl="1"/>
            <a:r>
              <a:rPr lang="cs-CZ" dirty="0"/>
              <a:t>Územní rozhodnutí jako podklad k žádosti o zahájení vyvlastňovacího řízení</a:t>
            </a:r>
          </a:p>
          <a:p>
            <a:endParaRPr lang="cs-CZ" dirty="0"/>
          </a:p>
          <a:p>
            <a:endParaRPr lang="cs-CZ" dirty="0"/>
          </a:p>
        </p:txBody>
      </p:sp>
    </p:spTree>
    <p:extLst>
      <p:ext uri="{BB962C8B-B14F-4D97-AF65-F5344CB8AC3E}">
        <p14:creationId xmlns:p14="http://schemas.microsoft.com/office/powerpoint/2010/main" val="1273318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vyvlastnění. Princip minimalizace.</a:t>
            </a:r>
          </a:p>
        </p:txBody>
      </p:sp>
      <p:sp>
        <p:nvSpPr>
          <p:cNvPr id="3" name="Zástupný symbol pro obsah 2"/>
          <p:cNvSpPr>
            <a:spLocks noGrp="1"/>
          </p:cNvSpPr>
          <p:nvPr>
            <p:ph idx="1"/>
          </p:nvPr>
        </p:nvSpPr>
        <p:spPr/>
        <p:txBody>
          <a:bodyPr/>
          <a:lstStyle/>
          <a:p>
            <a:r>
              <a:rPr lang="cs-CZ" dirty="0"/>
              <a:t>Rozsah, který je nezbytný k dosažení účelu vyvlastnění </a:t>
            </a:r>
          </a:p>
          <a:p>
            <a:pPr lvl="1"/>
            <a:r>
              <a:rPr lang="cs-CZ" dirty="0"/>
              <a:t>Princip minimalizace zásahu</a:t>
            </a:r>
          </a:p>
          <a:p>
            <a:pPr lvl="2"/>
            <a:r>
              <a:rPr lang="cs-CZ" dirty="0"/>
              <a:t>Intenzita (odnětí vs. omezení) a rozsah (část vs. celý pozemek)</a:t>
            </a:r>
          </a:p>
          <a:p>
            <a:pPr lvl="2"/>
            <a:r>
              <a:rPr lang="cs-CZ" dirty="0"/>
              <a:t>Rozšíření předmětu vyvlastnění na žádost</a:t>
            </a:r>
          </a:p>
          <a:p>
            <a:endParaRPr lang="cs-CZ" dirty="0"/>
          </a:p>
        </p:txBody>
      </p:sp>
    </p:spTree>
    <p:extLst>
      <p:ext uri="{BB962C8B-B14F-4D97-AF65-F5344CB8AC3E}">
        <p14:creationId xmlns:p14="http://schemas.microsoft.com/office/powerpoint/2010/main" val="45246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A2E490-A1DE-425A-BD5E-F14990AC0D3E}"/>
              </a:ext>
            </a:extLst>
          </p:cNvPr>
          <p:cNvSpPr>
            <a:spLocks noGrp="1"/>
          </p:cNvSpPr>
          <p:nvPr>
            <p:ph type="title"/>
          </p:nvPr>
        </p:nvSpPr>
        <p:spPr/>
        <p:txBody>
          <a:bodyPr/>
          <a:lstStyle/>
          <a:p>
            <a:r>
              <a:rPr lang="cs-CZ" dirty="0"/>
              <a:t>Podmínky vyvlastnění. Náhrada za vyvlastnění.</a:t>
            </a:r>
          </a:p>
        </p:txBody>
      </p:sp>
      <p:sp>
        <p:nvSpPr>
          <p:cNvPr id="3" name="Zástupný symbol pro obsah 2">
            <a:extLst>
              <a:ext uri="{FF2B5EF4-FFF2-40B4-BE49-F238E27FC236}">
                <a16:creationId xmlns:a16="http://schemas.microsoft.com/office/drawing/2014/main" id="{873D1B75-4EDE-4460-BB01-5283D696A15E}"/>
              </a:ext>
            </a:extLst>
          </p:cNvPr>
          <p:cNvSpPr>
            <a:spLocks noGrp="1"/>
          </p:cNvSpPr>
          <p:nvPr>
            <p:ph sz="half" idx="1"/>
          </p:nvPr>
        </p:nvSpPr>
        <p:spPr/>
        <p:txBody>
          <a:bodyPr>
            <a:normAutofit fontScale="92500" lnSpcReduction="10000"/>
          </a:bodyPr>
          <a:lstStyle/>
          <a:p>
            <a:r>
              <a:rPr lang="cs-CZ" dirty="0"/>
              <a:t>Náhrada za pozemek</a:t>
            </a:r>
          </a:p>
          <a:p>
            <a:pPr lvl="1"/>
            <a:r>
              <a:rPr lang="cs-CZ" dirty="0"/>
              <a:t>Cena určená znaleckým posudkem</a:t>
            </a:r>
          </a:p>
          <a:p>
            <a:pPr lvl="2"/>
            <a:r>
              <a:rPr lang="cs-CZ" dirty="0"/>
              <a:t>Ve výši ceny obvyklé</a:t>
            </a:r>
          </a:p>
          <a:p>
            <a:pPr lvl="2"/>
            <a:r>
              <a:rPr lang="cs-CZ" dirty="0"/>
              <a:t>Princip „pole za pole“</a:t>
            </a:r>
          </a:p>
          <a:p>
            <a:pPr lvl="1"/>
            <a:r>
              <a:rPr lang="cs-CZ" dirty="0"/>
              <a:t>Náhradní pozemek</a:t>
            </a:r>
          </a:p>
          <a:p>
            <a:pPr lvl="2"/>
            <a:r>
              <a:rPr lang="cs-CZ" dirty="0"/>
              <a:t>Směna</a:t>
            </a:r>
          </a:p>
          <a:p>
            <a:r>
              <a:rPr lang="cs-CZ" dirty="0"/>
              <a:t>Náhrada nákladů</a:t>
            </a:r>
          </a:p>
          <a:p>
            <a:r>
              <a:rPr lang="cs-CZ" dirty="0"/>
              <a:t>Dodatečná náhrada</a:t>
            </a:r>
          </a:p>
          <a:p>
            <a:pPr lvl="1"/>
            <a:r>
              <a:rPr lang="cs-CZ" dirty="0"/>
              <a:t>V rámci soudního projednání</a:t>
            </a:r>
          </a:p>
        </p:txBody>
      </p:sp>
      <p:sp>
        <p:nvSpPr>
          <p:cNvPr id="4" name="Zástupný symbol pro obsah 3">
            <a:extLst>
              <a:ext uri="{FF2B5EF4-FFF2-40B4-BE49-F238E27FC236}">
                <a16:creationId xmlns:a16="http://schemas.microsoft.com/office/drawing/2014/main" id="{670E72F4-5DD5-451C-A2CB-C8FB47F8086D}"/>
              </a:ext>
            </a:extLst>
          </p:cNvPr>
          <p:cNvSpPr>
            <a:spLocks noGrp="1"/>
          </p:cNvSpPr>
          <p:nvPr>
            <p:ph sz="half" idx="2"/>
          </p:nvPr>
        </p:nvSpPr>
        <p:spPr/>
        <p:txBody>
          <a:bodyPr>
            <a:normAutofit fontScale="92500" lnSpcReduction="10000"/>
          </a:bodyPr>
          <a:lstStyle/>
          <a:p>
            <a:r>
              <a:rPr lang="cs-CZ" i="1" dirty="0"/>
              <a:t>Výše náhrady za vyvlastnění má být stanovena ve výši, která má vyvlastňovanému zajistit, aby mu nevznikla majetková újma (s přihlédnutím k místu a času), a ze znaleckého posudku se přitom vychází. </a:t>
            </a:r>
          </a:p>
          <a:p>
            <a:r>
              <a:rPr lang="cs-CZ" i="1" dirty="0"/>
              <a:t>Skutečnost, že ustanovení § 20 odst. 1 zákona o vyvlastnění stanoví, kdo a za jakých okolností má takový znalecký posudek obstarat (vyžádat jej) neznamená, že by se něco měnilo na základním požadavku stanovení výše náhrady tak, aby odpovídala majetkové újmě, která se u vyvlastňovaného projeví v důsledku vyvlastnění. Slouží jen tomu, aby v procesu vyvlastňování byl dán návod k postupu za účelem nalezení optimálního řešení pro vyvlastňovaného i vyvlastňovatele. </a:t>
            </a:r>
          </a:p>
          <a:p>
            <a:r>
              <a:rPr lang="cs-CZ" dirty="0"/>
              <a:t>NS</a:t>
            </a:r>
            <a:r>
              <a:rPr lang="cs-CZ" i="1" dirty="0"/>
              <a:t> </a:t>
            </a:r>
            <a:r>
              <a:rPr lang="cs-CZ" dirty="0"/>
              <a:t>21 </a:t>
            </a:r>
            <a:r>
              <a:rPr lang="cs-CZ" dirty="0" err="1"/>
              <a:t>Cdo</a:t>
            </a:r>
            <a:r>
              <a:rPr lang="cs-CZ" dirty="0"/>
              <a:t> 3380/2014</a:t>
            </a:r>
          </a:p>
        </p:txBody>
      </p:sp>
    </p:spTree>
    <p:extLst>
      <p:ext uri="{BB962C8B-B14F-4D97-AF65-F5344CB8AC3E}">
        <p14:creationId xmlns:p14="http://schemas.microsoft.com/office/powerpoint/2010/main" val="1387920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Vyvlastnění a práva třetích osob</a:t>
            </a:r>
          </a:p>
        </p:txBody>
      </p:sp>
      <p:sp>
        <p:nvSpPr>
          <p:cNvPr id="3" name="Zástupný symbol pro obsah 2"/>
          <p:cNvSpPr>
            <a:spLocks noGrp="1"/>
          </p:cNvSpPr>
          <p:nvPr>
            <p:ph idx="1"/>
          </p:nvPr>
        </p:nvSpPr>
        <p:spPr/>
        <p:txBody>
          <a:bodyPr/>
          <a:lstStyle/>
          <a:p>
            <a:r>
              <a:rPr lang="cs-CZ" dirty="0"/>
              <a:t>Zanikají všechna práva třetích osob k vyvlastněnému pozemku nebo stavbě, s výjimkami</a:t>
            </a:r>
          </a:p>
          <a:p>
            <a:pPr lvl="1"/>
            <a:r>
              <a:rPr lang="cs-CZ" dirty="0"/>
              <a:t>Právo nájmu bytu, nebytového prostoru, stavby nebo pozemku</a:t>
            </a:r>
          </a:p>
          <a:p>
            <a:pPr lvl="1"/>
            <a:r>
              <a:rPr lang="cs-CZ" dirty="0"/>
              <a:t>Věcná břemena, u nichž veřejný zájem vyžaduje, aby i po vyvlastnění pozemek nebo stavbu nadále zatěžovala</a:t>
            </a:r>
          </a:p>
        </p:txBody>
      </p:sp>
    </p:spTree>
    <p:extLst>
      <p:ext uri="{BB962C8B-B14F-4D97-AF65-F5344CB8AC3E}">
        <p14:creationId xmlns:p14="http://schemas.microsoft.com/office/powerpoint/2010/main" val="4153767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Vyvlastňovací řízení </a:t>
            </a:r>
          </a:p>
        </p:txBody>
      </p:sp>
      <p:graphicFrame>
        <p:nvGraphicFramePr>
          <p:cNvPr id="4" name="Zástupný symbol pro obsah 3">
            <a:extLst>
              <a:ext uri="{FF2B5EF4-FFF2-40B4-BE49-F238E27FC236}">
                <a16:creationId xmlns:a16="http://schemas.microsoft.com/office/drawing/2014/main" id="{EF67F157-16DF-4CAD-A5F3-4A037FF72FD5}"/>
              </a:ext>
            </a:extLst>
          </p:cNvPr>
          <p:cNvGraphicFramePr>
            <a:graphicFrameLocks noGrp="1"/>
          </p:cNvGraphicFramePr>
          <p:nvPr>
            <p:ph idx="1"/>
            <p:extLst>
              <p:ext uri="{D42A27DB-BD31-4B8C-83A1-F6EECF244321}">
                <p14:modId xmlns:p14="http://schemas.microsoft.com/office/powerpoint/2010/main" val="3414052337"/>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304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218751-CAB3-43A5-A78D-73E5D0FE4D34}"/>
              </a:ext>
            </a:extLst>
          </p:cNvPr>
          <p:cNvSpPr>
            <a:spLocks noGrp="1"/>
          </p:cNvSpPr>
          <p:nvPr>
            <p:ph type="title"/>
          </p:nvPr>
        </p:nvSpPr>
        <p:spPr/>
        <p:txBody>
          <a:bodyPr/>
          <a:lstStyle/>
          <a:p>
            <a:r>
              <a:rPr lang="cs-CZ" dirty="0"/>
              <a:t>Rozhodnutí =  dva samostatné výroky</a:t>
            </a:r>
          </a:p>
        </p:txBody>
      </p:sp>
      <p:sp>
        <p:nvSpPr>
          <p:cNvPr id="4" name="Zástupný symbol pro text 3">
            <a:extLst>
              <a:ext uri="{FF2B5EF4-FFF2-40B4-BE49-F238E27FC236}">
                <a16:creationId xmlns:a16="http://schemas.microsoft.com/office/drawing/2014/main" id="{10E2E9D7-4B31-4D27-A83F-838D3A20711E}"/>
              </a:ext>
            </a:extLst>
          </p:cNvPr>
          <p:cNvSpPr>
            <a:spLocks noGrp="1"/>
          </p:cNvSpPr>
          <p:nvPr>
            <p:ph type="body" idx="1"/>
          </p:nvPr>
        </p:nvSpPr>
        <p:spPr/>
        <p:txBody>
          <a:bodyPr/>
          <a:lstStyle/>
          <a:p>
            <a:r>
              <a:rPr lang="cs-CZ" dirty="0"/>
              <a:t>O vyvlastnění </a:t>
            </a:r>
          </a:p>
        </p:txBody>
      </p:sp>
      <p:sp>
        <p:nvSpPr>
          <p:cNvPr id="3" name="Zástupný symbol pro obsah 2">
            <a:extLst>
              <a:ext uri="{FF2B5EF4-FFF2-40B4-BE49-F238E27FC236}">
                <a16:creationId xmlns:a16="http://schemas.microsoft.com/office/drawing/2014/main" id="{823EE76E-933D-46EF-9C19-BC57C436D7F9}"/>
              </a:ext>
            </a:extLst>
          </p:cNvPr>
          <p:cNvSpPr>
            <a:spLocks noGrp="1"/>
          </p:cNvSpPr>
          <p:nvPr>
            <p:ph sz="half" idx="2"/>
          </p:nvPr>
        </p:nvSpPr>
        <p:spPr>
          <a:xfrm>
            <a:off x="581194" y="2926052"/>
            <a:ext cx="5393100" cy="3569016"/>
          </a:xfrm>
        </p:spPr>
        <p:txBody>
          <a:bodyPr>
            <a:normAutofit fontScale="70000" lnSpcReduction="20000"/>
          </a:bodyPr>
          <a:lstStyle/>
          <a:p>
            <a:r>
              <a:rPr lang="cs-CZ" dirty="0"/>
              <a:t>1. zrušení nebo omezení práva odpovídajícího věcnému břemenu k pozemku nebo ke stavbě, jichž se vyvlastnění týká, nebo</a:t>
            </a:r>
          </a:p>
          <a:p>
            <a:r>
              <a:rPr lang="cs-CZ" dirty="0"/>
              <a:t>2. omezení vlastnického práva k pozemku nebo ke stavbě zřízením věcného břemene ve prospěch vyvlastnitele a vymezí jeho obsah, anebo</a:t>
            </a:r>
          </a:p>
          <a:p>
            <a:r>
              <a:rPr lang="cs-CZ" dirty="0"/>
              <a:t>3. odnětí vlastnického práva vyvlastňovaného k pozemku nebo ke stavbě a o jeho přechodu na vyvlastnitele</a:t>
            </a:r>
          </a:p>
          <a:p>
            <a:r>
              <a:rPr lang="cs-CZ" dirty="0"/>
              <a:t>4. vyžaduje-li to veřejný zájem, určení, která práva spojená s pozemkem, stavbou nebo jejich částí vyvlastněním nezaniknou</a:t>
            </a:r>
          </a:p>
          <a:p>
            <a:r>
              <a:rPr lang="cs-CZ" dirty="0"/>
              <a:t>5. určení, v jaké lhůtě je vyvlastnitel povinen zahájit uskutečňování účelu vyvlastnění; lhůta nesmí být delší než 2 roky od právní moci rozhodnutí</a:t>
            </a:r>
          </a:p>
          <a:p>
            <a:endParaRPr lang="cs-CZ" dirty="0"/>
          </a:p>
          <a:p>
            <a:r>
              <a:rPr lang="cs-CZ" dirty="0"/>
              <a:t>Odvolání </a:t>
            </a:r>
          </a:p>
          <a:p>
            <a:pPr lvl="1"/>
            <a:r>
              <a:rPr lang="cs-CZ" dirty="0"/>
              <a:t>Vždy odkladný účinek</a:t>
            </a:r>
          </a:p>
          <a:p>
            <a:r>
              <a:rPr lang="cs-CZ" dirty="0"/>
              <a:t>Soudní přezkum v rámci správního soudnictví</a:t>
            </a:r>
          </a:p>
        </p:txBody>
      </p:sp>
      <p:sp>
        <p:nvSpPr>
          <p:cNvPr id="5" name="Zástupný symbol pro text 4">
            <a:extLst>
              <a:ext uri="{FF2B5EF4-FFF2-40B4-BE49-F238E27FC236}">
                <a16:creationId xmlns:a16="http://schemas.microsoft.com/office/drawing/2014/main" id="{6F6C43CC-5B79-46A5-AEEE-66D27B3B43ED}"/>
              </a:ext>
            </a:extLst>
          </p:cNvPr>
          <p:cNvSpPr>
            <a:spLocks noGrp="1"/>
          </p:cNvSpPr>
          <p:nvPr>
            <p:ph type="body" sz="quarter" idx="3"/>
          </p:nvPr>
        </p:nvSpPr>
        <p:spPr/>
        <p:txBody>
          <a:bodyPr/>
          <a:lstStyle/>
          <a:p>
            <a:r>
              <a:rPr lang="cs-CZ" dirty="0"/>
              <a:t>O náhradě za vyvlastnění </a:t>
            </a:r>
          </a:p>
        </p:txBody>
      </p:sp>
      <p:sp>
        <p:nvSpPr>
          <p:cNvPr id="6" name="Zástupný symbol pro obsah 5">
            <a:extLst>
              <a:ext uri="{FF2B5EF4-FFF2-40B4-BE49-F238E27FC236}">
                <a16:creationId xmlns:a16="http://schemas.microsoft.com/office/drawing/2014/main" id="{96CC2DBC-A7B9-4A90-924E-BCFCBC46B9A3}"/>
              </a:ext>
            </a:extLst>
          </p:cNvPr>
          <p:cNvSpPr>
            <a:spLocks noGrp="1"/>
          </p:cNvSpPr>
          <p:nvPr>
            <p:ph sz="quarter" idx="4"/>
          </p:nvPr>
        </p:nvSpPr>
        <p:spPr>
          <a:xfrm>
            <a:off x="6217709" y="2926052"/>
            <a:ext cx="5393100" cy="3569016"/>
          </a:xfrm>
        </p:spPr>
        <p:txBody>
          <a:bodyPr>
            <a:normAutofit fontScale="70000" lnSpcReduction="20000"/>
          </a:bodyPr>
          <a:lstStyle/>
          <a:p>
            <a:r>
              <a:rPr lang="cs-CZ" dirty="0"/>
              <a:t>1. stanoví výši náhrady pro vyvlastňovaného, jakož i pro oprávněného z věcného břemene, jejichž práva vyvlastněním zanikají, a uloží vyvlastniteli, aby jim náhrady zaplatil ve lhůtě, která nesmí být delší než 60 dnů od právní moci rozhodnutí,</a:t>
            </a:r>
          </a:p>
          <a:p>
            <a:r>
              <a:rPr lang="cs-CZ" dirty="0"/>
              <a:t>2. určení, jaký pozemek nebo stavba přechází do vlastnictví vyvlastňovaného, popřípadě rozhodne též o vyrovnání rozdílu v ceně, včetně lhůty k poskytnutí plnění, </a:t>
            </a:r>
          </a:p>
          <a:p>
            <a:r>
              <a:rPr lang="cs-CZ" dirty="0"/>
              <a:t>3. určení, jakou částku z náhrady pro vyvlastňovaného je vyvlastnitel povinen poskytnout zástavnímu věřiteli, </a:t>
            </a:r>
            <a:r>
              <a:rPr lang="cs-CZ" dirty="0" err="1"/>
              <a:t>podzástavnímu</a:t>
            </a:r>
            <a:r>
              <a:rPr lang="cs-CZ" dirty="0"/>
              <a:t> věřiteli nebo oprávněnému ze zajišťovacího převodu práva na úhradu splatných zajištěných pohledávek, </a:t>
            </a:r>
          </a:p>
          <a:p>
            <a:r>
              <a:rPr lang="cs-CZ" dirty="0"/>
              <a:t>4. uloží vyvlastniteli, aby nahradil vyvlastňovanému jím vynaložené náklady na vyhotovení znaleckého posudku, a určí k tomu lhůtu</a:t>
            </a:r>
          </a:p>
          <a:p>
            <a:endParaRPr lang="cs-CZ" dirty="0"/>
          </a:p>
          <a:p>
            <a:r>
              <a:rPr lang="cs-CZ" dirty="0"/>
              <a:t>Odvolání</a:t>
            </a:r>
          </a:p>
          <a:p>
            <a:pPr lvl="1"/>
            <a:r>
              <a:rPr lang="cs-CZ" dirty="0"/>
              <a:t>Nebrání nabytí právní moci výroku o vyvlastnění </a:t>
            </a:r>
          </a:p>
          <a:p>
            <a:r>
              <a:rPr lang="cs-CZ" dirty="0"/>
              <a:t>Soudní přezkum podle části páté OSŘ</a:t>
            </a:r>
          </a:p>
        </p:txBody>
      </p:sp>
    </p:spTree>
    <p:extLst>
      <p:ext uri="{BB962C8B-B14F-4D97-AF65-F5344CB8AC3E}">
        <p14:creationId xmlns:p14="http://schemas.microsoft.com/office/powerpoint/2010/main" val="3549647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62DF8-6EAC-4007-B7E5-72154A7A4EC5}"/>
              </a:ext>
            </a:extLst>
          </p:cNvPr>
          <p:cNvSpPr>
            <a:spLocks noGrp="1"/>
          </p:cNvSpPr>
          <p:nvPr>
            <p:ph type="title"/>
          </p:nvPr>
        </p:nvSpPr>
        <p:spPr/>
        <p:txBody>
          <a:bodyPr/>
          <a:lstStyle/>
          <a:p>
            <a:r>
              <a:rPr lang="cs-CZ" dirty="0"/>
              <a:t>Revokace rozhodnutí o vyvlastnění</a:t>
            </a:r>
          </a:p>
        </p:txBody>
      </p:sp>
      <p:sp>
        <p:nvSpPr>
          <p:cNvPr id="3" name="Zástupný symbol pro obsah 2">
            <a:extLst>
              <a:ext uri="{FF2B5EF4-FFF2-40B4-BE49-F238E27FC236}">
                <a16:creationId xmlns:a16="http://schemas.microsoft.com/office/drawing/2014/main" id="{F096E987-1952-49B4-8E81-DEB7542DB374}"/>
              </a:ext>
            </a:extLst>
          </p:cNvPr>
          <p:cNvSpPr>
            <a:spLocks noGrp="1"/>
          </p:cNvSpPr>
          <p:nvPr>
            <p:ph idx="1"/>
          </p:nvPr>
        </p:nvSpPr>
        <p:spPr>
          <a:xfrm>
            <a:off x="581192" y="2180496"/>
            <a:ext cx="11029615" cy="4333426"/>
          </a:xfrm>
        </p:spPr>
        <p:txBody>
          <a:bodyPr>
            <a:normAutofit lnSpcReduction="10000"/>
          </a:bodyPr>
          <a:lstStyle/>
          <a:p>
            <a:r>
              <a:rPr lang="cs-CZ" dirty="0"/>
              <a:t>Na žádost vyvlastňovaného </a:t>
            </a:r>
          </a:p>
          <a:p>
            <a:r>
              <a:rPr lang="cs-CZ" dirty="0"/>
              <a:t>Důvody</a:t>
            </a:r>
          </a:p>
          <a:p>
            <a:pPr lvl="1"/>
            <a:r>
              <a:rPr lang="cs-CZ" dirty="0"/>
              <a:t>Nezaplacení náhrady ve lhůtě 60 + 30 dnů</a:t>
            </a:r>
          </a:p>
          <a:p>
            <a:pPr lvl="1"/>
            <a:r>
              <a:rPr lang="cs-CZ" dirty="0"/>
              <a:t>Nezahájení uskutečňování účelu vyvlastnění ve lhůtě 2 + 2 roky</a:t>
            </a:r>
          </a:p>
          <a:p>
            <a:pPr lvl="1"/>
            <a:r>
              <a:rPr lang="cs-CZ" dirty="0"/>
              <a:t>Zrušené nebo neplatné územní rozhodnutí určující využití pozemku nebo stavby pro daný účel (vazba na </a:t>
            </a:r>
            <a:r>
              <a:rPr lang="cs-CZ" dirty="0" err="1"/>
              <a:t>StZ</a:t>
            </a:r>
            <a:r>
              <a:rPr lang="cs-CZ" dirty="0"/>
              <a:t>)</a:t>
            </a:r>
          </a:p>
          <a:p>
            <a:r>
              <a:rPr lang="cs-CZ" dirty="0"/>
              <a:t>Důsledky </a:t>
            </a:r>
          </a:p>
          <a:p>
            <a:pPr lvl="1"/>
            <a:r>
              <a:rPr lang="cs-CZ" dirty="0"/>
              <a:t>Nabytí/přechod práv, která byla vyvlastňovanému odňata nebo omezena</a:t>
            </a:r>
          </a:p>
          <a:p>
            <a:pPr lvl="2"/>
            <a:r>
              <a:rPr lang="cs-CZ" dirty="0"/>
              <a:t>S výjimkou práv třetích osob</a:t>
            </a:r>
          </a:p>
          <a:p>
            <a:pPr lvl="1"/>
            <a:r>
              <a:rPr lang="cs-CZ" dirty="0"/>
              <a:t>Povinnost vrátit vyvlastniteli náhradu za pozemek, kterou vyplatil a náhradu dalších nákladů, ve výši která dosud nebyla vyvlastňovaným skutečně vynaložena</a:t>
            </a:r>
          </a:p>
          <a:p>
            <a:pPr lvl="2"/>
            <a:r>
              <a:rPr lang="cs-CZ" dirty="0"/>
              <a:t>Přechod vlastnického práva k náhradnímu pozemku/stavbě zpět do vlastnictví vyvlastnitele</a:t>
            </a:r>
          </a:p>
          <a:p>
            <a:pPr lvl="1"/>
            <a:r>
              <a:rPr lang="cs-CZ" dirty="0"/>
              <a:t>Povinnost vyvlastnitele nahradit vyvlastňovanému škodu a jinou újmu, která mu vznikla v souvislosti s vyvlastněním, ledaže by ke škodě nebo jiné újmě došlo i jinak</a:t>
            </a:r>
          </a:p>
        </p:txBody>
      </p:sp>
    </p:spTree>
    <p:extLst>
      <p:ext uri="{BB962C8B-B14F-4D97-AF65-F5344CB8AC3E}">
        <p14:creationId xmlns:p14="http://schemas.microsoft.com/office/powerpoint/2010/main" val="2291889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6DEA5D-56D5-4A89-8704-42AB4DECB413}"/>
              </a:ext>
            </a:extLst>
          </p:cNvPr>
          <p:cNvSpPr>
            <a:spLocks noGrp="1"/>
          </p:cNvSpPr>
          <p:nvPr>
            <p:ph type="title"/>
          </p:nvPr>
        </p:nvSpPr>
        <p:spPr/>
        <p:txBody>
          <a:bodyPr/>
          <a:lstStyle/>
          <a:p>
            <a:r>
              <a:rPr lang="cs-CZ" dirty="0"/>
              <a:t>Vyvlastnění za účelem výstavby vybrané infrastruktury </a:t>
            </a:r>
          </a:p>
        </p:txBody>
      </p:sp>
      <p:sp>
        <p:nvSpPr>
          <p:cNvPr id="3" name="Zástupný obsah 2">
            <a:extLst>
              <a:ext uri="{FF2B5EF4-FFF2-40B4-BE49-F238E27FC236}">
                <a16:creationId xmlns:a16="http://schemas.microsoft.com/office/drawing/2014/main" id="{02781B90-C387-4F3B-841B-94770BF2C258}"/>
              </a:ext>
            </a:extLst>
          </p:cNvPr>
          <p:cNvSpPr>
            <a:spLocks noGrp="1"/>
          </p:cNvSpPr>
          <p:nvPr>
            <p:ph idx="1"/>
          </p:nvPr>
        </p:nvSpPr>
        <p:spPr/>
        <p:txBody>
          <a:bodyPr>
            <a:normAutofit lnSpcReduction="10000"/>
          </a:bodyPr>
          <a:lstStyle/>
          <a:p>
            <a:r>
              <a:rPr lang="cs-CZ" dirty="0"/>
              <a:t>Specifika pro doručování návrhu smlouvy na získání potřebných práv</a:t>
            </a:r>
          </a:p>
          <a:p>
            <a:r>
              <a:rPr lang="cs-CZ" dirty="0"/>
              <a:t>Specifika obsahu návrhu smlouvy</a:t>
            </a:r>
          </a:p>
          <a:p>
            <a:r>
              <a:rPr lang="cs-CZ" dirty="0"/>
              <a:t>Specifické posuzování splnění podmínky spočívající v nemožnosti získat tato práva dohodou nebo jiným způsobem</a:t>
            </a:r>
          </a:p>
          <a:p>
            <a:r>
              <a:rPr lang="cs-CZ" dirty="0"/>
              <a:t>Odlišné lhůty pro </a:t>
            </a:r>
          </a:p>
          <a:p>
            <a:pPr lvl="1"/>
            <a:r>
              <a:rPr lang="cs-CZ" dirty="0"/>
              <a:t>zahájení uskutečňování účelu vyvlastnění </a:t>
            </a:r>
          </a:p>
          <a:p>
            <a:pPr lvl="1"/>
            <a:r>
              <a:rPr lang="cs-CZ" dirty="0"/>
              <a:t>revokaci rozhodnutí o vyvlastnění</a:t>
            </a:r>
          </a:p>
          <a:p>
            <a:r>
              <a:rPr lang="cs-CZ" dirty="0"/>
              <a:t>Zkrácení lhůt pro podání žalob k soudům o polovinu</a:t>
            </a:r>
          </a:p>
          <a:p>
            <a:pPr lvl="1"/>
            <a:r>
              <a:rPr lang="cs-CZ" dirty="0"/>
              <a:t>poučení účastníka vyvlastňovacího řízení o postupu podle zákona</a:t>
            </a:r>
          </a:p>
          <a:p>
            <a:r>
              <a:rPr lang="cs-CZ" dirty="0"/>
              <a:t>Specifika právní moci výroků rozhodnutí o vyvlastní a odkladného účinku žaloby proti rozhodnutí o vyvlastnění</a:t>
            </a:r>
          </a:p>
          <a:p>
            <a:r>
              <a:rPr lang="cs-CZ" dirty="0"/>
              <a:t>Specifika pro ukončení nájmu nebo pachtu </a:t>
            </a:r>
          </a:p>
        </p:txBody>
      </p:sp>
    </p:spTree>
    <p:extLst>
      <p:ext uri="{BB962C8B-B14F-4D97-AF65-F5344CB8AC3E}">
        <p14:creationId xmlns:p14="http://schemas.microsoft.com/office/powerpoint/2010/main" val="1471810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F7CA1A-9666-4F4C-A07D-FC32C5A64B7F}"/>
              </a:ext>
            </a:extLst>
          </p:cNvPr>
          <p:cNvSpPr>
            <a:spLocks noGrp="1"/>
          </p:cNvSpPr>
          <p:nvPr>
            <p:ph type="title"/>
          </p:nvPr>
        </p:nvSpPr>
        <p:spPr/>
        <p:txBody>
          <a:bodyPr/>
          <a:lstStyle/>
          <a:p>
            <a:r>
              <a:rPr lang="cs-CZ" dirty="0"/>
              <a:t>Vyvlastnění za účelem výstavby vybrané infrastruktury </a:t>
            </a:r>
          </a:p>
        </p:txBody>
      </p:sp>
      <p:sp>
        <p:nvSpPr>
          <p:cNvPr id="3" name="Zástupný obsah 2">
            <a:extLst>
              <a:ext uri="{FF2B5EF4-FFF2-40B4-BE49-F238E27FC236}">
                <a16:creationId xmlns:a16="http://schemas.microsoft.com/office/drawing/2014/main" id="{E33229CB-0B86-4BF0-B0CF-D2032124F24D}"/>
              </a:ext>
            </a:extLst>
          </p:cNvPr>
          <p:cNvSpPr>
            <a:spLocks noGrp="1"/>
          </p:cNvSpPr>
          <p:nvPr>
            <p:ph idx="1"/>
          </p:nvPr>
        </p:nvSpPr>
        <p:spPr/>
        <p:txBody>
          <a:bodyPr/>
          <a:lstStyle/>
          <a:p>
            <a:r>
              <a:rPr lang="cs-CZ" dirty="0"/>
              <a:t>Krajský úřad jako příslušný vyvlastňovací úřad ve vztahu k dopravní infrastruktuře</a:t>
            </a:r>
          </a:p>
          <a:p>
            <a:r>
              <a:rPr lang="cs-CZ" dirty="0"/>
              <a:t>Mezitímní rozhodnutí</a:t>
            </a:r>
          </a:p>
          <a:p>
            <a:pPr lvl="1"/>
            <a:r>
              <a:rPr lang="cs-CZ" dirty="0"/>
              <a:t>Taxativní výčet záměrů dopravní infrastruktury</a:t>
            </a:r>
          </a:p>
          <a:p>
            <a:pPr lvl="1"/>
            <a:r>
              <a:rPr lang="cs-CZ" dirty="0"/>
              <a:t>Splnění podmínek pro vyvlastnění s výjimkou výše náhrady</a:t>
            </a:r>
          </a:p>
          <a:p>
            <a:pPr lvl="1"/>
            <a:r>
              <a:rPr lang="cs-CZ" dirty="0"/>
              <a:t>Nepřípustnost odvolání, rozhodnutí o žalobě do 60 dnů</a:t>
            </a:r>
          </a:p>
          <a:p>
            <a:pPr lvl="1"/>
            <a:r>
              <a:rPr lang="cs-CZ" dirty="0"/>
              <a:t>Výše náhrady dle návrhu smlouvy o získání práv, není-li soudem zamítnuto mezitímní rozhodnutí</a:t>
            </a:r>
          </a:p>
        </p:txBody>
      </p:sp>
    </p:spTree>
    <p:extLst>
      <p:ext uri="{BB962C8B-B14F-4D97-AF65-F5344CB8AC3E}">
        <p14:creationId xmlns:p14="http://schemas.microsoft.com/office/powerpoint/2010/main" val="397417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C82A31-6D36-419A-A0F3-4E6ABDD7B8D8}"/>
              </a:ext>
            </a:extLst>
          </p:cNvPr>
          <p:cNvSpPr>
            <a:spLocks noGrp="1"/>
          </p:cNvSpPr>
          <p:nvPr>
            <p:ph type="title"/>
          </p:nvPr>
        </p:nvSpPr>
        <p:spPr/>
        <p:txBody>
          <a:bodyPr/>
          <a:lstStyle/>
          <a:p>
            <a:r>
              <a:rPr lang="cs-CZ" dirty="0"/>
              <a:t>Subjekty vlastnického práva k pozemkům. </a:t>
            </a:r>
          </a:p>
        </p:txBody>
      </p:sp>
      <p:sp>
        <p:nvSpPr>
          <p:cNvPr id="3" name="Zástupný symbol pro obsah 2">
            <a:extLst>
              <a:ext uri="{FF2B5EF4-FFF2-40B4-BE49-F238E27FC236}">
                <a16:creationId xmlns:a16="http://schemas.microsoft.com/office/drawing/2014/main" id="{0744C000-9ACB-4E4C-8F58-9CA6EE281005}"/>
              </a:ext>
            </a:extLst>
          </p:cNvPr>
          <p:cNvSpPr>
            <a:spLocks noGrp="1"/>
          </p:cNvSpPr>
          <p:nvPr>
            <p:ph idx="1"/>
          </p:nvPr>
        </p:nvSpPr>
        <p:spPr/>
        <p:txBody>
          <a:bodyPr/>
          <a:lstStyle/>
          <a:p>
            <a:r>
              <a:rPr lang="cs-CZ" i="1" dirty="0"/>
              <a:t>Každý má právo vlastnit majetek. Vlastnické právo všech vlastníků má stejný zákonný obsah a ochranu.</a:t>
            </a:r>
          </a:p>
          <a:p>
            <a:r>
              <a:rPr lang="cs-CZ" i="1" dirty="0"/>
              <a:t>Zákon stanoví, který </a:t>
            </a:r>
            <a:r>
              <a:rPr lang="cs-CZ" i="1" dirty="0">
                <a:solidFill>
                  <a:srgbClr val="FF0000"/>
                </a:solidFill>
              </a:rPr>
              <a:t>majetek</a:t>
            </a:r>
            <a:r>
              <a:rPr lang="cs-CZ" i="1" dirty="0"/>
              <a:t> nezbytný k zabezpečování potřeb celé společnosti, rozvoje národního hospodářství a veřejného zájmu smí být </a:t>
            </a:r>
            <a:r>
              <a:rPr lang="cs-CZ" i="1" dirty="0">
                <a:solidFill>
                  <a:srgbClr val="FF0000"/>
                </a:solidFill>
              </a:rPr>
              <a:t>jen ve vlastnictví státu, obce nebo určených právnických osob</a:t>
            </a:r>
            <a:r>
              <a:rPr lang="cs-CZ" i="1" dirty="0"/>
              <a:t>; zákon může také stanovit, že určité věci mohou být pouze ve vlastnictví občanů nebo právnických osob se sídlem v České a Slovenské Federativní Republice.</a:t>
            </a:r>
          </a:p>
          <a:p>
            <a:pPr lvl="1"/>
            <a:r>
              <a:rPr lang="cs-CZ" i="1" dirty="0"/>
              <a:t>Výhradní vlastnictví </a:t>
            </a:r>
          </a:p>
          <a:p>
            <a:pPr lvl="1"/>
            <a:r>
              <a:rPr lang="cs-CZ" i="1" dirty="0"/>
              <a:t>Specifické postavení státu, obcí a krajů (viz přednáška č. 4)</a:t>
            </a:r>
          </a:p>
          <a:p>
            <a:endParaRPr lang="cs-CZ" dirty="0"/>
          </a:p>
        </p:txBody>
      </p:sp>
    </p:spTree>
    <p:extLst>
      <p:ext uri="{BB962C8B-B14F-4D97-AF65-F5344CB8AC3E}">
        <p14:creationId xmlns:p14="http://schemas.microsoft.com/office/powerpoint/2010/main" val="241322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082B37-378B-4307-A450-6B4AA0B532AC}"/>
              </a:ext>
            </a:extLst>
          </p:cNvPr>
          <p:cNvSpPr>
            <a:spLocks noGrp="1"/>
          </p:cNvSpPr>
          <p:nvPr>
            <p:ph type="title"/>
          </p:nvPr>
        </p:nvSpPr>
        <p:spPr/>
        <p:txBody>
          <a:bodyPr/>
          <a:lstStyle/>
          <a:p>
            <a:r>
              <a:rPr lang="cs-CZ" dirty="0"/>
              <a:t>Pluralita Subjektů vlastnického práva k pozemkům.</a:t>
            </a:r>
          </a:p>
        </p:txBody>
      </p:sp>
      <p:sp>
        <p:nvSpPr>
          <p:cNvPr id="3" name="Zástupný symbol pro obsah 2">
            <a:extLst>
              <a:ext uri="{FF2B5EF4-FFF2-40B4-BE49-F238E27FC236}">
                <a16:creationId xmlns:a16="http://schemas.microsoft.com/office/drawing/2014/main" id="{AA7A8702-E371-492E-BFA2-8703F7C95F56}"/>
              </a:ext>
            </a:extLst>
          </p:cNvPr>
          <p:cNvSpPr>
            <a:spLocks noGrp="1"/>
          </p:cNvSpPr>
          <p:nvPr>
            <p:ph idx="1"/>
          </p:nvPr>
        </p:nvSpPr>
        <p:spPr/>
        <p:txBody>
          <a:bodyPr>
            <a:normAutofit/>
          </a:bodyPr>
          <a:lstStyle/>
          <a:p>
            <a:r>
              <a:rPr lang="cs-CZ" dirty="0"/>
              <a:t>Spoluvlastnictví</a:t>
            </a:r>
          </a:p>
          <a:p>
            <a:pPr lvl="1"/>
            <a:r>
              <a:rPr lang="cs-CZ" i="1" dirty="0"/>
              <a:t>Vzhledem k věci jako celku, se spoluvlastníci považují za jedinou osobu a nakládají s věcí jako jediná osoba.</a:t>
            </a:r>
          </a:p>
          <a:p>
            <a:pPr lvl="1"/>
            <a:r>
              <a:rPr lang="cs-CZ" i="1" dirty="0"/>
              <a:t>Každý spoluvlastník má právo k celé věci. Toto právo je omezeno stejným právem každého dalšího spoluvlastníka.</a:t>
            </a:r>
          </a:p>
          <a:p>
            <a:r>
              <a:rPr lang="cs-CZ" dirty="0"/>
              <a:t>Přídatné spoluvlastnictví</a:t>
            </a:r>
          </a:p>
          <a:p>
            <a:r>
              <a:rPr lang="cs-CZ" dirty="0"/>
              <a:t>Bytové spoluvlastnictví </a:t>
            </a:r>
          </a:p>
          <a:p>
            <a:pPr lvl="1"/>
            <a:r>
              <a:rPr lang="cs-CZ" dirty="0"/>
              <a:t>Spoluvlastnictví nemovité věci (pozemku) založené vlastnictvím jednotek</a:t>
            </a:r>
          </a:p>
          <a:p>
            <a:r>
              <a:rPr lang="cs-CZ" dirty="0"/>
              <a:t>Společné jmění manželů</a:t>
            </a:r>
          </a:p>
          <a:p>
            <a:pPr lvl="1"/>
            <a:r>
              <a:rPr lang="cs-CZ" dirty="0"/>
              <a:t>„bezpodílové“ spoluvlastnictví </a:t>
            </a:r>
          </a:p>
        </p:txBody>
      </p:sp>
    </p:spTree>
    <p:extLst>
      <p:ext uri="{BB962C8B-B14F-4D97-AF65-F5344CB8AC3E}">
        <p14:creationId xmlns:p14="http://schemas.microsoft.com/office/powerpoint/2010/main" val="394485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42">
            <a:extLst>
              <a:ext uri="{FF2B5EF4-FFF2-40B4-BE49-F238E27FC236}">
                <a16:creationId xmlns:a16="http://schemas.microsoft.com/office/drawing/2014/main" id="{1D5EA905-60F6-495B-BC4F-A58B9D1B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835C5A6-B23B-4D1E-B1A0-35667DC7442D}"/>
              </a:ext>
            </a:extLst>
          </p:cNvPr>
          <p:cNvSpPr>
            <a:spLocks noGrp="1"/>
          </p:cNvSpPr>
          <p:nvPr>
            <p:ph type="title"/>
          </p:nvPr>
        </p:nvSpPr>
        <p:spPr>
          <a:xfrm>
            <a:off x="584202" y="702156"/>
            <a:ext cx="7225075" cy="1013800"/>
          </a:xfrm>
        </p:spPr>
        <p:txBody>
          <a:bodyPr>
            <a:normAutofit/>
          </a:bodyPr>
          <a:lstStyle/>
          <a:p>
            <a:r>
              <a:rPr lang="cs-CZ" dirty="0">
                <a:solidFill>
                  <a:schemeClr val="accent1"/>
                </a:solidFill>
              </a:rPr>
              <a:t>Přídatné spoluvlastnictví </a:t>
            </a:r>
          </a:p>
        </p:txBody>
      </p:sp>
      <p:grpSp>
        <p:nvGrpSpPr>
          <p:cNvPr id="1042" name="Group 144">
            <a:extLst>
              <a:ext uri="{FF2B5EF4-FFF2-40B4-BE49-F238E27FC236}">
                <a16:creationId xmlns:a16="http://schemas.microsoft.com/office/drawing/2014/main" id="{8621EE3E-1667-4864-956E-8309811CB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6" name="Rectangle 145">
              <a:extLst>
                <a:ext uri="{FF2B5EF4-FFF2-40B4-BE49-F238E27FC236}">
                  <a16:creationId xmlns:a16="http://schemas.microsoft.com/office/drawing/2014/main" id="{0ACCC35D-7F2D-46AC-8745-DD7C2EF42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146">
              <a:extLst>
                <a:ext uri="{FF2B5EF4-FFF2-40B4-BE49-F238E27FC236}">
                  <a16:creationId xmlns:a16="http://schemas.microsoft.com/office/drawing/2014/main" id="{A933B6CF-C9B2-4217-9C19-CB6517D96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147">
              <a:extLst>
                <a:ext uri="{FF2B5EF4-FFF2-40B4-BE49-F238E27FC236}">
                  <a16:creationId xmlns:a16="http://schemas.microsoft.com/office/drawing/2014/main" id="{95477868-77F6-4429-BFF6-4265BC3543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Zástupný symbol pro obsah 3">
            <a:extLst>
              <a:ext uri="{FF2B5EF4-FFF2-40B4-BE49-F238E27FC236}">
                <a16:creationId xmlns:a16="http://schemas.microsoft.com/office/drawing/2014/main" id="{374EA86A-425C-4B2C-A970-BC2570E1F993}"/>
              </a:ext>
            </a:extLst>
          </p:cNvPr>
          <p:cNvSpPr>
            <a:spLocks noGrp="1"/>
          </p:cNvSpPr>
          <p:nvPr>
            <p:ph idx="1"/>
          </p:nvPr>
        </p:nvSpPr>
        <p:spPr>
          <a:xfrm>
            <a:off x="584204" y="1896533"/>
            <a:ext cx="7225074" cy="3962266"/>
          </a:xfrm>
        </p:spPr>
        <p:txBody>
          <a:bodyPr>
            <a:normAutofit/>
          </a:bodyPr>
          <a:lstStyle/>
          <a:p>
            <a:pPr lvl="1"/>
            <a:r>
              <a:rPr lang="cs-CZ" i="1" dirty="0"/>
              <a:t>Věc náležící společně několika vlastníkům samostatných věcí určených k takovému užívání, že tyto věci vytvářejí místně i účelem vymezený celek, a která slouží společnému účelu tak, že bez ní není užívání samostatných věcí dobře možné, je v přídatném spoluvlastnictví těchto vlastníků.</a:t>
            </a:r>
          </a:p>
          <a:p>
            <a:pPr lvl="1"/>
            <a:r>
              <a:rPr lang="cs-CZ" dirty="0"/>
              <a:t>Zápis v katastru nemovitostí</a:t>
            </a:r>
          </a:p>
        </p:txBody>
      </p:sp>
      <p:pic>
        <p:nvPicPr>
          <p:cNvPr id="1030" name="Picture 6" descr="VÃ½sledek obrÃ¡zku pro dvÅ¯r ve vnitrobloku">
            <a:extLst>
              <a:ext uri="{FF2B5EF4-FFF2-40B4-BE49-F238E27FC236}">
                <a16:creationId xmlns:a16="http://schemas.microsoft.com/office/drawing/2014/main" id="{159F3B62-6595-4279-87A9-E547FEC015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08" r="14452" b="-1"/>
          <a:stretch/>
        </p:blipFill>
        <p:spPr bwMode="auto">
          <a:xfrm>
            <a:off x="8042590" y="641102"/>
            <a:ext cx="3702877" cy="2828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4" descr="VÃ½sledek obrÃ¡zku pro ivanovice ulice">
            <a:extLst>
              <a:ext uri="{FF2B5EF4-FFF2-40B4-BE49-F238E27FC236}">
                <a16:creationId xmlns:a16="http://schemas.microsoft.com/office/drawing/2014/main" id="{17FEC234-0BAA-4938-80B3-760E9689582C}"/>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948" r="10014" b="1"/>
          <a:stretch/>
        </p:blipFill>
        <p:spPr bwMode="auto">
          <a:xfrm>
            <a:off x="8042590" y="3562063"/>
            <a:ext cx="3702877" cy="282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9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6C928F-0061-48CF-AC0C-657C9B7AD2D5}"/>
              </a:ext>
            </a:extLst>
          </p:cNvPr>
          <p:cNvSpPr>
            <a:spLocks noGrp="1"/>
          </p:cNvSpPr>
          <p:nvPr>
            <p:ph type="title"/>
          </p:nvPr>
        </p:nvSpPr>
        <p:spPr/>
        <p:txBody>
          <a:bodyPr/>
          <a:lstStyle/>
          <a:p>
            <a:r>
              <a:rPr lang="cs-CZ" dirty="0"/>
              <a:t>spoluvlastnictví</a:t>
            </a:r>
          </a:p>
        </p:txBody>
      </p:sp>
      <p:sp>
        <p:nvSpPr>
          <p:cNvPr id="3" name="Zástupný symbol pro obsah 2">
            <a:extLst>
              <a:ext uri="{FF2B5EF4-FFF2-40B4-BE49-F238E27FC236}">
                <a16:creationId xmlns:a16="http://schemas.microsoft.com/office/drawing/2014/main" id="{DB24EE2B-682C-43E1-A38B-CE8F1D362516}"/>
              </a:ext>
            </a:extLst>
          </p:cNvPr>
          <p:cNvSpPr>
            <a:spLocks noGrp="1"/>
          </p:cNvSpPr>
          <p:nvPr>
            <p:ph idx="1"/>
          </p:nvPr>
        </p:nvSpPr>
        <p:spPr>
          <a:xfrm>
            <a:off x="581192" y="2180496"/>
            <a:ext cx="11029615" cy="4380560"/>
          </a:xfrm>
        </p:spPr>
        <p:txBody>
          <a:bodyPr>
            <a:normAutofit fontScale="92500" lnSpcReduction="10000"/>
          </a:bodyPr>
          <a:lstStyle/>
          <a:p>
            <a:r>
              <a:rPr lang="cs-CZ" dirty="0"/>
              <a:t>Spoluvlastník může se svým podílem nakládat podle své vůle. Takové nakládání však nesmí být na újmu právům ostatních spoluvlastníků bez zřetele k tomu, z čeho vyplývají. </a:t>
            </a:r>
          </a:p>
          <a:p>
            <a:pPr lvl="1"/>
            <a:r>
              <a:rPr lang="cs-CZ" dirty="0"/>
              <a:t>Předkupní právo spoluvlastníků s věcně-právními účinky </a:t>
            </a:r>
          </a:p>
          <a:p>
            <a:pPr lvl="2"/>
            <a:r>
              <a:rPr lang="cs-CZ" dirty="0"/>
              <a:t>Převod úplatný i bezúplatný (s výjimkou osob blízkých)</a:t>
            </a:r>
          </a:p>
          <a:p>
            <a:pPr lvl="2"/>
            <a:r>
              <a:rPr lang="cs-CZ" dirty="0"/>
              <a:t>Možnost vzdání se předkupního práva</a:t>
            </a:r>
          </a:p>
          <a:p>
            <a:r>
              <a:rPr lang="cs-CZ" dirty="0"/>
              <a:t>Rozdělení společného pozemku (§ 1144 vs. § 1142 OZ)</a:t>
            </a:r>
          </a:p>
          <a:p>
            <a:pPr lvl="1"/>
            <a:r>
              <a:rPr lang="cs-CZ" dirty="0"/>
              <a:t>Oddělení ze spoluvlastnictví nebo zrušení spoluvlastnictví</a:t>
            </a:r>
          </a:p>
          <a:p>
            <a:pPr lvl="2"/>
            <a:r>
              <a:rPr lang="cs-CZ" dirty="0"/>
              <a:t>Dohoda nebo rozhodnutí soudu</a:t>
            </a:r>
          </a:p>
          <a:p>
            <a:pPr lvl="1"/>
            <a:r>
              <a:rPr lang="cs-CZ" dirty="0"/>
              <a:t>Podmínky: vhodná doba, účelové určení, způsob využití, </a:t>
            </a:r>
            <a:r>
              <a:rPr lang="cs-CZ" dirty="0" err="1"/>
              <a:t>nešikanózní</a:t>
            </a:r>
            <a:r>
              <a:rPr lang="cs-CZ" dirty="0"/>
              <a:t> jednání, podstatné nesnížení hodnoty</a:t>
            </a:r>
          </a:p>
          <a:p>
            <a:pPr lvl="1"/>
            <a:r>
              <a:rPr lang="cs-CZ" dirty="0"/>
              <a:t>Specifika zemědělských pozemků (§ 1142 OZ)</a:t>
            </a:r>
          </a:p>
          <a:p>
            <a:pPr lvl="2"/>
            <a:r>
              <a:rPr lang="cs-CZ" i="1" dirty="0"/>
              <a:t>Zemědělský pozemek může být rozdělen jen tak, aby dělením vznikly pozemky účelně obdělávatelné jak vzhledem k rozloze, tak i k možnosti stálého přístupu.</a:t>
            </a:r>
          </a:p>
          <a:p>
            <a:pPr lvl="1"/>
            <a:r>
              <a:rPr lang="cs-CZ" dirty="0"/>
              <a:t>Specifika lesních pozemků (§ 12 odst. 3 LZ)</a:t>
            </a:r>
          </a:p>
          <a:p>
            <a:pPr lvl="2"/>
            <a:r>
              <a:rPr lang="cs-CZ" i="1" dirty="0"/>
              <a:t>Dělení lesních pozemků, při kterém výměra jednoho dílu klesne pod 1 ha, vyžaduje souhlas orgánu státní správy lesů. Orgán státní správy lesů souhlas nevydá, jestliže by dělením vznikly pozemky nevhodného tvaru nebo velikosti, neumožňující řádné hospodaření v lese.</a:t>
            </a:r>
          </a:p>
        </p:txBody>
      </p:sp>
    </p:spTree>
    <p:extLst>
      <p:ext uri="{BB962C8B-B14F-4D97-AF65-F5344CB8AC3E}">
        <p14:creationId xmlns:p14="http://schemas.microsoft.com/office/powerpoint/2010/main" val="67415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7B702B-75C9-4F58-9845-2F5BFAA24FB7}"/>
              </a:ext>
            </a:extLst>
          </p:cNvPr>
          <p:cNvSpPr>
            <a:spLocks noGrp="1"/>
          </p:cNvSpPr>
          <p:nvPr>
            <p:ph type="title"/>
          </p:nvPr>
        </p:nvSpPr>
        <p:spPr/>
        <p:txBody>
          <a:bodyPr/>
          <a:lstStyle/>
          <a:p>
            <a:br>
              <a:rPr lang="cs-CZ" dirty="0"/>
            </a:br>
            <a:r>
              <a:rPr lang="cs-CZ" dirty="0"/>
              <a:t>obsah vlastnického práva k pozemku.</a:t>
            </a:r>
          </a:p>
        </p:txBody>
      </p:sp>
      <p:sp>
        <p:nvSpPr>
          <p:cNvPr id="4" name="Zástupný symbol pro text 3">
            <a:extLst>
              <a:ext uri="{FF2B5EF4-FFF2-40B4-BE49-F238E27FC236}">
                <a16:creationId xmlns:a16="http://schemas.microsoft.com/office/drawing/2014/main" id="{C40FFA41-FB00-4860-BC21-360482B9799E}"/>
              </a:ext>
            </a:extLst>
          </p:cNvPr>
          <p:cNvSpPr>
            <a:spLocks noGrp="1"/>
          </p:cNvSpPr>
          <p:nvPr>
            <p:ph type="body" idx="1"/>
          </p:nvPr>
        </p:nvSpPr>
        <p:spPr/>
        <p:txBody>
          <a:bodyPr/>
          <a:lstStyle/>
          <a:p>
            <a:r>
              <a:rPr lang="cs-CZ" dirty="0"/>
              <a:t>Práva </a:t>
            </a:r>
          </a:p>
        </p:txBody>
      </p:sp>
      <p:sp>
        <p:nvSpPr>
          <p:cNvPr id="3" name="Zástupný symbol pro obsah 2">
            <a:extLst>
              <a:ext uri="{FF2B5EF4-FFF2-40B4-BE49-F238E27FC236}">
                <a16:creationId xmlns:a16="http://schemas.microsoft.com/office/drawing/2014/main" id="{9D0039C6-A52C-4100-AE11-3DFBBA710A5A}"/>
              </a:ext>
            </a:extLst>
          </p:cNvPr>
          <p:cNvSpPr>
            <a:spLocks noGrp="1"/>
          </p:cNvSpPr>
          <p:nvPr>
            <p:ph sz="half" idx="2"/>
          </p:nvPr>
        </p:nvSpPr>
        <p:spPr/>
        <p:txBody>
          <a:bodyPr/>
          <a:lstStyle/>
          <a:p>
            <a:r>
              <a:rPr lang="cs-CZ" dirty="0"/>
              <a:t>V mezích právního řádu libovolně s věcí nakládat a jiné osoby z toho vyloučit.</a:t>
            </a:r>
          </a:p>
          <a:p>
            <a:r>
              <a:rPr lang="cs-CZ" dirty="0"/>
              <a:t>Vlastnická triáda</a:t>
            </a:r>
          </a:p>
          <a:p>
            <a:pPr lvl="1"/>
            <a:r>
              <a:rPr lang="cs-CZ" dirty="0"/>
              <a:t>právo věc držet, užívat a požívat, disponovat s ní</a:t>
            </a:r>
          </a:p>
          <a:p>
            <a:r>
              <a:rPr lang="cs-CZ" dirty="0"/>
              <a:t>Právo věc opustit</a:t>
            </a:r>
          </a:p>
          <a:p>
            <a:r>
              <a:rPr lang="cs-CZ" dirty="0"/>
              <a:t>Elasticita a trvalost</a:t>
            </a:r>
          </a:p>
        </p:txBody>
      </p:sp>
      <p:sp>
        <p:nvSpPr>
          <p:cNvPr id="5" name="Zástupný symbol pro text 4">
            <a:extLst>
              <a:ext uri="{FF2B5EF4-FFF2-40B4-BE49-F238E27FC236}">
                <a16:creationId xmlns:a16="http://schemas.microsoft.com/office/drawing/2014/main" id="{1A591CB2-D060-46D8-8364-A00C03724BEB}"/>
              </a:ext>
            </a:extLst>
          </p:cNvPr>
          <p:cNvSpPr>
            <a:spLocks noGrp="1"/>
          </p:cNvSpPr>
          <p:nvPr>
            <p:ph type="body" sz="quarter" idx="3"/>
          </p:nvPr>
        </p:nvSpPr>
        <p:spPr/>
        <p:txBody>
          <a:bodyPr/>
          <a:lstStyle/>
          <a:p>
            <a:r>
              <a:rPr lang="cs-CZ" dirty="0"/>
              <a:t>Povinnosti</a:t>
            </a:r>
          </a:p>
        </p:txBody>
      </p:sp>
      <p:sp>
        <p:nvSpPr>
          <p:cNvPr id="6" name="Zástupný symbol pro obsah 5">
            <a:extLst>
              <a:ext uri="{FF2B5EF4-FFF2-40B4-BE49-F238E27FC236}">
                <a16:creationId xmlns:a16="http://schemas.microsoft.com/office/drawing/2014/main" id="{EA210FDD-BE98-4315-AF80-5597F90C5C67}"/>
              </a:ext>
            </a:extLst>
          </p:cNvPr>
          <p:cNvSpPr>
            <a:spLocks noGrp="1"/>
          </p:cNvSpPr>
          <p:nvPr>
            <p:ph sz="quarter" idx="4"/>
          </p:nvPr>
        </p:nvSpPr>
        <p:spPr/>
        <p:txBody>
          <a:bodyPr>
            <a:normAutofit fontScale="85000" lnSpcReduction="20000"/>
          </a:bodyPr>
          <a:lstStyle/>
          <a:p>
            <a:r>
              <a:rPr lang="cs-CZ" i="1" dirty="0"/>
              <a:t>Vlastnictví zavazuje. Nesmí být zneužito na újmu práv druhých anebo v rozporu se zákonem chráněnými obecnými zájmy. Jeho výkon nesmí poškozovat lidské zdraví, přírodu a životní prostředí nad míru stanovenou zákonem. </a:t>
            </a:r>
            <a:r>
              <a:rPr lang="cs-CZ" dirty="0"/>
              <a:t>Čl. 11 odst. 3 Listiny</a:t>
            </a:r>
          </a:p>
          <a:p>
            <a:r>
              <a:rPr lang="cs-CZ" i="1" dirty="0"/>
              <a:t>Vlastníku se zakazuje nad míru přiměřenou poměrům závažně rušit práva jiných osob, jakož i vykonávat takové činy, jejichž hlavním účelem je jiné osoby obtěžovat nebo poškodit. </a:t>
            </a:r>
            <a:r>
              <a:rPr lang="cs-CZ" dirty="0"/>
              <a:t>§ 1012 OZ druhá věta</a:t>
            </a:r>
          </a:p>
          <a:p>
            <a:r>
              <a:rPr lang="cs-CZ" i="1" dirty="0"/>
              <a:t>Vlastník pozemku musí snášet užívání prostoru nad pozemkem nebo pod pozemkem, je-li pro to důležitý důvod a děje-li se to takovým způsobem, že vlastník nemůže mít rozumný důvod tomu bránit. </a:t>
            </a:r>
            <a:r>
              <a:rPr lang="cs-CZ" dirty="0"/>
              <a:t>§ 1023 OZ</a:t>
            </a:r>
          </a:p>
          <a:p>
            <a:pPr lvl="1"/>
            <a:r>
              <a:rPr lang="cs-CZ" dirty="0"/>
              <a:t>Vnitřní meze</a:t>
            </a:r>
          </a:p>
        </p:txBody>
      </p:sp>
    </p:spTree>
    <p:extLst>
      <p:ext uri="{BB962C8B-B14F-4D97-AF65-F5344CB8AC3E}">
        <p14:creationId xmlns:p14="http://schemas.microsoft.com/office/powerpoint/2010/main" val="3248130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E1036D2B-D5DE-40DA-B6DC-D5E7E8013023}"/>
              </a:ext>
            </a:extLst>
          </p:cNvPr>
          <p:cNvSpPr>
            <a:spLocks noGrp="1"/>
          </p:cNvSpPr>
          <p:nvPr>
            <p:ph type="title"/>
          </p:nvPr>
        </p:nvSpPr>
        <p:spPr/>
        <p:txBody>
          <a:bodyPr/>
          <a:lstStyle/>
          <a:p>
            <a:r>
              <a:rPr lang="cs-CZ" dirty="0"/>
              <a:t>Nabývání vlastnického práva k pozemkům</a:t>
            </a:r>
          </a:p>
        </p:txBody>
      </p:sp>
      <p:sp>
        <p:nvSpPr>
          <p:cNvPr id="8" name="Zástupný symbol pro obsah 7">
            <a:extLst>
              <a:ext uri="{FF2B5EF4-FFF2-40B4-BE49-F238E27FC236}">
                <a16:creationId xmlns:a16="http://schemas.microsoft.com/office/drawing/2014/main" id="{6185ABD5-A8BE-4ACD-BDF4-7880775159A7}"/>
              </a:ext>
            </a:extLst>
          </p:cNvPr>
          <p:cNvSpPr>
            <a:spLocks noGrp="1"/>
          </p:cNvSpPr>
          <p:nvPr>
            <p:ph sz="half" idx="1"/>
          </p:nvPr>
        </p:nvSpPr>
        <p:spPr/>
        <p:txBody>
          <a:bodyPr>
            <a:normAutofit/>
          </a:bodyPr>
          <a:lstStyle/>
          <a:p>
            <a:r>
              <a:rPr lang="cs-CZ" dirty="0"/>
              <a:t>Převod (vůle vlastníka)</a:t>
            </a:r>
          </a:p>
          <a:p>
            <a:pPr lvl="1"/>
            <a:r>
              <a:rPr lang="cs-CZ" dirty="0"/>
              <a:t>Smlouva</a:t>
            </a:r>
          </a:p>
          <a:p>
            <a:r>
              <a:rPr lang="cs-CZ" dirty="0"/>
              <a:t>Nezávisle na vůli vlastníka</a:t>
            </a:r>
          </a:p>
          <a:p>
            <a:pPr lvl="1"/>
            <a:r>
              <a:rPr lang="cs-CZ" dirty="0"/>
              <a:t>Ex </a:t>
            </a:r>
            <a:r>
              <a:rPr lang="cs-CZ" dirty="0" err="1"/>
              <a:t>actu</a:t>
            </a:r>
            <a:endParaRPr lang="cs-CZ" dirty="0"/>
          </a:p>
          <a:p>
            <a:pPr lvl="1"/>
            <a:r>
              <a:rPr lang="cs-CZ" dirty="0"/>
              <a:t>Ex lege</a:t>
            </a:r>
          </a:p>
          <a:p>
            <a:pPr lvl="1"/>
            <a:r>
              <a:rPr lang="cs-CZ" dirty="0"/>
              <a:t>Dědění </a:t>
            </a:r>
          </a:p>
          <a:p>
            <a:pPr lvl="1"/>
            <a:r>
              <a:rPr lang="cs-CZ" dirty="0"/>
              <a:t>Jiné právní skutečnosti</a:t>
            </a:r>
          </a:p>
          <a:p>
            <a:pPr lvl="2"/>
            <a:r>
              <a:rPr lang="cs-CZ" dirty="0"/>
              <a:t>Přírůstek, </a:t>
            </a:r>
            <a:r>
              <a:rPr lang="cs-CZ" dirty="0" err="1"/>
              <a:t>přestavek</a:t>
            </a:r>
            <a:r>
              <a:rPr lang="cs-CZ" dirty="0"/>
              <a:t>, vydržení, opuštění</a:t>
            </a:r>
          </a:p>
        </p:txBody>
      </p:sp>
      <p:sp>
        <p:nvSpPr>
          <p:cNvPr id="9" name="Zástupný symbol pro obsah 8">
            <a:extLst>
              <a:ext uri="{FF2B5EF4-FFF2-40B4-BE49-F238E27FC236}">
                <a16:creationId xmlns:a16="http://schemas.microsoft.com/office/drawing/2014/main" id="{7CB048C4-9570-4F6E-80B8-2071C976FF79}"/>
              </a:ext>
            </a:extLst>
          </p:cNvPr>
          <p:cNvSpPr>
            <a:spLocks noGrp="1"/>
          </p:cNvSpPr>
          <p:nvPr>
            <p:ph sz="half" idx="2"/>
          </p:nvPr>
        </p:nvSpPr>
        <p:spPr/>
        <p:txBody>
          <a:bodyPr>
            <a:normAutofit/>
          </a:bodyPr>
          <a:lstStyle/>
          <a:p>
            <a:r>
              <a:rPr lang="cs-CZ" dirty="0"/>
              <a:t>Nelze vytvořit ani přivlastnit okupací.</a:t>
            </a:r>
          </a:p>
        </p:txBody>
      </p:sp>
    </p:spTree>
    <p:extLst>
      <p:ext uri="{BB962C8B-B14F-4D97-AF65-F5344CB8AC3E}">
        <p14:creationId xmlns:p14="http://schemas.microsoft.com/office/powerpoint/2010/main" val="2415535633"/>
      </p:ext>
    </p:extLst>
  </p:cSld>
  <p:clrMapOvr>
    <a:masterClrMapping/>
  </p:clrMapOvr>
</p:sld>
</file>

<file path=ppt/theme/theme1.xml><?xml version="1.0" encoding="utf-8"?>
<a:theme xmlns:a="http://schemas.openxmlformats.org/drawingml/2006/main" name="Dividenda">
  <a:themeElements>
    <a:clrScheme name="Dividenda">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a">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3744</Words>
  <Application>Microsoft Office PowerPoint</Application>
  <PresentationFormat>Širokoúhlá obrazovka</PresentationFormat>
  <Paragraphs>389</Paragraphs>
  <Slides>39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39</vt:i4>
      </vt:variant>
    </vt:vector>
  </HeadingPairs>
  <TitlesOfParts>
    <vt:vector size="44" baseType="lpstr">
      <vt:lpstr>Calibri</vt:lpstr>
      <vt:lpstr>Century Gothic</vt:lpstr>
      <vt:lpstr>Gill Sans MT</vt:lpstr>
      <vt:lpstr>Wingdings 2</vt:lpstr>
      <vt:lpstr>Dividenda</vt:lpstr>
      <vt:lpstr>Vlastnické právo k pozemkům a další věcná práva. </vt:lpstr>
      <vt:lpstr>Vlastnické právo k pozemkům</vt:lpstr>
      <vt:lpstr>Předmět vlastnického práva k pozemkům.</vt:lpstr>
      <vt:lpstr>Subjekty vlastnického práva k pozemkům. </vt:lpstr>
      <vt:lpstr>Pluralita Subjektů vlastnického práva k pozemkům.</vt:lpstr>
      <vt:lpstr>Přídatné spoluvlastnictví </vt:lpstr>
      <vt:lpstr>spoluvlastnictví</vt:lpstr>
      <vt:lpstr> obsah vlastnického práva k pozemku.</vt:lpstr>
      <vt:lpstr>Nabývání vlastnického práva k pozemkům</vt:lpstr>
      <vt:lpstr>Nabývání vlastnického práva k pozemkům. převod.</vt:lpstr>
      <vt:lpstr>Nabývání vlastnického práva k pozemkům. </vt:lpstr>
      <vt:lpstr>Nabývání vlastnického práva k pozemkům. jiné právní skutečnosti.</vt:lpstr>
      <vt:lpstr>Nabývání vlastnického práva k pozemkům. jiné právní skutečnosti.</vt:lpstr>
      <vt:lpstr>Zánik vlastnického práva k pozemku</vt:lpstr>
      <vt:lpstr>Vlastnické právo jako Hranice pozemků</vt:lpstr>
      <vt:lpstr>Další věcná práva k pozemkům - přehled</vt:lpstr>
      <vt:lpstr>Další věcná práva k pozemkům</vt:lpstr>
      <vt:lpstr>Další věcná práva k pozemkům</vt:lpstr>
      <vt:lpstr>služebnosti</vt:lpstr>
      <vt:lpstr>Zákonná věcná břemena</vt:lpstr>
      <vt:lpstr>omezení vlastnického práva – sousedská práva</vt:lpstr>
      <vt:lpstr>omezení vlastnického práva k pozemkům veřejnoprávního charakteru</vt:lpstr>
      <vt:lpstr>omezení vlastnického práva k pozemkům veřejnoprávního charakteru</vt:lpstr>
      <vt:lpstr>Vyvlastnění </vt:lpstr>
      <vt:lpstr>Prameny právní úpravy</vt:lpstr>
      <vt:lpstr>Prezentace aplikace PowerPoint</vt:lpstr>
      <vt:lpstr>Účely vyvlastnění</vt:lpstr>
      <vt:lpstr>Účely vyvlastnění stanovený zvláštním zákonem</vt:lpstr>
      <vt:lpstr>§ 170 stavebního zákona</vt:lpstr>
      <vt:lpstr>Podmínky vyvlastnění. Veřejný zájem</vt:lpstr>
      <vt:lpstr>podmínky vyvlastnění</vt:lpstr>
      <vt:lpstr>Podmínky vyvlastnění. Princip minimalizace.</vt:lpstr>
      <vt:lpstr>Podmínky vyvlastnění. Náhrada za vyvlastnění.</vt:lpstr>
      <vt:lpstr>Vyvlastnění a práva třetích osob</vt:lpstr>
      <vt:lpstr>Vyvlastňovací řízení </vt:lpstr>
      <vt:lpstr>Rozhodnutí =  dva samostatné výroky</vt:lpstr>
      <vt:lpstr>Revokace rozhodnutí o vyvlastnění</vt:lpstr>
      <vt:lpstr>Vyvlastnění za účelem výstavby vybrané infrastruktury </vt:lpstr>
      <vt:lpstr>Vyvlastnění za účelem výstavby vybrané infrastruktury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Vlastnické právo k pozemkům a další věcná práva. </dc:title>
  <dc:creator>Jana</dc:creator>
  <cp:lastModifiedBy>Jana</cp:lastModifiedBy>
  <cp:revision>35</cp:revision>
  <cp:lastPrinted>2018-10-05T09:30:39Z</cp:lastPrinted>
  <dcterms:created xsi:type="dcterms:W3CDTF">2018-10-01T19:04:54Z</dcterms:created>
  <dcterms:modified xsi:type="dcterms:W3CDTF">2019-11-29T17:22:06Z</dcterms:modified>
</cp:coreProperties>
</file>