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4" r:id="rId4"/>
    <p:sldId id="267" r:id="rId5"/>
    <p:sldId id="274" r:id="rId6"/>
    <p:sldId id="269" r:id="rId7"/>
    <p:sldId id="270" r:id="rId8"/>
    <p:sldId id="275" r:id="rId9"/>
    <p:sldId id="258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02" d="100"/>
          <a:sy n="102" d="100"/>
        </p:scale>
        <p:origin x="33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  <a:endParaRPr lang="en-GB" altLang="cs-CZ" noProof="0" dirty="0" smtClean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Klepnutím lze upravit styl předlohy nadpisů.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noProof="0" smtClean="0"/>
              <a:t>Klepnutím lze upravit styl předlohy nadpisů.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Klepnutím lze upravit styl předlohy nadpisů.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noProof="0" smtClean="0"/>
              <a:t>Klepnutím lze upravit styl předlohy nadpisů.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noProof="0" smtClean="0"/>
              <a:t>Klepnutím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Klepnutím lze upravit styl předlohy nadpisů.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Klepnutím lze upravit styl předlohy nadpisů.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Klepnutím lze upravit styl předlohy nadpisů.</a:t>
            </a:r>
            <a:endParaRPr lang="en-GB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noProof="0" smtClean="0"/>
              <a:t>Klepnutím lze upravit styl předlohy nadpisů.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Klepnutím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nadpisů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textu</a:t>
            </a:r>
            <a:r>
              <a:rPr lang="en-GB" altLang="cs-CZ" noProof="0" dirty="0" smtClean="0"/>
              <a:t>.</a:t>
            </a:r>
          </a:p>
          <a:p>
            <a:pPr lvl="1"/>
            <a:r>
              <a:rPr lang="en-GB" altLang="cs-CZ" noProof="0" dirty="0" err="1" smtClean="0"/>
              <a:t>Druhá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úroveň</a:t>
            </a:r>
            <a:endParaRPr lang="en-GB" altLang="cs-CZ" noProof="0" dirty="0" smtClean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0" y="5721927"/>
            <a:ext cx="9144000" cy="983673"/>
          </a:xfrm>
        </p:spPr>
        <p:txBody>
          <a:bodyPr/>
          <a:lstStyle/>
          <a:p>
            <a:pPr algn="ctr"/>
            <a:r>
              <a:rPr lang="cs-CZ" dirty="0" smtClean="0"/>
              <a:t>JUDr. Mgr. Radek Černoch, Ph.D., Katedra dějin státu a práva </a:t>
            </a:r>
            <a:r>
              <a:rPr lang="cs-CZ" dirty="0" err="1" smtClean="0"/>
              <a:t>PrF</a:t>
            </a:r>
            <a:r>
              <a:rPr lang="cs-CZ" dirty="0" smtClean="0"/>
              <a:t> MU &amp; Ústav klasických studií FF MU</a:t>
            </a:r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983510"/>
            <a:ext cx="9144000" cy="2879435"/>
          </a:xfrm>
        </p:spPr>
        <p:txBody>
          <a:bodyPr/>
          <a:lstStyle/>
          <a:p>
            <a:pPr algn="ctr"/>
            <a:r>
              <a:rPr lang="cs-CZ" altLang="cs-CZ" sz="4000" dirty="0" smtClean="0"/>
              <a:t>Pozůstalostní dluhy,</a:t>
            </a:r>
            <a:br>
              <a:rPr lang="cs-CZ" altLang="cs-CZ" sz="4000" dirty="0" smtClean="0"/>
            </a:br>
            <a:r>
              <a:rPr lang="cs-CZ" altLang="cs-CZ" sz="4000" dirty="0" smtClean="0"/>
              <a:t>odkazy, darování </a:t>
            </a:r>
            <a:r>
              <a:rPr lang="cs-CZ" altLang="cs-CZ" sz="4000" dirty="0" err="1" smtClean="0"/>
              <a:t>etc</a:t>
            </a:r>
            <a:r>
              <a:rPr lang="cs-CZ" altLang="cs-CZ" sz="4000" dirty="0" smtClean="0"/>
              <a:t>. Bc.</a:t>
            </a:r>
            <a:endParaRPr lang="en-GB" alt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i="1" dirty="0" smtClean="0"/>
              <a:t>Beneficium </a:t>
            </a:r>
            <a:r>
              <a:rPr lang="cs-CZ" altLang="cs-CZ" i="1" dirty="0" err="1" smtClean="0"/>
              <a:t>separationis</a:t>
            </a:r>
            <a:endParaRPr lang="cs-CZ" altLang="cs-CZ" i="1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Předlužený dědic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Na žádost věřitelů (za </a:t>
            </a:r>
            <a:r>
              <a:rPr lang="cs-CZ" altLang="cs-CZ" dirty="0" err="1" smtClean="0"/>
              <a:t>Iustiniana</a:t>
            </a:r>
            <a:r>
              <a:rPr lang="cs-CZ" altLang="cs-CZ" dirty="0" smtClean="0"/>
              <a:t> nutno do 5 let)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Znemožňuje vymáhat z majetku dědice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i="1" dirty="0" smtClean="0"/>
              <a:t>Beneficium </a:t>
            </a:r>
            <a:r>
              <a:rPr lang="cs-CZ" altLang="cs-CZ" i="1" dirty="0" err="1" smtClean="0"/>
              <a:t>inventarii</a:t>
            </a:r>
            <a:endParaRPr lang="cs-CZ" altLang="cs-CZ" i="1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i="1" dirty="0" smtClean="0"/>
          </a:p>
          <a:p>
            <a:r>
              <a:rPr lang="cs-CZ" altLang="cs-CZ" i="1" dirty="0" err="1" smtClean="0"/>
              <a:t>Hereditas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damnosa</a:t>
            </a:r>
            <a:endParaRPr lang="cs-CZ" altLang="cs-CZ" i="1" dirty="0" smtClean="0"/>
          </a:p>
          <a:p>
            <a:endParaRPr lang="cs-CZ" altLang="cs-CZ" i="1" dirty="0" smtClean="0"/>
          </a:p>
          <a:p>
            <a:r>
              <a:rPr lang="cs-CZ" altLang="cs-CZ" dirty="0" smtClean="0"/>
              <a:t>Začít do 30 dnů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Skončit do dalších 60 dnů</a:t>
            </a:r>
          </a:p>
          <a:p>
            <a:pPr>
              <a:buNone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4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734291"/>
            <a:ext cx="8086635" cy="484909"/>
          </a:xfrm>
        </p:spPr>
        <p:txBody>
          <a:bodyPr/>
          <a:lstStyle/>
          <a:p>
            <a:r>
              <a:rPr lang="cs-CZ" altLang="cs-CZ" i="1" dirty="0" err="1" smtClean="0"/>
              <a:t>Legata</a:t>
            </a:r>
            <a:endParaRPr lang="cs-CZ" altLang="cs-CZ" i="1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1634836"/>
            <a:ext cx="8082321" cy="4447309"/>
          </a:xfrm>
        </p:spPr>
        <p:txBody>
          <a:bodyPr/>
          <a:lstStyle/>
          <a:p>
            <a:r>
              <a:rPr lang="cs-CZ" altLang="cs-CZ" dirty="0" smtClean="0"/>
              <a:t>singulární sukcese</a:t>
            </a:r>
            <a:endParaRPr lang="cs-CZ" altLang="cs-CZ" i="1" dirty="0" smtClean="0"/>
          </a:p>
          <a:p>
            <a:r>
              <a:rPr lang="cs-CZ" altLang="cs-CZ" i="1" dirty="0" err="1" smtClean="0"/>
              <a:t>oneratus</a:t>
            </a:r>
            <a:r>
              <a:rPr lang="cs-CZ" altLang="cs-CZ" i="1" dirty="0" smtClean="0"/>
              <a:t> = </a:t>
            </a:r>
            <a:r>
              <a:rPr lang="cs-CZ" altLang="cs-CZ" i="1" dirty="0" err="1" smtClean="0"/>
              <a:t>heres</a:t>
            </a:r>
            <a:r>
              <a:rPr lang="cs-CZ" altLang="cs-CZ" i="1" dirty="0" smtClean="0"/>
              <a:t> </a:t>
            </a:r>
            <a:r>
              <a:rPr lang="cs-CZ" altLang="cs-CZ" dirty="0" smtClean="0"/>
              <a:t>(dědic, vyplácí odkaz)</a:t>
            </a:r>
            <a:endParaRPr lang="cs-CZ" altLang="cs-CZ" dirty="0" smtClean="0"/>
          </a:p>
          <a:p>
            <a:pPr>
              <a:buNone/>
            </a:pPr>
            <a:r>
              <a:rPr lang="cs-CZ" altLang="cs-CZ" dirty="0" smtClean="0"/>
              <a:t>	v.</a:t>
            </a:r>
          </a:p>
          <a:p>
            <a:r>
              <a:rPr lang="cs-CZ" altLang="cs-CZ" i="1" dirty="0" err="1"/>
              <a:t>h</a:t>
            </a:r>
            <a:r>
              <a:rPr lang="cs-CZ" altLang="cs-CZ" i="1" dirty="0" err="1" smtClean="0"/>
              <a:t>onoratus</a:t>
            </a:r>
            <a:r>
              <a:rPr lang="cs-CZ" altLang="cs-CZ" i="1" dirty="0" smtClean="0"/>
              <a:t> = </a:t>
            </a:r>
            <a:r>
              <a:rPr lang="cs-CZ" altLang="cs-CZ" i="1" dirty="0" err="1" smtClean="0"/>
              <a:t>legatarius</a:t>
            </a:r>
            <a:r>
              <a:rPr lang="cs-CZ" altLang="cs-CZ" dirty="0" smtClean="0"/>
              <a:t> (</a:t>
            </a:r>
            <a:r>
              <a:rPr lang="cs-CZ" altLang="cs-CZ" dirty="0" err="1" smtClean="0"/>
              <a:t>odkazovník</a:t>
            </a:r>
            <a:r>
              <a:rPr lang="cs-CZ" altLang="cs-CZ" dirty="0" smtClean="0"/>
              <a:t>, prostřednictvím dědice získá odkaz)</a:t>
            </a:r>
          </a:p>
          <a:p>
            <a:endParaRPr lang="cs-CZ" altLang="cs-CZ" dirty="0"/>
          </a:p>
          <a:p>
            <a:r>
              <a:rPr lang="cs-CZ" altLang="cs-CZ" dirty="0" smtClean="0"/>
              <a:t>Civilní odkaz, formální, v testamentu</a:t>
            </a: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5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914401"/>
            <a:ext cx="8086635" cy="651164"/>
          </a:xfrm>
        </p:spPr>
        <p:txBody>
          <a:bodyPr/>
          <a:lstStyle/>
          <a:p>
            <a:r>
              <a:rPr lang="cs-CZ" altLang="cs-CZ" i="1" dirty="0" err="1" smtClean="0"/>
              <a:t>Fideicommissum</a:t>
            </a:r>
            <a:endParaRPr lang="cs-CZ" altLang="cs-CZ" i="1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1704109"/>
            <a:ext cx="8082321" cy="4428404"/>
          </a:xfrm>
        </p:spPr>
        <p:txBody>
          <a:bodyPr/>
          <a:lstStyle/>
          <a:p>
            <a:r>
              <a:rPr lang="cs-CZ" altLang="cs-CZ" dirty="0" smtClean="0"/>
              <a:t>obmyšleni </a:t>
            </a:r>
            <a:r>
              <a:rPr lang="cs-CZ" altLang="cs-CZ" dirty="0" smtClean="0"/>
              <a:t>i </a:t>
            </a:r>
            <a:r>
              <a:rPr lang="cs-CZ" altLang="cs-CZ" i="1" dirty="0" err="1" smtClean="0"/>
              <a:t>caelibes</a:t>
            </a:r>
            <a:r>
              <a:rPr lang="cs-CZ" altLang="cs-CZ" i="1" dirty="0" smtClean="0"/>
              <a:t>, orbi, </a:t>
            </a:r>
            <a:r>
              <a:rPr lang="cs-CZ" altLang="cs-CZ" i="1" dirty="0" err="1" smtClean="0"/>
              <a:t>personae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incertae</a:t>
            </a:r>
            <a:r>
              <a:rPr lang="cs-CZ" altLang="cs-CZ" i="1" dirty="0" smtClean="0"/>
              <a:t>, </a:t>
            </a:r>
            <a:r>
              <a:rPr lang="cs-CZ" altLang="cs-CZ" i="1" dirty="0" err="1" smtClean="0"/>
              <a:t>postumi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alieni</a:t>
            </a:r>
            <a:endParaRPr lang="cs-CZ" altLang="cs-CZ" i="1" dirty="0" smtClean="0"/>
          </a:p>
          <a:p>
            <a:endParaRPr lang="cs-CZ" altLang="cs-CZ" i="1" dirty="0" smtClean="0"/>
          </a:p>
          <a:p>
            <a:r>
              <a:rPr lang="cs-CZ" altLang="cs-CZ" i="1" dirty="0" err="1" smtClean="0"/>
              <a:t>fideicommissum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hereditatis</a:t>
            </a:r>
            <a:endParaRPr lang="cs-CZ" altLang="cs-CZ" i="1" dirty="0" smtClean="0"/>
          </a:p>
          <a:p>
            <a:endParaRPr lang="cs-CZ" altLang="cs-CZ" i="1" dirty="0" smtClean="0"/>
          </a:p>
          <a:p>
            <a:r>
              <a:rPr lang="cs-CZ" altLang="cs-CZ" i="1" dirty="0" err="1" smtClean="0"/>
              <a:t>substitutio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fideicommissaria</a:t>
            </a:r>
            <a:endParaRPr lang="cs-CZ" altLang="cs-CZ" i="1" dirty="0" smtClean="0"/>
          </a:p>
          <a:p>
            <a:endParaRPr lang="cs-CZ" altLang="cs-CZ" i="1" dirty="0" smtClean="0"/>
          </a:p>
          <a:p>
            <a:r>
              <a:rPr lang="cs-CZ" altLang="cs-CZ" i="1" dirty="0" err="1" smtClean="0"/>
              <a:t>fideicommissum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familiae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relictum</a:t>
            </a:r>
            <a:endParaRPr lang="cs-CZ" alt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6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i="1" dirty="0" err="1" smtClean="0"/>
              <a:t>Codicilli</a:t>
            </a:r>
            <a:endParaRPr lang="cs-CZ" altLang="cs-CZ" i="1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 smtClean="0"/>
          </a:p>
          <a:p>
            <a:r>
              <a:rPr lang="cs-CZ" altLang="cs-CZ" dirty="0" smtClean="0"/>
              <a:t>jakékoliv ustanovení kromě dědické instituce</a:t>
            </a:r>
          </a:p>
          <a:p>
            <a:endParaRPr lang="cs-CZ" altLang="cs-CZ" dirty="0" smtClean="0"/>
          </a:p>
          <a:p>
            <a:r>
              <a:rPr lang="cs-CZ" altLang="cs-CZ" i="1" dirty="0" err="1" smtClean="0"/>
              <a:t>clausula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codicillaris</a:t>
            </a:r>
            <a:endParaRPr lang="cs-CZ" alt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7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i="1" dirty="0" err="1" smtClean="0"/>
              <a:t>Mortis</a:t>
            </a:r>
            <a:r>
              <a:rPr lang="cs-CZ" altLang="cs-CZ" i="1" dirty="0" smtClean="0"/>
              <a:t> </a:t>
            </a:r>
            <a:r>
              <a:rPr lang="cs-CZ" altLang="cs-CZ" i="1" dirty="0" smtClean="0"/>
              <a:t>causa </a:t>
            </a:r>
            <a:r>
              <a:rPr lang="cs-CZ" altLang="cs-CZ" i="1" dirty="0" err="1" smtClean="0"/>
              <a:t>donatio</a:t>
            </a:r>
            <a:endParaRPr lang="cs-CZ" altLang="cs-CZ" i="1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 smtClean="0"/>
          </a:p>
          <a:p>
            <a:r>
              <a:rPr lang="cs-CZ" altLang="cs-CZ" dirty="0" smtClean="0"/>
              <a:t>dvoustranné</a:t>
            </a:r>
            <a:endParaRPr lang="cs-CZ" altLang="cs-CZ" dirty="0" smtClean="0"/>
          </a:p>
          <a:p>
            <a:endParaRPr lang="cs-CZ" altLang="cs-CZ" i="1" dirty="0" smtClean="0"/>
          </a:p>
          <a:p>
            <a:endParaRPr lang="cs-CZ" altLang="cs-CZ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8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Omezení odkazů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i="1" dirty="0" err="1" smtClean="0"/>
              <a:t>lex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Furia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testamentaria</a:t>
            </a:r>
            <a:endParaRPr lang="cs-CZ" altLang="cs-CZ" i="1" dirty="0" smtClean="0"/>
          </a:p>
          <a:p>
            <a:pPr lvl="1"/>
            <a:r>
              <a:rPr lang="cs-CZ" altLang="cs-CZ" dirty="0" smtClean="0"/>
              <a:t>1000 </a:t>
            </a:r>
            <a:r>
              <a:rPr lang="cs-CZ" altLang="cs-CZ" dirty="0" err="1" smtClean="0"/>
              <a:t>assů</a:t>
            </a:r>
            <a:endParaRPr lang="cs-CZ" altLang="cs-CZ" dirty="0" smtClean="0"/>
          </a:p>
          <a:p>
            <a:r>
              <a:rPr lang="cs-CZ" altLang="cs-CZ" i="1" dirty="0" err="1" smtClean="0"/>
              <a:t>lex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Voconia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testamentaria</a:t>
            </a:r>
            <a:endParaRPr lang="cs-CZ" altLang="cs-CZ" i="1" dirty="0" smtClean="0"/>
          </a:p>
          <a:p>
            <a:pPr lvl="1"/>
            <a:r>
              <a:rPr lang="cs-CZ" altLang="cs-CZ" dirty="0" smtClean="0"/>
              <a:t>ne více než obdrží dědicové</a:t>
            </a:r>
          </a:p>
          <a:p>
            <a:r>
              <a:rPr lang="cs-CZ" altLang="cs-CZ" i="1" dirty="0" err="1" smtClean="0"/>
              <a:t>lex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Falcidia</a:t>
            </a:r>
            <a:r>
              <a:rPr lang="cs-CZ" altLang="cs-CZ" i="1" dirty="0" smtClean="0"/>
              <a:t> de </a:t>
            </a:r>
            <a:r>
              <a:rPr lang="cs-CZ" altLang="cs-CZ" i="1" dirty="0" err="1" smtClean="0"/>
              <a:t>legatis</a:t>
            </a:r>
            <a:endParaRPr lang="cs-CZ" altLang="cs-CZ" i="1" dirty="0" smtClean="0"/>
          </a:p>
          <a:p>
            <a:pPr lvl="1"/>
            <a:r>
              <a:rPr lang="cs-CZ" altLang="cs-CZ" i="1" dirty="0" err="1" smtClean="0"/>
              <a:t>quarta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Falcidia</a:t>
            </a:r>
            <a:endParaRPr lang="cs-CZ" altLang="cs-CZ" i="1" dirty="0" smtClean="0"/>
          </a:p>
          <a:p>
            <a:pPr lvl="1"/>
            <a:r>
              <a:rPr lang="cs-CZ" altLang="cs-CZ" i="1" dirty="0" smtClean="0"/>
              <a:t>SC </a:t>
            </a:r>
            <a:r>
              <a:rPr lang="cs-CZ" altLang="cs-CZ" i="1" dirty="0" err="1" smtClean="0"/>
              <a:t>Pegasianum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Antoninus</a:t>
            </a:r>
            <a:r>
              <a:rPr lang="cs-CZ" altLang="cs-CZ" dirty="0" smtClean="0"/>
              <a:t> Pius, </a:t>
            </a:r>
            <a:r>
              <a:rPr lang="cs-CZ" altLang="cs-CZ" dirty="0" err="1" smtClean="0"/>
              <a:t>Septimius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Severus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Iustinianus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0" y="6248400"/>
            <a:ext cx="91440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cs-CZ" altLang="cs-CZ" dirty="0" err="1" smtClean="0"/>
              <a:t>Gratias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vobis</a:t>
            </a:r>
            <a:r>
              <a:rPr lang="cs-CZ" altLang="cs-CZ" dirty="0" smtClean="0"/>
              <a:t> pro </a:t>
            </a:r>
            <a:r>
              <a:rPr lang="cs-CZ" altLang="cs-CZ" dirty="0" err="1" smtClean="0"/>
              <a:t>attentione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vestra</a:t>
            </a:r>
            <a:r>
              <a:rPr lang="cs-CZ" altLang="cs-CZ" dirty="0" smtClean="0"/>
              <a:t> ago.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9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526473"/>
            <a:ext cx="8086635" cy="554182"/>
          </a:xfrm>
        </p:spPr>
        <p:txBody>
          <a:bodyPr/>
          <a:lstStyle/>
          <a:p>
            <a:r>
              <a:rPr lang="cs-CZ" altLang="cs-CZ" dirty="0" smtClean="0"/>
              <a:t>Výběr z literatury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7818" y="997528"/>
            <a:ext cx="8742217" cy="5610662"/>
          </a:xfrm>
        </p:spPr>
        <p:txBody>
          <a:bodyPr/>
          <a:lstStyle/>
          <a:p>
            <a:pPr algn="just"/>
            <a:r>
              <a:rPr lang="cs-CZ" sz="1800" dirty="0" smtClean="0"/>
              <a:t>BÉRIER, </a:t>
            </a:r>
            <a:r>
              <a:rPr lang="cs-CZ" sz="1800" dirty="0" err="1" smtClean="0"/>
              <a:t>Franciszek</a:t>
            </a:r>
            <a:r>
              <a:rPr lang="cs-CZ" sz="1800" dirty="0" smtClean="0"/>
              <a:t> </a:t>
            </a:r>
            <a:r>
              <a:rPr lang="cs-CZ" sz="1800" dirty="0" err="1" smtClean="0"/>
              <a:t>Longchamps</a:t>
            </a:r>
            <a:r>
              <a:rPr lang="cs-CZ" sz="1800" dirty="0" smtClean="0"/>
              <a:t> de. </a:t>
            </a:r>
            <a:r>
              <a:rPr lang="cs-CZ" sz="1800" i="1" dirty="0" err="1" smtClean="0"/>
              <a:t>Law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of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Succession</a:t>
            </a:r>
            <a:r>
              <a:rPr lang="cs-CZ" sz="1800" i="1" dirty="0" smtClean="0"/>
              <a:t>. Roman </a:t>
            </a:r>
            <a:r>
              <a:rPr lang="cs-CZ" sz="1800" i="1" dirty="0" err="1" smtClean="0"/>
              <a:t>Legal</a:t>
            </a:r>
            <a:r>
              <a:rPr lang="cs-CZ" sz="1800" i="1" dirty="0" smtClean="0"/>
              <a:t> Framework </a:t>
            </a:r>
            <a:r>
              <a:rPr lang="cs-CZ" sz="1800" i="1" dirty="0" err="1" smtClean="0"/>
              <a:t>and</a:t>
            </a:r>
            <a:r>
              <a:rPr lang="cs-CZ" sz="1800" i="1" dirty="0" smtClean="0"/>
              <a:t> </a:t>
            </a:r>
            <a:r>
              <a:rPr lang="cs-CZ" sz="1800" i="1" dirty="0" err="1" smtClean="0"/>
              <a:t>Comparative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Law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Perspective</a:t>
            </a:r>
            <a:r>
              <a:rPr lang="cs-CZ" sz="1800" dirty="0" smtClean="0"/>
              <a:t>. </a:t>
            </a:r>
            <a:r>
              <a:rPr lang="cs-CZ" sz="1800" dirty="0" err="1" smtClean="0"/>
              <a:t>Warszawa</a:t>
            </a:r>
            <a:r>
              <a:rPr lang="cs-CZ" sz="1800" dirty="0" smtClean="0"/>
              <a:t> : </a:t>
            </a:r>
            <a:r>
              <a:rPr lang="cs-CZ" sz="1800" dirty="0" err="1" smtClean="0"/>
              <a:t>Wolters</a:t>
            </a:r>
            <a:r>
              <a:rPr lang="cs-CZ" sz="1800" dirty="0" smtClean="0"/>
              <a:t> </a:t>
            </a:r>
            <a:r>
              <a:rPr lang="cs-CZ" sz="1800" dirty="0" err="1" smtClean="0"/>
              <a:t>Kluwer</a:t>
            </a:r>
            <a:r>
              <a:rPr lang="cs-CZ" sz="1800" dirty="0" smtClean="0"/>
              <a:t> Polska, 2011. 290 p. ISBN 978-83-264-1468-8.</a:t>
            </a:r>
          </a:p>
          <a:p>
            <a:pPr algn="just"/>
            <a:r>
              <a:rPr lang="cs-CZ" sz="1800" dirty="0" smtClean="0"/>
              <a:t>REID, </a:t>
            </a:r>
            <a:r>
              <a:rPr lang="cs-CZ" sz="1800" dirty="0" err="1" smtClean="0"/>
              <a:t>Kenneth</a:t>
            </a:r>
            <a:r>
              <a:rPr lang="cs-CZ" sz="1800" dirty="0" smtClean="0"/>
              <a:t> G. C. – WAAL, </a:t>
            </a:r>
            <a:r>
              <a:rPr lang="cs-CZ" sz="1800" dirty="0" err="1" smtClean="0"/>
              <a:t>Marius</a:t>
            </a:r>
            <a:r>
              <a:rPr lang="cs-CZ" sz="1800" dirty="0" smtClean="0"/>
              <a:t> J. de – ZIMMERMANN,  </a:t>
            </a:r>
            <a:r>
              <a:rPr lang="cs-CZ" sz="1800" dirty="0" err="1" smtClean="0"/>
              <a:t>Reinhard</a:t>
            </a:r>
            <a:r>
              <a:rPr lang="cs-CZ" sz="1800" dirty="0" smtClean="0"/>
              <a:t> (</a:t>
            </a:r>
            <a:r>
              <a:rPr lang="cs-CZ" sz="1800" dirty="0" err="1" smtClean="0"/>
              <a:t>eds</a:t>
            </a:r>
            <a:r>
              <a:rPr lang="cs-CZ" sz="1800" dirty="0" smtClean="0"/>
              <a:t>.). </a:t>
            </a:r>
            <a:r>
              <a:rPr lang="cs-CZ" sz="1800" i="1" dirty="0" err="1" smtClean="0"/>
              <a:t>Exploring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the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Law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of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Succession</a:t>
            </a:r>
            <a:r>
              <a:rPr lang="cs-CZ" sz="1800" dirty="0" smtClean="0"/>
              <a:t>. Edinburgh : </a:t>
            </a:r>
            <a:r>
              <a:rPr lang="cs-CZ" sz="1800" dirty="0" err="1" smtClean="0"/>
              <a:t>Edinburgh</a:t>
            </a:r>
            <a:r>
              <a:rPr lang="cs-CZ" sz="1800" dirty="0" smtClean="0"/>
              <a:t> University </a:t>
            </a:r>
            <a:r>
              <a:rPr lang="cs-CZ" sz="1800" dirty="0" err="1" smtClean="0"/>
              <a:t>Press</a:t>
            </a:r>
            <a:r>
              <a:rPr lang="cs-CZ" sz="1800" dirty="0" smtClean="0"/>
              <a:t>, 2007. </a:t>
            </a:r>
            <a:r>
              <a:rPr lang="cs-CZ" sz="1800" dirty="0" err="1" smtClean="0"/>
              <a:t>xxvi</a:t>
            </a:r>
            <a:r>
              <a:rPr lang="cs-CZ" sz="1800" dirty="0" smtClean="0"/>
              <a:t>+253 p. ISBN 978-0-7486-3290-9.</a:t>
            </a:r>
            <a:endParaRPr lang="cs-CZ" altLang="cs-CZ" sz="1800" dirty="0" smtClean="0"/>
          </a:p>
          <a:p>
            <a:pPr algn="just"/>
            <a:r>
              <a:rPr lang="cs-CZ" sz="1800" dirty="0" smtClean="0"/>
              <a:t>SALÁK, Pavel – HORÁK, Ondřej (</a:t>
            </a:r>
            <a:r>
              <a:rPr lang="cs-CZ" sz="1800" dirty="0" err="1" smtClean="0"/>
              <a:t>Eds</a:t>
            </a:r>
            <a:r>
              <a:rPr lang="cs-CZ" sz="1800" dirty="0" smtClean="0"/>
              <a:t>.). </a:t>
            </a:r>
            <a:r>
              <a:rPr lang="cs-CZ" sz="1800" i="1" dirty="0" err="1" smtClean="0"/>
              <a:t>Law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of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Succession</a:t>
            </a:r>
            <a:r>
              <a:rPr lang="cs-CZ" sz="1800" i="1" dirty="0" smtClean="0"/>
              <a:t> in </a:t>
            </a:r>
            <a:r>
              <a:rPr lang="cs-CZ" sz="1800" i="1" dirty="0" err="1" smtClean="0"/>
              <a:t>the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Middle</a:t>
            </a:r>
            <a:r>
              <a:rPr lang="cs-CZ" sz="1800" i="1" dirty="0" smtClean="0"/>
              <a:t>-</a:t>
            </a:r>
            <a:r>
              <a:rPr lang="cs-CZ" sz="1800" i="1" dirty="0" err="1" smtClean="0"/>
              <a:t>European</a:t>
            </a:r>
            <a:r>
              <a:rPr lang="cs-CZ" sz="1800" i="1" dirty="0" smtClean="0"/>
              <a:t> Area</a:t>
            </a:r>
            <a:r>
              <a:rPr lang="cs-CZ" sz="1800" dirty="0" smtClean="0"/>
              <a:t>. </a:t>
            </a:r>
            <a:r>
              <a:rPr lang="cs-CZ" sz="1800" dirty="0" err="1" smtClean="0"/>
              <a:t>Cracow</a:t>
            </a:r>
            <a:r>
              <a:rPr lang="cs-CZ" sz="1800" dirty="0" smtClean="0"/>
              <a:t> : </a:t>
            </a:r>
            <a:r>
              <a:rPr lang="cs-CZ" sz="1800" dirty="0" err="1" smtClean="0"/>
              <a:t>Spolok</a:t>
            </a:r>
            <a:r>
              <a:rPr lang="cs-CZ" sz="1800" dirty="0" smtClean="0"/>
              <a:t> </a:t>
            </a:r>
            <a:r>
              <a:rPr lang="cs-CZ" sz="1800" dirty="0" err="1" smtClean="0"/>
              <a:t>Slovákov</a:t>
            </a:r>
            <a:r>
              <a:rPr lang="cs-CZ" sz="1800" dirty="0" smtClean="0"/>
              <a:t> v </a:t>
            </a:r>
            <a:r>
              <a:rPr lang="cs-CZ" sz="1800" dirty="0" err="1" smtClean="0"/>
              <a:t>Poľsku</a:t>
            </a:r>
            <a:r>
              <a:rPr lang="cs-CZ" sz="1800" dirty="0" smtClean="0"/>
              <a:t> – </a:t>
            </a:r>
            <a:r>
              <a:rPr lang="cs-CZ" sz="1800" dirty="0" err="1" smtClean="0"/>
              <a:t>Towarzystwo</a:t>
            </a:r>
            <a:r>
              <a:rPr lang="cs-CZ" sz="1800" dirty="0" smtClean="0"/>
              <a:t> </a:t>
            </a:r>
            <a:r>
              <a:rPr lang="cs-CZ" sz="1800" dirty="0" err="1" smtClean="0"/>
              <a:t>Słowaków</a:t>
            </a:r>
            <a:r>
              <a:rPr lang="cs-CZ" sz="1800" dirty="0" smtClean="0"/>
              <a:t> w </a:t>
            </a:r>
            <a:r>
              <a:rPr lang="cs-CZ" sz="1800" dirty="0" err="1" smtClean="0"/>
              <a:t>Polsce</a:t>
            </a:r>
            <a:r>
              <a:rPr lang="cs-CZ" sz="1800" dirty="0" smtClean="0"/>
              <a:t>, 2015. 166 p. ISBN 978-83-7490-848-1. </a:t>
            </a:r>
          </a:p>
          <a:p>
            <a:pPr algn="just"/>
            <a:r>
              <a:rPr lang="cs-CZ" sz="1800" dirty="0" err="1" smtClean="0"/>
              <a:t>SÜß</a:t>
            </a:r>
            <a:r>
              <a:rPr lang="cs-CZ" sz="1800" dirty="0" smtClean="0"/>
              <a:t>, </a:t>
            </a:r>
            <a:r>
              <a:rPr lang="cs-CZ" sz="1800" dirty="0" err="1" smtClean="0"/>
              <a:t>Rembert</a:t>
            </a:r>
            <a:r>
              <a:rPr lang="cs-CZ" sz="1800" dirty="0" smtClean="0"/>
              <a:t> (</a:t>
            </a:r>
            <a:r>
              <a:rPr lang="cs-CZ" sz="1800" dirty="0" err="1" smtClean="0"/>
              <a:t>Hrsg</a:t>
            </a:r>
            <a:r>
              <a:rPr lang="cs-CZ" sz="1800" dirty="0" smtClean="0"/>
              <a:t>.). </a:t>
            </a:r>
            <a:r>
              <a:rPr lang="cs-CZ" sz="1800" i="1" dirty="0" err="1" smtClean="0"/>
              <a:t>Erbrecht</a:t>
            </a:r>
            <a:r>
              <a:rPr lang="cs-CZ" sz="1800" i="1" dirty="0" smtClean="0"/>
              <a:t> in </a:t>
            </a:r>
            <a:r>
              <a:rPr lang="cs-CZ" sz="1800" i="1" dirty="0" err="1" smtClean="0"/>
              <a:t>Europa</a:t>
            </a:r>
            <a:r>
              <a:rPr lang="cs-CZ" sz="1800" dirty="0" smtClean="0"/>
              <a:t>. 3. </a:t>
            </a:r>
            <a:r>
              <a:rPr lang="cs-CZ" sz="1800" dirty="0" err="1" smtClean="0"/>
              <a:t>Aufl</a:t>
            </a:r>
            <a:r>
              <a:rPr lang="cs-CZ" sz="1800" dirty="0" smtClean="0"/>
              <a:t>. Bonn : </a:t>
            </a:r>
            <a:r>
              <a:rPr lang="cs-CZ" sz="1800" dirty="0" err="1" smtClean="0"/>
              <a:t>Deutscher</a:t>
            </a:r>
            <a:r>
              <a:rPr lang="cs-CZ" sz="1800" dirty="0" smtClean="0"/>
              <a:t> </a:t>
            </a:r>
            <a:r>
              <a:rPr lang="cs-CZ" sz="1800" dirty="0" err="1" smtClean="0"/>
              <a:t>Notarverlag</a:t>
            </a:r>
            <a:r>
              <a:rPr lang="cs-CZ" sz="1800" dirty="0" smtClean="0"/>
              <a:t>, 2015. </a:t>
            </a:r>
            <a:r>
              <a:rPr lang="cs-CZ" sz="1800" dirty="0" err="1" smtClean="0"/>
              <a:t>xxi</a:t>
            </a:r>
            <a:r>
              <a:rPr lang="cs-CZ" sz="1800" dirty="0" smtClean="0"/>
              <a:t>+1526 S. ISBN 978-3-95646-097-5.</a:t>
            </a:r>
          </a:p>
          <a:p>
            <a:pPr algn="just"/>
            <a:r>
              <a:rPr lang="cs-CZ" sz="1800" dirty="0"/>
              <a:t>TILSCH, Emanuel. </a:t>
            </a:r>
            <a:r>
              <a:rPr lang="cs-CZ" sz="1800" i="1" dirty="0"/>
              <a:t>Dědické právo rakouské se stanoviska srovnávací vědy právní. Část I</a:t>
            </a:r>
            <a:r>
              <a:rPr lang="cs-CZ" sz="1800" dirty="0" smtClean="0"/>
              <a:t>. Reprint </a:t>
            </a:r>
            <a:r>
              <a:rPr lang="cs-CZ" sz="1800" dirty="0" err="1" smtClean="0"/>
              <a:t>pův</a:t>
            </a:r>
            <a:r>
              <a:rPr lang="cs-CZ" sz="1800" dirty="0" smtClean="0"/>
              <a:t>. vyd. </a:t>
            </a:r>
            <a:r>
              <a:rPr lang="cs-CZ" sz="1800" dirty="0"/>
              <a:t>Praha : </a:t>
            </a:r>
            <a:r>
              <a:rPr lang="cs-CZ" sz="1800" dirty="0" err="1" smtClean="0"/>
              <a:t>Wolters</a:t>
            </a:r>
            <a:r>
              <a:rPr lang="cs-CZ" sz="1800" dirty="0" smtClean="0"/>
              <a:t> </a:t>
            </a:r>
            <a:r>
              <a:rPr lang="cs-CZ" sz="1800" dirty="0" err="1" smtClean="0"/>
              <a:t>Kluwer</a:t>
            </a:r>
            <a:r>
              <a:rPr lang="cs-CZ" sz="1800" dirty="0" smtClean="0"/>
              <a:t>, 2014. viiii+157 </a:t>
            </a:r>
            <a:r>
              <a:rPr lang="cs-CZ" sz="1800" dirty="0"/>
              <a:t>s</a:t>
            </a:r>
            <a:r>
              <a:rPr lang="cs-CZ" sz="1800" dirty="0" smtClean="0"/>
              <a:t>. ISBN 978-80-7478-713-3.</a:t>
            </a:r>
          </a:p>
          <a:p>
            <a:pPr algn="just"/>
            <a:r>
              <a:rPr lang="cs-CZ" sz="1800" dirty="0" smtClean="0"/>
              <a:t>VOCI, </a:t>
            </a:r>
            <a:r>
              <a:rPr lang="cs-CZ" sz="1800" dirty="0" err="1" smtClean="0"/>
              <a:t>Pasquale</a:t>
            </a:r>
            <a:r>
              <a:rPr lang="cs-CZ" sz="1800" dirty="0" smtClean="0"/>
              <a:t>. </a:t>
            </a:r>
            <a:r>
              <a:rPr lang="cs-CZ" sz="1800" i="1" dirty="0" err="1" smtClean="0"/>
              <a:t>Diritto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ereditario</a:t>
            </a:r>
            <a:r>
              <a:rPr lang="cs-CZ" sz="1800" i="1" dirty="0" smtClean="0"/>
              <a:t> Romano. Volume primo. </a:t>
            </a:r>
            <a:r>
              <a:rPr lang="cs-CZ" sz="1800" i="1" dirty="0" err="1" smtClean="0"/>
              <a:t>Introduzione</a:t>
            </a:r>
            <a:r>
              <a:rPr lang="cs-CZ" sz="1800" i="1" dirty="0" smtClean="0"/>
              <a:t>. Parte </a:t>
            </a:r>
            <a:r>
              <a:rPr lang="cs-CZ" sz="1800" i="1" dirty="0" err="1" smtClean="0"/>
              <a:t>generale</a:t>
            </a:r>
            <a:r>
              <a:rPr lang="cs-CZ" sz="1800" dirty="0" smtClean="0"/>
              <a:t>. 2</a:t>
            </a:r>
            <a:r>
              <a:rPr lang="cs-CZ" sz="1800" baseline="30000" dirty="0" smtClean="0"/>
              <a:t>a</a:t>
            </a:r>
            <a:r>
              <a:rPr lang="cs-CZ" sz="1800" dirty="0" smtClean="0"/>
              <a:t> </a:t>
            </a:r>
            <a:r>
              <a:rPr lang="cs-CZ" sz="1800" dirty="0" err="1" smtClean="0"/>
              <a:t>ed</a:t>
            </a:r>
            <a:r>
              <a:rPr lang="cs-CZ" sz="1800" dirty="0" smtClean="0"/>
              <a:t>. </a:t>
            </a:r>
            <a:r>
              <a:rPr lang="cs-CZ" sz="1800" dirty="0" err="1" smtClean="0"/>
              <a:t>riveduta</a:t>
            </a:r>
            <a:r>
              <a:rPr lang="cs-CZ" sz="1800" dirty="0" smtClean="0"/>
              <a:t>. Milano : </a:t>
            </a:r>
            <a:r>
              <a:rPr lang="cs-CZ" sz="1800" dirty="0" err="1" smtClean="0"/>
              <a:t>Dott</a:t>
            </a:r>
            <a:r>
              <a:rPr lang="cs-CZ" sz="1800" dirty="0" smtClean="0"/>
              <a:t>. A. </a:t>
            </a:r>
            <a:r>
              <a:rPr lang="cs-CZ" sz="1800" dirty="0" err="1" smtClean="0"/>
              <a:t>Giuffrè</a:t>
            </a:r>
            <a:r>
              <a:rPr lang="cs-CZ" sz="1800" dirty="0" smtClean="0"/>
              <a:t> – editore, 1967. </a:t>
            </a:r>
            <a:r>
              <a:rPr lang="cs-CZ" sz="1800" dirty="0" err="1" smtClean="0"/>
              <a:t>xvi</a:t>
            </a:r>
            <a:r>
              <a:rPr lang="cs-CZ" sz="1800" dirty="0" smtClean="0"/>
              <a:t>+835 p.</a:t>
            </a:r>
          </a:p>
          <a:p>
            <a:pPr algn="just"/>
            <a:r>
              <a:rPr lang="cs-CZ" sz="1800" dirty="0" err="1" smtClean="0"/>
              <a:t>Idem</a:t>
            </a:r>
            <a:r>
              <a:rPr lang="cs-CZ" sz="1800" dirty="0" smtClean="0"/>
              <a:t>. </a:t>
            </a:r>
            <a:r>
              <a:rPr lang="cs-CZ" sz="1800" i="1" dirty="0" err="1" smtClean="0"/>
              <a:t>Diritto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ereditario</a:t>
            </a:r>
            <a:r>
              <a:rPr lang="cs-CZ" sz="1800" i="1" dirty="0" smtClean="0"/>
              <a:t> Romano. Volume </a:t>
            </a:r>
            <a:r>
              <a:rPr lang="cs-CZ" sz="1800" i="1" dirty="0" err="1" smtClean="0"/>
              <a:t>secondo</a:t>
            </a:r>
            <a:r>
              <a:rPr lang="cs-CZ" sz="1800" i="1" dirty="0" smtClean="0"/>
              <a:t>. Parte </a:t>
            </a:r>
            <a:r>
              <a:rPr lang="cs-CZ" sz="1800" i="1" dirty="0" err="1" smtClean="0"/>
              <a:t>speciale</a:t>
            </a:r>
            <a:r>
              <a:rPr lang="cs-CZ" sz="1800" i="1" dirty="0" smtClean="0"/>
              <a:t>. </a:t>
            </a:r>
            <a:r>
              <a:rPr lang="cs-CZ" sz="1800" i="1" dirty="0" err="1" smtClean="0"/>
              <a:t>Successione</a:t>
            </a:r>
            <a:r>
              <a:rPr lang="cs-CZ" sz="1800" i="1" dirty="0" smtClean="0"/>
              <a:t> ab </a:t>
            </a:r>
            <a:r>
              <a:rPr lang="cs-CZ" sz="1800" i="1" dirty="0" err="1" smtClean="0"/>
              <a:t>intestato</a:t>
            </a:r>
            <a:r>
              <a:rPr lang="cs-CZ" sz="1800" i="1" dirty="0" smtClean="0"/>
              <a:t>. </a:t>
            </a:r>
            <a:r>
              <a:rPr lang="cs-CZ" sz="1800" i="1" dirty="0" err="1" smtClean="0"/>
              <a:t>Successione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testamentaria</a:t>
            </a:r>
            <a:r>
              <a:rPr lang="cs-CZ" sz="1800" dirty="0" smtClean="0"/>
              <a:t>. 2</a:t>
            </a:r>
            <a:r>
              <a:rPr lang="cs-CZ" sz="1800" baseline="30000" dirty="0" smtClean="0"/>
              <a:t>a</a:t>
            </a:r>
            <a:r>
              <a:rPr lang="cs-CZ" sz="1800" dirty="0" smtClean="0"/>
              <a:t> </a:t>
            </a:r>
            <a:r>
              <a:rPr lang="cs-CZ" sz="1800" dirty="0" err="1" smtClean="0"/>
              <a:t>ed</a:t>
            </a:r>
            <a:r>
              <a:rPr lang="cs-CZ" sz="1800" dirty="0" smtClean="0"/>
              <a:t>. </a:t>
            </a:r>
            <a:r>
              <a:rPr lang="cs-CZ" sz="1800" dirty="0" err="1" smtClean="0"/>
              <a:t>rifatta</a:t>
            </a:r>
            <a:r>
              <a:rPr lang="cs-CZ" sz="1800" dirty="0" smtClean="0"/>
              <a:t>. Milano : </a:t>
            </a:r>
            <a:r>
              <a:rPr lang="cs-CZ" sz="1800" dirty="0" err="1" smtClean="0"/>
              <a:t>Dott</a:t>
            </a:r>
            <a:r>
              <a:rPr lang="cs-CZ" sz="1800" dirty="0" smtClean="0"/>
              <a:t>. A. </a:t>
            </a:r>
            <a:r>
              <a:rPr lang="cs-CZ" sz="1800" dirty="0" err="1" smtClean="0"/>
              <a:t>Giuffrè</a:t>
            </a:r>
            <a:r>
              <a:rPr lang="cs-CZ" sz="1800" dirty="0" smtClean="0"/>
              <a:t> – editore, 1963. </a:t>
            </a:r>
            <a:r>
              <a:rPr lang="cs-CZ" sz="1800" dirty="0" err="1" smtClean="0"/>
              <a:t>xvi</a:t>
            </a:r>
            <a:r>
              <a:rPr lang="cs-CZ" sz="1800" dirty="0" smtClean="0"/>
              <a:t>+1076 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u_sablona_4_3_en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mu_sablona_4_3_en</Template>
  <TotalTime>136</TotalTime>
  <Words>164</Words>
  <Application>Microsoft Office PowerPoint</Application>
  <PresentationFormat>Předvádění na obrazovce 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mu_sablona_4_3_en</vt:lpstr>
      <vt:lpstr>Pozůstalostní dluhy, odkazy, darování etc. Bc.</vt:lpstr>
      <vt:lpstr>Beneficium separationis</vt:lpstr>
      <vt:lpstr>Beneficium inventarii</vt:lpstr>
      <vt:lpstr>Legata</vt:lpstr>
      <vt:lpstr>Fideicommissum</vt:lpstr>
      <vt:lpstr>Codicilli</vt:lpstr>
      <vt:lpstr>Mortis causa donatio</vt:lpstr>
      <vt:lpstr>Omezení odkazů</vt:lpstr>
      <vt:lpstr>Výběr z literatury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Nas-9</dc:creator>
  <cp:lastModifiedBy>Radek Černoch</cp:lastModifiedBy>
  <cp:revision>28</cp:revision>
  <cp:lastPrinted>1601-01-01T00:00:00Z</cp:lastPrinted>
  <dcterms:created xsi:type="dcterms:W3CDTF">2016-11-08T14:02:01Z</dcterms:created>
  <dcterms:modified xsi:type="dcterms:W3CDTF">2018-12-07T11:10:46Z</dcterms:modified>
</cp:coreProperties>
</file>