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57" r:id="rId4"/>
    <p:sldId id="258" r:id="rId5"/>
    <p:sldId id="259" r:id="rId6"/>
    <p:sldId id="260" r:id="rId7"/>
    <p:sldId id="300" r:id="rId8"/>
    <p:sldId id="261" r:id="rId9"/>
    <p:sldId id="262" r:id="rId10"/>
    <p:sldId id="263" r:id="rId11"/>
    <p:sldId id="264" r:id="rId12"/>
    <p:sldId id="301" r:id="rId13"/>
    <p:sldId id="302" r:id="rId14"/>
    <p:sldId id="292" r:id="rId15"/>
    <p:sldId id="293" r:id="rId16"/>
    <p:sldId id="294" r:id="rId17"/>
    <p:sldId id="265" r:id="rId18"/>
    <p:sldId id="266" r:id="rId19"/>
    <p:sldId id="267" r:id="rId20"/>
    <p:sldId id="268" r:id="rId21"/>
    <p:sldId id="269" r:id="rId22"/>
    <p:sldId id="270" r:id="rId23"/>
    <p:sldId id="271" r:id="rId24"/>
    <p:sldId id="272" r:id="rId25"/>
    <p:sldId id="273" r:id="rId26"/>
    <p:sldId id="275" r:id="rId27"/>
    <p:sldId id="276" r:id="rId28"/>
    <p:sldId id="277" r:id="rId29"/>
    <p:sldId id="278" r:id="rId30"/>
    <p:sldId id="274" r:id="rId31"/>
    <p:sldId id="279" r:id="rId32"/>
    <p:sldId id="298" r:id="rId33"/>
    <p:sldId id="299" r:id="rId34"/>
    <p:sldId id="280" r:id="rId35"/>
    <p:sldId id="281" r:id="rId36"/>
    <p:sldId id="282" r:id="rId37"/>
    <p:sldId id="283" r:id="rId38"/>
    <p:sldId id="284" r:id="rId39"/>
    <p:sldId id="285" r:id="rId40"/>
    <p:sldId id="286" r:id="rId41"/>
    <p:sldId id="287" r:id="rId42"/>
    <p:sldId id="288" r:id="rId43"/>
    <p:sldId id="289" r:id="rId44"/>
    <p:sldId id="29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16" autoAdjust="0"/>
    <p:restoredTop sz="94660"/>
  </p:normalViewPr>
  <p:slideViewPr>
    <p:cSldViewPr snapToGrid="0">
      <p:cViewPr varScale="1">
        <p:scale>
          <a:sx n="76" d="100"/>
          <a:sy n="76" d="100"/>
        </p:scale>
        <p:origin x="-90"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88592D-115C-4EBB-AC47-4B9FD3626F96}" type="datetimeFigureOut">
              <a:rPr lang="cs-CZ" smtClean="0"/>
              <a:t>7.11.2019</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A0D8346C-8526-4C35-99C9-0D99F2B62EF8}"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0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7.11.2019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08839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7.11.2019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33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7.11.2019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7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7.11.2019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82067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7.11.2019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61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7.11.2019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45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7.11.2019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131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7.11.2019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26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7.11.2019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199318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7.11.2019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80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588592D-115C-4EBB-AC47-4B9FD3626F96}" type="datetimeFigureOut">
              <a:rPr lang="cs-CZ" smtClean="0"/>
              <a:t>7.11.2019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69296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588592D-115C-4EBB-AC47-4B9FD3626F96}" type="datetimeFigureOut">
              <a:rPr lang="cs-CZ" smtClean="0"/>
              <a:t>7.11.2019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D8346C-8526-4C35-99C9-0D99F2B62EF8}"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61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588592D-115C-4EBB-AC47-4B9FD3626F96}" type="datetimeFigureOut">
              <a:rPr lang="cs-CZ" smtClean="0"/>
              <a:t>7.11.2019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55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8592D-115C-4EBB-AC47-4B9FD3626F96}" type="datetimeFigureOut">
              <a:rPr lang="cs-CZ" smtClean="0"/>
              <a:t>7.11.2019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3393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7.11.2019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60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smtClean="0"/>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7.11.2019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66656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88592D-115C-4EBB-AC47-4B9FD3626F96}" type="datetimeFigureOut">
              <a:rPr lang="cs-CZ" smtClean="0"/>
              <a:t>7.11.2019</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D8346C-8526-4C35-99C9-0D99F2B62EF8}" type="slidenum">
              <a:rPr lang="cs-CZ" smtClean="0"/>
              <a:t>‹#›</a:t>
            </a:fld>
            <a:endParaRPr lang="cs-CZ"/>
          </a:p>
        </p:txBody>
      </p:sp>
    </p:spTree>
    <p:extLst>
      <p:ext uri="{BB962C8B-B14F-4D97-AF65-F5344CB8AC3E}">
        <p14:creationId xmlns:p14="http://schemas.microsoft.com/office/powerpoint/2010/main" val="2530261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DĚDICKÉ PRÁVO</a:t>
            </a:r>
            <a:endParaRPr lang="cs-CZ" dirty="0"/>
          </a:p>
        </p:txBody>
      </p:sp>
      <p:sp>
        <p:nvSpPr>
          <p:cNvPr id="3" name="Podnadpis 2"/>
          <p:cNvSpPr>
            <a:spLocks noGrp="1"/>
          </p:cNvSpPr>
          <p:nvPr>
            <p:ph type="subTitle" idx="1"/>
          </p:nvPr>
        </p:nvSpPr>
        <p:spPr/>
        <p:txBody>
          <a:bodyPr/>
          <a:lstStyle/>
          <a:p>
            <a:r>
              <a:rPr lang="cs-CZ" dirty="0" smtClean="0"/>
              <a:t>Pojem, zásady, východiska právní úpravy a předpoklady dědění</a:t>
            </a:r>
            <a:endParaRPr lang="cs-CZ" dirty="0"/>
          </a:p>
        </p:txBody>
      </p:sp>
    </p:spTree>
    <p:extLst>
      <p:ext uri="{BB962C8B-B14F-4D97-AF65-F5344CB8AC3E}">
        <p14:creationId xmlns:p14="http://schemas.microsoft.com/office/powerpoint/2010/main" val="81561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Vydědění (volní jednání, nepřihlíží se ex offo, </a:t>
            </a:r>
            <a:r>
              <a:rPr lang="cs-CZ" dirty="0" err="1" smtClean="0"/>
              <a:t>formalní</a:t>
            </a:r>
            <a:r>
              <a:rPr lang="cs-CZ" dirty="0" smtClean="0"/>
              <a:t> požadavky viz závěť)</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§1646 – 1649 právní jednání zůstavitele, jimž ze zákonných důvodů zůstavitel vylučuje potomka z práva na povinný díl nebo jej zkracuje</a:t>
            </a:r>
          </a:p>
          <a:p>
            <a:r>
              <a:rPr lang="cs-CZ" dirty="0" smtClean="0"/>
              <a:t>Dříve obligatorně právní jednání, dnes lze uvedení kauzy velmi rázně doporučit, jinak :</a:t>
            </a:r>
          </a:p>
          <a:p>
            <a:r>
              <a:rPr lang="cs-CZ" dirty="0" smtClean="0"/>
              <a:t>§1648: není-li důvod uveden, je nutné aby byl následně zákonný důvod vydědění proti potomku prokázán</a:t>
            </a:r>
          </a:p>
          <a:p>
            <a:r>
              <a:rPr lang="cs-CZ" dirty="0" smtClean="0"/>
              <a:t>Vydědění se automaticky vztahuje i na potomky vyděděného (mimo případů, kdy vydědění potomek </a:t>
            </a:r>
            <a:r>
              <a:rPr lang="cs-CZ" dirty="0" err="1" smtClean="0"/>
              <a:t>předemře</a:t>
            </a:r>
            <a:r>
              <a:rPr lang="cs-CZ" dirty="0" smtClean="0"/>
              <a:t> a mimo výslovně opačného přání zůstavitele a mimo vydědění marnotratníka)</a:t>
            </a:r>
            <a:endParaRPr lang="cs-CZ" dirty="0"/>
          </a:p>
        </p:txBody>
      </p:sp>
    </p:spTree>
    <p:extLst>
      <p:ext uri="{BB962C8B-B14F-4D97-AF65-F5344CB8AC3E}">
        <p14:creationId xmlns:p14="http://schemas.microsoft.com/office/powerpoint/2010/main" val="229571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Existence jmění –aneb, kde nic není, ani čert nebere a ani se nedědí (leč řízení o pozůstalosti se zahájit musí)</a:t>
            </a:r>
            <a:endParaRPr lang="cs-CZ" dirty="0"/>
          </a:p>
        </p:txBody>
      </p:sp>
      <p:sp>
        <p:nvSpPr>
          <p:cNvPr id="3" name="Zástupný symbol pro obsah 2"/>
          <p:cNvSpPr>
            <a:spLocks noGrp="1"/>
          </p:cNvSpPr>
          <p:nvPr>
            <p:ph idx="1"/>
          </p:nvPr>
        </p:nvSpPr>
        <p:spPr/>
        <p:txBody>
          <a:bodyPr/>
          <a:lstStyle/>
          <a:p>
            <a:r>
              <a:rPr lang="cs-CZ" dirty="0"/>
              <a:t>Jedním z předpokladů vydání usnesení, jímž soud zastavuje řízení o dědictví proto, že zůstavitel nezanechal vůbec žádný majetek (§ </a:t>
            </a:r>
            <a:r>
              <a:rPr lang="cs-CZ" dirty="0" smtClean="0"/>
              <a:t>153 ZŘS), </a:t>
            </a:r>
            <a:r>
              <a:rPr lang="cs-CZ" dirty="0"/>
              <a:t>nebo proto, že zůstavitel zanechal jen majetek nepatrné hodnoty</a:t>
            </a:r>
            <a:r>
              <a:rPr lang="cs-CZ" dirty="0" smtClean="0"/>
              <a:t>, cca do 25tis. Kč., </a:t>
            </a:r>
            <a:r>
              <a:rPr lang="cs-CZ" dirty="0"/>
              <a:t>který se vydává tomu, kdo se postaral o pohřeb (§ </a:t>
            </a:r>
            <a:r>
              <a:rPr lang="cs-CZ" dirty="0" smtClean="0"/>
              <a:t>154 ZŘS), </a:t>
            </a:r>
            <a:r>
              <a:rPr lang="cs-CZ" dirty="0"/>
              <a:t>je tedy skutečnost, že v řízení o dědictví nevyšel najevo žádný majetek, o němž by bylo sporné, zda ke dni smrti zůstavitele patřil zůstaviteli.</a:t>
            </a:r>
          </a:p>
        </p:txBody>
      </p:sp>
    </p:spTree>
    <p:extLst>
      <p:ext uri="{BB962C8B-B14F-4D97-AF65-F5344CB8AC3E}">
        <p14:creationId xmlns:p14="http://schemas.microsoft.com/office/powerpoint/2010/main" val="200818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Judikatura k vydání majetku nepatrné hodnoty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nálezu Ústavního soudu </a:t>
            </a:r>
            <a:r>
              <a:rPr lang="cs-CZ" dirty="0" err="1"/>
              <a:t>sp</a:t>
            </a:r>
            <a:r>
              <a:rPr lang="cs-CZ" dirty="0"/>
              <a:t>. zn. IV.ÚS 3185/13, kde Ústavní soud uvádí: </a:t>
            </a:r>
            <a:r>
              <a:rPr lang="cs-CZ" i="1" dirty="0"/>
              <a:t>„</a:t>
            </a:r>
            <a:r>
              <a:rPr lang="cs-CZ" i="1" dirty="0">
                <a:latin typeface="Bahnschrift Condensed" panose="020B0502040204020203" pitchFamily="34" charset="0"/>
              </a:rPr>
              <a:t>Souhrnně vyjádřeno, jestliže okresní soud v dědickém řízení přistoupil k vydání majetku nepatrné hodnoty, který zanechal zůstavitel, aniž by se dotázal stěžovatele jako </a:t>
            </a:r>
            <a:r>
              <a:rPr lang="cs-CZ" i="1" dirty="0" err="1">
                <a:latin typeface="Bahnschrift Condensed" panose="020B0502040204020203" pitchFamily="34" charset="0"/>
              </a:rPr>
              <a:t>vypravitele</a:t>
            </a:r>
            <a:r>
              <a:rPr lang="cs-CZ" i="1" dirty="0">
                <a:latin typeface="Bahnschrift Condensed" panose="020B0502040204020203" pitchFamily="34" charset="0"/>
              </a:rPr>
              <a:t> pohřbu, zda s jeho převzetím souhlasí, vybočil tím nejen z ústavně konformní interpretace ustanovení § 175h odst. 2 o. s. ř., ale i ze standardů výkladu, jež je v soudní praxi respektován, čímž porušil ústavně zaručené právo stěžovatele na spravedlivý proces, garantované v čl. 36 odst. 1 Listiny. Okresní soud současně v rozporu s čl. 38 odst. 2 Listiny zasáhl do stěžovatelova práva na projednání věci v jeho přítomnosti tak, aby mohl ovlivnit průběh řízení výkonem svých procesních práv a povinností účastníka dědického řízení. (…) Pro úplnost je možno poznamenat, že aktuální právní úprava, tj. zákon č. 292/2013 Sb., o zvláštních řízeních soudních, již ve svém § 154 výslovně váže vydání majetku nepatrné hodnoty na souhlas </a:t>
            </a:r>
            <a:r>
              <a:rPr lang="cs-CZ" i="1" dirty="0" err="1">
                <a:latin typeface="Bahnschrift Condensed" panose="020B0502040204020203" pitchFamily="34" charset="0"/>
              </a:rPr>
              <a:t>vypravitele</a:t>
            </a:r>
            <a:r>
              <a:rPr lang="cs-CZ" i="1" dirty="0">
                <a:latin typeface="Bahnschrift Condensed" panose="020B0502040204020203" pitchFamily="34" charset="0"/>
              </a:rPr>
              <a:t> pohřbu.“</a:t>
            </a:r>
            <a:endParaRPr lang="cs-CZ" dirty="0">
              <a:latin typeface="Bahnschrift Condensed" panose="020B0502040204020203" pitchFamily="34" charset="0"/>
            </a:endParaRPr>
          </a:p>
        </p:txBody>
      </p:sp>
    </p:spTree>
    <p:extLst>
      <p:ext uri="{BB962C8B-B14F-4D97-AF65-F5344CB8AC3E}">
        <p14:creationId xmlns:p14="http://schemas.microsoft.com/office/powerpoint/2010/main" val="151001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Odměny notáře dle </a:t>
            </a:r>
            <a:r>
              <a:rPr lang="cs-CZ" dirty="0" smtClean="0"/>
              <a:t>vyhlášky </a:t>
            </a:r>
            <a:r>
              <a:rPr lang="cs-CZ" dirty="0"/>
              <a:t>196/2001 Sb. v platném znění</a:t>
            </a:r>
          </a:p>
        </p:txBody>
      </p:sp>
      <p:sp>
        <p:nvSpPr>
          <p:cNvPr id="3" name="Zástupný symbol pro obsah 2"/>
          <p:cNvSpPr>
            <a:spLocks noGrp="1"/>
          </p:cNvSpPr>
          <p:nvPr>
            <p:ph idx="1"/>
          </p:nvPr>
        </p:nvSpPr>
        <p:spPr/>
        <p:txBody>
          <a:bodyPr/>
          <a:lstStyle/>
          <a:p>
            <a:r>
              <a:rPr lang="cs-CZ" dirty="0"/>
              <a:t>majetek ve výši</a:t>
            </a:r>
            <a:r>
              <a:rPr lang="cs-CZ" b="1" dirty="0"/>
              <a:t> 1 milión korun</a:t>
            </a:r>
            <a:r>
              <a:rPr lang="cs-CZ" dirty="0"/>
              <a:t> - odměna notáře je 11 300 korun + DPH </a:t>
            </a:r>
          </a:p>
          <a:p>
            <a:r>
              <a:rPr lang="cs-CZ" dirty="0"/>
              <a:t>majetek ve výši </a:t>
            </a:r>
            <a:r>
              <a:rPr lang="cs-CZ" b="1" dirty="0"/>
              <a:t>2 milióny korun</a:t>
            </a:r>
            <a:r>
              <a:rPr lang="cs-CZ" dirty="0"/>
              <a:t> - odměna notáře je 16 300 korun + DPH </a:t>
            </a:r>
          </a:p>
          <a:p>
            <a:r>
              <a:rPr lang="cs-CZ" dirty="0"/>
              <a:t>majetek ve výši</a:t>
            </a:r>
            <a:r>
              <a:rPr lang="cs-CZ" b="1" dirty="0"/>
              <a:t> 5 miliónů korun</a:t>
            </a:r>
            <a:r>
              <a:rPr lang="cs-CZ" dirty="0"/>
              <a:t> - odměna notáře je 23 300 korun + DPH</a:t>
            </a:r>
            <a:br>
              <a:rPr lang="cs-CZ" dirty="0"/>
            </a:br>
            <a:endParaRPr lang="cs-CZ" dirty="0"/>
          </a:p>
          <a:p>
            <a:r>
              <a:rPr lang="cs-CZ" dirty="0"/>
              <a:t>majetek ve výši </a:t>
            </a:r>
            <a:r>
              <a:rPr lang="cs-CZ" b="1" dirty="0"/>
              <a:t>10 miliónů korun</a:t>
            </a:r>
            <a:r>
              <a:rPr lang="cs-CZ" dirty="0"/>
              <a:t> - odměna notáře je 28 300 korun + DPH</a:t>
            </a:r>
          </a:p>
          <a:p>
            <a:r>
              <a:rPr lang="cs-CZ" dirty="0"/>
              <a:t>majetek ve výši </a:t>
            </a:r>
            <a:r>
              <a:rPr lang="cs-CZ" b="1" dirty="0"/>
              <a:t>20 miliónů korun</a:t>
            </a:r>
            <a:r>
              <a:rPr lang="cs-CZ" dirty="0"/>
              <a:t> – odměna notáře je 38 300 korun + DPH</a:t>
            </a:r>
          </a:p>
          <a:p>
            <a:endParaRPr lang="cs-CZ" dirty="0"/>
          </a:p>
        </p:txBody>
      </p:sp>
    </p:spTree>
    <p:extLst>
      <p:ext uri="{BB962C8B-B14F-4D97-AF65-F5344CB8AC3E}">
        <p14:creationId xmlns:p14="http://schemas.microsoft.com/office/powerpoint/2010/main" val="232305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Specifické způsobu přechodu určitých práv</a:t>
            </a:r>
            <a:endParaRPr lang="cs-CZ" dirty="0"/>
          </a:p>
        </p:txBody>
      </p:sp>
      <p:sp>
        <p:nvSpPr>
          <p:cNvPr id="3" name="Zástupný symbol pro obsah 2"/>
          <p:cNvSpPr>
            <a:spLocks noGrp="1"/>
          </p:cNvSpPr>
          <p:nvPr>
            <p:ph idx="1"/>
          </p:nvPr>
        </p:nvSpPr>
        <p:spPr/>
        <p:txBody>
          <a:bodyPr>
            <a:normAutofit/>
          </a:bodyPr>
          <a:lstStyle/>
          <a:p>
            <a:r>
              <a:rPr lang="cs-CZ" sz="2800" dirty="0" smtClean="0"/>
              <a:t>Pohledávka ze stavebního spoření (závazek ze smlouvy o stavebním spoření zaniká – dříve přecházel na manžela a pohledávka na výplatu se stává součástí pozůstalosti)</a:t>
            </a:r>
          </a:p>
          <a:p>
            <a:r>
              <a:rPr lang="cs-CZ" sz="2800" dirty="0" smtClean="0"/>
              <a:t>Nájem bytu –smrt pronajímatele (neznamená zánik nájemního vztahu, §2222/1 mohou si strany jako výpověď-důvod smrt pronajímatele sjednat, pak do 3měs od doby, kdy se o smrti dozvěděl, může nájemce vypovědět)</a:t>
            </a:r>
            <a:endParaRPr lang="cs-CZ" sz="2800" dirty="0"/>
          </a:p>
        </p:txBody>
      </p:sp>
    </p:spTree>
    <p:extLst>
      <p:ext uri="{BB962C8B-B14F-4D97-AF65-F5344CB8AC3E}">
        <p14:creationId xmlns:p14="http://schemas.microsoft.com/office/powerpoint/2010/main" val="329327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Autofit/>
          </a:bodyPr>
          <a:lstStyle/>
          <a:p>
            <a:r>
              <a:rPr lang="cs-CZ" sz="2000" b="1" dirty="0" smtClean="0"/>
              <a:t>Nájem bytu –smrt nájemce</a:t>
            </a:r>
            <a:r>
              <a:rPr lang="cs-CZ" sz="2000" dirty="0" smtClean="0"/>
              <a:t> § 2279 (přechod na člena společné domácnosti, který se zůstavitelem v den smrti žil a nemá vlastní byt)</a:t>
            </a:r>
          </a:p>
          <a:p>
            <a:r>
              <a:rPr lang="cs-CZ" sz="2000" dirty="0" smtClean="0"/>
              <a:t>Pokud touto osobou je osoba, neuvedená v §2279 –podmíněno souhlasem pronajímatele, omezení nájemní doby 2 roky po tomto přechodu</a:t>
            </a:r>
          </a:p>
          <a:p>
            <a:r>
              <a:rPr lang="cs-CZ" sz="2000" b="1" dirty="0" smtClean="0"/>
              <a:t>Smrt výlučného nájemce </a:t>
            </a:r>
            <a:r>
              <a:rPr lang="cs-CZ" sz="2000" dirty="0" smtClean="0"/>
              <a:t>bez osob v domácnosti§ 2282 -2284</a:t>
            </a:r>
          </a:p>
          <a:p>
            <a:r>
              <a:rPr lang="cs-CZ" sz="2000" b="1" dirty="0" smtClean="0"/>
              <a:t>Pojistné smlouvy </a:t>
            </a:r>
            <a:r>
              <a:rPr lang="cs-CZ" sz="2000" dirty="0" smtClean="0"/>
              <a:t>– životní pojištění – plnění obmyšlené osobě (ovšem s jejím souhlasem za života –výjimka nezletilý, tam automatický souhlas)</a:t>
            </a:r>
          </a:p>
          <a:p>
            <a:r>
              <a:rPr lang="cs-CZ" sz="2000" dirty="0" smtClean="0"/>
              <a:t>Pokud souhlas není, pak plnění ze s </a:t>
            </a:r>
            <a:r>
              <a:rPr lang="cs-CZ" sz="2000" dirty="0" err="1" smtClean="0"/>
              <a:t>mlouvy</a:t>
            </a:r>
            <a:r>
              <a:rPr lang="cs-CZ" sz="2000" dirty="0" smtClean="0"/>
              <a:t> podle § 2826/2, tak manžel, děti, rodiče pojištěného, pokud nejsou, tak dědici</a:t>
            </a:r>
          </a:p>
          <a:p>
            <a:r>
              <a:rPr lang="cs-CZ" sz="2000" b="1" dirty="0"/>
              <a:t>Mzda a platová práva přechází na </a:t>
            </a:r>
            <a:r>
              <a:rPr lang="cs-CZ" sz="2000" b="1" dirty="0" smtClean="0"/>
              <a:t>manžela, děti, rodiče, pokud žili ve společné domácnosti (§328ZP) (tzv. zákonný odkaz –až když jej uplatnit nelze, pak dědicové)</a:t>
            </a:r>
            <a:endParaRPr lang="cs-CZ" sz="2000" b="1" dirty="0"/>
          </a:p>
          <a:p>
            <a:endParaRPr lang="cs-CZ" sz="2000" dirty="0" smtClean="0"/>
          </a:p>
          <a:p>
            <a:endParaRPr lang="cs-CZ" sz="2000" dirty="0"/>
          </a:p>
        </p:txBody>
      </p:sp>
    </p:spTree>
    <p:extLst>
      <p:ext uri="{BB962C8B-B14F-4D97-AF65-F5344CB8AC3E}">
        <p14:creationId xmlns:p14="http://schemas.microsoft.com/office/powerpoint/2010/main" val="1295835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Práva a povinnosti, která smrtí zanikají</a:t>
            </a:r>
            <a:endParaRPr lang="cs-CZ" dirty="0"/>
          </a:p>
        </p:txBody>
      </p:sp>
      <p:sp>
        <p:nvSpPr>
          <p:cNvPr id="3" name="Zástupný symbol pro obsah 2"/>
          <p:cNvSpPr>
            <a:spLocks noGrp="1"/>
          </p:cNvSpPr>
          <p:nvPr>
            <p:ph idx="1"/>
          </p:nvPr>
        </p:nvSpPr>
        <p:spPr/>
        <p:txBody>
          <a:bodyPr/>
          <a:lstStyle/>
          <a:p>
            <a:r>
              <a:rPr lang="cs-CZ" b="1" dirty="0" smtClean="0"/>
              <a:t>Bolestné a náhrada za ztížení společenského uplatnění </a:t>
            </a:r>
            <a:r>
              <a:rPr lang="cs-CZ" dirty="0" smtClean="0"/>
              <a:t>(pokud nebyla uznána či uplatněna u orgánu veřejné moci zůstavitelem za jeho života)</a:t>
            </a:r>
          </a:p>
          <a:p>
            <a:r>
              <a:rPr lang="cs-CZ" b="1" dirty="0" smtClean="0"/>
              <a:t>SJM</a:t>
            </a:r>
          </a:p>
          <a:p>
            <a:r>
              <a:rPr lang="cs-CZ" b="1" dirty="0" smtClean="0"/>
              <a:t>Vyživovací povinnost</a:t>
            </a:r>
          </a:p>
          <a:p>
            <a:r>
              <a:rPr lang="cs-CZ" b="1" dirty="0" smtClean="0"/>
              <a:t>Osobní služebnost (např. právo bytu) – pro oprávněnou osobu, smrtí povinného přechází na dědice </a:t>
            </a:r>
          </a:p>
          <a:p>
            <a:r>
              <a:rPr lang="cs-CZ" b="1" dirty="0" smtClean="0"/>
              <a:t>Právo na výměnek</a:t>
            </a:r>
            <a:endParaRPr lang="cs-CZ" b="1" dirty="0"/>
          </a:p>
        </p:txBody>
      </p:sp>
    </p:spTree>
    <p:extLst>
      <p:ext uri="{BB962C8B-B14F-4D97-AF65-F5344CB8AC3E}">
        <p14:creationId xmlns:p14="http://schemas.microsoft.com/office/powerpoint/2010/main" val="313814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Jak již nebýt dědicem: ZŘEKNUTÍ SE DĚDICTVÍ § 1484 </a:t>
            </a:r>
            <a:r>
              <a:rPr lang="cs-CZ" dirty="0" err="1" smtClean="0"/>
              <a:t>an</a:t>
            </a:r>
            <a:r>
              <a:rPr lang="cs-CZ" dirty="0" smtClean="0"/>
              <a:t>.</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Presumptivní dědic se ještě za života zůstavitele smluvně zřekne svého práva stát se dědicem</a:t>
            </a:r>
          </a:p>
          <a:p>
            <a:r>
              <a:rPr lang="cs-CZ" dirty="0"/>
              <a:t>Nepominutelný dědic se zříká i svého práva na povinný díl</a:t>
            </a:r>
          </a:p>
          <a:p>
            <a:r>
              <a:rPr lang="cs-CZ" dirty="0"/>
              <a:t>Rozsah zřeknutí dispozitivní</a:t>
            </a:r>
          </a:p>
          <a:p>
            <a:r>
              <a:rPr lang="cs-CZ" dirty="0"/>
              <a:t>Smlouva může být úplatná i bezúplatná</a:t>
            </a:r>
          </a:p>
          <a:p>
            <a:r>
              <a:rPr lang="cs-CZ" dirty="0"/>
              <a:t>Nenabude-li ten, v jehož prospěch se presumptivní dědic zřekl, platí, že nabude presumptivní dědic (dispozitivní)</a:t>
            </a:r>
          </a:p>
          <a:p>
            <a:r>
              <a:rPr lang="cs-CZ" dirty="0"/>
              <a:t>Může být alternativní řešení následně žádoucího započtení na dědický podíl (presumptivní dědic již za  života zůstavitele něco obdržel)</a:t>
            </a:r>
          </a:p>
          <a:p>
            <a:r>
              <a:rPr lang="cs-CZ" dirty="0"/>
              <a:t>Forma smlouvy  - veřejná listina, zrušení prostá písemná</a:t>
            </a:r>
          </a:p>
          <a:p>
            <a:pPr marL="0" indent="0">
              <a:buNone/>
            </a:pPr>
            <a:endParaRPr lang="cs-CZ" dirty="0"/>
          </a:p>
          <a:p>
            <a:endParaRPr lang="cs-CZ" dirty="0"/>
          </a:p>
        </p:txBody>
      </p:sp>
    </p:spTree>
    <p:extLst>
      <p:ext uri="{BB962C8B-B14F-4D97-AF65-F5344CB8AC3E}">
        <p14:creationId xmlns:p14="http://schemas.microsoft.com/office/powerpoint/2010/main" val="4278419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Odmítnutí dědictví </a:t>
            </a:r>
            <a:br>
              <a:rPr lang="cs-CZ" dirty="0"/>
            </a:br>
            <a:r>
              <a:rPr lang="cs-CZ" dirty="0"/>
              <a:t>(1485 až </a:t>
            </a:r>
            <a:r>
              <a:rPr lang="cs-CZ" dirty="0" smtClean="0"/>
              <a:t>1489 NOZ)</a:t>
            </a:r>
            <a:endParaRPr lang="cs-CZ" dirty="0"/>
          </a:p>
        </p:txBody>
      </p:sp>
      <p:sp>
        <p:nvSpPr>
          <p:cNvPr id="3" name="Zástupný symbol pro obsah 2"/>
          <p:cNvSpPr>
            <a:spLocks noGrp="1"/>
          </p:cNvSpPr>
          <p:nvPr>
            <p:ph idx="1"/>
          </p:nvPr>
        </p:nvSpPr>
        <p:spPr/>
        <p:txBody>
          <a:bodyPr/>
          <a:lstStyle/>
          <a:p>
            <a:r>
              <a:rPr lang="cs-CZ" dirty="0"/>
              <a:t>Podstata shodná s dosavadní úpravou</a:t>
            </a:r>
          </a:p>
          <a:p>
            <a:r>
              <a:rPr lang="cs-CZ" dirty="0"/>
              <a:t>Odmítnutí lze předem vyloučit dědickou smlouvou</a:t>
            </a:r>
          </a:p>
          <a:p>
            <a:r>
              <a:rPr lang="cs-CZ" dirty="0"/>
              <a:t>Nepominutelný dědic může odmítnout s výhradou povinného dílu</a:t>
            </a:r>
          </a:p>
          <a:p>
            <a:r>
              <a:rPr lang="cs-CZ" dirty="0"/>
              <a:t>Právo odmítnou v případě smrti dědice přechází ve lhůtě k odmítnutí na jeho dědice</a:t>
            </a:r>
          </a:p>
          <a:p>
            <a:r>
              <a:rPr lang="cs-CZ" dirty="0"/>
              <a:t>Odmítnutí s výhradou, podmínkou, je neplatné</a:t>
            </a:r>
          </a:p>
          <a:p>
            <a:endParaRPr lang="cs-CZ" dirty="0"/>
          </a:p>
          <a:p>
            <a:endParaRPr lang="cs-CZ" dirty="0"/>
          </a:p>
        </p:txBody>
      </p:sp>
    </p:spTree>
    <p:extLst>
      <p:ext uri="{BB962C8B-B14F-4D97-AF65-F5344CB8AC3E}">
        <p14:creationId xmlns:p14="http://schemas.microsoft.com/office/powerpoint/2010/main" val="87765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1" y="774700"/>
            <a:ext cx="9601197" cy="1511299"/>
          </a:xfrm>
        </p:spPr>
        <p:txBody>
          <a:bodyPr>
            <a:normAutofit fontScale="90000"/>
          </a:bodyPr>
          <a:lstStyle/>
          <a:p>
            <a:r>
              <a:rPr lang="cs-CZ" dirty="0"/>
              <a:t>Vzdání se dědictví </a:t>
            </a:r>
            <a:br>
              <a:rPr lang="cs-CZ" dirty="0"/>
            </a:br>
            <a:r>
              <a:rPr lang="cs-CZ" dirty="0"/>
              <a:t>(§1490 NOZ)</a:t>
            </a:r>
            <a:br>
              <a:rPr lang="cs-CZ" dirty="0"/>
            </a:br>
            <a:endParaRPr lang="cs-CZ" dirty="0"/>
          </a:p>
        </p:txBody>
      </p:sp>
      <p:sp>
        <p:nvSpPr>
          <p:cNvPr id="3" name="Zástupný symbol pro obsah 2"/>
          <p:cNvSpPr>
            <a:spLocks noGrp="1"/>
          </p:cNvSpPr>
          <p:nvPr>
            <p:ph idx="1"/>
          </p:nvPr>
        </p:nvSpPr>
        <p:spPr/>
        <p:txBody>
          <a:bodyPr/>
          <a:lstStyle/>
          <a:p>
            <a:r>
              <a:rPr lang="cs-CZ" dirty="0"/>
              <a:t>V rámci dědického řízení ve smlouvou ve prospěch jiného dědice </a:t>
            </a:r>
          </a:p>
          <a:p>
            <a:r>
              <a:rPr lang="cs-CZ" dirty="0"/>
              <a:t>Lze se vzdát v jakémkoli rozsahu</a:t>
            </a:r>
          </a:p>
          <a:p>
            <a:r>
              <a:rPr lang="cs-CZ" dirty="0"/>
              <a:t>Podmíněno souhlasem druhé strany</a:t>
            </a:r>
          </a:p>
          <a:p>
            <a:r>
              <a:rPr lang="cs-CZ" dirty="0"/>
              <a:t>Ochrana práv  třetích osob</a:t>
            </a:r>
          </a:p>
          <a:p>
            <a:endParaRPr lang="cs-CZ" dirty="0"/>
          </a:p>
          <a:p>
            <a:pPr marL="2286000" lvl="5" indent="0">
              <a:buNone/>
            </a:pPr>
            <a:endParaRPr lang="cs-CZ" sz="1800" dirty="0"/>
          </a:p>
          <a:p>
            <a:endParaRPr lang="cs-CZ" dirty="0"/>
          </a:p>
        </p:txBody>
      </p:sp>
    </p:spTree>
    <p:extLst>
      <p:ext uri="{BB962C8B-B14F-4D97-AF65-F5344CB8AC3E}">
        <p14:creationId xmlns:p14="http://schemas.microsoft.com/office/powerpoint/2010/main" val="14331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Citáty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Johann </a:t>
            </a:r>
            <a:r>
              <a:rPr lang="cs-CZ" dirty="0" err="1"/>
              <a:t>Kaspar</a:t>
            </a:r>
            <a:r>
              <a:rPr lang="cs-CZ" dirty="0"/>
              <a:t> </a:t>
            </a:r>
            <a:r>
              <a:rPr lang="cs-CZ" dirty="0" err="1" smtClean="0"/>
              <a:t>Lavater</a:t>
            </a:r>
            <a:r>
              <a:rPr lang="cs-CZ" dirty="0" smtClean="0"/>
              <a:t>, švýcarský </a:t>
            </a:r>
            <a:r>
              <a:rPr lang="cs-CZ" dirty="0"/>
              <a:t>básník, filozof a kněz 1741 - 1801</a:t>
            </a:r>
            <a:br>
              <a:rPr lang="cs-CZ" dirty="0"/>
            </a:br>
            <a:r>
              <a:rPr lang="cs-CZ" dirty="0"/>
              <a:t/>
            </a:r>
            <a:br>
              <a:rPr lang="cs-CZ" dirty="0"/>
            </a:br>
            <a:r>
              <a:rPr lang="cs-CZ" dirty="0" smtClean="0"/>
              <a:t>„</a:t>
            </a:r>
            <a:r>
              <a:rPr lang="cs-CZ" b="1" dirty="0" smtClean="0"/>
              <a:t>Nikdy si nenamlouvejte že někoho dobře znáte pokud jste se s ním nedělili o dědictví</a:t>
            </a:r>
            <a:r>
              <a:rPr lang="cs-CZ" dirty="0" smtClean="0"/>
              <a:t>“</a:t>
            </a:r>
          </a:p>
          <a:p>
            <a:r>
              <a:rPr lang="cs-CZ" dirty="0" err="1" smtClean="0"/>
              <a:t>Niccolo</a:t>
            </a:r>
            <a:r>
              <a:rPr lang="cs-CZ" dirty="0" smtClean="0"/>
              <a:t> Machiavelli, italský politik a spisovatel 1469 - 1527:</a:t>
            </a:r>
          </a:p>
          <a:p>
            <a:pPr marL="0" indent="0">
              <a:buNone/>
            </a:pPr>
            <a:r>
              <a:rPr lang="cs-CZ" dirty="0"/>
              <a:t> </a:t>
            </a:r>
            <a:r>
              <a:rPr lang="cs-CZ" dirty="0" smtClean="0"/>
              <a:t>  </a:t>
            </a:r>
            <a:r>
              <a:rPr lang="cs-CZ" b="1" dirty="0" smtClean="0"/>
              <a:t>„Lidé </a:t>
            </a:r>
            <a:r>
              <a:rPr lang="cs-CZ" b="1" dirty="0"/>
              <a:t>rychleji oželí ztrátu otce než ztrátu dědictví po </a:t>
            </a:r>
            <a:r>
              <a:rPr lang="cs-CZ" b="1" dirty="0" smtClean="0"/>
              <a:t>něm</a:t>
            </a:r>
          </a:p>
          <a:p>
            <a:pPr marL="0" indent="0">
              <a:buNone/>
            </a:pPr>
            <a:endParaRPr lang="cs-CZ" b="1" dirty="0" smtClean="0"/>
          </a:p>
          <a:p>
            <a:r>
              <a:rPr lang="cs-CZ" b="1" dirty="0" smtClean="0"/>
              <a:t>  </a:t>
            </a:r>
            <a:r>
              <a:rPr lang="cs-CZ" b="1" dirty="0" err="1" smtClean="0"/>
              <a:t>Woody</a:t>
            </a:r>
            <a:r>
              <a:rPr lang="cs-CZ" b="1" dirty="0" smtClean="0"/>
              <a:t> Allen, americký scénárista, herec, komik, režisér 1935:</a:t>
            </a:r>
          </a:p>
          <a:p>
            <a:pPr marL="0" indent="0">
              <a:buNone/>
            </a:pPr>
            <a:r>
              <a:rPr lang="cs-CZ" b="1" dirty="0"/>
              <a:t> </a:t>
            </a:r>
            <a:r>
              <a:rPr lang="cs-CZ" b="1" dirty="0" smtClean="0"/>
              <a:t>    „Být </a:t>
            </a:r>
            <a:r>
              <a:rPr lang="cs-CZ" b="1" dirty="0"/>
              <a:t>chudý má své výhody. Když je vám 70, vaše děti vás neprohlásí za duševně chorého, </a:t>
            </a:r>
            <a:r>
              <a:rPr lang="cs-CZ" b="1" dirty="0" smtClean="0"/>
              <a:t>    	aby </a:t>
            </a:r>
            <a:r>
              <a:rPr lang="cs-CZ" b="1" dirty="0"/>
              <a:t>získaly </a:t>
            </a:r>
            <a:r>
              <a:rPr lang="cs-CZ" b="1" dirty="0" smtClean="0"/>
              <a:t>        	kontrolu </a:t>
            </a:r>
            <a:r>
              <a:rPr lang="cs-CZ" b="1" dirty="0"/>
              <a:t>nad vaším majetkem.“ — </a:t>
            </a:r>
            <a:r>
              <a:rPr lang="cs-CZ" b="1" dirty="0" err="1"/>
              <a:t>Woody</a:t>
            </a:r>
            <a:r>
              <a:rPr lang="cs-CZ" b="1" dirty="0"/>
              <a:t> Allen</a:t>
            </a:r>
            <a:br>
              <a:rPr lang="cs-CZ" b="1" dirty="0"/>
            </a:br>
            <a:r>
              <a:rPr lang="cs-CZ" dirty="0"/>
              <a:t/>
            </a:r>
            <a:br>
              <a:rPr lang="cs-CZ" dirty="0"/>
            </a:br>
            <a:endParaRPr lang="cs-CZ" b="1" dirty="0"/>
          </a:p>
        </p:txBody>
      </p:sp>
    </p:spTree>
    <p:extLst>
      <p:ext uri="{BB962C8B-B14F-4D97-AF65-F5344CB8AC3E}">
        <p14:creationId xmlns:p14="http://schemas.microsoft.com/office/powerpoint/2010/main" val="272941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Zcizení dědictví (§ 1714 – 1720 NOZ)</a:t>
            </a:r>
          </a:p>
        </p:txBody>
      </p:sp>
      <p:sp>
        <p:nvSpPr>
          <p:cNvPr id="3" name="Zástupný symbol pro obsah 2"/>
          <p:cNvSpPr>
            <a:spLocks noGrp="1"/>
          </p:cNvSpPr>
          <p:nvPr>
            <p:ph idx="1"/>
          </p:nvPr>
        </p:nvSpPr>
        <p:spPr/>
        <p:txBody>
          <a:bodyPr>
            <a:normAutofit fontScale="92500"/>
          </a:bodyPr>
          <a:lstStyle/>
          <a:p>
            <a:r>
              <a:rPr lang="cs-CZ" dirty="0"/>
              <a:t>Dispozice s dědictvím mezi zcizitelem dědictví po nabytí dědictví a nabyvatelem na základě smlouvy mezi nimi</a:t>
            </a:r>
          </a:p>
          <a:p>
            <a:r>
              <a:rPr lang="cs-CZ" dirty="0"/>
              <a:t>Uzavření smlouvy o zcizení před smrtí zůstavitele bez právních účinků</a:t>
            </a:r>
          </a:p>
          <a:p>
            <a:r>
              <a:rPr lang="cs-CZ" dirty="0"/>
              <a:t>Smlouva o zcizení uzavřená bez seznamu práv a povinností spadajících do pozůstalosti je smlouvou odvážnou, tzn. rizika plně přechází na nabyvatele</a:t>
            </a:r>
          </a:p>
          <a:p>
            <a:r>
              <a:rPr lang="cs-CZ" dirty="0"/>
              <a:t>Povinnost oznámit soudu, že došlo ke zcizení dědictví</a:t>
            </a:r>
          </a:p>
          <a:p>
            <a:r>
              <a:rPr lang="cs-CZ" dirty="0"/>
              <a:t>Ochrana věřitele  - solidarita zcizitele a nabyvatele dědictví ve vztahu k dluhům</a:t>
            </a:r>
          </a:p>
          <a:p>
            <a:endParaRPr lang="cs-CZ" dirty="0"/>
          </a:p>
        </p:txBody>
      </p:sp>
    </p:spTree>
    <p:extLst>
      <p:ext uri="{BB962C8B-B14F-4D97-AF65-F5344CB8AC3E}">
        <p14:creationId xmlns:p14="http://schemas.microsoft.com/office/powerpoint/2010/main" val="324736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Výhrada soupisu pozůstalosti a soupis pozůstalosti (§ 1674 a 1684-1689 NOZ)</a:t>
            </a:r>
            <a:br>
              <a:rPr lang="cs-CZ" dirty="0"/>
            </a:br>
            <a:endParaRPr lang="cs-CZ" dirty="0"/>
          </a:p>
        </p:txBody>
      </p:sp>
      <p:sp>
        <p:nvSpPr>
          <p:cNvPr id="3" name="Zástupný symbol pro obsah 2"/>
          <p:cNvSpPr>
            <a:spLocks noGrp="1"/>
          </p:cNvSpPr>
          <p:nvPr>
            <p:ph idx="1"/>
          </p:nvPr>
        </p:nvSpPr>
        <p:spPr/>
        <p:txBody>
          <a:bodyPr>
            <a:normAutofit/>
          </a:bodyPr>
          <a:lstStyle/>
          <a:p>
            <a:r>
              <a:rPr lang="cs-CZ" sz="2800" dirty="0"/>
              <a:t>Soupisem pozůstalosti se zjišťuje pozůstalostní jmění a určuje se čistá hodnota majetku v době smrti zůstavitele.</a:t>
            </a:r>
          </a:p>
          <a:p>
            <a:r>
              <a:rPr lang="cs-CZ" sz="2800" dirty="0"/>
              <a:t> dědic má právo vyhradit si soupis do jednoho měsíce ode dne, kdy ho soud o tomto právu vyrozumí, z důležitých důvodů lze prodloužit</a:t>
            </a:r>
          </a:p>
          <a:p>
            <a:pPr lvl="0"/>
            <a:endParaRPr lang="cs-CZ" sz="2800" dirty="0"/>
          </a:p>
        </p:txBody>
      </p:sp>
    </p:spTree>
    <p:extLst>
      <p:ext uri="{BB962C8B-B14F-4D97-AF65-F5344CB8AC3E}">
        <p14:creationId xmlns:p14="http://schemas.microsoft.com/office/powerpoint/2010/main" val="2795635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Ad jmění zůstavitele:</a:t>
            </a:r>
            <a:endParaRPr lang="cs-CZ" dirty="0"/>
          </a:p>
        </p:txBody>
      </p:sp>
      <p:sp>
        <p:nvSpPr>
          <p:cNvPr id="3" name="Zástupný symbol pro obsah 2"/>
          <p:cNvSpPr>
            <a:spLocks noGrp="1"/>
          </p:cNvSpPr>
          <p:nvPr>
            <p:ph idx="1"/>
          </p:nvPr>
        </p:nvSpPr>
        <p:spPr/>
        <p:txBody>
          <a:bodyPr>
            <a:normAutofit fontScale="92500"/>
          </a:bodyPr>
          <a:lstStyle/>
          <a:p>
            <a:r>
              <a:rPr lang="cs-CZ" dirty="0" smtClean="0"/>
              <a:t>Soud </a:t>
            </a:r>
            <a:r>
              <a:rPr lang="cs-CZ" dirty="0"/>
              <a:t>nařídí soupis pozůstalosti:</a:t>
            </a:r>
          </a:p>
          <a:p>
            <a:pPr lvl="0"/>
            <a:r>
              <a:rPr lang="cs-CZ" dirty="0"/>
              <a:t> pokud to uplatní dědic, nebo je-li to potřebné pro výpočet povinného dílu</a:t>
            </a:r>
          </a:p>
          <a:p>
            <a:pPr lvl="0"/>
            <a:r>
              <a:rPr lang="cs-CZ" dirty="0"/>
              <a:t>Je-li mezi dědici osoba ne plně svéprávná, neznámá, právnická osoba veřejně prospěšná či zřízená ve veřejném zájmu</a:t>
            </a:r>
          </a:p>
          <a:p>
            <a:pPr lvl="0"/>
            <a:r>
              <a:rPr lang="cs-CZ" dirty="0"/>
              <a:t>Při nejistotě, kdo je dědicem</a:t>
            </a:r>
          </a:p>
          <a:p>
            <a:pPr lvl="0"/>
            <a:r>
              <a:rPr lang="cs-CZ" dirty="0"/>
              <a:t>Žádá-li o to věřitel</a:t>
            </a:r>
          </a:p>
          <a:p>
            <a:pPr lvl="0"/>
            <a:r>
              <a:rPr lang="cs-CZ" dirty="0"/>
              <a:t>Osvědčí-li věřitel zůstavitele, že tu je pro provedení soupisu jiný závažný důvod</a:t>
            </a:r>
          </a:p>
          <a:p>
            <a:endParaRPr lang="cs-CZ" dirty="0"/>
          </a:p>
        </p:txBody>
      </p:sp>
    </p:spTree>
    <p:extLst>
      <p:ext uri="{BB962C8B-B14F-4D97-AF65-F5344CB8AC3E}">
        <p14:creationId xmlns:p14="http://schemas.microsoft.com/office/powerpoint/2010/main" val="646355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Dědická smlouva (§ 1582-1593 NOZ)</a:t>
            </a:r>
          </a:p>
        </p:txBody>
      </p:sp>
      <p:sp>
        <p:nvSpPr>
          <p:cNvPr id="3" name="Zástupný symbol pro obsah 2"/>
          <p:cNvSpPr>
            <a:spLocks noGrp="1"/>
          </p:cNvSpPr>
          <p:nvPr>
            <p:ph idx="1"/>
          </p:nvPr>
        </p:nvSpPr>
        <p:spPr/>
        <p:txBody>
          <a:bodyPr>
            <a:normAutofit fontScale="92500"/>
          </a:bodyPr>
          <a:lstStyle/>
          <a:p>
            <a:r>
              <a:rPr lang="cs-CZ" dirty="0"/>
              <a:t>dvojí právní útvar  -smlouva a </a:t>
            </a:r>
            <a:r>
              <a:rPr lang="cs-CZ" dirty="0" smtClean="0"/>
              <a:t>závěť</a:t>
            </a:r>
          </a:p>
          <a:p>
            <a:r>
              <a:rPr lang="cs-CZ" dirty="0" smtClean="0"/>
              <a:t>Nejsilnější dědický titul</a:t>
            </a:r>
            <a:endParaRPr lang="cs-CZ" dirty="0"/>
          </a:p>
          <a:p>
            <a:r>
              <a:rPr lang="cs-CZ" dirty="0"/>
              <a:t>Dědickou smlouvou povolává zůstavitel druhou smluvní stranu nebo třetí osobu za dědice nebo </a:t>
            </a:r>
            <a:r>
              <a:rPr lang="cs-CZ" dirty="0" err="1"/>
              <a:t>odkazovníka</a:t>
            </a:r>
            <a:r>
              <a:rPr lang="cs-CZ" dirty="0"/>
              <a:t> a druhá strana to přijímá (§ 1582 zák. č. 89/2012 Sb.)</a:t>
            </a:r>
          </a:p>
          <a:p>
            <a:r>
              <a:rPr lang="cs-CZ" dirty="0"/>
              <a:t>Forma veřejná listina</a:t>
            </a:r>
          </a:p>
          <a:p>
            <a:r>
              <a:rPr lang="cs-CZ" dirty="0"/>
              <a:t>Zákaz dispozice s celou pozůstalostí</a:t>
            </a:r>
          </a:p>
          <a:p>
            <a:r>
              <a:rPr lang="cs-CZ" dirty="0"/>
              <a:t>Čtvrtina pozůstalosti musí zůstat volná ostatním pořízením</a:t>
            </a:r>
          </a:p>
          <a:p>
            <a:endParaRPr lang="cs-CZ" dirty="0"/>
          </a:p>
        </p:txBody>
      </p:sp>
    </p:spTree>
    <p:extLst>
      <p:ext uri="{BB962C8B-B14F-4D97-AF65-F5344CB8AC3E}">
        <p14:creationId xmlns:p14="http://schemas.microsoft.com/office/powerpoint/2010/main" val="4233980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Ad Dědický </a:t>
            </a:r>
            <a:r>
              <a:rPr lang="cs-CZ" dirty="0" err="1" smtClean="0"/>
              <a:t>titul:Dědická</a:t>
            </a:r>
            <a:r>
              <a:rPr lang="cs-CZ" dirty="0" smtClean="0"/>
              <a:t> smlouva - pokračování</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Dědická smlouva neomezuje zůstavitele v dispozici s majetkem za jeho života</a:t>
            </a:r>
          </a:p>
          <a:p>
            <a:r>
              <a:rPr lang="cs-CZ" dirty="0"/>
              <a:t>Pořízení neslučitelné s dědickou </a:t>
            </a:r>
            <a:r>
              <a:rPr lang="cs-CZ" dirty="0" err="1"/>
              <a:t>smlovou</a:t>
            </a:r>
            <a:r>
              <a:rPr lang="cs-CZ" dirty="0"/>
              <a:t> – dědic se může dovolat neúčinnosti</a:t>
            </a:r>
          </a:p>
          <a:p>
            <a:r>
              <a:rPr lang="cs-CZ" dirty="0"/>
              <a:t>Rozvodem se dědická smlouva neruší, není-li jiné dohody</a:t>
            </a:r>
          </a:p>
          <a:p>
            <a:r>
              <a:rPr lang="cs-CZ" dirty="0"/>
              <a:t> Zánik smluvních účinků </a:t>
            </a:r>
          </a:p>
          <a:p>
            <a:r>
              <a:rPr lang="cs-CZ" dirty="0"/>
              <a:t>zrušení dědické smlouvy dohodou</a:t>
            </a:r>
          </a:p>
          <a:p>
            <a:pPr marL="0" lvl="0" indent="0">
              <a:buNone/>
            </a:pPr>
            <a:r>
              <a:rPr lang="cs-CZ" dirty="0"/>
              <a:t>       pořízením závěti</a:t>
            </a:r>
          </a:p>
          <a:p>
            <a:pPr lvl="0"/>
            <a:r>
              <a:rPr lang="cs-CZ" dirty="0"/>
              <a:t>rozvodem manželství, pokud se tak manželé ve smlouvě dohodli (§ 1593 NOZ)</a:t>
            </a:r>
          </a:p>
          <a:p>
            <a:pPr lvl="0"/>
            <a:r>
              <a:rPr lang="cs-CZ" dirty="0"/>
              <a:t>rozhodnutím soudu po rozvodu manželství  ( § 1593 NOZ)</a:t>
            </a:r>
          </a:p>
          <a:p>
            <a:pPr lvl="0"/>
            <a:r>
              <a:rPr lang="cs-CZ" dirty="0"/>
              <a:t>prohlášením manželství za neplatné.</a:t>
            </a:r>
          </a:p>
          <a:p>
            <a:endParaRPr lang="cs-CZ" dirty="0"/>
          </a:p>
        </p:txBody>
      </p:sp>
    </p:spTree>
    <p:extLst>
      <p:ext uri="{BB962C8B-B14F-4D97-AF65-F5344CB8AC3E}">
        <p14:creationId xmlns:p14="http://schemas.microsoft.com/office/powerpoint/2010/main" val="161498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ZÁVĚŤ</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Právní jednání zůstavitele, jímž povolává k celé své pozůstalosti, případně k její části jednoho či více dědiců</a:t>
            </a:r>
          </a:p>
          <a:p>
            <a:r>
              <a:rPr lang="cs-CZ" dirty="0" smtClean="0"/>
              <a:t>Dovětek – není samostatný dědický titul, je vedle závěti a dědické smlouvy druhem posledního pořízení, lze aby působil v rámci závěti či dědické smlouvy, může být intestátní (vedle zákonného dědění), může dědici nařizovat podmínky, dokládat čas či ukládat příkaz, či může obsahovat odkaz</a:t>
            </a:r>
          </a:p>
          <a:p>
            <a:r>
              <a:rPr lang="cs-CZ" dirty="0" smtClean="0"/>
              <a:t>Holografní, </a:t>
            </a:r>
            <a:r>
              <a:rPr lang="cs-CZ" dirty="0" err="1" smtClean="0"/>
              <a:t>alografní</a:t>
            </a:r>
            <a:r>
              <a:rPr lang="cs-CZ" dirty="0" smtClean="0"/>
              <a:t>, veřejná listina</a:t>
            </a:r>
          </a:p>
          <a:p>
            <a:r>
              <a:rPr lang="cs-CZ" dirty="0" smtClean="0"/>
              <a:t>Závěť s úlevami</a:t>
            </a:r>
            <a:endParaRPr lang="cs-CZ" dirty="0"/>
          </a:p>
        </p:txBody>
      </p:sp>
    </p:spTree>
    <p:extLst>
      <p:ext uri="{BB962C8B-B14F-4D97-AF65-F5344CB8AC3E}">
        <p14:creationId xmlns:p14="http://schemas.microsoft.com/office/powerpoint/2010/main" val="3213455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Pořizovací způsobilost</a:t>
            </a:r>
            <a:endParaRPr lang="cs-CZ" dirty="0"/>
          </a:p>
        </p:txBody>
      </p:sp>
      <p:sp>
        <p:nvSpPr>
          <p:cNvPr id="3" name="Zástupný symbol pro obsah 2"/>
          <p:cNvSpPr>
            <a:spLocks noGrp="1"/>
          </p:cNvSpPr>
          <p:nvPr>
            <p:ph idx="1"/>
          </p:nvPr>
        </p:nvSpPr>
        <p:spPr/>
        <p:txBody>
          <a:bodyPr/>
          <a:lstStyle/>
          <a:p>
            <a:r>
              <a:rPr lang="cs-CZ" dirty="0" smtClean="0"/>
              <a:t>Osoba omezené ve svéprávnosti, může v jakékoli formě pořídit, pokud se uzdravila a je schopna projevit svoji vůli</a:t>
            </a:r>
          </a:p>
          <a:p>
            <a:r>
              <a:rPr lang="cs-CZ" dirty="0" smtClean="0"/>
              <a:t>Osoby omezené v rámci omezení jen ve formě veřejné listiny </a:t>
            </a:r>
          </a:p>
          <a:p>
            <a:r>
              <a:rPr lang="cs-CZ" dirty="0" smtClean="0"/>
              <a:t>Omezení z důvodu návyku (alkohol, drogy..) – v rozsahu omezení jakkoli, max. o polovině pozůstalosti. Zbytek zákonným dědicům</a:t>
            </a:r>
          </a:p>
          <a:p>
            <a:r>
              <a:rPr lang="cs-CZ" dirty="0" smtClean="0"/>
              <a:t>Nezletilí nad 15 ne plně svéprávní veřejná listina</a:t>
            </a:r>
            <a:endParaRPr lang="cs-CZ" dirty="0"/>
          </a:p>
        </p:txBody>
      </p:sp>
    </p:spTree>
    <p:extLst>
      <p:ext uri="{BB962C8B-B14F-4D97-AF65-F5344CB8AC3E}">
        <p14:creationId xmlns:p14="http://schemas.microsoft.com/office/powerpoint/2010/main" val="2700528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Omyl v závěti</a:t>
            </a:r>
            <a:endParaRPr lang="cs-CZ" dirty="0"/>
          </a:p>
        </p:txBody>
      </p:sp>
      <p:sp>
        <p:nvSpPr>
          <p:cNvPr id="3" name="Zástupný symbol pro obsah 2"/>
          <p:cNvSpPr>
            <a:spLocks noGrp="1"/>
          </p:cNvSpPr>
          <p:nvPr>
            <p:ph idx="1"/>
          </p:nvPr>
        </p:nvSpPr>
        <p:spPr/>
        <p:txBody>
          <a:bodyPr/>
          <a:lstStyle/>
          <a:p>
            <a:r>
              <a:rPr lang="cs-CZ" dirty="0" smtClean="0"/>
              <a:t>Podstatný omyl – neplatnost pouze toho ustanovení, kterého se omyl týká</a:t>
            </a:r>
          </a:p>
          <a:p>
            <a:r>
              <a:rPr lang="cs-CZ" dirty="0" smtClean="0"/>
              <a:t>Podstatný, týká-li se:</a:t>
            </a:r>
          </a:p>
          <a:p>
            <a:pPr>
              <a:buFontTx/>
              <a:buChar char="-"/>
            </a:pPr>
            <a:r>
              <a:rPr lang="cs-CZ" dirty="0" smtClean="0"/>
              <a:t>Dědice</a:t>
            </a:r>
          </a:p>
          <a:p>
            <a:pPr>
              <a:buFontTx/>
              <a:buChar char="-"/>
            </a:pPr>
            <a:r>
              <a:rPr lang="cs-CZ" dirty="0" smtClean="0"/>
              <a:t>podílu či věcí</a:t>
            </a:r>
          </a:p>
          <a:p>
            <a:pPr>
              <a:buFontTx/>
              <a:buChar char="-"/>
            </a:pPr>
            <a:r>
              <a:rPr lang="cs-CZ" dirty="0" smtClean="0"/>
              <a:t>Podstatných vlastností věcí</a:t>
            </a:r>
          </a:p>
          <a:p>
            <a:pPr>
              <a:buFontTx/>
              <a:buChar char="-"/>
            </a:pPr>
            <a:r>
              <a:rPr lang="cs-CZ" dirty="0" smtClean="0"/>
              <a:t>Nesprávné popsání není omyl</a:t>
            </a:r>
            <a:endParaRPr lang="cs-CZ" dirty="0"/>
          </a:p>
        </p:txBody>
      </p:sp>
    </p:spTree>
    <p:extLst>
      <p:ext uri="{BB962C8B-B14F-4D97-AF65-F5344CB8AC3E}">
        <p14:creationId xmlns:p14="http://schemas.microsoft.com/office/powerpoint/2010/main" val="6539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Svědkové závěti</a:t>
            </a:r>
            <a:endParaRPr lang="cs-CZ" dirty="0"/>
          </a:p>
        </p:txBody>
      </p:sp>
      <p:sp>
        <p:nvSpPr>
          <p:cNvPr id="3" name="Zástupný symbol pro obsah 2"/>
          <p:cNvSpPr>
            <a:spLocks noGrp="1"/>
          </p:cNvSpPr>
          <p:nvPr>
            <p:ph idx="1"/>
          </p:nvPr>
        </p:nvSpPr>
        <p:spPr/>
        <p:txBody>
          <a:bodyPr/>
          <a:lstStyle/>
          <a:p>
            <a:r>
              <a:rPr lang="cs-CZ" dirty="0" smtClean="0"/>
              <a:t>Podepisuje se na listinu a doloží, že se jedná o svědka a osobní údaj (narození, adresa, </a:t>
            </a:r>
            <a:r>
              <a:rPr lang="cs-CZ" dirty="0" err="1" smtClean="0"/>
              <a:t>č.OP</a:t>
            </a:r>
            <a:r>
              <a:rPr lang="cs-CZ" dirty="0" smtClean="0"/>
              <a:t>, atp..)</a:t>
            </a:r>
          </a:p>
          <a:p>
            <a:r>
              <a:rPr lang="cs-CZ" dirty="0" smtClean="0"/>
              <a:t>Nezpůsobilí jako svědci jsou: - nesvéprávná osoba,</a:t>
            </a:r>
          </a:p>
          <a:p>
            <a:pPr marL="0" indent="0">
              <a:buNone/>
            </a:pPr>
            <a:r>
              <a:rPr lang="cs-CZ" dirty="0" smtClean="0"/>
              <a:t>                                                   - osoba neznalá jazyka</a:t>
            </a:r>
          </a:p>
          <a:p>
            <a:pPr marL="0" indent="0">
              <a:buNone/>
            </a:pPr>
            <a:r>
              <a:rPr lang="cs-CZ" dirty="0"/>
              <a:t> </a:t>
            </a:r>
            <a:r>
              <a:rPr lang="cs-CZ" dirty="0" smtClean="0"/>
              <a:t>                                                  - </a:t>
            </a:r>
            <a:r>
              <a:rPr lang="cs-CZ" dirty="0" err="1" smtClean="0"/>
              <a:t>odkazovník</a:t>
            </a:r>
            <a:r>
              <a:rPr lang="cs-CZ" dirty="0" smtClean="0"/>
              <a:t> o tom, co se mu zůstavuje</a:t>
            </a:r>
          </a:p>
          <a:p>
            <a:pPr marL="0" indent="0">
              <a:buNone/>
            </a:pPr>
            <a:r>
              <a:rPr lang="cs-CZ" dirty="0"/>
              <a:t> </a:t>
            </a:r>
            <a:r>
              <a:rPr lang="cs-CZ" dirty="0" smtClean="0"/>
              <a:t>                                                   - dědic či zaměstnanec dědice či </a:t>
            </a:r>
            <a:r>
              <a:rPr lang="cs-CZ" dirty="0" err="1" smtClean="0"/>
              <a:t>odkazovníka</a:t>
            </a:r>
            <a:r>
              <a:rPr lang="cs-CZ" dirty="0" smtClean="0"/>
              <a:t>, či osoba jim blízká</a:t>
            </a:r>
            <a:endParaRPr lang="cs-CZ" dirty="0"/>
          </a:p>
        </p:txBody>
      </p:sp>
    </p:spTree>
    <p:extLst>
      <p:ext uri="{BB962C8B-B14F-4D97-AF65-F5344CB8AC3E}">
        <p14:creationId xmlns:p14="http://schemas.microsoft.com/office/powerpoint/2010/main" val="1715935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Vedlejší doložky v závěti</a:t>
            </a:r>
            <a:endParaRPr lang="cs-CZ" dirty="0"/>
          </a:p>
        </p:txBody>
      </p:sp>
      <p:sp>
        <p:nvSpPr>
          <p:cNvPr id="3" name="Zástupný symbol pro obsah 2"/>
          <p:cNvSpPr>
            <a:spLocks noGrp="1"/>
          </p:cNvSpPr>
          <p:nvPr>
            <p:ph idx="1"/>
          </p:nvPr>
        </p:nvSpPr>
        <p:spPr/>
        <p:txBody>
          <a:bodyPr/>
          <a:lstStyle/>
          <a:p>
            <a:r>
              <a:rPr lang="cs-CZ" dirty="0" smtClean="0"/>
              <a:t>Podmínka</a:t>
            </a:r>
          </a:p>
          <a:p>
            <a:r>
              <a:rPr lang="cs-CZ" dirty="0" smtClean="0"/>
              <a:t>Doložení času</a:t>
            </a:r>
          </a:p>
          <a:p>
            <a:r>
              <a:rPr lang="cs-CZ" dirty="0" smtClean="0"/>
              <a:t>Příkaz</a:t>
            </a:r>
          </a:p>
          <a:p>
            <a:pPr marL="0" indent="0">
              <a:buNone/>
            </a:pPr>
            <a:r>
              <a:rPr lang="cs-CZ" dirty="0" smtClean="0"/>
              <a:t>Vždy vhodné v kombinaci ustanovit správce pozůstalosti nebo vykonavatele závěti (nebo oba), když jen vykonavatele, tak mu náleží i správa</a:t>
            </a:r>
            <a:endParaRPr lang="cs-CZ" dirty="0"/>
          </a:p>
        </p:txBody>
      </p:sp>
    </p:spTree>
    <p:extLst>
      <p:ext uri="{BB962C8B-B14F-4D97-AF65-F5344CB8AC3E}">
        <p14:creationId xmlns:p14="http://schemas.microsoft.com/office/powerpoint/2010/main" val="188116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Východiska </a:t>
            </a:r>
            <a:r>
              <a:rPr lang="cs-CZ" dirty="0" smtClean="0"/>
              <a:t>„nového“ dědického práva</a:t>
            </a:r>
            <a:endParaRPr lang="cs-CZ" dirty="0"/>
          </a:p>
        </p:txBody>
      </p:sp>
      <p:sp>
        <p:nvSpPr>
          <p:cNvPr id="3" name="Zástupný symbol pro obsah 2"/>
          <p:cNvSpPr>
            <a:spLocks noGrp="1"/>
          </p:cNvSpPr>
          <p:nvPr>
            <p:ph idx="1"/>
          </p:nvPr>
        </p:nvSpPr>
        <p:spPr>
          <a:xfrm>
            <a:off x="1295400" y="2556932"/>
            <a:ext cx="9884433" cy="4301068"/>
          </a:xfrm>
        </p:spPr>
        <p:txBody>
          <a:bodyPr>
            <a:noAutofit/>
          </a:bodyPr>
          <a:lstStyle/>
          <a:p>
            <a:r>
              <a:rPr lang="cs-CZ" dirty="0"/>
              <a:t>Snaha o znovunavrácení tradiční šíře autonomie vůle zůstaviteli, odraz na první pohled patrná změna, místo </a:t>
            </a:r>
            <a:r>
              <a:rPr lang="cs-CZ" dirty="0" smtClean="0"/>
              <a:t>dřívějších  </a:t>
            </a:r>
            <a:r>
              <a:rPr lang="cs-CZ" dirty="0"/>
              <a:t>26 §§ </a:t>
            </a:r>
            <a:r>
              <a:rPr lang="cs-CZ" dirty="0" smtClean="0"/>
              <a:t> je dědické </a:t>
            </a:r>
            <a:r>
              <a:rPr lang="cs-CZ" dirty="0"/>
              <a:t>právo obsažené ve 245 §§</a:t>
            </a:r>
          </a:p>
          <a:p>
            <a:r>
              <a:rPr lang="cs-CZ" dirty="0"/>
              <a:t>Snaha o navrácení tradičních institutů, které z  našeho dědického práva vymizely v 50. a 60. letech</a:t>
            </a:r>
          </a:p>
          <a:p>
            <a:r>
              <a:rPr lang="cs-CZ" dirty="0"/>
              <a:t>Hlavním pramenem při rekodifikaci dědického práva Obecný občanský zákoník z roku 1811</a:t>
            </a:r>
          </a:p>
          <a:p>
            <a:r>
              <a:rPr lang="cs-CZ" dirty="0"/>
              <a:t>Dalšími prameny rakouský, německý či švýcarský občanský zákoník </a:t>
            </a:r>
          </a:p>
          <a:p>
            <a:pPr marL="0" indent="0">
              <a:buNone/>
            </a:pPr>
            <a:r>
              <a:rPr lang="cs-CZ" dirty="0" smtClean="0"/>
              <a:t>,</a:t>
            </a:r>
            <a:endParaRPr lang="cs-CZ" dirty="0"/>
          </a:p>
          <a:p>
            <a:endParaRPr lang="cs-CZ" dirty="0"/>
          </a:p>
        </p:txBody>
      </p:sp>
    </p:spTree>
    <p:extLst>
      <p:ext uri="{BB962C8B-B14F-4D97-AF65-F5344CB8AC3E}">
        <p14:creationId xmlns:p14="http://schemas.microsoft.com/office/powerpoint/2010/main" val="243423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Dědění ze zákona</a:t>
            </a:r>
            <a:br>
              <a:rPr lang="cs-CZ" dirty="0"/>
            </a:br>
            <a:r>
              <a:rPr lang="cs-CZ" dirty="0"/>
              <a:t>(§ 1633-1641 NOZ)</a:t>
            </a:r>
          </a:p>
        </p:txBody>
      </p:sp>
      <p:sp>
        <p:nvSpPr>
          <p:cNvPr id="3" name="Zástupný symbol pro obsah 2"/>
          <p:cNvSpPr>
            <a:spLocks noGrp="1"/>
          </p:cNvSpPr>
          <p:nvPr>
            <p:ph idx="1"/>
          </p:nvPr>
        </p:nvSpPr>
        <p:spPr/>
        <p:txBody>
          <a:bodyPr>
            <a:normAutofit fontScale="85000" lnSpcReduction="20000"/>
          </a:bodyPr>
          <a:lstStyle/>
          <a:p>
            <a:r>
              <a:rPr lang="cs-CZ" dirty="0"/>
              <a:t>Nově šest dědických tříd</a:t>
            </a:r>
          </a:p>
          <a:p>
            <a:r>
              <a:rPr lang="cs-CZ" dirty="0"/>
              <a:t>První třída dědiců (§ 1635 NOZ) až na formulaci reprezentačního práva shodně se stávající úpravou)</a:t>
            </a:r>
          </a:p>
          <a:p>
            <a:r>
              <a:rPr lang="cs-CZ" dirty="0"/>
              <a:t>Druhá třída dědiců (§ 1636 NOZ) – shodně se stávající úpravou </a:t>
            </a:r>
          </a:p>
          <a:p>
            <a:r>
              <a:rPr lang="cs-CZ" dirty="0"/>
              <a:t>Třetí třída úpravou dědiců (§ 1637 NOZ) – shodně se stávající </a:t>
            </a:r>
          </a:p>
          <a:p>
            <a:r>
              <a:rPr lang="cs-CZ" dirty="0"/>
              <a:t>Čtvrtá třída dědiců (§ 1638 NOZ) – shodně prarodiče x nově nedědí v této třídě jejich děti</a:t>
            </a:r>
          </a:p>
          <a:p>
            <a:r>
              <a:rPr lang="cs-CZ" dirty="0"/>
              <a:t>Pátá třída dědiců (§ 1639 NOZ) – nově jen prarodiče rodičů zůstavitele. </a:t>
            </a:r>
          </a:p>
          <a:p>
            <a:r>
              <a:rPr lang="cs-CZ" dirty="0"/>
              <a:t>Šestá třída dědiců (§ 1640 NOZ) – nově vnuci sourozenců a děti prarodičů tzn. </a:t>
            </a:r>
            <a:r>
              <a:rPr lang="cs-CZ"/>
              <a:t>strýcové a tety zůstavitele</a:t>
            </a:r>
          </a:p>
          <a:p>
            <a:endParaRPr lang="cs-CZ"/>
          </a:p>
        </p:txBody>
      </p:sp>
    </p:spTree>
    <p:extLst>
      <p:ext uri="{BB962C8B-B14F-4D97-AF65-F5344CB8AC3E}">
        <p14:creationId xmlns:p14="http://schemas.microsoft.com/office/powerpoint/2010/main" val="789563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Nepominutelný dědic – povinný díl</a:t>
            </a:r>
            <a:endParaRPr lang="cs-CZ" dirty="0"/>
          </a:p>
        </p:txBody>
      </p:sp>
      <p:sp>
        <p:nvSpPr>
          <p:cNvPr id="3" name="Zástupný symbol pro obsah 2"/>
          <p:cNvSpPr>
            <a:spLocks noGrp="1"/>
          </p:cNvSpPr>
          <p:nvPr>
            <p:ph idx="1"/>
          </p:nvPr>
        </p:nvSpPr>
        <p:spPr/>
        <p:txBody>
          <a:bodyPr/>
          <a:lstStyle/>
          <a:p>
            <a:r>
              <a:rPr lang="cs-CZ" dirty="0" smtClean="0"/>
              <a:t>Nepominutelným dědicem je pouze potomek (děti a jejich potomci) § 1643</a:t>
            </a:r>
          </a:p>
          <a:p>
            <a:r>
              <a:rPr lang="cs-CZ" dirty="0" smtClean="0"/>
              <a:t>Náleží jim povinný díl</a:t>
            </a:r>
          </a:p>
          <a:p>
            <a:r>
              <a:rPr lang="cs-CZ" dirty="0" smtClean="0"/>
              <a:t>Může mít podobu dědického podílu nebo odkazu, ale musí zůstat nezatížen</a:t>
            </a:r>
          </a:p>
          <a:p>
            <a:r>
              <a:rPr lang="cs-CZ" dirty="0" smtClean="0"/>
              <a:t>Právo nemá ten, kdo se zřekl, kdo byl vyděděn nebo nezpůsobilý, ale při výpočtu se na něj hledí</a:t>
            </a:r>
          </a:p>
          <a:p>
            <a:r>
              <a:rPr lang="cs-CZ" dirty="0" smtClean="0"/>
              <a:t>Nemá právo na podíl z pozůstalosti, ale pouze má OBLIGAČNÍ nárok vůči, na peněžní částku</a:t>
            </a:r>
            <a:endParaRPr lang="cs-CZ" dirty="0"/>
          </a:p>
        </p:txBody>
      </p:sp>
    </p:spTree>
    <p:extLst>
      <p:ext uri="{BB962C8B-B14F-4D97-AF65-F5344CB8AC3E}">
        <p14:creationId xmlns:p14="http://schemas.microsoft.com/office/powerpoint/2010/main" val="606197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31985" y="2131570"/>
            <a:ext cx="7487728" cy="4493538"/>
          </a:xfrm>
          <a:prstGeom prst="rect">
            <a:avLst/>
          </a:prstGeom>
        </p:spPr>
        <p:txBody>
          <a:bodyPr wrap="square">
            <a:spAutoFit/>
          </a:bodyPr>
          <a:lstStyle/>
          <a:p>
            <a:r>
              <a:rPr lang="cs-CZ" sz="2000" b="1" dirty="0" smtClean="0"/>
              <a:t>DAROVÁNÍ </a:t>
            </a:r>
            <a:r>
              <a:rPr lang="cs-CZ" sz="2000" b="1" dirty="0" smtClean="0"/>
              <a:t>PRO PŘÍPAD SMRTI!!! 2063 </a:t>
            </a:r>
            <a:r>
              <a:rPr lang="cs-CZ" sz="2000" dirty="0"/>
              <a:t>NOZ. Zde se uvádí, že </a:t>
            </a:r>
            <a:r>
              <a:rPr lang="cs-CZ" sz="2000" b="1" dirty="0"/>
              <a:t>darování závislé na podmínce, že obdarovaný dárce přežije, se posuzuje zpravidla jako odkaz. Podle ustanovení o darování se řídí, přijme-li obdarovaný dar a vzdá-li se dárce výslovně práva dar odvolat a vydá o tom obdarovanému listinu</a:t>
            </a:r>
          </a:p>
          <a:p>
            <a:r>
              <a:rPr lang="cs-CZ" sz="2000" b="1" dirty="0"/>
              <a:t>darovací smlouva pro případ smrti</a:t>
            </a:r>
            <a:r>
              <a:rPr lang="cs-CZ" dirty="0"/>
              <a:t>, </a:t>
            </a:r>
            <a:r>
              <a:rPr lang="cs-CZ" sz="2400" b="1" dirty="0"/>
              <a:t>předpoklady</a:t>
            </a:r>
            <a:r>
              <a:rPr lang="cs-CZ" dirty="0"/>
              <a:t>: musí být tedy splněny následující podmínky:</a:t>
            </a:r>
          </a:p>
          <a:p>
            <a:r>
              <a:rPr lang="cs-CZ" u="sng" dirty="0"/>
              <a:t>uzavření darovací smlouvy ve smyslu příslušných ustanovení § 2055 až § 2078 NOZ,</a:t>
            </a:r>
          </a:p>
          <a:p>
            <a:r>
              <a:rPr lang="cs-CZ" u="sng" dirty="0"/>
              <a:t>převedení vlastnického práva k daru je odloženo odkládací podmínkou, že obdarovaný dárce přežije,</a:t>
            </a:r>
          </a:p>
          <a:p>
            <a:r>
              <a:rPr lang="cs-CZ" u="sng" dirty="0"/>
              <a:t>obdarovaný dar přijímá,</a:t>
            </a:r>
          </a:p>
          <a:p>
            <a:r>
              <a:rPr lang="cs-CZ" u="sng" dirty="0"/>
              <a:t>dárce se výslovně vzdává práva dar odvolat a vydá o tom obdarovanému listinu,</a:t>
            </a:r>
          </a:p>
          <a:p>
            <a:r>
              <a:rPr lang="cs-CZ" u="sng" dirty="0"/>
              <a:t>darovací smlouva pro případ smrti musí být uzavřena v písemné formě (ve smyslu § 2057 odst. 2 </a:t>
            </a:r>
            <a:r>
              <a:rPr lang="cs-CZ" dirty="0" smtClean="0"/>
              <a:t>NOZ</a:t>
            </a:r>
            <a:endParaRPr lang="cs-CZ" dirty="0"/>
          </a:p>
        </p:txBody>
      </p:sp>
    </p:spTree>
    <p:extLst>
      <p:ext uri="{BB962C8B-B14F-4D97-AF65-F5344CB8AC3E}">
        <p14:creationId xmlns:p14="http://schemas.microsoft.com/office/powerpoint/2010/main" val="412316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346752" y="1122236"/>
            <a:ext cx="8023543" cy="584775"/>
          </a:xfrm>
          <a:prstGeom prst="rect">
            <a:avLst/>
          </a:prstGeom>
        </p:spPr>
        <p:txBody>
          <a:bodyPr wrap="none">
            <a:spAutoFit/>
          </a:bodyPr>
          <a:lstStyle/>
          <a:p>
            <a:r>
              <a:rPr lang="cs-CZ" sz="3200" b="1" dirty="0"/>
              <a:t>Obejití ochrany nepominutelných dědiců???!!</a:t>
            </a:r>
          </a:p>
        </p:txBody>
      </p:sp>
      <p:sp>
        <p:nvSpPr>
          <p:cNvPr id="3" name="Obdélník 2"/>
          <p:cNvSpPr/>
          <p:nvPr/>
        </p:nvSpPr>
        <p:spPr>
          <a:xfrm>
            <a:off x="2743567" y="2224033"/>
            <a:ext cx="5865595" cy="3416320"/>
          </a:xfrm>
          <a:prstGeom prst="rect">
            <a:avLst/>
          </a:prstGeom>
        </p:spPr>
        <p:txBody>
          <a:bodyPr wrap="square">
            <a:spAutoFit/>
          </a:bodyPr>
          <a:lstStyle/>
          <a:p>
            <a:r>
              <a:rPr lang="cs-CZ" sz="2400" dirty="0"/>
              <a:t>Ochrana nepominutelných dědiců (§1642) se na darování pro případ smrti nevztahuje, neboť se </a:t>
            </a:r>
            <a:r>
              <a:rPr lang="cs-CZ" sz="2400" dirty="0" err="1"/>
              <a:t>nejdená</a:t>
            </a:r>
            <a:r>
              <a:rPr lang="cs-CZ" sz="2400" dirty="0"/>
              <a:t> o dědění, ale darování</a:t>
            </a:r>
          </a:p>
          <a:p>
            <a:r>
              <a:rPr lang="cs-CZ" sz="2400" dirty="0"/>
              <a:t>V okamžiku smrti dárce přechází majetek na obdarovaného, tzv. není součástí pozůstalosti po zůstaviteli (dárci)</a:t>
            </a:r>
          </a:p>
          <a:p>
            <a:r>
              <a:rPr lang="cs-CZ" sz="2400" dirty="0"/>
              <a:t>Omezení pouze podle § 2058 – budoucí majetek může dárce darovat ve výši poloviny svého majetku</a:t>
            </a:r>
          </a:p>
        </p:txBody>
      </p:sp>
    </p:spTree>
    <p:extLst>
      <p:ext uri="{BB962C8B-B14F-4D97-AF65-F5344CB8AC3E}">
        <p14:creationId xmlns:p14="http://schemas.microsoft.com/office/powerpoint/2010/main" val="4232478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Velikost povinného dílu</a:t>
            </a:r>
            <a:endParaRPr lang="cs-CZ" dirty="0"/>
          </a:p>
        </p:txBody>
      </p:sp>
      <p:sp>
        <p:nvSpPr>
          <p:cNvPr id="3" name="Zástupný symbol pro obsah 2"/>
          <p:cNvSpPr>
            <a:spLocks noGrp="1"/>
          </p:cNvSpPr>
          <p:nvPr>
            <p:ph idx="1"/>
          </p:nvPr>
        </p:nvSpPr>
        <p:spPr/>
        <p:txBody>
          <a:bodyPr/>
          <a:lstStyle/>
          <a:p>
            <a:r>
              <a:rPr lang="cs-CZ" dirty="0" smtClean="0"/>
              <a:t>§ 1643/2</a:t>
            </a:r>
          </a:p>
          <a:p>
            <a:r>
              <a:rPr lang="cs-CZ" dirty="0" smtClean="0"/>
              <a:t>Nezletilý min. ¾ z jeho zákonného dědického podílu</a:t>
            </a:r>
          </a:p>
          <a:p>
            <a:r>
              <a:rPr lang="cs-CZ" dirty="0" smtClean="0"/>
              <a:t>Zletilý ¼ jeho zákonného </a:t>
            </a:r>
            <a:r>
              <a:rPr lang="cs-CZ" smtClean="0"/>
              <a:t>dědického podílu</a:t>
            </a:r>
            <a:endParaRPr lang="cs-CZ"/>
          </a:p>
        </p:txBody>
      </p:sp>
    </p:spTree>
    <p:extLst>
      <p:ext uri="{BB962C8B-B14F-4D97-AF65-F5344CB8AC3E}">
        <p14:creationId xmlns:p14="http://schemas.microsoft.com/office/powerpoint/2010/main" val="3947548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Započtení na povinný díl a dědický podíl § </a:t>
            </a:r>
            <a:r>
              <a:rPr lang="cs-CZ" dirty="0" smtClean="0"/>
              <a:t>1658-1664</a:t>
            </a:r>
            <a:endParaRPr lang="cs-CZ" dirty="0"/>
          </a:p>
        </p:txBody>
      </p:sp>
      <p:sp>
        <p:nvSpPr>
          <p:cNvPr id="3" name="Zástupný symbol pro obsah 2"/>
          <p:cNvSpPr>
            <a:spLocks noGrp="1"/>
          </p:cNvSpPr>
          <p:nvPr>
            <p:ph idx="1"/>
          </p:nvPr>
        </p:nvSpPr>
        <p:spPr/>
        <p:txBody>
          <a:bodyPr>
            <a:normAutofit fontScale="92500"/>
          </a:bodyPr>
          <a:lstStyle/>
          <a:p>
            <a:r>
              <a:rPr lang="cs-CZ" dirty="0" smtClean="0"/>
              <a:t>Snaha o „spravedlivé“ rozdělení zůstavitelova jmění mezi dědice</a:t>
            </a:r>
          </a:p>
          <a:p>
            <a:r>
              <a:rPr lang="cs-CZ" dirty="0" smtClean="0"/>
              <a:t>Značná právní nejistota, zůstavitel již nežije x prevence – za života uzavřít smlouvu o zřeknutí se</a:t>
            </a:r>
          </a:p>
          <a:p>
            <a:r>
              <a:rPr lang="cs-CZ" dirty="0" smtClean="0"/>
              <a:t>Započítává se to, co dědic od zůstavitele obdržel za života – mimo obvyklá darování</a:t>
            </a:r>
          </a:p>
          <a:p>
            <a:r>
              <a:rPr lang="cs-CZ" dirty="0" smtClean="0"/>
              <a:t>Žádný dědic nemá povinnost nikomu něco vydat </a:t>
            </a:r>
          </a:p>
          <a:p>
            <a:r>
              <a:rPr lang="cs-CZ" dirty="0" smtClean="0"/>
              <a:t>Započítává se hodnota podle doby odevzdání, v mimořádných případech může soud rozhodnout jinak</a:t>
            </a:r>
          </a:p>
          <a:p>
            <a:pPr marL="0" indent="0">
              <a:buNone/>
            </a:pPr>
            <a:endParaRPr lang="cs-CZ" dirty="0"/>
          </a:p>
        </p:txBody>
      </p:sp>
    </p:spTree>
    <p:extLst>
      <p:ext uri="{BB962C8B-B14F-4D97-AF65-F5344CB8AC3E}">
        <p14:creationId xmlns:p14="http://schemas.microsoft.com/office/powerpoint/2010/main" val="1365863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Započtení na povinný díl § 1660</a:t>
            </a:r>
            <a:endParaRPr lang="cs-CZ" dirty="0"/>
          </a:p>
        </p:txBody>
      </p:sp>
      <p:sp>
        <p:nvSpPr>
          <p:cNvPr id="3" name="Zástupný symbol pro obsah 2"/>
          <p:cNvSpPr>
            <a:spLocks noGrp="1"/>
          </p:cNvSpPr>
          <p:nvPr>
            <p:ph idx="1"/>
          </p:nvPr>
        </p:nvSpPr>
        <p:spPr/>
        <p:txBody>
          <a:bodyPr>
            <a:normAutofit fontScale="92500"/>
          </a:bodyPr>
          <a:lstStyle/>
          <a:p>
            <a:r>
              <a:rPr lang="cs-CZ" dirty="0" smtClean="0"/>
              <a:t>Co nepominutelný dědic obdržel z pozůstalosti (nejen jako dědictví, ale i odkazem nebo jiným opatřením zůstavitele – darování pro případ smrti??asi ano…)</a:t>
            </a:r>
          </a:p>
          <a:p>
            <a:r>
              <a:rPr lang="cs-CZ" dirty="0" smtClean="0"/>
              <a:t>Rozdíl §1660/1 a §1660/2</a:t>
            </a:r>
          </a:p>
          <a:p>
            <a:r>
              <a:rPr lang="cs-CZ" dirty="0" smtClean="0"/>
              <a:t>§1660/1 v posledních 3 letech – jakékoli bezúplatné plnění, mimo obvyklá darování, započítává se i to, co obdržel od zůstavitele dědicův předek, ledaže zůstavitel přikáže, aby se započtení provedlo i za dobu delší</a:t>
            </a:r>
          </a:p>
          <a:p>
            <a:r>
              <a:rPr lang="cs-CZ" dirty="0" smtClean="0"/>
              <a:t>§1660/2 co zůstavitel poskytl „startovací doping –bydlení, podnikání, povolání, </a:t>
            </a:r>
            <a:r>
              <a:rPr lang="cs-CZ" dirty="0" err="1" smtClean="0"/>
              <a:t>atp</a:t>
            </a:r>
            <a:r>
              <a:rPr lang="cs-CZ" dirty="0" smtClean="0"/>
              <a:t>….časově neomezeně, pokud zůstavitel neprojeví opačnou vůli</a:t>
            </a:r>
            <a:endParaRPr lang="cs-CZ" dirty="0"/>
          </a:p>
        </p:txBody>
      </p:sp>
    </p:spTree>
    <p:extLst>
      <p:ext uri="{BB962C8B-B14F-4D97-AF65-F5344CB8AC3E}">
        <p14:creationId xmlns:p14="http://schemas.microsoft.com/office/powerpoint/2010/main" val="3258304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Započtení na dědický podíl § 1662-1664</a:t>
            </a:r>
            <a:endParaRPr lang="cs-CZ" dirty="0"/>
          </a:p>
        </p:txBody>
      </p:sp>
      <p:sp>
        <p:nvSpPr>
          <p:cNvPr id="3" name="Zástupný symbol pro obsah 2"/>
          <p:cNvSpPr>
            <a:spLocks noGrp="1"/>
          </p:cNvSpPr>
          <p:nvPr>
            <p:ph idx="1"/>
          </p:nvPr>
        </p:nvSpPr>
        <p:spPr/>
        <p:txBody>
          <a:bodyPr/>
          <a:lstStyle/>
          <a:p>
            <a:r>
              <a:rPr lang="cs-CZ" dirty="0" smtClean="0"/>
              <a:t>Započtení se provede jen pokud to zůstavitel přikázal ve formě předepsané pro závěť</a:t>
            </a:r>
          </a:p>
          <a:p>
            <a:r>
              <a:rPr lang="cs-CZ" dirty="0" smtClean="0"/>
              <a:t>Soud jen kdyby byl neodůvodněně znevýhodněn nepominutelný dědic</a:t>
            </a:r>
            <a:endParaRPr lang="cs-CZ" dirty="0"/>
          </a:p>
        </p:txBody>
      </p:sp>
    </p:spTree>
    <p:extLst>
      <p:ext uri="{BB962C8B-B14F-4D97-AF65-F5344CB8AC3E}">
        <p14:creationId xmlns:p14="http://schemas.microsoft.com/office/powerpoint/2010/main" val="1239604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Právo některých osob na zaopatření § 1665-1669 (záchranná síť??</a:t>
            </a:r>
            <a:r>
              <a:rPr lang="cs-CZ" dirty="0" err="1" smtClean="0"/>
              <a:t>odbřemenění</a:t>
            </a:r>
            <a:r>
              <a:rPr lang="cs-CZ" dirty="0" smtClean="0"/>
              <a:t> sociální síti??)</a:t>
            </a:r>
            <a:endParaRPr lang="cs-CZ" dirty="0"/>
          </a:p>
        </p:txBody>
      </p:sp>
      <p:sp>
        <p:nvSpPr>
          <p:cNvPr id="3" name="Zástupný symbol pro obsah 2"/>
          <p:cNvSpPr>
            <a:spLocks noGrp="1"/>
          </p:cNvSpPr>
          <p:nvPr>
            <p:ph idx="1"/>
          </p:nvPr>
        </p:nvSpPr>
        <p:spPr/>
        <p:txBody>
          <a:bodyPr/>
          <a:lstStyle/>
          <a:p>
            <a:r>
              <a:rPr lang="cs-CZ" dirty="0"/>
              <a:t>Právo na zaopatření po smrti zůstavitele při splnění podmínek náleží:</a:t>
            </a:r>
          </a:p>
          <a:p>
            <a:r>
              <a:rPr lang="cs-CZ" dirty="0"/>
              <a:t>Potomkům</a:t>
            </a:r>
          </a:p>
          <a:p>
            <a:r>
              <a:rPr lang="cs-CZ" dirty="0"/>
              <a:t>Rodičům</a:t>
            </a:r>
          </a:p>
          <a:p>
            <a:r>
              <a:rPr lang="cs-CZ" dirty="0"/>
              <a:t>Manželu</a:t>
            </a:r>
          </a:p>
          <a:p>
            <a:r>
              <a:rPr lang="cs-CZ" dirty="0"/>
              <a:t>Těhotná vdova </a:t>
            </a:r>
          </a:p>
          <a:p>
            <a:r>
              <a:rPr lang="cs-CZ" dirty="0"/>
              <a:t>Neprovdaná matka</a:t>
            </a:r>
          </a:p>
          <a:p>
            <a:endParaRPr lang="cs-CZ" dirty="0"/>
          </a:p>
        </p:txBody>
      </p:sp>
    </p:spTree>
    <p:extLst>
      <p:ext uri="{BB962C8B-B14F-4D97-AF65-F5344CB8AC3E}">
        <p14:creationId xmlns:p14="http://schemas.microsoft.com/office/powerpoint/2010/main" val="1005499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Odkaz § 1594-1629</a:t>
            </a:r>
            <a:endParaRPr lang="cs-CZ" dirty="0"/>
          </a:p>
        </p:txBody>
      </p:sp>
      <p:sp>
        <p:nvSpPr>
          <p:cNvPr id="3" name="Zástupný symbol pro obsah 2"/>
          <p:cNvSpPr>
            <a:spLocks noGrp="1"/>
          </p:cNvSpPr>
          <p:nvPr>
            <p:ph idx="1"/>
          </p:nvPr>
        </p:nvSpPr>
        <p:spPr/>
        <p:txBody>
          <a:bodyPr/>
          <a:lstStyle/>
          <a:p>
            <a:r>
              <a:rPr lang="cs-CZ" dirty="0" smtClean="0"/>
              <a:t>Podstata: zůstavitel v pořízení pro případ smrti uloží určité osoby povinnost, aby </a:t>
            </a:r>
            <a:r>
              <a:rPr lang="cs-CZ" dirty="0" err="1" smtClean="0"/>
              <a:t>odkazovníku</a:t>
            </a:r>
            <a:r>
              <a:rPr lang="cs-CZ" dirty="0" smtClean="0"/>
              <a:t> vydala předmět odkazu a to z pozůstalosti nebo od této osoby samotné</a:t>
            </a:r>
          </a:p>
          <a:p>
            <a:r>
              <a:rPr lang="cs-CZ" dirty="0" err="1" smtClean="0"/>
              <a:t>Odkazovník</a:t>
            </a:r>
            <a:r>
              <a:rPr lang="cs-CZ" dirty="0" smtClean="0"/>
              <a:t> není povinen hradit dluhy zůstavitele</a:t>
            </a:r>
          </a:p>
          <a:p>
            <a:r>
              <a:rPr lang="cs-CZ" dirty="0" err="1" smtClean="0"/>
              <a:t>Odkazovník</a:t>
            </a:r>
            <a:r>
              <a:rPr lang="cs-CZ" dirty="0" smtClean="0"/>
              <a:t> není účastníkem pozůstalostního řízení</a:t>
            </a:r>
          </a:p>
          <a:p>
            <a:r>
              <a:rPr lang="cs-CZ" dirty="0" smtClean="0"/>
              <a:t>Často využíváno k dobročinným účelům(nadace, církve, dotace politickým stranám, různé předměty muzejní hodnoty, příslušným odkazům, atp.)</a:t>
            </a:r>
          </a:p>
          <a:p>
            <a:endParaRPr lang="cs-CZ" dirty="0"/>
          </a:p>
        </p:txBody>
      </p:sp>
    </p:spTree>
    <p:extLst>
      <p:ext uri="{BB962C8B-B14F-4D97-AF65-F5344CB8AC3E}">
        <p14:creationId xmlns:p14="http://schemas.microsoft.com/office/powerpoint/2010/main" val="293048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Hlavní zásady dědického práva</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Zásada zachování </a:t>
            </a:r>
            <a:r>
              <a:rPr lang="cs-CZ" dirty="0" smtClean="0"/>
              <a:t>hodnot (motivační faktor)</a:t>
            </a:r>
            <a:endParaRPr lang="cs-CZ" dirty="0"/>
          </a:p>
          <a:p>
            <a:r>
              <a:rPr lang="cs-CZ" dirty="0"/>
              <a:t>Zásada přechodu majetku na </a:t>
            </a:r>
            <a:r>
              <a:rPr lang="cs-CZ" dirty="0" smtClean="0"/>
              <a:t>jednotlivce (logická přednost jednotlivců při zákonném dědění)</a:t>
            </a:r>
          </a:p>
          <a:p>
            <a:r>
              <a:rPr lang="cs-CZ" dirty="0" smtClean="0"/>
              <a:t>Zásada </a:t>
            </a:r>
            <a:r>
              <a:rPr lang="cs-CZ" dirty="0" err="1" smtClean="0"/>
              <a:t>familirizace</a:t>
            </a:r>
            <a:r>
              <a:rPr lang="cs-CZ" dirty="0" smtClean="0"/>
              <a:t> (snaha o rodinnou soudržnost)</a:t>
            </a:r>
            <a:endParaRPr lang="cs-CZ" dirty="0"/>
          </a:p>
          <a:p>
            <a:r>
              <a:rPr lang="cs-CZ" dirty="0"/>
              <a:t>Zásada </a:t>
            </a:r>
            <a:r>
              <a:rPr lang="cs-CZ" dirty="0" smtClean="0"/>
              <a:t>rovnosti (konkretizace ústavního principu)</a:t>
            </a:r>
            <a:endParaRPr lang="cs-CZ" dirty="0"/>
          </a:p>
          <a:p>
            <a:r>
              <a:rPr lang="cs-CZ" dirty="0"/>
              <a:t>Zásada univerzální </a:t>
            </a:r>
            <a:r>
              <a:rPr lang="cs-CZ" dirty="0" err="1" smtClean="0"/>
              <a:t>sukcesse</a:t>
            </a:r>
            <a:r>
              <a:rPr lang="cs-CZ" dirty="0" smtClean="0"/>
              <a:t> (nikoli absolutní!!)</a:t>
            </a:r>
            <a:endParaRPr lang="cs-CZ" dirty="0"/>
          </a:p>
          <a:p>
            <a:r>
              <a:rPr lang="cs-CZ" dirty="0"/>
              <a:t>Zásada volnosti přijmout dědictví či odmítnout </a:t>
            </a:r>
            <a:r>
              <a:rPr lang="cs-CZ" dirty="0" smtClean="0"/>
              <a:t>dědictví (autonomie vůle)</a:t>
            </a:r>
            <a:endParaRPr lang="cs-CZ" dirty="0"/>
          </a:p>
          <a:p>
            <a:r>
              <a:rPr lang="cs-CZ" dirty="0"/>
              <a:t>Princip </a:t>
            </a:r>
            <a:r>
              <a:rPr lang="cs-CZ" dirty="0" smtClean="0"/>
              <a:t>asistence </a:t>
            </a:r>
            <a:r>
              <a:rPr lang="cs-CZ" dirty="0"/>
              <a:t>veřejné moci při nabytí </a:t>
            </a:r>
            <a:r>
              <a:rPr lang="cs-CZ" dirty="0" smtClean="0"/>
              <a:t>dědictví (ex offo pozůstal. řízení soudní)</a:t>
            </a:r>
            <a:endParaRPr lang="cs-CZ" dirty="0"/>
          </a:p>
          <a:p>
            <a:endParaRPr lang="cs-CZ" dirty="0"/>
          </a:p>
        </p:txBody>
      </p:sp>
    </p:spTree>
    <p:extLst>
      <p:ext uri="{BB962C8B-B14F-4D97-AF65-F5344CB8AC3E}">
        <p14:creationId xmlns:p14="http://schemas.microsoft.com/office/powerpoint/2010/main" val="4291080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Odkaz (pokračování)</a:t>
            </a:r>
            <a:endParaRPr lang="cs-CZ" dirty="0"/>
          </a:p>
        </p:txBody>
      </p:sp>
      <p:sp>
        <p:nvSpPr>
          <p:cNvPr id="3" name="Zástupný symbol pro obsah 2"/>
          <p:cNvSpPr>
            <a:spLocks noGrp="1"/>
          </p:cNvSpPr>
          <p:nvPr>
            <p:ph idx="1"/>
          </p:nvPr>
        </p:nvSpPr>
        <p:spPr/>
        <p:txBody>
          <a:bodyPr/>
          <a:lstStyle/>
          <a:p>
            <a:r>
              <a:rPr lang="cs-CZ" dirty="0" smtClean="0"/>
              <a:t>Odkaz jde k tíži všech dědiců, i když odkázaná věc náleží pouze jednomu z nich</a:t>
            </a:r>
          </a:p>
          <a:p>
            <a:r>
              <a:rPr lang="cs-CZ" dirty="0" smtClean="0"/>
              <a:t>Toto neplatí, pokud je pouze dědici A uložen příkaz vydat odkaz osobě X</a:t>
            </a:r>
          </a:p>
          <a:p>
            <a:r>
              <a:rPr lang="cs-CZ" dirty="0" smtClean="0"/>
              <a:t>Každému dědici musí zůstat alespoň čtvrtina z hodnoty dědictví nezatížená odkazy (pokud by to přesáhlo, musí se odkaz poměrně pokrátit)</a:t>
            </a:r>
            <a:endParaRPr lang="cs-CZ" dirty="0"/>
          </a:p>
        </p:txBody>
      </p:sp>
    </p:spTree>
    <p:extLst>
      <p:ext uri="{BB962C8B-B14F-4D97-AF65-F5344CB8AC3E}">
        <p14:creationId xmlns:p14="http://schemas.microsoft.com/office/powerpoint/2010/main" val="1328988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odkazu</a:t>
            </a:r>
            <a:endParaRPr lang="cs-CZ" dirty="0"/>
          </a:p>
        </p:txBody>
      </p:sp>
      <p:sp>
        <p:nvSpPr>
          <p:cNvPr id="3" name="Zástupný symbol pro obsah 2"/>
          <p:cNvSpPr>
            <a:spLocks noGrp="1"/>
          </p:cNvSpPr>
          <p:nvPr>
            <p:ph idx="1"/>
          </p:nvPr>
        </p:nvSpPr>
        <p:spPr/>
        <p:txBody>
          <a:bodyPr/>
          <a:lstStyle/>
          <a:p>
            <a:r>
              <a:rPr lang="cs-CZ" dirty="0" smtClean="0"/>
              <a:t>Odkaz věcí určených podle druhu (osoba odkazem obtížená rozhodne, která věc bude vydána) – nejčastěji odkaz peněz</a:t>
            </a:r>
          </a:p>
          <a:p>
            <a:r>
              <a:rPr lang="cs-CZ" dirty="0" smtClean="0"/>
              <a:t>Odkaz individuálně určené věci</a:t>
            </a:r>
          </a:p>
          <a:p>
            <a:r>
              <a:rPr lang="cs-CZ" dirty="0" smtClean="0"/>
              <a:t>Odkaz pohledávky (obtížená osoba postoupí pohledávku i s příslušenstvím a případným zajištěním </a:t>
            </a:r>
            <a:r>
              <a:rPr lang="cs-CZ" dirty="0" err="1" smtClean="0"/>
              <a:t>odkazovníku</a:t>
            </a:r>
            <a:r>
              <a:rPr lang="cs-CZ" dirty="0" smtClean="0"/>
              <a:t>)</a:t>
            </a:r>
          </a:p>
          <a:p>
            <a:r>
              <a:rPr lang="cs-CZ" dirty="0" smtClean="0"/>
              <a:t>Odkaz jednotlivých věcí je možné požadovat ihned, jiné odkazy jsou splatné rok po smrti zůstavitele</a:t>
            </a:r>
            <a:endParaRPr lang="cs-CZ" dirty="0"/>
          </a:p>
        </p:txBody>
      </p:sp>
    </p:spTree>
    <p:extLst>
      <p:ext uri="{BB962C8B-B14F-4D97-AF65-F5344CB8AC3E}">
        <p14:creationId xmlns:p14="http://schemas.microsoft.com/office/powerpoint/2010/main" val="1206190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Svěřenecké nástupnictví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Situace, kdy zůstavitel svou vůlí povolá svému dědici dědice</a:t>
            </a:r>
          </a:p>
          <a:p>
            <a:r>
              <a:rPr lang="cs-CZ" dirty="0" smtClean="0"/>
              <a:t>Možnosti:</a:t>
            </a:r>
          </a:p>
          <a:p>
            <a:r>
              <a:rPr lang="cs-CZ" dirty="0" smtClean="0"/>
              <a:t>Povolá někoho, kdo v době smrti ještě není</a:t>
            </a:r>
          </a:p>
          <a:p>
            <a:r>
              <a:rPr lang="cs-CZ" dirty="0" smtClean="0"/>
              <a:t>Povolá-li někoho s podmínkou rozvazovací i odkládací</a:t>
            </a:r>
          </a:p>
          <a:p>
            <a:r>
              <a:rPr lang="cs-CZ" dirty="0" smtClean="0"/>
              <a:t>Uloží-li někomu příkaz a ten jej nesplní</a:t>
            </a:r>
          </a:p>
          <a:p>
            <a:r>
              <a:rPr lang="cs-CZ" dirty="0" smtClean="0"/>
              <a:t>Doloží-li zůstavitel čas, na nějž má dědic dědictví nabýt nebo od kdy ho má nabýt</a:t>
            </a:r>
            <a:endParaRPr lang="cs-CZ" dirty="0"/>
          </a:p>
        </p:txBody>
      </p:sp>
    </p:spTree>
    <p:extLst>
      <p:ext uri="{BB962C8B-B14F-4D97-AF65-F5344CB8AC3E}">
        <p14:creationId xmlns:p14="http://schemas.microsoft.com/office/powerpoint/2010/main" val="2429338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Svěřenecké nástupnictví - pokračování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Subjekty:</a:t>
            </a:r>
          </a:p>
          <a:p>
            <a:r>
              <a:rPr lang="cs-CZ" dirty="0" smtClean="0"/>
              <a:t> přední dědic a následný dědic nebo </a:t>
            </a:r>
          </a:p>
          <a:p>
            <a:r>
              <a:rPr lang="cs-CZ" dirty="0" smtClean="0"/>
              <a:t>Dědic a svěřenecký nástupce </a:t>
            </a:r>
          </a:p>
          <a:p>
            <a:r>
              <a:rPr lang="cs-CZ" dirty="0" smtClean="0"/>
              <a:t>Právo předního dědice – pokud mu neumožnil zůstavitel ve svém pořízení nic víc, tak má pouze právo poživatele, který </a:t>
            </a:r>
            <a:r>
              <a:rPr lang="cs-CZ" dirty="0" err="1" smtClean="0"/>
              <a:t>max</a:t>
            </a:r>
            <a:r>
              <a:rPr lang="cs-CZ" dirty="0" smtClean="0"/>
              <a:t> může věc zatížit či zcizit za účelem úhrady dluhů zůstavitele nebo tak může učinit se souhlasem svěřeneckého nástupce (forma veřejné listiny) nebo na návrh tak rozhodne soud (z důvodu péče řádného hospodáře ze strany předního dědice)</a:t>
            </a:r>
          </a:p>
          <a:p>
            <a:endParaRPr lang="cs-CZ" dirty="0"/>
          </a:p>
        </p:txBody>
      </p:sp>
    </p:spTree>
    <p:extLst>
      <p:ext uri="{BB962C8B-B14F-4D97-AF65-F5344CB8AC3E}">
        <p14:creationId xmlns:p14="http://schemas.microsoft.com/office/powerpoint/2010/main" val="2753752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Svěřenecké nástupnictví – pokračování II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Zapisuje-li se věc do veřejného seznamu, zapíše se i svěřenecké nástupnictví</a:t>
            </a:r>
          </a:p>
          <a:p>
            <a:r>
              <a:rPr lang="cs-CZ" dirty="0" smtClean="0"/>
              <a:t>Povolání více nástupců, kteří v době smrti zůstavitele ještě neexistují – zaniká nabytím prvního, který se narodil po jeho smrti</a:t>
            </a:r>
          </a:p>
          <a:p>
            <a:r>
              <a:rPr lang="cs-CZ" dirty="0" smtClean="0"/>
              <a:t>Nejpozději zánik uplynutím sta let od smrti zůstavitele i když byla vůle na dobu delší (</a:t>
            </a:r>
            <a:r>
              <a:rPr lang="cs-CZ" dirty="0" err="1" smtClean="0"/>
              <a:t>kogence</a:t>
            </a:r>
            <a:r>
              <a:rPr lang="cs-CZ" dirty="0" smtClean="0"/>
              <a:t>)</a:t>
            </a:r>
          </a:p>
          <a:p>
            <a:r>
              <a:rPr lang="cs-CZ" dirty="0" smtClean="0"/>
              <a:t>Povolání svěřeneckého nástupce </a:t>
            </a:r>
            <a:r>
              <a:rPr lang="cs-CZ" dirty="0" err="1" smtClean="0"/>
              <a:t>nezl.dítěti</a:t>
            </a:r>
            <a:r>
              <a:rPr lang="cs-CZ" dirty="0" smtClean="0"/>
              <a:t> nezpůsobilému pořizovat zanikne nabytím pořizovací způsobilosti (v rozsahu jeho povinného dílu)</a:t>
            </a:r>
          </a:p>
          <a:p>
            <a:r>
              <a:rPr lang="cs-CZ" dirty="0" smtClean="0"/>
              <a:t>Povolání osobě s omezenou svéprávností zaniká, pokud </a:t>
            </a:r>
            <a:r>
              <a:rPr lang="cs-CZ" smtClean="0"/>
              <a:t>svéprávnost nabyla</a:t>
            </a:r>
            <a:endParaRPr lang="cs-CZ"/>
          </a:p>
        </p:txBody>
      </p:sp>
    </p:spTree>
    <p:extLst>
      <p:ext uri="{BB962C8B-B14F-4D97-AF65-F5344CB8AC3E}">
        <p14:creationId xmlns:p14="http://schemas.microsoft.com/office/powerpoint/2010/main" val="342317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Pojmy dědictví a pozůstalost</a:t>
            </a:r>
          </a:p>
        </p:txBody>
      </p:sp>
      <p:sp>
        <p:nvSpPr>
          <p:cNvPr id="3" name="Zástupný symbol pro obsah 2"/>
          <p:cNvSpPr>
            <a:spLocks noGrp="1"/>
          </p:cNvSpPr>
          <p:nvPr>
            <p:ph idx="1"/>
          </p:nvPr>
        </p:nvSpPr>
        <p:spPr/>
        <p:txBody>
          <a:bodyPr/>
          <a:lstStyle/>
          <a:p>
            <a:r>
              <a:rPr lang="cs-CZ" sz="3200" dirty="0"/>
              <a:t>Pozůstalost je jmění zůstavitele nebo jeho část v okamžiku jeho </a:t>
            </a:r>
            <a:r>
              <a:rPr lang="cs-CZ" sz="3200" dirty="0" smtClean="0"/>
              <a:t>smrti (§1475)</a:t>
            </a:r>
            <a:endParaRPr lang="cs-CZ" sz="3200" dirty="0"/>
          </a:p>
          <a:p>
            <a:r>
              <a:rPr lang="cs-CZ" sz="3200" dirty="0"/>
              <a:t> Dědictví je ta část pozůstalosti, který skutečně připadne na dědice</a:t>
            </a:r>
          </a:p>
          <a:p>
            <a:pPr marL="0" indent="0">
              <a:buNone/>
            </a:pPr>
            <a:endParaRPr lang="cs-CZ" dirty="0"/>
          </a:p>
          <a:p>
            <a:endParaRPr lang="cs-CZ" dirty="0"/>
          </a:p>
        </p:txBody>
      </p:sp>
    </p:spTree>
    <p:extLst>
      <p:ext uri="{BB962C8B-B14F-4D97-AF65-F5344CB8AC3E}">
        <p14:creationId xmlns:p14="http://schemas.microsoft.com/office/powerpoint/2010/main" val="241880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Předpoklady dědění</a:t>
            </a:r>
            <a:endParaRPr lang="cs-CZ" dirty="0"/>
          </a:p>
        </p:txBody>
      </p:sp>
      <p:sp>
        <p:nvSpPr>
          <p:cNvPr id="3" name="Zástupný symbol pro obsah 2"/>
          <p:cNvSpPr>
            <a:spLocks noGrp="1"/>
          </p:cNvSpPr>
          <p:nvPr>
            <p:ph idx="1"/>
          </p:nvPr>
        </p:nvSpPr>
        <p:spPr/>
        <p:txBody>
          <a:bodyPr/>
          <a:lstStyle/>
          <a:p>
            <a:r>
              <a:rPr lang="cs-CZ" dirty="0" smtClean="0"/>
              <a:t>1. smrt zůstavitele </a:t>
            </a:r>
          </a:p>
          <a:p>
            <a:r>
              <a:rPr lang="cs-CZ" dirty="0" smtClean="0"/>
              <a:t>2. způsobilý dědic</a:t>
            </a:r>
          </a:p>
          <a:p>
            <a:r>
              <a:rPr lang="cs-CZ" dirty="0"/>
              <a:t>3</a:t>
            </a:r>
            <a:r>
              <a:rPr lang="cs-CZ" dirty="0" smtClean="0"/>
              <a:t>. existence jmění</a:t>
            </a:r>
          </a:p>
          <a:p>
            <a:r>
              <a:rPr lang="cs-CZ" dirty="0" smtClean="0"/>
              <a:t>4. dědický titul</a:t>
            </a:r>
            <a:endParaRPr lang="cs-CZ" dirty="0"/>
          </a:p>
        </p:txBody>
      </p:sp>
    </p:spTree>
    <p:extLst>
      <p:ext uri="{BB962C8B-B14F-4D97-AF65-F5344CB8AC3E}">
        <p14:creationId xmlns:p14="http://schemas.microsoft.com/office/powerpoint/2010/main" val="353532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Smrt zůstavitele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Objektivní právní skutečnost</a:t>
            </a:r>
          </a:p>
          <a:p>
            <a:r>
              <a:rPr lang="cs-CZ" dirty="0" smtClean="0"/>
              <a:t>Stanovení dle § 26/1,2 (důkaz smrti)</a:t>
            </a:r>
          </a:p>
          <a:p>
            <a:r>
              <a:rPr lang="cs-CZ" dirty="0" smtClean="0"/>
              <a:t>Popřípadě dle § 73 a násl. (domněnka smrti)</a:t>
            </a:r>
          </a:p>
          <a:p>
            <a:r>
              <a:rPr lang="cs-CZ" dirty="0" smtClean="0"/>
              <a:t>V případě pochybnosti kdy a kde§ 27 a 28</a:t>
            </a:r>
          </a:p>
          <a:p>
            <a:r>
              <a:rPr lang="cs-CZ" dirty="0" smtClean="0"/>
              <a:t>Matrika, resp. soud oznámí soudu skutečnost o smrt</a:t>
            </a:r>
          </a:p>
          <a:p>
            <a:r>
              <a:rPr lang="cs-CZ" dirty="0" smtClean="0"/>
              <a:t>Ten zahájí řízení o pozůstalosti</a:t>
            </a:r>
          </a:p>
          <a:p>
            <a:r>
              <a:rPr lang="cs-CZ" dirty="0" smtClean="0"/>
              <a:t>Jmenuje notáře (soudního komisaře) (na www Notářské komory lze nalézt jméno jmenovaného notáře pro daný případ)</a:t>
            </a:r>
          </a:p>
        </p:txBody>
      </p:sp>
    </p:spTree>
    <p:extLst>
      <p:ext uri="{BB962C8B-B14F-4D97-AF65-F5344CB8AC3E}">
        <p14:creationId xmlns:p14="http://schemas.microsoft.com/office/powerpoint/2010/main" val="351741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DĚDICKÁ </a:t>
            </a:r>
            <a:r>
              <a:rPr lang="cs-CZ" dirty="0" err="1" smtClean="0"/>
              <a:t>NEZPůSOBILOST</a:t>
            </a:r>
            <a:r>
              <a:rPr lang="cs-CZ" dirty="0" smtClean="0"/>
              <a:t/>
            </a:r>
            <a:br>
              <a:rPr lang="cs-CZ" dirty="0" smtClean="0"/>
            </a:br>
            <a:r>
              <a:rPr lang="cs-CZ" dirty="0" smtClean="0"/>
              <a:t>(tradiční sankce ex offo vůči dědici –stav ex lege…)</a:t>
            </a:r>
            <a:endParaRPr lang="cs-CZ" dirty="0"/>
          </a:p>
        </p:txBody>
      </p:sp>
      <p:sp>
        <p:nvSpPr>
          <p:cNvPr id="3" name="Zástupný symbol pro obsah 2"/>
          <p:cNvSpPr>
            <a:spLocks noGrp="1"/>
          </p:cNvSpPr>
          <p:nvPr>
            <p:ph idx="1"/>
          </p:nvPr>
        </p:nvSpPr>
        <p:spPr/>
        <p:txBody>
          <a:bodyPr/>
          <a:lstStyle/>
          <a:p>
            <a:r>
              <a:rPr lang="cs-CZ" dirty="0" smtClean="0"/>
              <a:t>§ 1481 – 1483</a:t>
            </a:r>
          </a:p>
          <a:p>
            <a:r>
              <a:rPr lang="cs-CZ" dirty="0" smtClean="0"/>
              <a:t>Sankce za „špatné“ chování dědice (nikoli pouze potomka x vydědění)</a:t>
            </a:r>
          </a:p>
          <a:p>
            <a:r>
              <a:rPr lang="cs-CZ" dirty="0" smtClean="0"/>
              <a:t>Není nutná aktivita či právní jednání zůstavitele, zakládající tuto sankci x od vydědění</a:t>
            </a:r>
          </a:p>
          <a:p>
            <a:r>
              <a:rPr lang="cs-CZ" dirty="0" smtClean="0"/>
              <a:t>Soud přihlíží (měl by přihlížet</a:t>
            </a:r>
            <a:r>
              <a:rPr lang="cs-CZ" dirty="0" smtClean="0">
                <a:sym typeface="Wingdings" panose="05000000000000000000" pitchFamily="2" charset="2"/>
              </a:rPr>
              <a:t>) ex offo</a:t>
            </a:r>
          </a:p>
          <a:p>
            <a:pPr marL="0" indent="0">
              <a:buNone/>
            </a:pPr>
            <a:endParaRPr lang="cs-CZ" dirty="0"/>
          </a:p>
        </p:txBody>
      </p:sp>
    </p:spTree>
    <p:extLst>
      <p:ext uri="{BB962C8B-B14F-4D97-AF65-F5344CB8AC3E}">
        <p14:creationId xmlns:p14="http://schemas.microsoft.com/office/powerpoint/2010/main" val="315364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6070" y="723340"/>
            <a:ext cx="9601196" cy="1303867"/>
          </a:xfrm>
        </p:spPr>
        <p:txBody>
          <a:bodyPr/>
          <a:lstStyle/>
          <a:p>
            <a:r>
              <a:rPr lang="cs-CZ" dirty="0" smtClean="0"/>
              <a:t>Důvody dědické nezpůsobilosti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Úmyslný trestný čin x zůstaviteli, jeho potomkům, předkům, manželu </a:t>
            </a:r>
          </a:p>
          <a:p>
            <a:r>
              <a:rPr lang="cs-CZ" dirty="0" smtClean="0"/>
              <a:t>Zavrženíhodného jednání proti projevu poslední vůle zůstavitele</a:t>
            </a:r>
          </a:p>
          <a:p>
            <a:r>
              <a:rPr lang="cs-CZ" dirty="0" smtClean="0"/>
              <a:t>Ledaže mu zůstavitel toto chování </a:t>
            </a:r>
            <a:r>
              <a:rPr lang="cs-CZ" b="1" dirty="0" smtClean="0"/>
              <a:t>výslovně prominul</a:t>
            </a:r>
          </a:p>
          <a:p>
            <a:r>
              <a:rPr lang="cs-CZ" dirty="0" smtClean="0"/>
              <a:t>Domácí násilí (v den smrti musí probíhat rozvodové řízení)</a:t>
            </a:r>
          </a:p>
          <a:p>
            <a:r>
              <a:rPr lang="cs-CZ" dirty="0" smtClean="0"/>
              <a:t>Zbavení rodičovské odpovědnosti, její zneužívání či zaviněné </a:t>
            </a:r>
            <a:r>
              <a:rPr lang="cs-CZ" dirty="0" err="1" smtClean="0"/>
              <a:t>zanedbábvání</a:t>
            </a:r>
            <a:endParaRPr lang="cs-CZ" dirty="0" smtClean="0"/>
          </a:p>
          <a:p>
            <a:r>
              <a:rPr lang="cs-CZ" dirty="0" smtClean="0"/>
              <a:t>Potomek nezpůsobilého není sankcionován (i když vyloučená přežije zůstavitele, mimo domácího násilí)</a:t>
            </a:r>
          </a:p>
          <a:p>
            <a:pPr marL="0" indent="0">
              <a:buNone/>
            </a:pPr>
            <a:endParaRPr lang="cs-CZ" b="1" dirty="0"/>
          </a:p>
        </p:txBody>
      </p:sp>
    </p:spTree>
    <p:extLst>
      <p:ext uri="{BB962C8B-B14F-4D97-AF65-F5344CB8AC3E}">
        <p14:creationId xmlns:p14="http://schemas.microsoft.com/office/powerpoint/2010/main" val="30635395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663</TotalTime>
  <Words>2591</Words>
  <Application>Microsoft Office PowerPoint</Application>
  <PresentationFormat>Vlastní</PresentationFormat>
  <Paragraphs>244</Paragraphs>
  <Slides>44</Slides>
  <Notes>0</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Organika</vt:lpstr>
      <vt:lpstr>DĚDICKÉ PRÁVO</vt:lpstr>
      <vt:lpstr>Citáty</vt:lpstr>
      <vt:lpstr>Východiska „nového“ dědického práva</vt:lpstr>
      <vt:lpstr>Hlavní zásady dědického práva</vt:lpstr>
      <vt:lpstr>Pojmy dědictví a pozůstalost</vt:lpstr>
      <vt:lpstr>Předpoklady dědění</vt:lpstr>
      <vt:lpstr>Smrt zůstavitele</vt:lpstr>
      <vt:lpstr>DĚDICKÁ NEZPůSOBILOST (tradiční sankce ex offo vůči dědici –stav ex lege…)</vt:lpstr>
      <vt:lpstr>Důvody dědické nezpůsobilosti</vt:lpstr>
      <vt:lpstr>Vydědění (volní jednání, nepřihlíží se ex offo, formalní požadavky viz závěť)</vt:lpstr>
      <vt:lpstr>Existence jmění –aneb, kde nic není, ani čert nebere a ani se nedědí (leč řízení o pozůstalosti se zahájit musí)</vt:lpstr>
      <vt:lpstr>Judikatura k vydání majetku nepatrné hodnoty</vt:lpstr>
      <vt:lpstr>Odměny notáře dle vyhlášky 196/2001 Sb. v platném znění</vt:lpstr>
      <vt:lpstr>Specifické způsobu přechodu určitých práv</vt:lpstr>
      <vt:lpstr>Prezentace aplikace PowerPoint</vt:lpstr>
      <vt:lpstr>Práva a povinnosti, která smrtí zanikají</vt:lpstr>
      <vt:lpstr>Jak již nebýt dědicem: ZŘEKNUTÍ SE DĚDICTVÍ § 1484 an.</vt:lpstr>
      <vt:lpstr>Odmítnutí dědictví  (1485 až 1489 NOZ)</vt:lpstr>
      <vt:lpstr>Vzdání se dědictví  (§1490 NOZ) </vt:lpstr>
      <vt:lpstr>Zcizení dědictví (§ 1714 – 1720 NOZ)</vt:lpstr>
      <vt:lpstr>Výhrada soupisu pozůstalosti a soupis pozůstalosti (§ 1674 a 1684-1689 NOZ) </vt:lpstr>
      <vt:lpstr>Ad jmění zůstavitele:</vt:lpstr>
      <vt:lpstr>Dědická smlouva (§ 1582-1593 NOZ)</vt:lpstr>
      <vt:lpstr>Ad Dědický titul:Dědická smlouva - pokračování</vt:lpstr>
      <vt:lpstr>ZÁVĚŤ</vt:lpstr>
      <vt:lpstr>Pořizovací způsobilost</vt:lpstr>
      <vt:lpstr>Omyl v závěti</vt:lpstr>
      <vt:lpstr>Svědkové závěti</vt:lpstr>
      <vt:lpstr>Vedlejší doložky v závěti</vt:lpstr>
      <vt:lpstr>Dědění ze zákona (§ 1633-1641 NOZ)</vt:lpstr>
      <vt:lpstr>Nepominutelný dědic – povinný díl</vt:lpstr>
      <vt:lpstr>Prezentace aplikace PowerPoint</vt:lpstr>
      <vt:lpstr>Prezentace aplikace PowerPoint</vt:lpstr>
      <vt:lpstr>Velikost povinného dílu</vt:lpstr>
      <vt:lpstr>Započtení na povinný díl a dědický podíl § 1658-1664</vt:lpstr>
      <vt:lpstr>Započtení na povinný díl § 1660</vt:lpstr>
      <vt:lpstr>Započtení na dědický podíl § 1662-1664</vt:lpstr>
      <vt:lpstr>Právo některých osob na zaopatření § 1665-1669 (záchranná síť??odbřemenění sociální síti??)</vt:lpstr>
      <vt:lpstr>Odkaz § 1594-1629</vt:lpstr>
      <vt:lpstr>Odkaz (pokračování)</vt:lpstr>
      <vt:lpstr>Druhy odkazu</vt:lpstr>
      <vt:lpstr>Svěřenecké nástupnictví</vt:lpstr>
      <vt:lpstr>Svěřenecké nástupnictví - pokračování</vt:lpstr>
      <vt:lpstr>Svěřenecké nástupnictví – pokračování II</vt:lpstr>
    </vt:vector>
  </TitlesOfParts>
  <Company>PrF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Dědické právo pojem, zásady, předpoklady dědění</dc:title>
  <dc:creator>Lenka Dobešová</dc:creator>
  <cp:lastModifiedBy>Aula Vinařská</cp:lastModifiedBy>
  <cp:revision>34</cp:revision>
  <dcterms:created xsi:type="dcterms:W3CDTF">2016-12-06T12:28:24Z</dcterms:created>
  <dcterms:modified xsi:type="dcterms:W3CDTF">2019-11-07T12:30:32Z</dcterms:modified>
</cp:coreProperties>
</file>