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1" r:id="rId3"/>
    <p:sldId id="277" r:id="rId4"/>
    <p:sldId id="316" r:id="rId5"/>
    <p:sldId id="315" r:id="rId6"/>
    <p:sldId id="317" r:id="rId7"/>
    <p:sldId id="344" r:id="rId8"/>
    <p:sldId id="319" r:id="rId9"/>
    <p:sldId id="324" r:id="rId10"/>
    <p:sldId id="322" r:id="rId11"/>
    <p:sldId id="321" r:id="rId12"/>
    <p:sldId id="325" r:id="rId13"/>
    <p:sldId id="323" r:id="rId14"/>
    <p:sldId id="327" r:id="rId15"/>
    <p:sldId id="343" r:id="rId16"/>
    <p:sldId id="328" r:id="rId17"/>
    <p:sldId id="329" r:id="rId18"/>
    <p:sldId id="330" r:id="rId19"/>
    <p:sldId id="331" r:id="rId20"/>
    <p:sldId id="332" r:id="rId21"/>
    <p:sldId id="334" r:id="rId22"/>
    <p:sldId id="333" r:id="rId23"/>
    <p:sldId id="336" r:id="rId24"/>
    <p:sldId id="337" r:id="rId25"/>
    <p:sldId id="338" r:id="rId26"/>
    <p:sldId id="33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10" d="100"/>
          <a:sy n="110" d="100"/>
        </p:scale>
        <p:origin x="-1122" y="-19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7C96F1C-8A56-496B-BF27-4484BACCC1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047212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BBB2E3-43F3-41B7-B288-13938FA283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106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2BC9F84-2313-4484-BF46-AF97B3CBA48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C3FE5-1F41-449A-80AC-E60FC29A869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3F3B6-93BB-4DDD-9613-D1B453C2095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2ED-24E7-4D79-8F53-F6770160122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D8E94-4EC5-4099-962D-B8A28456D90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6FBB0-B4DB-4D42-B456-44D0ADF83B3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7DBC3-A8B5-48CA-8177-99A2B095049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EB0AA-02C7-4ADC-8625-760F85A8226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4C2B-695C-445F-B9B8-72BD80A5466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39F97-72A1-46F4-9261-EC9E53D84BA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57A6A-4638-460D-87C9-EBEE5788043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2FB40B6B-9CE8-4D51-B11F-B61DB23EBA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6067CDC1-3622-4B09-9268-C7AE6D086E7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400" dirty="0" smtClean="0">
                <a:solidFill>
                  <a:srgbClr val="7030A0"/>
                </a:solidFill>
              </a:rPr>
              <a:t>Odpovědnost veřejné správy za škodu a nemateriální újmu způsobenou rozhodnutím nebo nesprávným úředním postupem. 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1800" dirty="0" smtClean="0">
                <a:solidFill>
                  <a:srgbClr val="7030A0"/>
                </a:solidFill>
              </a:rPr>
              <a:t>(Odpovědnost </a:t>
            </a:r>
            <a:r>
              <a:rPr lang="cs-CZ" altLang="cs-CZ" sz="1800" dirty="0" smtClean="0">
                <a:solidFill>
                  <a:srgbClr val="7030A0"/>
                </a:solidFill>
              </a:rPr>
              <a:t>státu, odpovědnost územních </a:t>
            </a:r>
            <a:r>
              <a:rPr lang="cs-CZ" altLang="cs-CZ" sz="1800" dirty="0" smtClean="0">
                <a:solidFill>
                  <a:srgbClr val="7030A0"/>
                </a:solidFill>
              </a:rPr>
              <a:t>              samosprávných celků</a:t>
            </a:r>
            <a:r>
              <a:rPr lang="cs-CZ" altLang="cs-CZ" sz="1800" dirty="0" smtClean="0">
                <a:solidFill>
                  <a:srgbClr val="7030A0"/>
                </a:solidFill>
              </a:rPr>
              <a:t>. Regresní </a:t>
            </a:r>
            <a:r>
              <a:rPr lang="cs-CZ" altLang="cs-CZ" sz="1800" dirty="0" smtClean="0">
                <a:solidFill>
                  <a:srgbClr val="7030A0"/>
                </a:solidFill>
              </a:rPr>
              <a:t>úhrady)</a:t>
            </a:r>
            <a:br>
              <a:rPr lang="cs-CZ" altLang="cs-CZ" sz="1800" dirty="0" smtClean="0">
                <a:solidFill>
                  <a:srgbClr val="7030A0"/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Tomáš </a:t>
            </a: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Svoboda</a:t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S</a:t>
            </a:r>
            <a:r>
              <a:rPr lang="cs-CZ" sz="1800" b="1" u="sng" dirty="0" smtClean="0">
                <a:solidFill>
                  <a:srgbClr val="C00000"/>
                </a:solidFill>
              </a:rPr>
              <a:t>tát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>
                <a:solidFill>
                  <a:srgbClr val="C00000"/>
                </a:solidFill>
              </a:rPr>
              <a:t>odpovídá tehdy</a:t>
            </a:r>
            <a:r>
              <a:rPr lang="cs-CZ" sz="1800" dirty="0" smtClean="0"/>
              <a:t>, pokud škodu způsobily </a:t>
            </a:r>
          </a:p>
          <a:p>
            <a:pPr lvl="1" eaLnBrk="1" hangingPunct="1"/>
            <a:r>
              <a:rPr lang="cs-CZ" sz="1800" dirty="0" smtClean="0"/>
              <a:t>1) </a:t>
            </a:r>
            <a:r>
              <a:rPr lang="cs-CZ" sz="1800" b="1" dirty="0" smtClean="0">
                <a:solidFill>
                  <a:srgbClr val="00287D"/>
                </a:solidFill>
              </a:rPr>
              <a:t>S</a:t>
            </a:r>
            <a:r>
              <a:rPr lang="cs-CZ" sz="1800" b="1" dirty="0" smtClean="0">
                <a:solidFill>
                  <a:srgbClr val="00287D"/>
                </a:solidFill>
              </a:rPr>
              <a:t>tátní </a:t>
            </a:r>
            <a:r>
              <a:rPr lang="cs-CZ" sz="1800" b="1" dirty="0" smtClean="0">
                <a:solidFill>
                  <a:srgbClr val="00287D"/>
                </a:solidFill>
              </a:rPr>
              <a:t>orgány</a:t>
            </a:r>
            <a:r>
              <a:rPr lang="cs-CZ" sz="1800" dirty="0" smtClean="0">
                <a:solidFill>
                  <a:srgbClr val="00287D"/>
                </a:solidFill>
              </a:rPr>
              <a:t>,</a:t>
            </a:r>
          </a:p>
          <a:p>
            <a:pPr lvl="1" eaLnBrk="1" hangingPunct="1"/>
            <a:r>
              <a:rPr lang="cs-CZ" sz="1800" dirty="0" smtClean="0"/>
              <a:t>2) P</a:t>
            </a:r>
            <a:r>
              <a:rPr lang="cs-CZ" sz="1800" dirty="0" smtClean="0"/>
              <a:t>rávnické </a:t>
            </a:r>
            <a:r>
              <a:rPr lang="cs-CZ" sz="1800" dirty="0" smtClean="0"/>
              <a:t>a fyzické </a:t>
            </a:r>
            <a:r>
              <a:rPr lang="cs-CZ" sz="1800" b="1" dirty="0" smtClean="0">
                <a:solidFill>
                  <a:srgbClr val="00287D"/>
                </a:solidFill>
              </a:rPr>
              <a:t>osoby při výkonu státní správy, </a:t>
            </a:r>
            <a:r>
              <a:rPr lang="cs-CZ" sz="1800" dirty="0" smtClean="0">
                <a:solidFill>
                  <a:srgbClr val="00287D"/>
                </a:solidFill>
              </a:rPr>
              <a:t>která jim byla svěřena zákonem nebo na základě </a:t>
            </a:r>
            <a:r>
              <a:rPr lang="cs-CZ" sz="1800" dirty="0" smtClean="0">
                <a:solidFill>
                  <a:srgbClr val="00287D"/>
                </a:solidFill>
              </a:rPr>
              <a:t>zákona, </a:t>
            </a:r>
            <a:r>
              <a:rPr lang="cs-CZ" sz="1800" dirty="0" smtClean="0"/>
              <a:t>konkrétně zejména: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>
                <a:solidFill>
                  <a:srgbClr val="00287D"/>
                </a:solidFill>
              </a:rPr>
              <a:t>N</a:t>
            </a:r>
            <a:r>
              <a:rPr lang="cs-CZ" sz="1800" b="1" i="1" dirty="0" smtClean="0">
                <a:solidFill>
                  <a:srgbClr val="00287D"/>
                </a:solidFill>
              </a:rPr>
              <a:t>otáři</a:t>
            </a:r>
            <a:r>
              <a:rPr lang="cs-CZ" sz="1800" b="1" i="1" dirty="0" smtClean="0"/>
              <a:t> </a:t>
            </a:r>
            <a:r>
              <a:rPr lang="cs-CZ" sz="1800" dirty="0" smtClean="0"/>
              <a:t>(sepisování veřejných listin o právních úkonech, zápisy do veřejného rejstříku a úkony notáře jako soudního komisaře)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>
                <a:solidFill>
                  <a:srgbClr val="00287D"/>
                </a:solidFill>
              </a:rPr>
              <a:t>E</a:t>
            </a:r>
            <a:r>
              <a:rPr lang="cs-CZ" sz="1800" b="1" i="1" dirty="0" smtClean="0">
                <a:solidFill>
                  <a:srgbClr val="00287D"/>
                </a:solidFill>
              </a:rPr>
              <a:t>xekutoři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(úkony soudního exekutora při výkonu exekuční činnosti, sepisování exekutorských zápisů a činnosti vykonávané z pověření soudu podle zvláštního právního předpisu)</a:t>
            </a:r>
          </a:p>
          <a:p>
            <a:pPr lvl="1" eaLnBrk="1" hangingPunct="1"/>
            <a:endParaRPr lang="cs-CZ" sz="18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3) </a:t>
            </a:r>
            <a:r>
              <a:rPr lang="cs-CZ" sz="1800" b="1" dirty="0" smtClean="0">
                <a:solidFill>
                  <a:srgbClr val="00287D"/>
                </a:solidFill>
              </a:rPr>
              <a:t>O</a:t>
            </a:r>
            <a:r>
              <a:rPr lang="cs-CZ" sz="1800" b="1" dirty="0" smtClean="0">
                <a:solidFill>
                  <a:srgbClr val="00287D"/>
                </a:solidFill>
              </a:rPr>
              <a:t>rgány ÚSC</a:t>
            </a:r>
            <a:r>
              <a:rPr lang="cs-CZ" sz="1800" dirty="0" smtClean="0"/>
              <a:t>, </a:t>
            </a:r>
            <a:r>
              <a:rPr lang="cs-CZ" sz="1800" dirty="0" smtClean="0"/>
              <a:t>pokud ke škodě došlo při výkonu státní správy, který na ně byl přenesen zákonem nebo na základě zákona </a:t>
            </a:r>
            <a:r>
              <a:rPr lang="cs-CZ" sz="1800" dirty="0" smtClean="0"/>
              <a:t>                                 = </a:t>
            </a:r>
            <a:r>
              <a:rPr lang="cs-CZ" sz="1800" i="1" dirty="0" smtClean="0">
                <a:solidFill>
                  <a:srgbClr val="00287D"/>
                </a:solidFill>
              </a:rPr>
              <a:t>v rámci výkonu </a:t>
            </a:r>
            <a:r>
              <a:rPr lang="cs-CZ" sz="1800" i="1" u="sng" dirty="0" smtClean="0">
                <a:solidFill>
                  <a:srgbClr val="00287D"/>
                </a:solidFill>
              </a:rPr>
              <a:t>přenesené</a:t>
            </a:r>
            <a:r>
              <a:rPr lang="cs-CZ" sz="1800" i="1" dirty="0" smtClean="0">
                <a:solidFill>
                  <a:srgbClr val="00287D"/>
                </a:solidFill>
              </a:rPr>
              <a:t> působnosti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Ú</a:t>
            </a:r>
            <a:r>
              <a:rPr lang="cs-CZ" sz="1800" b="1" u="sng" dirty="0" smtClean="0">
                <a:solidFill>
                  <a:srgbClr val="C00000"/>
                </a:solidFill>
              </a:rPr>
              <a:t>SC</a:t>
            </a:r>
            <a:r>
              <a:rPr lang="cs-CZ" sz="1800" dirty="0" smtClean="0">
                <a:solidFill>
                  <a:srgbClr val="C00000"/>
                </a:solidFill>
              </a:rPr>
              <a:t> odpovídá </a:t>
            </a:r>
            <a:r>
              <a:rPr lang="cs-CZ" sz="1800" dirty="0" smtClean="0">
                <a:solidFill>
                  <a:srgbClr val="C00000"/>
                </a:solidFill>
              </a:rPr>
              <a:t>tehdy, pokud 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škodu </a:t>
            </a:r>
            <a:r>
              <a:rPr lang="cs-CZ" sz="1800" b="1" dirty="0" smtClean="0">
                <a:solidFill>
                  <a:srgbClr val="00287D"/>
                </a:solidFill>
              </a:rPr>
              <a:t>způsobil (jeho orgány) </a:t>
            </a:r>
            <a:r>
              <a:rPr lang="cs-CZ" sz="1800" dirty="0" smtClean="0"/>
              <a:t>při výkonu veřejné správy </a:t>
            </a:r>
            <a:r>
              <a:rPr lang="cs-CZ" sz="1800" i="1" dirty="0" smtClean="0">
                <a:solidFill>
                  <a:srgbClr val="00287D"/>
                </a:solidFill>
              </a:rPr>
              <a:t>v </a:t>
            </a:r>
            <a:r>
              <a:rPr lang="cs-CZ" sz="1800" i="1" u="sng" dirty="0" smtClean="0">
                <a:solidFill>
                  <a:srgbClr val="00287D"/>
                </a:solidFill>
              </a:rPr>
              <a:t>samostatné</a:t>
            </a:r>
            <a:r>
              <a:rPr lang="cs-CZ" sz="1800" i="1" dirty="0" smtClean="0">
                <a:solidFill>
                  <a:srgbClr val="00287D"/>
                </a:solidFill>
              </a:rPr>
              <a:t> působnosti </a:t>
            </a:r>
          </a:p>
          <a:p>
            <a:pPr lvl="1" eaLnBrk="1" hangingPunct="1"/>
            <a:endParaRPr lang="cs-CZ" sz="1800" b="1" dirty="0" smtClean="0"/>
          </a:p>
          <a:p>
            <a:pPr lvl="1" eaLnBrk="1" hangingPunct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případě ÚSC tedy </a:t>
            </a:r>
            <a:r>
              <a:rPr lang="cs-CZ" sz="1800" dirty="0" smtClean="0">
                <a:solidFill>
                  <a:srgbClr val="00287D"/>
                </a:solidFill>
              </a:rPr>
              <a:t>odpovědnost v závislosti na </a:t>
            </a:r>
            <a:r>
              <a:rPr lang="cs-CZ" sz="1800" b="1" dirty="0" smtClean="0">
                <a:solidFill>
                  <a:srgbClr val="00287D"/>
                </a:solidFill>
              </a:rPr>
              <a:t>povaze působnosti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Ovšem problém </a:t>
            </a:r>
            <a:r>
              <a:rPr lang="cs-CZ" sz="1800" i="1" dirty="0" smtClean="0"/>
              <a:t>„</a:t>
            </a:r>
            <a:r>
              <a:rPr lang="cs-CZ" sz="1800" i="1" dirty="0" smtClean="0"/>
              <a:t>střídání </a:t>
            </a:r>
            <a:r>
              <a:rPr lang="cs-CZ" sz="1800" i="1" dirty="0" smtClean="0"/>
              <a:t>působnosti</a:t>
            </a:r>
            <a:r>
              <a:rPr lang="cs-CZ" sz="1800" i="1" dirty="0" smtClean="0"/>
              <a:t>“ </a:t>
            </a:r>
            <a:r>
              <a:rPr lang="cs-CZ" sz="1800" dirty="0" smtClean="0"/>
              <a:t>(</a:t>
            </a:r>
            <a:r>
              <a:rPr lang="cs-CZ" sz="1800" dirty="0" smtClean="0"/>
              <a:t>zejm. nepřiměřená délka řízení složená z řízení v samostatné a přenesené působnosti = odpovědnost různých subjektů</a:t>
            </a:r>
            <a:r>
              <a:rPr lang="cs-CZ" sz="1800" dirty="0" smtClean="0"/>
              <a:t>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předpoklady odpovědnosti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Obecné p</a:t>
            </a:r>
            <a:r>
              <a:rPr lang="cs-CZ" sz="1800" b="1" dirty="0" smtClean="0">
                <a:solidFill>
                  <a:srgbClr val="C00000"/>
                </a:solidFill>
              </a:rPr>
              <a:t>ředpoklady </a:t>
            </a:r>
            <a:r>
              <a:rPr lang="cs-CZ" sz="1800" dirty="0" smtClean="0">
                <a:solidFill>
                  <a:srgbClr val="C00000"/>
                </a:solidFill>
              </a:rPr>
              <a:t>vzniku odpovědnosti </a:t>
            </a:r>
            <a:r>
              <a:rPr lang="cs-CZ" sz="1800" dirty="0" smtClean="0">
                <a:solidFill>
                  <a:srgbClr val="C00000"/>
                </a:solidFill>
              </a:rPr>
              <a:t>za škodu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rotiprávní </a:t>
            </a:r>
            <a:r>
              <a:rPr lang="cs-CZ" sz="1800" i="1" dirty="0" smtClean="0">
                <a:solidFill>
                  <a:srgbClr val="00287D"/>
                </a:solidFill>
              </a:rPr>
              <a:t>jednání </a:t>
            </a:r>
            <a:r>
              <a:rPr lang="cs-CZ" sz="1800" i="1" dirty="0" smtClean="0"/>
              <a:t>(obecněji protiprávnost)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Š</a:t>
            </a:r>
            <a:r>
              <a:rPr lang="cs-CZ" sz="1800" i="1" dirty="0" smtClean="0">
                <a:solidFill>
                  <a:srgbClr val="00287D"/>
                </a:solidFill>
              </a:rPr>
              <a:t>koda</a:t>
            </a:r>
            <a:r>
              <a:rPr lang="cs-CZ" sz="1800" i="1" dirty="0" smtClean="0"/>
              <a:t> </a:t>
            </a:r>
            <a:r>
              <a:rPr lang="cs-CZ" sz="1800" i="1" dirty="0" smtClean="0"/>
              <a:t>(obecněji </a:t>
            </a:r>
            <a:r>
              <a:rPr lang="cs-CZ" sz="1800" i="1" dirty="0" smtClean="0"/>
              <a:t>újma, včetně nemajetkové)</a:t>
            </a:r>
            <a:endParaRPr lang="cs-CZ" sz="1800" i="1" dirty="0" smtClean="0"/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říčinná </a:t>
            </a:r>
            <a:r>
              <a:rPr lang="cs-CZ" sz="1800" i="1" dirty="0" smtClean="0">
                <a:solidFill>
                  <a:srgbClr val="00287D"/>
                </a:solidFill>
              </a:rPr>
              <a:t>souvislost </a:t>
            </a:r>
            <a:r>
              <a:rPr lang="cs-CZ" sz="1800" i="1" dirty="0" smtClean="0"/>
              <a:t>(mezi výše uvedenými)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Z</a:t>
            </a:r>
            <a:r>
              <a:rPr lang="cs-CZ" sz="1800" i="1" dirty="0" smtClean="0">
                <a:solidFill>
                  <a:srgbClr val="00287D"/>
                </a:solidFill>
              </a:rPr>
              <a:t>avinění škůdce</a:t>
            </a:r>
          </a:p>
          <a:p>
            <a:pPr lvl="1" eaLnBrk="1" hangingPunct="1"/>
            <a:r>
              <a:rPr lang="cs-CZ" sz="1800" dirty="0" smtClean="0"/>
              <a:t>+ Naplnění</a:t>
            </a:r>
            <a:r>
              <a:rPr lang="cs-CZ" sz="1800" dirty="0" smtClean="0">
                <a:solidFill>
                  <a:srgbClr val="00287D"/>
                </a:solidFill>
              </a:rPr>
              <a:t> kumulativně</a:t>
            </a:r>
            <a:endParaRPr 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V</a:t>
            </a:r>
            <a:r>
              <a:rPr lang="cs-CZ" sz="1800" dirty="0" smtClean="0"/>
              <a:t>ycházejí ze </a:t>
            </a:r>
            <a:r>
              <a:rPr lang="cs-CZ" sz="1800" dirty="0" smtClean="0"/>
              <a:t>soukromoprávní odpovědnosti za škodu, avšak v případě odpovědnosti podle z. č. 82/98 Sb. </a:t>
            </a:r>
            <a:r>
              <a:rPr lang="cs-CZ" sz="1800" dirty="0" smtClean="0">
                <a:solidFill>
                  <a:srgbClr val="C00000"/>
                </a:solidFill>
              </a:rPr>
              <a:t>modifikovány</a:t>
            </a:r>
            <a:r>
              <a:rPr lang="cs-CZ" sz="1800" dirty="0" smtClean="0"/>
              <a:t>, viz dále…</a:t>
            </a:r>
          </a:p>
          <a:p>
            <a:pPr lvl="1" eaLnBrk="1" hangingPunct="1"/>
            <a:endParaRPr lang="cs-CZ" sz="1800" i="1" dirty="0" smtClean="0"/>
          </a:p>
          <a:p>
            <a:pPr lvl="1" eaLnBrk="1" hangingPunct="1">
              <a:buNone/>
            </a:pPr>
            <a:endParaRPr lang="cs-CZ" sz="1800" b="1" dirty="0" smtClean="0"/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Namísto protiprávnosti z</a:t>
            </a:r>
            <a:r>
              <a:rPr lang="cs-CZ" sz="1800" dirty="0" smtClean="0"/>
              <a:t>vláštní </a:t>
            </a:r>
            <a:r>
              <a:rPr lang="cs-CZ" sz="1800" dirty="0" smtClean="0"/>
              <a:t>kategorie, resp. </a:t>
            </a:r>
            <a:r>
              <a:rPr lang="cs-CZ" sz="1800" dirty="0" smtClean="0">
                <a:solidFill>
                  <a:srgbClr val="C00000"/>
                </a:solidFill>
              </a:rPr>
              <a:t>formy </a:t>
            </a:r>
            <a:r>
              <a:rPr lang="cs-CZ" sz="1800" dirty="0" smtClean="0">
                <a:solidFill>
                  <a:srgbClr val="C00000"/>
                </a:solidFill>
              </a:rPr>
              <a:t>odpovědnosti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N</a:t>
            </a:r>
            <a:r>
              <a:rPr lang="cs-CZ" sz="1800" i="1" dirty="0" smtClean="0">
                <a:solidFill>
                  <a:srgbClr val="00287D"/>
                </a:solidFill>
              </a:rPr>
              <a:t>ezákonné </a:t>
            </a:r>
            <a:r>
              <a:rPr lang="cs-CZ" sz="1800" i="1" dirty="0" smtClean="0">
                <a:solidFill>
                  <a:srgbClr val="00287D"/>
                </a:solidFill>
              </a:rPr>
              <a:t>rozhodnutí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N</a:t>
            </a:r>
            <a:r>
              <a:rPr lang="cs-CZ" sz="1800" i="1" dirty="0" smtClean="0">
                <a:solidFill>
                  <a:srgbClr val="00287D"/>
                </a:solidFill>
              </a:rPr>
              <a:t>esprávný </a:t>
            </a:r>
            <a:r>
              <a:rPr lang="cs-CZ" sz="1800" i="1" dirty="0" smtClean="0">
                <a:solidFill>
                  <a:srgbClr val="00287D"/>
                </a:solidFill>
              </a:rPr>
              <a:t>úřední postup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N</a:t>
            </a:r>
            <a:r>
              <a:rPr lang="cs-CZ" sz="1800" b="1" u="sng" dirty="0" smtClean="0">
                <a:solidFill>
                  <a:srgbClr val="C00000"/>
                </a:solidFill>
              </a:rPr>
              <a:t>ezákonné </a:t>
            </a:r>
            <a:r>
              <a:rPr lang="cs-CZ" sz="1800" b="1" u="sng" dirty="0" smtClean="0">
                <a:solidFill>
                  <a:srgbClr val="C00000"/>
                </a:solidFill>
              </a:rPr>
              <a:t>rozhodnutí</a:t>
            </a:r>
          </a:p>
          <a:p>
            <a:pPr lvl="1" eaLnBrk="1" hangingPunct="1"/>
            <a:r>
              <a:rPr lang="cs-CZ" sz="1800" dirty="0" smtClean="0"/>
              <a:t>Š</a:t>
            </a:r>
            <a:r>
              <a:rPr lang="cs-CZ" sz="1800" dirty="0" smtClean="0"/>
              <a:t>koda </a:t>
            </a:r>
            <a:r>
              <a:rPr lang="cs-CZ" sz="1800" dirty="0" smtClean="0"/>
              <a:t>vznikla </a:t>
            </a:r>
            <a:r>
              <a:rPr lang="cs-CZ" sz="1800" dirty="0" smtClean="0">
                <a:solidFill>
                  <a:srgbClr val="00287D"/>
                </a:solidFill>
              </a:rPr>
              <a:t>z rozhodnutí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L</a:t>
            </a:r>
            <a:r>
              <a:rPr lang="cs-CZ" sz="1800" dirty="0" smtClean="0">
                <a:solidFill>
                  <a:srgbClr val="00287D"/>
                </a:solidFill>
              </a:rPr>
              <a:t>ibovolné</a:t>
            </a:r>
            <a:r>
              <a:rPr lang="cs-CZ" sz="1800" dirty="0" smtClean="0"/>
              <a:t> rozhodnutí veřejné moci </a:t>
            </a:r>
            <a:r>
              <a:rPr lang="cs-CZ" sz="1800" dirty="0" smtClean="0"/>
              <a:t>(správní, soudní či jiné)</a:t>
            </a: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rávo </a:t>
            </a:r>
            <a:r>
              <a:rPr lang="cs-CZ" sz="1800" dirty="0" smtClean="0"/>
              <a:t>na odškodnění náleží </a:t>
            </a:r>
            <a:r>
              <a:rPr lang="cs-CZ" sz="1800" dirty="0" smtClean="0">
                <a:solidFill>
                  <a:srgbClr val="00287D"/>
                </a:solidFill>
              </a:rPr>
              <a:t>účastníkům </a:t>
            </a:r>
            <a:r>
              <a:rPr lang="cs-CZ" sz="1800" dirty="0" smtClean="0">
                <a:solidFill>
                  <a:srgbClr val="00287D"/>
                </a:solidFill>
              </a:rPr>
              <a:t>příslušného řízení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b="1" dirty="0" smtClean="0">
                <a:solidFill>
                  <a:srgbClr val="00287D"/>
                </a:solidFill>
              </a:rPr>
              <a:t>Další p</a:t>
            </a:r>
            <a:r>
              <a:rPr lang="cs-CZ" sz="1800" b="1" dirty="0" smtClean="0">
                <a:solidFill>
                  <a:srgbClr val="00287D"/>
                </a:solidFill>
              </a:rPr>
              <a:t>odmínky</a:t>
            </a:r>
            <a:endParaRPr lang="cs-CZ" sz="1800" b="1" dirty="0" smtClean="0">
              <a:solidFill>
                <a:srgbClr val="00287D"/>
              </a:solidFill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 P</a:t>
            </a:r>
            <a:r>
              <a:rPr lang="cs-CZ" sz="1800" i="1" dirty="0" smtClean="0">
                <a:solidFill>
                  <a:srgbClr val="00287D"/>
                </a:solidFill>
              </a:rPr>
              <a:t>ravomocné </a:t>
            </a:r>
            <a:r>
              <a:rPr lang="cs-CZ" sz="1800" dirty="0" smtClean="0"/>
              <a:t>rozhodnutí bylo </a:t>
            </a:r>
            <a:r>
              <a:rPr lang="cs-CZ" sz="1800" i="1" dirty="0" smtClean="0">
                <a:solidFill>
                  <a:srgbClr val="00287D"/>
                </a:solidFill>
              </a:rPr>
              <a:t>pro nezákonnost zrušeno nebo změněno</a:t>
            </a:r>
            <a:r>
              <a:rPr lang="cs-CZ" sz="1800" dirty="0" smtClean="0"/>
              <a:t> příslušným orgánem (jinak presumpce </a:t>
            </a:r>
            <a:r>
              <a:rPr lang="cs-CZ" sz="1800" dirty="0" smtClean="0"/>
              <a:t>správnosti)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Š</a:t>
            </a:r>
            <a:r>
              <a:rPr lang="cs-CZ" sz="1800" dirty="0" smtClean="0"/>
              <a:t>iroce </a:t>
            </a:r>
            <a:r>
              <a:rPr lang="cs-CZ" sz="1800" dirty="0" smtClean="0"/>
              <a:t>pojatá </a:t>
            </a:r>
            <a:r>
              <a:rPr lang="cs-CZ" sz="1800" i="1" dirty="0" smtClean="0">
                <a:solidFill>
                  <a:srgbClr val="00287D"/>
                </a:solidFill>
              </a:rPr>
              <a:t>povinnost </a:t>
            </a:r>
            <a:r>
              <a:rPr lang="cs-CZ" sz="1800" i="1" dirty="0" smtClean="0">
                <a:solidFill>
                  <a:srgbClr val="00287D"/>
                </a:solidFill>
              </a:rPr>
              <a:t>„obrany“ </a:t>
            </a:r>
            <a:r>
              <a:rPr lang="cs-CZ" sz="1800" dirty="0" smtClean="0"/>
              <a:t>poškozeného proti rozhodnutí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A</a:t>
            </a:r>
            <a:r>
              <a:rPr lang="cs-CZ" sz="1800" dirty="0" smtClean="0"/>
              <a:t>však určité </a:t>
            </a:r>
            <a:r>
              <a:rPr lang="cs-CZ" sz="1800" i="1" dirty="0" smtClean="0">
                <a:solidFill>
                  <a:srgbClr val="00287D"/>
                </a:solidFill>
              </a:rPr>
              <a:t>výjimky</a:t>
            </a:r>
            <a:r>
              <a:rPr lang="cs-CZ" sz="1800" dirty="0" smtClean="0"/>
              <a:t> </a:t>
            </a:r>
            <a:r>
              <a:rPr lang="cs-CZ" sz="1800" dirty="0" smtClean="0"/>
              <a:t>(viz také dále)</a:t>
            </a:r>
            <a:endParaRPr lang="cs-CZ" sz="1800" dirty="0" smtClean="0"/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N</a:t>
            </a:r>
            <a:r>
              <a:rPr lang="cs-CZ" sz="1800" b="1" u="sng" dirty="0" smtClean="0">
                <a:solidFill>
                  <a:srgbClr val="C00000"/>
                </a:solidFill>
              </a:rPr>
              <a:t>esprávný </a:t>
            </a:r>
            <a:r>
              <a:rPr lang="cs-CZ" sz="1800" b="1" u="sng" dirty="0" smtClean="0">
                <a:solidFill>
                  <a:srgbClr val="C00000"/>
                </a:solidFill>
              </a:rPr>
              <a:t>úřední postup</a:t>
            </a:r>
          </a:p>
          <a:p>
            <a:pPr lvl="1" eaLnBrk="1" hangingPunct="1"/>
            <a:r>
              <a:rPr lang="cs-CZ" sz="1800" dirty="0" smtClean="0"/>
              <a:t>Z</a:t>
            </a:r>
            <a:r>
              <a:rPr lang="cs-CZ" sz="1800" dirty="0" smtClean="0"/>
              <a:t> části </a:t>
            </a:r>
            <a:r>
              <a:rPr lang="cs-CZ" sz="1800" b="1" dirty="0" smtClean="0">
                <a:solidFill>
                  <a:srgbClr val="00287D"/>
                </a:solidFill>
              </a:rPr>
              <a:t>vymezen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(viz dále)</a:t>
            </a:r>
          </a:p>
          <a:p>
            <a:pPr lvl="1" eaLnBrk="1" hangingPunct="1"/>
            <a:r>
              <a:rPr lang="cs-CZ" sz="1800" dirty="0" smtClean="0"/>
              <a:t>Z</a:t>
            </a:r>
            <a:r>
              <a:rPr lang="cs-CZ" sz="1800" dirty="0" smtClean="0"/>
              <a:t> většiny ale </a:t>
            </a:r>
            <a:r>
              <a:rPr lang="cs-CZ" sz="1800" b="1" i="1" dirty="0" smtClean="0">
                <a:solidFill>
                  <a:srgbClr val="00287D"/>
                </a:solidFill>
              </a:rPr>
              <a:t>neurčitý právní pojem</a:t>
            </a:r>
          </a:p>
          <a:p>
            <a:pPr lvl="1" eaLnBrk="1" hangingPunct="1"/>
            <a:r>
              <a:rPr lang="cs-CZ" sz="1800" dirty="0" smtClean="0"/>
              <a:t>D</a:t>
            </a:r>
            <a:r>
              <a:rPr lang="cs-CZ" sz="1800" dirty="0" smtClean="0"/>
              <a:t>le </a:t>
            </a:r>
            <a:r>
              <a:rPr lang="cs-CZ" sz="1800" dirty="0" smtClean="0"/>
              <a:t>judikatury </a:t>
            </a:r>
            <a:r>
              <a:rPr lang="cs-CZ" sz="1800" i="1" dirty="0" smtClean="0">
                <a:solidFill>
                  <a:srgbClr val="00287D"/>
                </a:solidFill>
              </a:rPr>
              <a:t>jakékoli porušení pravidel, podle nichž měl orgán veřejné moci </a:t>
            </a:r>
            <a:r>
              <a:rPr lang="cs-CZ" sz="1800" i="1" dirty="0" smtClean="0">
                <a:solidFill>
                  <a:srgbClr val="00287D"/>
                </a:solidFill>
              </a:rPr>
              <a:t>postupovat</a:t>
            </a:r>
            <a:r>
              <a:rPr lang="cs-CZ" sz="1800" dirty="0" smtClean="0"/>
              <a:t> (včetně </a:t>
            </a:r>
            <a:r>
              <a:rPr lang="cs-CZ" sz="1800" dirty="0" smtClean="0"/>
              <a:t>zásad výkonu </a:t>
            </a:r>
            <a:r>
              <a:rPr lang="cs-CZ" sz="1800" dirty="0" smtClean="0"/>
              <a:t>veř. </a:t>
            </a:r>
            <a:r>
              <a:rPr lang="cs-CZ" sz="1800" dirty="0" smtClean="0"/>
              <a:t>moci či interních </a:t>
            </a:r>
            <a:r>
              <a:rPr lang="cs-CZ" sz="1800" dirty="0" smtClean="0"/>
              <a:t>pravidel)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Určitá </a:t>
            </a:r>
            <a:r>
              <a:rPr lang="cs-CZ" sz="1800" i="1" dirty="0" smtClean="0"/>
              <a:t>„sběrná kategorie“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Nikoli tehdy</a:t>
            </a:r>
            <a:r>
              <a:rPr lang="cs-CZ" sz="1800" dirty="0" smtClean="0"/>
              <a:t>, pokud se nesprávný postup bezprostředně projevil v ve vydaném rozhodnutí, pak škoda způsobena rozhodnutím </a:t>
            </a:r>
            <a:r>
              <a:rPr lang="cs-CZ" sz="1800" dirty="0" smtClean="0"/>
              <a:t>(!) </a:t>
            </a:r>
            <a:r>
              <a:rPr lang="cs-CZ" sz="1800" b="1" dirty="0" smtClean="0"/>
              <a:t>               </a:t>
            </a:r>
            <a:r>
              <a:rPr lang="cs-CZ" sz="1800" dirty="0" smtClean="0">
                <a:solidFill>
                  <a:srgbClr val="00287D"/>
                </a:solidFill>
              </a:rPr>
              <a:t>= S</a:t>
            </a:r>
            <a:r>
              <a:rPr lang="cs-CZ" sz="1800" dirty="0" smtClean="0">
                <a:solidFill>
                  <a:srgbClr val="00287D"/>
                </a:solidFill>
              </a:rPr>
              <a:t>ubsidiární </a:t>
            </a:r>
            <a:r>
              <a:rPr lang="cs-CZ" sz="1800" dirty="0" smtClean="0">
                <a:solidFill>
                  <a:srgbClr val="00287D"/>
                </a:solidFill>
              </a:rPr>
              <a:t>povaha k rozhodnutí</a:t>
            </a: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rávo </a:t>
            </a:r>
            <a:r>
              <a:rPr lang="cs-CZ" sz="1800" dirty="0" smtClean="0"/>
              <a:t>na náhradu škody </a:t>
            </a:r>
            <a:r>
              <a:rPr lang="cs-CZ" sz="1800" dirty="0" smtClean="0">
                <a:solidFill>
                  <a:srgbClr val="00287D"/>
                </a:solidFill>
              </a:rPr>
              <a:t>ten, jemuž byla </a:t>
            </a:r>
            <a:r>
              <a:rPr lang="cs-CZ" sz="1800" dirty="0" smtClean="0">
                <a:solidFill>
                  <a:srgbClr val="00287D"/>
                </a:solidFill>
              </a:rPr>
              <a:t>NÚP způsobena </a:t>
            </a:r>
            <a:r>
              <a:rPr lang="cs-CZ" sz="1800" dirty="0" smtClean="0">
                <a:solidFill>
                  <a:srgbClr val="00287D"/>
                </a:solidFill>
              </a:rPr>
              <a:t>škoda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E</a:t>
            </a:r>
            <a:r>
              <a:rPr lang="cs-CZ" sz="1800" dirty="0" smtClean="0"/>
              <a:t>xistenci </a:t>
            </a:r>
            <a:r>
              <a:rPr lang="cs-CZ" sz="1800" dirty="0" smtClean="0"/>
              <a:t>NPÚ </a:t>
            </a:r>
            <a:r>
              <a:rPr lang="cs-CZ" sz="1800" dirty="0" smtClean="0">
                <a:solidFill>
                  <a:srgbClr val="00287D"/>
                </a:solidFill>
              </a:rPr>
              <a:t>posuzuje </a:t>
            </a:r>
            <a:r>
              <a:rPr lang="cs-CZ" sz="1800" dirty="0" smtClean="0">
                <a:solidFill>
                  <a:srgbClr val="00287D"/>
                </a:solidFill>
              </a:rPr>
              <a:t>soud </a:t>
            </a:r>
            <a:r>
              <a:rPr lang="cs-CZ" sz="1800" dirty="0" smtClean="0">
                <a:solidFill>
                  <a:srgbClr val="00287D"/>
                </a:solidFill>
              </a:rPr>
              <a:t>v </a:t>
            </a:r>
            <a:r>
              <a:rPr lang="cs-CZ" sz="1800" dirty="0" smtClean="0">
                <a:solidFill>
                  <a:srgbClr val="00287D"/>
                </a:solidFill>
              </a:rPr>
              <a:t>odškodňovacím řízení = </a:t>
            </a:r>
            <a:r>
              <a:rPr lang="cs-CZ" sz="1800" i="1" dirty="0" smtClean="0">
                <a:solidFill>
                  <a:srgbClr val="00287D"/>
                </a:solidFill>
              </a:rPr>
              <a:t>civilní soud </a:t>
            </a:r>
            <a:r>
              <a:rPr lang="cs-CZ" sz="1800" dirty="0" smtClean="0"/>
              <a:t>(napomoci může </a:t>
            </a:r>
            <a:r>
              <a:rPr lang="cs-CZ" sz="1800" i="1" dirty="0" smtClean="0"/>
              <a:t>určení nezákonnosti zásahu </a:t>
            </a:r>
            <a:r>
              <a:rPr lang="cs-CZ" sz="1800" dirty="0" smtClean="0"/>
              <a:t>podle § 82 a 87 SŘS)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Nesprávný úřední </a:t>
            </a:r>
            <a:r>
              <a:rPr lang="cs-CZ" sz="1800" b="1" u="sng" dirty="0" smtClean="0">
                <a:solidFill>
                  <a:srgbClr val="C00000"/>
                </a:solidFill>
              </a:rPr>
              <a:t>postup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>
                <a:solidFill>
                  <a:srgbClr val="C00000"/>
                </a:solidFill>
              </a:rPr>
              <a:t>(dle </a:t>
            </a:r>
            <a:r>
              <a:rPr lang="cs-CZ" sz="1800" dirty="0" smtClean="0">
                <a:solidFill>
                  <a:srgbClr val="C00000"/>
                </a:solidFill>
              </a:rPr>
              <a:t>judikatury NS)</a:t>
            </a:r>
          </a:p>
          <a:p>
            <a:pPr lvl="1" eaLnBrk="1" hangingPunct="1"/>
            <a:r>
              <a:rPr lang="cs-CZ" sz="1800" b="1" dirty="0" smtClean="0">
                <a:solidFill>
                  <a:srgbClr val="00287D"/>
                </a:solidFill>
              </a:rPr>
              <a:t>M</a:t>
            </a:r>
            <a:r>
              <a:rPr lang="cs-CZ" sz="1800" b="1" dirty="0" smtClean="0">
                <a:solidFill>
                  <a:srgbClr val="00287D"/>
                </a:solidFill>
              </a:rPr>
              <a:t>ůže </a:t>
            </a:r>
            <a:r>
              <a:rPr lang="cs-CZ" sz="1800" b="1" dirty="0" smtClean="0">
                <a:solidFill>
                  <a:srgbClr val="00287D"/>
                </a:solidFill>
              </a:rPr>
              <a:t>jím být např.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</a:t>
            </a:r>
            <a:r>
              <a:rPr lang="cs-CZ" sz="1800" i="1" dirty="0" smtClean="0"/>
              <a:t>Nesprávné </a:t>
            </a:r>
            <a:r>
              <a:rPr lang="cs-CZ" sz="1800" i="1" dirty="0" smtClean="0"/>
              <a:t>poučení orgánem veřejné moci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/>
              <a:t> N</a:t>
            </a:r>
            <a:r>
              <a:rPr lang="cs-CZ" sz="1800" i="1" dirty="0" smtClean="0"/>
              <a:t>esprávný </a:t>
            </a:r>
            <a:r>
              <a:rPr lang="cs-CZ" sz="1800" i="1" dirty="0" smtClean="0"/>
              <a:t>postup městského strážníka v rámci výkonu povolání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/>
              <a:t> N</a:t>
            </a:r>
            <a:r>
              <a:rPr lang="cs-CZ" sz="1800" i="1" dirty="0" smtClean="0"/>
              <a:t>esprávný </a:t>
            </a:r>
            <a:r>
              <a:rPr lang="cs-CZ" sz="1800" i="1" dirty="0" smtClean="0"/>
              <a:t>výkon rozhodnutí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/>
              <a:t> N</a:t>
            </a:r>
            <a:r>
              <a:rPr lang="cs-CZ" sz="1800" i="1" dirty="0" smtClean="0"/>
              <a:t>esprávný </a:t>
            </a:r>
            <a:r>
              <a:rPr lang="cs-CZ" sz="1800" i="1" dirty="0" smtClean="0"/>
              <a:t>zápis v katastru nemovitostí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/>
              <a:t> N</a:t>
            </a:r>
            <a:r>
              <a:rPr lang="cs-CZ" sz="1800" i="1" dirty="0" smtClean="0"/>
              <a:t>ezjištění </a:t>
            </a:r>
            <a:r>
              <a:rPr lang="cs-CZ" sz="1800" i="1" dirty="0" smtClean="0"/>
              <a:t>pozměněného čísla motoru či karoserie st. orgánem či státem autorizovaným subjektem, je-li to zjistitelné běžnými prostředky</a:t>
            </a:r>
          </a:p>
          <a:p>
            <a:pPr lvl="1" eaLnBrk="1" hangingPunct="1"/>
            <a:r>
              <a:rPr lang="cs-CZ" sz="1800" b="1" dirty="0" smtClean="0">
                <a:solidFill>
                  <a:srgbClr val="00287D"/>
                </a:solidFill>
              </a:rPr>
              <a:t>N</a:t>
            </a:r>
            <a:r>
              <a:rPr lang="cs-CZ" sz="1800" b="1" dirty="0" smtClean="0">
                <a:solidFill>
                  <a:srgbClr val="00287D"/>
                </a:solidFill>
              </a:rPr>
              <a:t>ení </a:t>
            </a:r>
            <a:r>
              <a:rPr lang="cs-CZ" sz="1800" b="1" dirty="0" smtClean="0">
                <a:solidFill>
                  <a:srgbClr val="00287D"/>
                </a:solidFill>
              </a:rPr>
              <a:t>jím např.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</a:t>
            </a:r>
            <a:r>
              <a:rPr lang="cs-CZ" sz="1800" i="1" dirty="0" smtClean="0"/>
              <a:t>M</a:t>
            </a:r>
            <a:r>
              <a:rPr lang="cs-CZ" sz="1800" i="1" dirty="0" smtClean="0"/>
              <a:t>ajetkoprávní </a:t>
            </a:r>
            <a:r>
              <a:rPr lang="cs-CZ" sz="1800" i="1" dirty="0" smtClean="0"/>
              <a:t>jednání státu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/>
              <a:t> N</a:t>
            </a:r>
            <a:r>
              <a:rPr lang="cs-CZ" sz="1800" i="1" dirty="0" smtClean="0"/>
              <a:t>ormotvorná </a:t>
            </a:r>
            <a:r>
              <a:rPr lang="cs-CZ" sz="1800" i="1" dirty="0" smtClean="0"/>
              <a:t>činnost (zákonná i podzákonná)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P</a:t>
            </a:r>
            <a:r>
              <a:rPr lang="cs-CZ" sz="1800" dirty="0" smtClean="0">
                <a:solidFill>
                  <a:srgbClr val="00287D"/>
                </a:solidFill>
              </a:rPr>
              <a:t>odrobněji </a:t>
            </a:r>
            <a:r>
              <a:rPr lang="cs-CZ" sz="1800" dirty="0" smtClean="0">
                <a:solidFill>
                  <a:srgbClr val="00287D"/>
                </a:solidFill>
              </a:rPr>
              <a:t>viz např</a:t>
            </a:r>
            <a:r>
              <a:rPr lang="cs-CZ" sz="1800" dirty="0" smtClean="0">
                <a:solidFill>
                  <a:srgbClr val="00287D"/>
                </a:solidFill>
              </a:rPr>
              <a:t>. </a:t>
            </a:r>
            <a:r>
              <a:rPr lang="cs-CZ" sz="1800" dirty="0" smtClean="0"/>
              <a:t>VOJTEK, P. </a:t>
            </a:r>
            <a:r>
              <a:rPr lang="cs-CZ" sz="1800" i="1" dirty="0" smtClean="0"/>
              <a:t>Přehled judikatury ve věcech náhrady škody. II.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Wolters</a:t>
            </a:r>
            <a:r>
              <a:rPr lang="cs-CZ" sz="1800" dirty="0" smtClean="0"/>
              <a:t> </a:t>
            </a:r>
            <a:r>
              <a:rPr lang="cs-CZ" sz="1800" dirty="0" err="1" smtClean="0"/>
              <a:t>Kluwer</a:t>
            </a:r>
            <a:r>
              <a:rPr lang="cs-CZ" sz="1800" dirty="0" smtClean="0"/>
              <a:t> ČR, 2017. </a:t>
            </a:r>
          </a:p>
          <a:p>
            <a:pPr lvl="2" eaLnBrk="1" hangingPunct="1"/>
            <a:endParaRPr lang="cs-CZ" sz="1800" dirty="0" smtClean="0"/>
          </a:p>
          <a:p>
            <a:pPr lvl="2"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N</a:t>
            </a:r>
            <a:r>
              <a:rPr lang="cs-CZ" sz="1800" b="1" u="sng" dirty="0" smtClean="0">
                <a:solidFill>
                  <a:srgbClr val="C00000"/>
                </a:solidFill>
              </a:rPr>
              <a:t>esprávný </a:t>
            </a:r>
            <a:r>
              <a:rPr lang="cs-CZ" sz="1800" b="1" u="sng" dirty="0" smtClean="0">
                <a:solidFill>
                  <a:srgbClr val="C00000"/>
                </a:solidFill>
              </a:rPr>
              <a:t>úřední postup</a:t>
            </a:r>
            <a:r>
              <a:rPr lang="cs-CZ" sz="1800" dirty="0" smtClean="0">
                <a:solidFill>
                  <a:srgbClr val="C00000"/>
                </a:solidFill>
              </a:rPr>
              <a:t> - výslovně vymezený v </a:t>
            </a:r>
            <a:r>
              <a:rPr lang="cs-CZ" sz="1800" dirty="0" smtClean="0">
                <a:solidFill>
                  <a:srgbClr val="C00000"/>
                </a:solidFill>
              </a:rPr>
              <a:t>z. č. 82/98 Sb.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1) </a:t>
            </a:r>
            <a:r>
              <a:rPr lang="cs-CZ" sz="1800" i="1" dirty="0" smtClean="0">
                <a:solidFill>
                  <a:srgbClr val="00287D"/>
                </a:solidFill>
              </a:rPr>
              <a:t>Porušení </a:t>
            </a:r>
            <a:r>
              <a:rPr lang="cs-CZ" sz="1800" i="1" dirty="0" smtClean="0">
                <a:solidFill>
                  <a:srgbClr val="00287D"/>
                </a:solidFill>
              </a:rPr>
              <a:t>povinnosti učinit úkon nebo vydat rozhodnutí v zákonem stanovené lhůtě </a:t>
            </a:r>
          </a:p>
          <a:p>
            <a:pPr lvl="2" eaLnBrk="1" hangingPunct="1"/>
            <a:r>
              <a:rPr lang="cs-CZ" sz="1800" dirty="0" smtClean="0"/>
              <a:t>= porušení </a:t>
            </a:r>
            <a:r>
              <a:rPr lang="cs-CZ" sz="1800" dirty="0" smtClean="0"/>
              <a:t>konkrétní zákonné </a:t>
            </a:r>
            <a:r>
              <a:rPr lang="cs-CZ" sz="1800" dirty="0" smtClean="0"/>
              <a:t>lhůty </a:t>
            </a:r>
            <a:r>
              <a:rPr lang="cs-CZ" sz="1800" b="1" dirty="0" smtClean="0">
                <a:solidFill>
                  <a:srgbClr val="C00000"/>
                </a:solidFill>
              </a:rPr>
              <a:t>(= průtahy </a:t>
            </a:r>
            <a:r>
              <a:rPr lang="cs-CZ" sz="1800" b="1" dirty="0" smtClean="0">
                <a:solidFill>
                  <a:srgbClr val="C00000"/>
                </a:solidFill>
              </a:rPr>
              <a:t>v řízení)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2) </a:t>
            </a:r>
            <a:r>
              <a:rPr lang="cs-CZ" sz="1800" i="1" dirty="0" smtClean="0">
                <a:solidFill>
                  <a:srgbClr val="00287D"/>
                </a:solidFill>
              </a:rPr>
              <a:t>Porušení </a:t>
            </a:r>
            <a:r>
              <a:rPr lang="cs-CZ" sz="1800" i="1" dirty="0" smtClean="0">
                <a:solidFill>
                  <a:srgbClr val="00287D"/>
                </a:solidFill>
              </a:rPr>
              <a:t>povinnosti učinit úkon v přiměřené lhůtě</a:t>
            </a:r>
          </a:p>
          <a:p>
            <a:pPr lvl="2" eaLnBrk="1" hangingPunct="1"/>
            <a:r>
              <a:rPr lang="cs-CZ" sz="1800" dirty="0" smtClean="0"/>
              <a:t>= porušení nestanovené lhůty </a:t>
            </a:r>
            <a:r>
              <a:rPr lang="cs-CZ" sz="1800" b="1" dirty="0" smtClean="0">
                <a:solidFill>
                  <a:srgbClr val="C00000"/>
                </a:solidFill>
              </a:rPr>
              <a:t>(= průtahy </a:t>
            </a:r>
            <a:r>
              <a:rPr lang="cs-CZ" sz="1800" b="1" dirty="0" smtClean="0">
                <a:solidFill>
                  <a:srgbClr val="C00000"/>
                </a:solidFill>
              </a:rPr>
              <a:t>v řízení)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3) </a:t>
            </a:r>
            <a:r>
              <a:rPr lang="cs-CZ" sz="1800" i="1" dirty="0" smtClean="0">
                <a:solidFill>
                  <a:srgbClr val="00287D"/>
                </a:solidFill>
              </a:rPr>
              <a:t>Porušení </a:t>
            </a:r>
            <a:r>
              <a:rPr lang="cs-CZ" sz="1800" i="1" dirty="0" smtClean="0">
                <a:solidFill>
                  <a:srgbClr val="00287D"/>
                </a:solidFill>
              </a:rPr>
              <a:t>povinnosti vydat rozhodnutí (ve věci) v přiměřené lhůtě</a:t>
            </a:r>
          </a:p>
          <a:p>
            <a:pPr lvl="2" eaLnBrk="1" hangingPunct="1"/>
            <a:r>
              <a:rPr lang="cs-CZ" sz="1800" dirty="0" smtClean="0"/>
              <a:t>=</a:t>
            </a:r>
            <a:r>
              <a:rPr lang="cs-CZ" sz="1800" b="1" dirty="0" smtClean="0"/>
              <a:t> </a:t>
            </a:r>
            <a:r>
              <a:rPr lang="cs-CZ" sz="1800" dirty="0" smtClean="0"/>
              <a:t>porušení práva na přiměřenou délku řízení jako celku                        </a:t>
            </a:r>
            <a:r>
              <a:rPr lang="cs-CZ" sz="1800" b="1" dirty="0" smtClean="0">
                <a:solidFill>
                  <a:srgbClr val="C00000"/>
                </a:solidFill>
              </a:rPr>
              <a:t>(= nepřiměřená </a:t>
            </a:r>
            <a:r>
              <a:rPr lang="cs-CZ" sz="1800" b="1" dirty="0" smtClean="0">
                <a:solidFill>
                  <a:srgbClr val="C00000"/>
                </a:solidFill>
              </a:rPr>
              <a:t>délka řízení)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/>
              <a:t> </a:t>
            </a:r>
            <a:r>
              <a:rPr lang="cs-CZ" sz="1800" b="1" dirty="0" smtClean="0">
                <a:solidFill>
                  <a:srgbClr val="00287D"/>
                </a:solidFill>
              </a:rPr>
              <a:t>„</a:t>
            </a:r>
            <a:r>
              <a:rPr lang="cs-CZ" sz="1800" b="1" dirty="0" smtClean="0">
                <a:solidFill>
                  <a:srgbClr val="00287D"/>
                </a:solidFill>
              </a:rPr>
              <a:t>Z</a:t>
            </a:r>
            <a:r>
              <a:rPr lang="cs-CZ" sz="1800" b="1" dirty="0" smtClean="0">
                <a:solidFill>
                  <a:srgbClr val="00287D"/>
                </a:solidFill>
              </a:rPr>
              <a:t>výhodněno</a:t>
            </a:r>
            <a:r>
              <a:rPr lang="cs-CZ" sz="1800" b="1" dirty="0" smtClean="0">
                <a:solidFill>
                  <a:srgbClr val="00287D"/>
                </a:solidFill>
              </a:rPr>
              <a:t>“ </a:t>
            </a:r>
            <a:r>
              <a:rPr lang="cs-CZ" sz="1800" dirty="0" smtClean="0"/>
              <a:t>- vyvratitelná </a:t>
            </a:r>
            <a:r>
              <a:rPr lang="cs-CZ" sz="1800" dirty="0" smtClean="0">
                <a:solidFill>
                  <a:srgbClr val="00287D"/>
                </a:solidFill>
              </a:rPr>
              <a:t>domněnka vzniku újmy + stanovený výpočet náhrady</a:t>
            </a:r>
            <a:r>
              <a:rPr lang="cs-CZ" sz="1800" dirty="0" smtClean="0"/>
              <a:t> za nepřiměřenou délku řízení (viz </a:t>
            </a:r>
            <a:r>
              <a:rPr lang="cs-CZ" sz="1800" b="1" dirty="0" err="1" smtClean="0"/>
              <a:t>Cpjn</a:t>
            </a:r>
            <a:r>
              <a:rPr lang="cs-CZ" sz="1800" b="1" dirty="0" smtClean="0"/>
              <a:t> 206/2010</a:t>
            </a:r>
            <a:r>
              <a:rPr lang="cs-CZ" sz="1800" dirty="0" smtClean="0"/>
              <a:t>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Dle </a:t>
            </a:r>
            <a:r>
              <a:rPr lang="cs-CZ" sz="1800" dirty="0" smtClean="0"/>
              <a:t>judikatury však toto právo </a:t>
            </a:r>
            <a:r>
              <a:rPr lang="cs-CZ" sz="1800" b="1" dirty="0" smtClean="0">
                <a:solidFill>
                  <a:srgbClr val="00287D"/>
                </a:solidFill>
              </a:rPr>
              <a:t>jen u některých správních řízení </a:t>
            </a:r>
            <a:r>
              <a:rPr lang="cs-CZ" sz="1800" b="1" dirty="0" smtClean="0">
                <a:solidFill>
                  <a:srgbClr val="00287D"/>
                </a:solidFill>
              </a:rPr>
              <a:t>(!) </a:t>
            </a:r>
            <a:r>
              <a:rPr lang="cs-CZ" sz="1800" dirty="0" smtClean="0"/>
              <a:t>(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</a:t>
            </a:r>
            <a:r>
              <a:rPr lang="cs-CZ" sz="1800" b="1" dirty="0" smtClean="0"/>
              <a:t>344/2014</a:t>
            </a:r>
            <a:r>
              <a:rPr lang="cs-CZ" sz="1800" dirty="0" smtClean="0"/>
              <a:t>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V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</a:rPr>
              <a:t>některých </a:t>
            </a:r>
            <a:r>
              <a:rPr lang="cs-CZ" sz="1800" b="1" dirty="0" smtClean="0">
                <a:solidFill>
                  <a:srgbClr val="C00000"/>
                </a:solidFill>
              </a:rPr>
              <a:t>případech </a:t>
            </a:r>
            <a:r>
              <a:rPr lang="cs-CZ" sz="1800" b="1" dirty="0" smtClean="0">
                <a:solidFill>
                  <a:srgbClr val="C00000"/>
                </a:solidFill>
              </a:rPr>
              <a:t>protiprávnost </a:t>
            </a:r>
            <a:r>
              <a:rPr lang="cs-CZ" sz="1800" b="1" u="sng" dirty="0" smtClean="0">
                <a:solidFill>
                  <a:srgbClr val="C00000"/>
                </a:solidFill>
              </a:rPr>
              <a:t>není vyžadována</a:t>
            </a:r>
            <a:endParaRPr lang="cs-CZ" sz="1800" b="1" u="sng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„Nedůvodná</a:t>
            </a:r>
            <a:r>
              <a:rPr lang="cs-CZ" sz="1800" b="1" i="1" dirty="0" smtClean="0">
                <a:solidFill>
                  <a:srgbClr val="00287D"/>
                </a:solidFill>
              </a:rPr>
              <a:t>“ vazba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Z</a:t>
            </a:r>
            <a:r>
              <a:rPr lang="cs-CZ" sz="1800" dirty="0" smtClean="0"/>
              <a:t>ákonné </a:t>
            </a:r>
            <a:r>
              <a:rPr lang="cs-CZ" sz="1800" dirty="0" smtClean="0"/>
              <a:t>rozhodnutí o vazbě, avšak později trestní stíhání zastaveno, nebo byl obžaloby zproštěn nebo jestliže byla věc postoupena jinému orgánu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„Nedůvodný</a:t>
            </a:r>
            <a:r>
              <a:rPr lang="cs-CZ" sz="1800" b="1" i="1" dirty="0" smtClean="0">
                <a:solidFill>
                  <a:srgbClr val="00287D"/>
                </a:solidFill>
              </a:rPr>
              <a:t>“ výkon trestu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V</a:t>
            </a:r>
            <a:r>
              <a:rPr lang="cs-CZ" sz="1800" dirty="0" smtClean="0"/>
              <a:t>ykonán </a:t>
            </a:r>
            <a:r>
              <a:rPr lang="cs-CZ" sz="1800" dirty="0" smtClean="0"/>
              <a:t>trest, avšak v pozdějším řízení byl obžaloby zproštěn nebo bylo-li proti němu trestní stíhání zastaveno ze stejných důvodů, pro které soud v hlavním líčení rozhodne zprošťujícím rozsudkem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A</a:t>
            </a:r>
            <a:r>
              <a:rPr lang="cs-CZ" sz="1800" dirty="0" smtClean="0"/>
              <a:t>však základem </a:t>
            </a:r>
            <a:r>
              <a:rPr lang="cs-CZ" sz="1800" dirty="0" smtClean="0"/>
              <a:t>odpovědnosti </a:t>
            </a:r>
            <a:r>
              <a:rPr lang="cs-CZ" sz="1800" dirty="0" smtClean="0"/>
              <a:t>nejsou </a:t>
            </a:r>
            <a:r>
              <a:rPr lang="cs-CZ" sz="1800" dirty="0" err="1" smtClean="0"/>
              <a:t>prez</a:t>
            </a:r>
            <a:r>
              <a:rPr lang="cs-CZ" sz="1800" dirty="0" smtClean="0"/>
              <a:t>. </a:t>
            </a:r>
            <a:r>
              <a:rPr lang="cs-CZ" sz="1800" dirty="0" smtClean="0"/>
              <a:t>milost či </a:t>
            </a:r>
            <a:r>
              <a:rPr lang="cs-CZ" sz="1800" dirty="0" smtClean="0"/>
              <a:t>amnestie</a:t>
            </a:r>
            <a:endParaRPr lang="cs-CZ" sz="1800" dirty="0" smtClean="0"/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„Nedůvodné</a:t>
            </a:r>
            <a:r>
              <a:rPr lang="cs-CZ" sz="1800" b="1" i="1" dirty="0" smtClean="0">
                <a:solidFill>
                  <a:srgbClr val="00287D"/>
                </a:solidFill>
              </a:rPr>
              <a:t>“ trestní stíhání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Obdobně, avšak </a:t>
            </a:r>
            <a:r>
              <a:rPr lang="cs-CZ" sz="1800" dirty="0" smtClean="0"/>
              <a:t>dovozeno až judikaturou - uplatňováno v režimu odpovědnosti za nezákonné rozhodnutí (které fakticky nezákonným být </a:t>
            </a:r>
            <a:r>
              <a:rPr lang="cs-CZ" sz="1800" dirty="0" smtClean="0"/>
              <a:t>nemuselo, srov. </a:t>
            </a:r>
            <a:r>
              <a:rPr lang="cs-CZ" sz="1800" b="1" dirty="0" smtClean="0"/>
              <a:t>1 </a:t>
            </a:r>
            <a:r>
              <a:rPr lang="cs-CZ" sz="1800" b="1" dirty="0" err="1" smtClean="0"/>
              <a:t>Cz</a:t>
            </a:r>
            <a:r>
              <a:rPr lang="cs-CZ" sz="1800" b="1" dirty="0" smtClean="0"/>
              <a:t> 6/90</a:t>
            </a:r>
            <a:r>
              <a:rPr lang="cs-CZ" sz="1800" dirty="0" smtClean="0"/>
              <a:t>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Š</a:t>
            </a:r>
            <a:r>
              <a:rPr lang="cs-CZ" sz="1800" b="1" u="sng" dirty="0" smtClean="0">
                <a:solidFill>
                  <a:srgbClr val="C00000"/>
                </a:solidFill>
              </a:rPr>
              <a:t>koda</a:t>
            </a:r>
            <a:r>
              <a:rPr lang="cs-CZ" sz="1800" b="1" dirty="0" smtClean="0"/>
              <a:t> </a:t>
            </a:r>
            <a:r>
              <a:rPr lang="cs-CZ" sz="1800" dirty="0" smtClean="0"/>
              <a:t>= újma ve sféře poškozeného </a:t>
            </a:r>
            <a:r>
              <a:rPr lang="cs-CZ" sz="1800" dirty="0" smtClean="0">
                <a:solidFill>
                  <a:srgbClr val="C00000"/>
                </a:solidFill>
              </a:rPr>
              <a:t>objektivně vyjádřitelná v penězích      (= </a:t>
            </a:r>
            <a:r>
              <a:rPr lang="cs-CZ" sz="1800" dirty="0" smtClean="0">
                <a:solidFill>
                  <a:srgbClr val="C00000"/>
                </a:solidFill>
              </a:rPr>
              <a:t>materiální, resp. </a:t>
            </a:r>
            <a:r>
              <a:rPr lang="cs-CZ" sz="1800" dirty="0" smtClean="0">
                <a:solidFill>
                  <a:srgbClr val="C00000"/>
                </a:solidFill>
              </a:rPr>
              <a:t>majetková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>
                <a:solidFill>
                  <a:srgbClr val="C00000"/>
                </a:solidFill>
              </a:rPr>
              <a:t>újma</a:t>
            </a:r>
            <a:r>
              <a:rPr lang="cs-CZ" sz="1800" dirty="0" smtClean="0">
                <a:solidFill>
                  <a:srgbClr val="C00000"/>
                </a:solidFill>
              </a:rPr>
              <a:t>)</a:t>
            </a:r>
            <a:r>
              <a:rPr lang="cs-CZ" sz="1800" dirty="0" smtClean="0"/>
              <a:t>, konkrétněji:</a:t>
            </a:r>
            <a:endParaRPr lang="cs-CZ" sz="1800" dirty="0" smtClean="0"/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</a:t>
            </a:r>
            <a:r>
              <a:rPr lang="cs-CZ" sz="1800" i="1" dirty="0" smtClean="0">
                <a:solidFill>
                  <a:srgbClr val="00287D"/>
                </a:solidFill>
              </a:rPr>
              <a:t>kutečná </a:t>
            </a:r>
            <a:r>
              <a:rPr lang="cs-CZ" sz="1800" i="1" dirty="0" smtClean="0">
                <a:solidFill>
                  <a:srgbClr val="00287D"/>
                </a:solidFill>
              </a:rPr>
              <a:t>škoda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U</a:t>
            </a:r>
            <a:r>
              <a:rPr lang="cs-CZ" sz="1800" i="1" dirty="0" smtClean="0">
                <a:solidFill>
                  <a:srgbClr val="00287D"/>
                </a:solidFill>
              </a:rPr>
              <a:t>šlý </a:t>
            </a:r>
            <a:r>
              <a:rPr lang="cs-CZ" sz="1800" i="1" dirty="0" smtClean="0">
                <a:solidFill>
                  <a:srgbClr val="00287D"/>
                </a:solidFill>
              </a:rPr>
              <a:t>zisk</a:t>
            </a:r>
            <a:endParaRPr lang="cs-CZ" sz="1800" b="1" i="1" dirty="0" smtClean="0">
              <a:solidFill>
                <a:srgbClr val="00287D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T</a:t>
            </a:r>
            <a:r>
              <a:rPr lang="cs-CZ" sz="1800" dirty="0" smtClean="0"/>
              <a:t>aké </a:t>
            </a:r>
            <a:r>
              <a:rPr lang="cs-CZ" sz="1800" dirty="0" smtClean="0"/>
              <a:t>odpovědnost za </a:t>
            </a:r>
            <a:r>
              <a:rPr lang="cs-CZ" sz="1800" b="1" u="sng" dirty="0" smtClean="0">
                <a:solidFill>
                  <a:srgbClr val="C00000"/>
                </a:solidFill>
              </a:rPr>
              <a:t>nemajetkovou újmu</a:t>
            </a:r>
          </a:p>
          <a:p>
            <a:pPr lvl="1"/>
            <a:r>
              <a:rPr lang="cs-CZ" sz="1800" dirty="0" smtClean="0"/>
              <a:t>Z</a:t>
            </a:r>
            <a:r>
              <a:rPr lang="cs-CZ" sz="1800" dirty="0" smtClean="0"/>
              <a:t>ákon </a:t>
            </a:r>
            <a:r>
              <a:rPr lang="cs-CZ" sz="1800" dirty="0" smtClean="0"/>
              <a:t>č. 82/98 Sb. </a:t>
            </a:r>
            <a:r>
              <a:rPr lang="cs-CZ" sz="1800" dirty="0" smtClean="0">
                <a:solidFill>
                  <a:srgbClr val="00287D"/>
                </a:solidFill>
              </a:rPr>
              <a:t>původně neobsahoval </a:t>
            </a:r>
            <a:r>
              <a:rPr lang="cs-CZ" sz="1800" dirty="0" smtClean="0"/>
              <a:t>a judikatura nároky podřazovala pod ochranu osobnosti</a:t>
            </a:r>
          </a:p>
          <a:p>
            <a:pPr lvl="1"/>
            <a:r>
              <a:rPr lang="cs-CZ" sz="1800" dirty="0" smtClean="0"/>
              <a:t>Z</a:t>
            </a:r>
            <a:r>
              <a:rPr lang="cs-CZ" sz="1800" dirty="0" smtClean="0"/>
              <a:t>avedena </a:t>
            </a:r>
            <a:r>
              <a:rPr lang="cs-CZ" sz="1800" dirty="0" smtClean="0"/>
              <a:t>až s </a:t>
            </a:r>
            <a:r>
              <a:rPr lang="cs-CZ" sz="1800" dirty="0" smtClean="0">
                <a:solidFill>
                  <a:srgbClr val="00287D"/>
                </a:solidFill>
              </a:rPr>
              <a:t>novelizací z. č. 160/2006 Sb. </a:t>
            </a:r>
            <a:r>
              <a:rPr lang="cs-CZ" sz="1800" dirty="0" smtClean="0"/>
              <a:t>(zejména reflexe k ČR kritické judikatury ESLP k neodškodňování nepřiměřené délky řízení)</a:t>
            </a:r>
          </a:p>
          <a:p>
            <a:pPr lvl="1"/>
            <a:r>
              <a:rPr lang="cs-CZ" sz="1800" dirty="0" smtClean="0"/>
              <a:t>N</a:t>
            </a:r>
            <a:r>
              <a:rPr lang="cs-CZ" sz="1800" dirty="0" smtClean="0"/>
              <a:t>ezávisle </a:t>
            </a:r>
            <a:r>
              <a:rPr lang="cs-CZ" sz="1800" dirty="0" smtClean="0"/>
              <a:t>na vzniku škody</a:t>
            </a:r>
          </a:p>
          <a:p>
            <a:pPr lvl="1"/>
            <a:r>
              <a:rPr lang="cs-CZ" sz="1800" dirty="0" smtClean="0"/>
              <a:t>T</a:t>
            </a:r>
            <a:r>
              <a:rPr lang="cs-CZ" sz="1800" dirty="0" smtClean="0"/>
              <a:t>aké </a:t>
            </a:r>
            <a:r>
              <a:rPr lang="cs-CZ" sz="1800" dirty="0" smtClean="0"/>
              <a:t>upraven způsob odčinění nemajetkové újmy</a:t>
            </a:r>
          </a:p>
          <a:p>
            <a:pPr lvl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praxi </a:t>
            </a:r>
            <a:r>
              <a:rPr lang="cs-CZ" sz="1800" dirty="0" smtClean="0">
                <a:solidFill>
                  <a:srgbClr val="00287D"/>
                </a:solidFill>
              </a:rPr>
              <a:t>nejčastěji průtahy a nepřiměřená délka řízení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N</a:t>
            </a:r>
            <a:r>
              <a:rPr lang="cs-CZ" sz="1800" b="1" dirty="0" smtClean="0">
                <a:solidFill>
                  <a:srgbClr val="C00000"/>
                </a:solidFill>
              </a:rPr>
              <a:t>ahrazení </a:t>
            </a:r>
            <a:r>
              <a:rPr lang="cs-CZ" sz="1800" b="1" dirty="0" smtClean="0">
                <a:solidFill>
                  <a:srgbClr val="C00000"/>
                </a:solidFill>
              </a:rPr>
              <a:t>škody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1) </a:t>
            </a:r>
            <a:r>
              <a:rPr lang="cs-CZ" sz="1800" i="1" dirty="0" smtClean="0">
                <a:solidFill>
                  <a:srgbClr val="00287D"/>
                </a:solidFill>
              </a:rPr>
              <a:t>Uvedení </a:t>
            </a:r>
            <a:r>
              <a:rPr lang="cs-CZ" sz="1800" i="1" dirty="0" smtClean="0">
                <a:solidFill>
                  <a:srgbClr val="00287D"/>
                </a:solidFill>
              </a:rPr>
              <a:t>v předešlý stav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2) </a:t>
            </a:r>
            <a:r>
              <a:rPr lang="cs-CZ" sz="1800" i="1" dirty="0" smtClean="0">
                <a:solidFill>
                  <a:srgbClr val="00287D"/>
                </a:solidFill>
              </a:rPr>
              <a:t>Pokud nelze - </a:t>
            </a:r>
            <a:r>
              <a:rPr lang="cs-CZ" sz="1800" i="1" dirty="0" smtClean="0">
                <a:solidFill>
                  <a:srgbClr val="00287D"/>
                </a:solidFill>
              </a:rPr>
              <a:t>finanční náhrada</a:t>
            </a:r>
          </a:p>
          <a:p>
            <a:pPr lvl="1" eaLnBrk="1" hangingPunct="1"/>
            <a:r>
              <a:rPr lang="cs-CZ" sz="1800" dirty="0" smtClean="0"/>
              <a:t>L</a:t>
            </a:r>
            <a:r>
              <a:rPr lang="cs-CZ" sz="1800" dirty="0" smtClean="0"/>
              <a:t>ze </a:t>
            </a:r>
            <a:r>
              <a:rPr lang="cs-CZ" sz="1800" dirty="0" smtClean="0"/>
              <a:t>hradit i (účelné) náklady řízení a zastoupení</a:t>
            </a:r>
          </a:p>
          <a:p>
            <a:pPr lvl="1" eaLnBrk="1" hangingPunct="1"/>
            <a:r>
              <a:rPr lang="cs-CZ" sz="1800" dirty="0" smtClean="0"/>
              <a:t>N</a:t>
            </a:r>
            <a:r>
              <a:rPr lang="cs-CZ" sz="1800" dirty="0" smtClean="0"/>
              <a:t>áhrada </a:t>
            </a:r>
            <a:r>
              <a:rPr lang="cs-CZ" sz="1800" dirty="0" smtClean="0"/>
              <a:t>ušlého zisku se </a:t>
            </a:r>
            <a:r>
              <a:rPr lang="cs-CZ" sz="1800" dirty="0" smtClean="0"/>
              <a:t>obecně poskytuje </a:t>
            </a:r>
            <a:r>
              <a:rPr lang="cs-CZ" sz="1800" dirty="0" smtClean="0"/>
              <a:t>v prokázané výši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působ </a:t>
            </a:r>
            <a:r>
              <a:rPr lang="cs-CZ" sz="1800" b="1" dirty="0" smtClean="0">
                <a:solidFill>
                  <a:srgbClr val="C00000"/>
                </a:solidFill>
              </a:rPr>
              <a:t>odčinění nemajetkové újmy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1) </a:t>
            </a:r>
            <a:r>
              <a:rPr lang="cs-CZ" sz="1800" i="1" dirty="0" smtClean="0">
                <a:solidFill>
                  <a:srgbClr val="00287D"/>
                </a:solidFill>
              </a:rPr>
              <a:t>Konstatování </a:t>
            </a:r>
            <a:r>
              <a:rPr lang="cs-CZ" sz="1800" i="1" dirty="0" smtClean="0">
                <a:solidFill>
                  <a:srgbClr val="00287D"/>
                </a:solidFill>
              </a:rPr>
              <a:t>porušení práva 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2) </a:t>
            </a:r>
            <a:r>
              <a:rPr lang="cs-CZ" sz="1800" i="1" dirty="0" smtClean="0">
                <a:solidFill>
                  <a:srgbClr val="00287D"/>
                </a:solidFill>
              </a:rPr>
              <a:t>Pokud </a:t>
            </a:r>
            <a:r>
              <a:rPr lang="cs-CZ" sz="1800" i="1" dirty="0" smtClean="0">
                <a:solidFill>
                  <a:srgbClr val="00287D"/>
                </a:solidFill>
              </a:rPr>
              <a:t>nedostatečné, nefinanční satisfakce (typicky omluva)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3) </a:t>
            </a:r>
            <a:r>
              <a:rPr lang="cs-CZ" sz="1800" i="1" dirty="0" smtClean="0">
                <a:solidFill>
                  <a:srgbClr val="00287D"/>
                </a:solidFill>
              </a:rPr>
              <a:t>Pokud </a:t>
            </a:r>
            <a:r>
              <a:rPr lang="cs-CZ" sz="1800" i="1" dirty="0" smtClean="0">
                <a:solidFill>
                  <a:srgbClr val="00287D"/>
                </a:solidFill>
              </a:rPr>
              <a:t>nedostatečné, finanční satisfakce</a:t>
            </a: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ři </a:t>
            </a:r>
            <a:r>
              <a:rPr lang="cs-CZ" sz="1800" dirty="0" smtClean="0"/>
              <a:t>stanovení výše přiměřeného zadostiučinění </a:t>
            </a:r>
            <a:r>
              <a:rPr lang="cs-CZ" sz="1800" dirty="0" smtClean="0">
                <a:solidFill>
                  <a:srgbClr val="00287D"/>
                </a:solidFill>
              </a:rPr>
              <a:t>se přihlédne k </a:t>
            </a:r>
            <a:r>
              <a:rPr lang="cs-CZ" sz="1800" dirty="0" smtClean="0"/>
              <a:t>závažnosti vzniklé újmy a k okolnostem, za nichž k nemajetkové újmě došlo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Osnova prezentace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>
                <a:solidFill>
                  <a:srgbClr val="00287D"/>
                </a:solidFill>
              </a:rPr>
              <a:t>Obecná východiska</a:t>
            </a:r>
          </a:p>
          <a:p>
            <a:pPr eaLnBrk="1" hangingPunct="1"/>
            <a:r>
              <a:rPr lang="cs-CZ" sz="1800" i="1" dirty="0" smtClean="0">
                <a:solidFill>
                  <a:srgbClr val="00287D"/>
                </a:solidFill>
              </a:rPr>
              <a:t>Právní úprava</a:t>
            </a:r>
          </a:p>
          <a:p>
            <a:pPr eaLnBrk="1" hangingPunct="1"/>
            <a:r>
              <a:rPr lang="cs-CZ" sz="1800" i="1" dirty="0" smtClean="0">
                <a:solidFill>
                  <a:srgbClr val="00287D"/>
                </a:solidFill>
              </a:rPr>
              <a:t>Zákon č. 82/98 Sb.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Výkon veřejné moci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Odpovědné subjekty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Předpoklady odpovědnosti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Uplatnění nároku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Regresní úhrady</a:t>
            </a:r>
          </a:p>
          <a:p>
            <a:pPr eaLnBrk="1" hangingPunct="1"/>
            <a:r>
              <a:rPr lang="cs-CZ" sz="1800" i="1" dirty="0" smtClean="0">
                <a:solidFill>
                  <a:srgbClr val="00287D"/>
                </a:solidFill>
              </a:rPr>
              <a:t>Zvláštní </a:t>
            </a:r>
            <a:r>
              <a:rPr lang="cs-CZ" sz="1800" i="1" dirty="0" smtClean="0">
                <a:solidFill>
                  <a:srgbClr val="00287D"/>
                </a:solidFill>
              </a:rPr>
              <a:t>úpravy odpovědnosti státu</a:t>
            </a:r>
            <a:endParaRPr 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666E76-C7C7-4DAB-A274-5F3704B59DA4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působ </a:t>
            </a:r>
            <a:r>
              <a:rPr lang="cs-CZ" sz="1800" b="1" dirty="0" smtClean="0">
                <a:solidFill>
                  <a:srgbClr val="C00000"/>
                </a:solidFill>
              </a:rPr>
              <a:t>odčinění nemajetkové újmy                                                            - </a:t>
            </a:r>
            <a:r>
              <a:rPr lang="cs-CZ" sz="1800" b="1" dirty="0" smtClean="0">
                <a:solidFill>
                  <a:srgbClr val="C00000"/>
                </a:solidFill>
              </a:rPr>
              <a:t>v </a:t>
            </a:r>
            <a:r>
              <a:rPr lang="cs-CZ" sz="1800" b="1" dirty="0" smtClean="0">
                <a:solidFill>
                  <a:srgbClr val="C00000"/>
                </a:solidFill>
              </a:rPr>
              <a:t>případě průtahů či nepřiměřené délky řízení                                           </a:t>
            </a:r>
            <a:r>
              <a:rPr lang="cs-CZ" sz="1800" dirty="0" smtClean="0"/>
              <a:t>se dále přihlédne rovněž ke </a:t>
            </a:r>
            <a:r>
              <a:rPr lang="cs-CZ" sz="1800" i="1" dirty="0" smtClean="0">
                <a:solidFill>
                  <a:srgbClr val="C00000"/>
                </a:solidFill>
              </a:rPr>
              <a:t>konkrétním okolnostem případu</a:t>
            </a:r>
            <a:r>
              <a:rPr lang="cs-CZ" sz="1800" dirty="0" smtClean="0"/>
              <a:t>, zejména k: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a) </a:t>
            </a:r>
            <a:r>
              <a:rPr lang="cs-CZ" sz="1800" dirty="0" smtClean="0">
                <a:solidFill>
                  <a:srgbClr val="00287D"/>
                </a:solidFill>
              </a:rPr>
              <a:t>Celkové </a:t>
            </a:r>
            <a:r>
              <a:rPr lang="cs-CZ" sz="1800" dirty="0" smtClean="0">
                <a:solidFill>
                  <a:srgbClr val="00287D"/>
                </a:solidFill>
              </a:rPr>
              <a:t>délce 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b) </a:t>
            </a:r>
            <a:r>
              <a:rPr lang="cs-CZ" sz="1800" dirty="0" smtClean="0">
                <a:solidFill>
                  <a:srgbClr val="00287D"/>
                </a:solidFill>
              </a:rPr>
              <a:t>Sl</a:t>
            </a:r>
            <a:r>
              <a:rPr lang="cs-CZ" sz="1800" dirty="0" smtClean="0">
                <a:solidFill>
                  <a:srgbClr val="00287D"/>
                </a:solidFill>
              </a:rPr>
              <a:t>ožitosti </a:t>
            </a:r>
            <a:r>
              <a:rPr lang="cs-CZ" sz="1800" dirty="0" smtClean="0">
                <a:solidFill>
                  <a:srgbClr val="00287D"/>
                </a:solidFill>
              </a:rPr>
              <a:t>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c) </a:t>
            </a:r>
            <a:r>
              <a:rPr lang="cs-CZ" sz="1800" dirty="0" smtClean="0">
                <a:solidFill>
                  <a:srgbClr val="00287D"/>
                </a:solidFill>
              </a:rPr>
              <a:t>Jednání </a:t>
            </a:r>
            <a:r>
              <a:rPr lang="cs-CZ" sz="1800" dirty="0" smtClean="0">
                <a:solidFill>
                  <a:srgbClr val="00287D"/>
                </a:solidFill>
              </a:rPr>
              <a:t>poškozeného, kterým přispěl k průtahům v řízení, a k tomu, zda využil dostupných prostředků způsobilých odstranit průtahy v 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d) </a:t>
            </a:r>
            <a:r>
              <a:rPr lang="cs-CZ" sz="1800" dirty="0" smtClean="0">
                <a:solidFill>
                  <a:srgbClr val="00287D"/>
                </a:solidFill>
              </a:rPr>
              <a:t>Postupu </a:t>
            </a:r>
            <a:r>
              <a:rPr lang="cs-CZ" sz="1800" dirty="0" smtClean="0">
                <a:solidFill>
                  <a:srgbClr val="00287D"/>
                </a:solidFill>
              </a:rPr>
              <a:t>orgánů veřejné moci během řízení a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e) </a:t>
            </a:r>
            <a:r>
              <a:rPr lang="cs-CZ" sz="1800" dirty="0" smtClean="0">
                <a:solidFill>
                  <a:srgbClr val="00287D"/>
                </a:solidFill>
              </a:rPr>
              <a:t>Významu </a:t>
            </a:r>
            <a:r>
              <a:rPr lang="cs-CZ" sz="1800" dirty="0" smtClean="0">
                <a:solidFill>
                  <a:srgbClr val="00287D"/>
                </a:solidFill>
              </a:rPr>
              <a:t>předmětu řízení pro poškozeného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U</a:t>
            </a:r>
            <a:r>
              <a:rPr lang="cs-CZ" sz="1800" dirty="0" smtClean="0"/>
              <a:t> </a:t>
            </a:r>
            <a:r>
              <a:rPr lang="cs-CZ" sz="1800" dirty="0" smtClean="0"/>
              <a:t>porušení práva na přiměřenou délku řízení dále </a:t>
            </a:r>
            <a:r>
              <a:rPr lang="cs-CZ" sz="1800" dirty="0" smtClean="0">
                <a:solidFill>
                  <a:srgbClr val="00287D"/>
                </a:solidFill>
              </a:rPr>
              <a:t>výpočet dle </a:t>
            </a:r>
            <a:r>
              <a:rPr lang="cs-CZ" sz="1800" dirty="0" smtClean="0">
                <a:solidFill>
                  <a:srgbClr val="00287D"/>
                </a:solidFill>
              </a:rPr>
              <a:t>náhrady </a:t>
            </a:r>
            <a:r>
              <a:rPr lang="cs-CZ" sz="1800" b="1" dirty="0" smtClean="0">
                <a:solidFill>
                  <a:srgbClr val="00287D"/>
                </a:solidFill>
              </a:rPr>
              <a:t>stanoviska </a:t>
            </a:r>
            <a:r>
              <a:rPr lang="cs-CZ" sz="1800" b="1" dirty="0" err="1" smtClean="0">
                <a:solidFill>
                  <a:srgbClr val="00287D"/>
                </a:solidFill>
              </a:rPr>
              <a:t>Cpjn</a:t>
            </a:r>
            <a:r>
              <a:rPr lang="cs-CZ" sz="1800" b="1" dirty="0" smtClean="0">
                <a:solidFill>
                  <a:srgbClr val="00287D"/>
                </a:solidFill>
              </a:rPr>
              <a:t> 206/2010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Z</a:t>
            </a:r>
            <a:r>
              <a:rPr lang="cs-CZ" sz="1800" dirty="0" smtClean="0"/>
              <a:t>ákladní </a:t>
            </a:r>
            <a:r>
              <a:rPr lang="cs-CZ" sz="1800" dirty="0" smtClean="0"/>
              <a:t>částka za rok </a:t>
            </a:r>
            <a:r>
              <a:rPr lang="cs-CZ" sz="1800" dirty="0" smtClean="0"/>
              <a:t>nepřiměřené </a:t>
            </a:r>
            <a:r>
              <a:rPr lang="cs-CZ" sz="1800" dirty="0" smtClean="0"/>
              <a:t>délky = </a:t>
            </a:r>
            <a:r>
              <a:rPr lang="cs-CZ" sz="1800" i="1" dirty="0" smtClean="0"/>
              <a:t>20 tis. korun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zavinění a př. souvislost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Z</a:t>
            </a:r>
            <a:r>
              <a:rPr lang="cs-CZ" sz="1800" b="1" u="sng" dirty="0" smtClean="0">
                <a:solidFill>
                  <a:srgbClr val="C00000"/>
                </a:solidFill>
              </a:rPr>
              <a:t>avinění</a:t>
            </a:r>
            <a:endParaRPr lang="cs-CZ" sz="1800" b="1" u="sng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dpovědnost </a:t>
            </a:r>
            <a:r>
              <a:rPr lang="cs-CZ" sz="1800" dirty="0" smtClean="0"/>
              <a:t>podle 82/98 je objektivní odpovědností </a:t>
            </a:r>
            <a:r>
              <a:rPr lang="cs-CZ" sz="1800" dirty="0" smtClean="0">
                <a:solidFill>
                  <a:srgbClr val="00287D"/>
                </a:solidFill>
              </a:rPr>
              <a:t>bez liberačního důvodu, tj. </a:t>
            </a:r>
            <a:r>
              <a:rPr lang="cs-CZ" sz="1800" b="1" i="1" dirty="0" smtClean="0">
                <a:solidFill>
                  <a:srgbClr val="00287D"/>
                </a:solidFill>
              </a:rPr>
              <a:t>odpovědností absolutní</a:t>
            </a:r>
          </a:p>
          <a:p>
            <a:pPr lvl="1" eaLnBrk="1" hangingPunct="1"/>
            <a:r>
              <a:rPr lang="cs-CZ" sz="1800" dirty="0" smtClean="0"/>
              <a:t>= Poškozený </a:t>
            </a:r>
            <a:r>
              <a:rPr lang="cs-CZ" sz="1800" dirty="0" smtClean="0"/>
              <a:t>neprokazuje </a:t>
            </a:r>
            <a:r>
              <a:rPr lang="cs-CZ" sz="1800" dirty="0" smtClean="0"/>
              <a:t>zavinění na straně </a:t>
            </a:r>
            <a:r>
              <a:rPr lang="cs-CZ" sz="1800" dirty="0" smtClean="0"/>
              <a:t>státu/ÚSC </a:t>
            </a:r>
            <a:r>
              <a:rPr lang="cs-CZ" sz="1800" dirty="0" smtClean="0"/>
              <a:t>                              (v tom příznivější než obecná soukromoprávní odpovědnost za škodu)</a:t>
            </a:r>
            <a:endParaRPr lang="cs-CZ" sz="1800" dirty="0" smtClean="0"/>
          </a:p>
          <a:p>
            <a:pPr eaLnBrk="1" hangingPunct="1">
              <a:buNone/>
            </a:pPr>
            <a:endParaRPr lang="cs-CZ" sz="1800" b="1" dirty="0" smtClean="0"/>
          </a:p>
          <a:p>
            <a:pPr eaLnBrk="1" hangingPunct="1"/>
            <a:r>
              <a:rPr lang="cs-CZ" sz="1800" b="1" u="sng" dirty="0" smtClean="0">
                <a:solidFill>
                  <a:srgbClr val="C00000"/>
                </a:solidFill>
              </a:rPr>
              <a:t>P</a:t>
            </a:r>
            <a:r>
              <a:rPr lang="cs-CZ" sz="1800" b="1" u="sng" dirty="0" smtClean="0">
                <a:solidFill>
                  <a:srgbClr val="C00000"/>
                </a:solidFill>
              </a:rPr>
              <a:t>říčinná </a:t>
            </a:r>
            <a:r>
              <a:rPr lang="cs-CZ" sz="1800" b="1" u="sng" dirty="0" smtClean="0">
                <a:solidFill>
                  <a:srgbClr val="C00000"/>
                </a:solidFill>
              </a:rPr>
              <a:t>souvislost</a:t>
            </a:r>
          </a:p>
          <a:p>
            <a:pPr lvl="1"/>
            <a:r>
              <a:rPr lang="cs-CZ" sz="1800" dirty="0" smtClean="0"/>
              <a:t>P</a:t>
            </a:r>
            <a:r>
              <a:rPr lang="cs-CZ" sz="1800" dirty="0" smtClean="0"/>
              <a:t>oškozený </a:t>
            </a:r>
            <a:r>
              <a:rPr lang="cs-CZ" sz="1800" dirty="0" smtClean="0"/>
              <a:t>ovšem </a:t>
            </a:r>
            <a:r>
              <a:rPr lang="cs-CZ" sz="1800" dirty="0" smtClean="0">
                <a:solidFill>
                  <a:srgbClr val="00287D"/>
                </a:solidFill>
              </a:rPr>
              <a:t>prokazuje existenci příčinné souvislosti </a:t>
            </a:r>
            <a:r>
              <a:rPr lang="cs-CZ" sz="1800" dirty="0" smtClean="0"/>
              <a:t>mezi (újmou) a protiprávním </a:t>
            </a:r>
            <a:r>
              <a:rPr lang="cs-CZ" sz="1800" dirty="0" smtClean="0"/>
              <a:t>jednáním (= původ škody v postupu státu)</a:t>
            </a:r>
            <a:endParaRPr lang="cs-CZ" sz="1800" dirty="0" smtClean="0"/>
          </a:p>
          <a:p>
            <a:pPr lvl="2">
              <a:buFont typeface="Wingdings" pitchFamily="2" charset="2"/>
              <a:buChar char="Ø"/>
            </a:pPr>
            <a:r>
              <a:rPr lang="cs-CZ" sz="1800" dirty="0" smtClean="0"/>
              <a:t> </a:t>
            </a:r>
            <a:r>
              <a:rPr lang="cs-CZ" sz="1800" dirty="0" smtClean="0"/>
              <a:t>Obecně </a:t>
            </a:r>
            <a:r>
              <a:rPr lang="cs-CZ" sz="1800" i="1" dirty="0" err="1" smtClean="0">
                <a:solidFill>
                  <a:srgbClr val="00287D"/>
                </a:solidFill>
              </a:rPr>
              <a:t>c</a:t>
            </a:r>
            <a:r>
              <a:rPr lang="cs-CZ" sz="1800" i="1" dirty="0" err="1" smtClean="0">
                <a:solidFill>
                  <a:srgbClr val="00287D"/>
                </a:solidFill>
              </a:rPr>
              <a:t>onditio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</a:rPr>
              <a:t>sice </a:t>
            </a:r>
            <a:r>
              <a:rPr lang="cs-CZ" sz="1800" i="1" dirty="0" err="1" smtClean="0">
                <a:solidFill>
                  <a:srgbClr val="00287D"/>
                </a:solidFill>
              </a:rPr>
              <a:t>qua</a:t>
            </a:r>
            <a:r>
              <a:rPr lang="cs-CZ" sz="1800" i="1" dirty="0" smtClean="0">
                <a:solidFill>
                  <a:srgbClr val="00287D"/>
                </a:solidFill>
              </a:rPr>
              <a:t> non </a:t>
            </a:r>
            <a:r>
              <a:rPr lang="cs-CZ" sz="1800" dirty="0" smtClean="0"/>
              <a:t>+ teorie </a:t>
            </a:r>
            <a:r>
              <a:rPr lang="cs-CZ" sz="1800" dirty="0" smtClean="0">
                <a:solidFill>
                  <a:srgbClr val="00287D"/>
                </a:solidFill>
              </a:rPr>
              <a:t>adekvátní příčinnosti</a:t>
            </a:r>
          </a:p>
          <a:p>
            <a:pPr lvl="1"/>
            <a:r>
              <a:rPr lang="cs-CZ" sz="1800" dirty="0" smtClean="0"/>
              <a:t>S</a:t>
            </a:r>
            <a:r>
              <a:rPr lang="cs-CZ" sz="1800" dirty="0" smtClean="0"/>
              <a:t>tát/ÚSC </a:t>
            </a:r>
            <a:r>
              <a:rPr lang="cs-CZ" sz="1800" dirty="0" smtClean="0"/>
              <a:t>se může zprostit odpovědnosti (zcela či z části) </a:t>
            </a:r>
            <a:r>
              <a:rPr lang="cs-CZ" sz="1800" dirty="0" smtClean="0">
                <a:solidFill>
                  <a:srgbClr val="00287D"/>
                </a:solidFill>
              </a:rPr>
              <a:t>z důvodu nedostatečné příčinnosti</a:t>
            </a:r>
          </a:p>
          <a:p>
            <a:pPr lvl="2">
              <a:buFont typeface="Wingdings" pitchFamily="2" charset="2"/>
              <a:buChar char="Ø"/>
            </a:pPr>
            <a:r>
              <a:rPr lang="cs-CZ" sz="1800" dirty="0" smtClean="0"/>
              <a:t> T</a:t>
            </a:r>
            <a:r>
              <a:rPr lang="cs-CZ" sz="1800" dirty="0" smtClean="0"/>
              <a:t>ypicky </a:t>
            </a:r>
            <a:r>
              <a:rPr lang="cs-CZ" sz="1800" dirty="0" smtClean="0"/>
              <a:t>z důvodu spoluodpovědnosti poškozeného či z důvodu odpovědnosti jiného škůdce než státu/ÚSC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S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</a:rPr>
              <a:t>kým má poškozený </a:t>
            </a:r>
            <a:r>
              <a:rPr lang="cs-CZ" sz="1800" b="1" dirty="0" smtClean="0">
                <a:solidFill>
                  <a:srgbClr val="C00000"/>
                </a:solidFill>
              </a:rPr>
              <a:t>jednat o odškodění?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případě odpovědnosti </a:t>
            </a:r>
            <a:r>
              <a:rPr lang="cs-CZ" sz="1800" b="1" dirty="0" smtClean="0">
                <a:solidFill>
                  <a:srgbClr val="00287D"/>
                </a:solidFill>
              </a:rPr>
              <a:t>státu </a:t>
            </a:r>
            <a:r>
              <a:rPr lang="cs-CZ" sz="1800" dirty="0" smtClean="0">
                <a:solidFill>
                  <a:srgbClr val="00287D"/>
                </a:solidFill>
              </a:rPr>
              <a:t>ministerstva a ústřední správní úřady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říslušný </a:t>
            </a:r>
            <a:r>
              <a:rPr lang="cs-CZ" sz="1800" i="1" dirty="0" smtClean="0">
                <a:solidFill>
                  <a:srgbClr val="00287D"/>
                </a:solidFill>
              </a:rPr>
              <a:t>úřad dle jeho působnosti </a:t>
            </a:r>
            <a:r>
              <a:rPr lang="cs-CZ" sz="1800" dirty="0" smtClean="0"/>
              <a:t>(včetně pochybení </a:t>
            </a:r>
            <a:r>
              <a:rPr lang="cs-CZ" sz="1800" dirty="0" smtClean="0"/>
              <a:t>při přezkumu </a:t>
            </a:r>
            <a:r>
              <a:rPr lang="cs-CZ" sz="1800" dirty="0" smtClean="0"/>
              <a:t>správními soudy)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Ministerstvo spravedlnosti </a:t>
            </a:r>
            <a:r>
              <a:rPr lang="cs-CZ" sz="1800" dirty="0" smtClean="0"/>
              <a:t>došlo-li ke škodě v občanském soudním řízení nebo v trestním řízení (a v některých dalších případech) 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Ministerstvo financí </a:t>
            </a:r>
            <a:r>
              <a:rPr lang="cs-CZ" sz="1800" dirty="0" smtClean="0"/>
              <a:t>(nelze-li </a:t>
            </a:r>
            <a:r>
              <a:rPr lang="cs-CZ" sz="1800" dirty="0" smtClean="0"/>
              <a:t>jinak úřad </a:t>
            </a:r>
            <a:r>
              <a:rPr lang="cs-CZ" sz="1800" dirty="0" smtClean="0"/>
              <a:t>určit)</a:t>
            </a:r>
          </a:p>
          <a:p>
            <a:pPr lvl="1" eaLnBrk="1" hangingPunct="1"/>
            <a:r>
              <a:rPr lang="cs-CZ" sz="1800" dirty="0" smtClean="0"/>
              <a:t>D</a:t>
            </a:r>
            <a:r>
              <a:rPr lang="cs-CZ" sz="1800" dirty="0" smtClean="0"/>
              <a:t>ále </a:t>
            </a:r>
            <a:r>
              <a:rPr lang="cs-CZ" sz="1800" dirty="0" smtClean="0"/>
              <a:t>také </a:t>
            </a:r>
            <a:r>
              <a:rPr lang="cs-CZ" sz="1800" i="1" dirty="0" smtClean="0">
                <a:solidFill>
                  <a:srgbClr val="00287D"/>
                </a:solidFill>
              </a:rPr>
              <a:t>ČNB a NKÚ </a:t>
            </a:r>
            <a:r>
              <a:rPr lang="cs-CZ" sz="1800" dirty="0" smtClean="0"/>
              <a:t>(v některých </a:t>
            </a:r>
            <a:r>
              <a:rPr lang="cs-CZ" sz="1800" dirty="0" smtClean="0"/>
              <a:t>případech)</a:t>
            </a:r>
          </a:p>
          <a:p>
            <a:pPr lvl="1" eaLnBrk="1" hangingPunct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případě odpovědnosti</a:t>
            </a:r>
            <a:r>
              <a:rPr lang="cs-CZ" sz="1800" dirty="0" smtClean="0">
                <a:solidFill>
                  <a:srgbClr val="00287D"/>
                </a:solidFill>
              </a:rPr>
              <a:t> státu </a:t>
            </a:r>
            <a:r>
              <a:rPr lang="cs-CZ" sz="1800" dirty="0" smtClean="0"/>
              <a:t>dále nutno nárok </a:t>
            </a:r>
            <a:r>
              <a:rPr lang="cs-CZ" sz="1800" i="1" dirty="0" smtClean="0">
                <a:solidFill>
                  <a:srgbClr val="00287D"/>
                </a:solidFill>
              </a:rPr>
              <a:t>tzv. předběžně uplatnit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případě </a:t>
            </a:r>
            <a:r>
              <a:rPr lang="cs-CZ" sz="1800" dirty="0" smtClean="0"/>
              <a:t>odpovědnosti </a:t>
            </a:r>
            <a:r>
              <a:rPr lang="cs-CZ" sz="1800" b="1" dirty="0" smtClean="0">
                <a:solidFill>
                  <a:srgbClr val="00287D"/>
                </a:solidFill>
              </a:rPr>
              <a:t>ÚSC</a:t>
            </a:r>
            <a:r>
              <a:rPr lang="cs-CZ" sz="1800" dirty="0" smtClean="0">
                <a:solidFill>
                  <a:srgbClr val="00287D"/>
                </a:solidFill>
              </a:rPr>
              <a:t> přímo s ÚSC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/>
              <a:t>Nárok lze uplatnit přímo u soudu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Předběžně uplatnění či projednání </a:t>
            </a:r>
            <a:r>
              <a:rPr lang="cs-CZ" sz="1800" b="1" dirty="0" smtClean="0">
                <a:solidFill>
                  <a:srgbClr val="C00000"/>
                </a:solidFill>
              </a:rPr>
              <a:t>nároku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O</a:t>
            </a:r>
            <a:r>
              <a:rPr lang="cs-CZ" sz="1800" dirty="0" smtClean="0">
                <a:solidFill>
                  <a:srgbClr val="00287D"/>
                </a:solidFill>
              </a:rPr>
              <a:t>bligatorní </a:t>
            </a:r>
            <a:r>
              <a:rPr lang="cs-CZ" sz="1800" dirty="0" smtClean="0">
                <a:solidFill>
                  <a:srgbClr val="00287D"/>
                </a:solidFill>
              </a:rPr>
              <a:t>(vůči státu) </a:t>
            </a:r>
            <a:r>
              <a:rPr lang="cs-CZ" sz="1800" b="1" dirty="0" smtClean="0">
                <a:solidFill>
                  <a:srgbClr val="00287D"/>
                </a:solidFill>
              </a:rPr>
              <a:t>žádost o mimosoudní odškodnění</a:t>
            </a:r>
            <a:r>
              <a:rPr lang="cs-CZ" sz="1800" dirty="0" smtClean="0"/>
              <a:t>, na jejímž základě může dojít k </a:t>
            </a:r>
            <a:r>
              <a:rPr lang="cs-CZ" sz="1800" dirty="0" smtClean="0"/>
              <a:t>dobrovolné náhradě škody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raxe příslušných úřadů </a:t>
            </a:r>
            <a:r>
              <a:rPr lang="cs-CZ" sz="1800" dirty="0" smtClean="0"/>
              <a:t>různorodá…</a:t>
            </a:r>
          </a:p>
          <a:p>
            <a:pPr lvl="1" eaLnBrk="1" hangingPunct="1"/>
            <a:r>
              <a:rPr lang="cs-CZ" sz="1800" dirty="0" smtClean="0"/>
              <a:t>VOP k </a:t>
            </a:r>
            <a:r>
              <a:rPr lang="cs-CZ" sz="1800" dirty="0" smtClean="0"/>
              <a:t>problematice </a:t>
            </a:r>
            <a:r>
              <a:rPr lang="cs-CZ" sz="1800" i="1" dirty="0" smtClean="0"/>
              <a:t>„Desatero dobré praxe pro odškodňování“</a:t>
            </a:r>
            <a:endParaRPr lang="cs-CZ" sz="1800" dirty="0" smtClean="0"/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P</a:t>
            </a:r>
            <a:r>
              <a:rPr lang="cs-CZ" sz="1800" dirty="0" smtClean="0">
                <a:solidFill>
                  <a:srgbClr val="00287D"/>
                </a:solidFill>
              </a:rPr>
              <a:t>o </a:t>
            </a:r>
            <a:r>
              <a:rPr lang="cs-CZ" sz="1800" dirty="0" smtClean="0">
                <a:solidFill>
                  <a:srgbClr val="00287D"/>
                </a:solidFill>
              </a:rPr>
              <a:t>6 měsících </a:t>
            </a:r>
            <a:r>
              <a:rPr lang="cs-CZ" sz="1800" dirty="0" smtClean="0"/>
              <a:t>od tohoto uplatnění </a:t>
            </a:r>
            <a:r>
              <a:rPr lang="cs-CZ" sz="1800" b="1" dirty="0" smtClean="0">
                <a:solidFill>
                  <a:srgbClr val="00287D"/>
                </a:solidFill>
              </a:rPr>
              <a:t>lze žalovat u soudu </a:t>
            </a:r>
            <a:r>
              <a:rPr lang="cs-CZ" sz="1800" b="1" dirty="0" smtClean="0">
                <a:solidFill>
                  <a:srgbClr val="00287D"/>
                </a:solidFill>
              </a:rPr>
              <a:t>                       </a:t>
            </a:r>
            <a:r>
              <a:rPr lang="cs-CZ" sz="1800" dirty="0" smtClean="0"/>
              <a:t>(</a:t>
            </a:r>
            <a:r>
              <a:rPr lang="cs-CZ" sz="1800" dirty="0" smtClean="0"/>
              <a:t>=</a:t>
            </a:r>
            <a:r>
              <a:rPr lang="cs-CZ" sz="1800" dirty="0" smtClean="0"/>
              <a:t> </a:t>
            </a:r>
            <a:r>
              <a:rPr lang="cs-CZ" sz="1800" dirty="0" smtClean="0"/>
              <a:t>okresní soud dle sídla jednajícího úřadu či </a:t>
            </a:r>
            <a:r>
              <a:rPr lang="cs-CZ" sz="1800" dirty="0" smtClean="0"/>
              <a:t>ÚSC)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poplatnění </a:t>
            </a:r>
            <a:r>
              <a:rPr lang="cs-CZ" sz="1800" b="1" dirty="0" smtClean="0">
                <a:solidFill>
                  <a:srgbClr val="C00000"/>
                </a:solidFill>
              </a:rPr>
              <a:t>žaloby</a:t>
            </a: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ůvodně </a:t>
            </a:r>
            <a:r>
              <a:rPr lang="cs-CZ" sz="1800" dirty="0" smtClean="0"/>
              <a:t>nezpoplatněno</a:t>
            </a:r>
          </a:p>
          <a:p>
            <a:pPr lvl="1" eaLnBrk="1" hangingPunct="1"/>
            <a:r>
              <a:rPr lang="cs-CZ" sz="1800" dirty="0" smtClean="0"/>
              <a:t>N</a:t>
            </a:r>
            <a:r>
              <a:rPr lang="cs-CZ" sz="1800" dirty="0" smtClean="0"/>
              <a:t>ově </a:t>
            </a:r>
            <a:r>
              <a:rPr lang="cs-CZ" sz="1800" dirty="0" smtClean="0"/>
              <a:t>(2017) </a:t>
            </a:r>
            <a:r>
              <a:rPr lang="cs-CZ" sz="1800" dirty="0" smtClean="0">
                <a:solidFill>
                  <a:srgbClr val="00287D"/>
                </a:solidFill>
              </a:rPr>
              <a:t>soudní poplatek 2 tis. korun </a:t>
            </a:r>
            <a:r>
              <a:rPr lang="cs-CZ" sz="1800" dirty="0" smtClean="0"/>
              <a:t>jako odraz snahy </a:t>
            </a:r>
            <a:r>
              <a:rPr lang="cs-CZ" sz="1800" dirty="0" smtClean="0"/>
              <a:t>zabránit </a:t>
            </a:r>
            <a:r>
              <a:rPr lang="cs-CZ" sz="1800" dirty="0" smtClean="0"/>
              <a:t>spekulativním žalobám</a:t>
            </a:r>
            <a:r>
              <a:rPr lang="cs-CZ" sz="1800" dirty="0" smtClean="0"/>
              <a:t>…</a:t>
            </a:r>
          </a:p>
          <a:p>
            <a:pPr lvl="1" eaLnBrk="1" hangingPunct="1"/>
            <a:r>
              <a:rPr lang="cs-CZ" sz="1800" dirty="0" smtClean="0"/>
              <a:t>Dále poplatky za opravné prostředky (viz zákon č. </a:t>
            </a:r>
            <a:r>
              <a:rPr lang="cs-CZ" sz="1800" dirty="0" smtClean="0"/>
              <a:t>549/1991 Sb</a:t>
            </a:r>
            <a:r>
              <a:rPr lang="cs-CZ" sz="1800" dirty="0" smtClean="0"/>
              <a:t>.)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P</a:t>
            </a:r>
            <a:r>
              <a:rPr lang="cs-CZ" sz="1800" b="1" dirty="0" smtClean="0">
                <a:solidFill>
                  <a:srgbClr val="C00000"/>
                </a:solidFill>
              </a:rPr>
              <a:t>romlčení </a:t>
            </a:r>
            <a:r>
              <a:rPr lang="cs-CZ" sz="1800" b="1" dirty="0" smtClean="0">
                <a:solidFill>
                  <a:srgbClr val="C00000"/>
                </a:solidFill>
              </a:rPr>
              <a:t>náhrady škody</a:t>
            </a:r>
          </a:p>
          <a:p>
            <a:pPr lvl="1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S</a:t>
            </a:r>
            <a:r>
              <a:rPr lang="cs-CZ" sz="1800" i="1" dirty="0" err="1" smtClean="0">
                <a:solidFill>
                  <a:srgbClr val="00287D"/>
                </a:solidFill>
              </a:rPr>
              <a:t>ubj</a:t>
            </a:r>
            <a:r>
              <a:rPr lang="cs-CZ" sz="1800" i="1" dirty="0" smtClean="0">
                <a:solidFill>
                  <a:srgbClr val="00287D"/>
                </a:solidFill>
              </a:rPr>
              <a:t>. 3 roky </a:t>
            </a:r>
            <a:r>
              <a:rPr lang="cs-CZ" sz="1800" dirty="0" smtClean="0"/>
              <a:t>ode dne, kdy se poškozený dozvěděl o škodě a o tom, kdo za ni odpovídá; nebo ode dne oznámení zrušovacího rozhodnutí</a:t>
            </a:r>
          </a:p>
          <a:p>
            <a:pPr lvl="1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O</a:t>
            </a:r>
            <a:r>
              <a:rPr lang="cs-CZ" sz="1800" i="1" dirty="0" err="1" smtClean="0">
                <a:solidFill>
                  <a:srgbClr val="00287D"/>
                </a:solidFill>
              </a:rPr>
              <a:t>bj</a:t>
            </a:r>
            <a:r>
              <a:rPr lang="cs-CZ" sz="1800" i="1" dirty="0" smtClean="0">
                <a:solidFill>
                  <a:srgbClr val="00287D"/>
                </a:solidFill>
              </a:rPr>
              <a:t>. 10 let </a:t>
            </a:r>
            <a:r>
              <a:rPr lang="cs-CZ" sz="1800" dirty="0" smtClean="0"/>
              <a:t>ode dne, kdy bylo doručeno (oznámeno) nezákonné rozhodnutí, kterým byla způsobena škoda (nikoli u „škody na zdraví“)</a:t>
            </a:r>
          </a:p>
          <a:p>
            <a:pPr lvl="1" eaLnBrk="1" hangingPunct="1"/>
            <a:r>
              <a:rPr lang="cs-CZ" sz="1800" dirty="0" smtClean="0"/>
              <a:t>v případě škody způsobené rozhodnutím o vazbě, trestu nebo ochranném opatření – </a:t>
            </a:r>
            <a:r>
              <a:rPr lang="cs-CZ" sz="1800" i="1" dirty="0" smtClean="0">
                <a:solidFill>
                  <a:srgbClr val="00287D"/>
                </a:solidFill>
              </a:rPr>
              <a:t>2 roky od právní moci rozhodnutí</a:t>
            </a:r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P</a:t>
            </a:r>
            <a:r>
              <a:rPr lang="cs-CZ" sz="1800" b="1" dirty="0" smtClean="0">
                <a:solidFill>
                  <a:srgbClr val="C00000"/>
                </a:solidFill>
              </a:rPr>
              <a:t>romlčení </a:t>
            </a:r>
            <a:r>
              <a:rPr lang="cs-CZ" sz="1800" b="1" dirty="0" smtClean="0">
                <a:solidFill>
                  <a:srgbClr val="C00000"/>
                </a:solidFill>
              </a:rPr>
              <a:t>odčinění nemajetkové újmy</a:t>
            </a:r>
          </a:p>
          <a:p>
            <a:pPr lvl="1" eaLnBrk="1" hangingPunct="1"/>
            <a:r>
              <a:rPr lang="cs-CZ" sz="1800" b="1" i="1" dirty="0" err="1" smtClean="0">
                <a:solidFill>
                  <a:srgbClr val="00287D"/>
                </a:solidFill>
              </a:rPr>
              <a:t>S</a:t>
            </a:r>
            <a:r>
              <a:rPr lang="cs-CZ" sz="1800" b="1" i="1" dirty="0" err="1" smtClean="0">
                <a:solidFill>
                  <a:srgbClr val="00287D"/>
                </a:solidFill>
              </a:rPr>
              <a:t>ubj</a:t>
            </a:r>
            <a:r>
              <a:rPr lang="cs-CZ" sz="1800" b="1" i="1" dirty="0" smtClean="0">
                <a:solidFill>
                  <a:srgbClr val="00287D"/>
                </a:solidFill>
              </a:rPr>
              <a:t>. </a:t>
            </a:r>
            <a:r>
              <a:rPr lang="cs-CZ" sz="1800" b="1" i="1" u="sng" dirty="0" smtClean="0">
                <a:solidFill>
                  <a:srgbClr val="00287D"/>
                </a:solidFill>
              </a:rPr>
              <a:t>jen </a:t>
            </a:r>
            <a:r>
              <a:rPr lang="cs-CZ" sz="1800" b="1" i="1" u="sng" dirty="0" smtClean="0">
                <a:solidFill>
                  <a:srgbClr val="00287D"/>
                </a:solidFill>
              </a:rPr>
              <a:t>6 (!)</a:t>
            </a:r>
            <a:r>
              <a:rPr lang="cs-CZ" sz="1800" b="1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měsíců ode dne, kdy se poškozený dozvěděl o nemajetkové újmě (dle </a:t>
            </a:r>
            <a:r>
              <a:rPr lang="cs-CZ" sz="1800" b="1" dirty="0" smtClean="0"/>
              <a:t>I.ÚS 3391/15 </a:t>
            </a:r>
            <a:r>
              <a:rPr lang="cs-CZ" sz="1800" dirty="0" smtClean="0"/>
              <a:t>na „hranici ústavnosti“)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</a:t>
            </a:r>
            <a:r>
              <a:rPr lang="cs-CZ" sz="1800" i="1" dirty="0" smtClean="0">
                <a:solidFill>
                  <a:srgbClr val="00287D"/>
                </a:solidFill>
              </a:rPr>
              <a:t>bj.10 </a:t>
            </a:r>
            <a:r>
              <a:rPr lang="cs-CZ" sz="1800" i="1" dirty="0" smtClean="0">
                <a:solidFill>
                  <a:srgbClr val="00287D"/>
                </a:solidFill>
              </a:rPr>
              <a:t>let </a:t>
            </a:r>
            <a:r>
              <a:rPr lang="cs-CZ" sz="1800" dirty="0" smtClean="0"/>
              <a:t>ode dne, kdy nastala právní skutečnost, se kterou je vznik nemajetkové újmy spojen</a:t>
            </a:r>
          </a:p>
          <a:p>
            <a:pPr lvl="1" eaLnBrk="1" hangingPunct="1"/>
            <a:r>
              <a:rPr lang="cs-CZ" sz="1800" dirty="0" smtClean="0"/>
              <a:t>U</a:t>
            </a:r>
            <a:r>
              <a:rPr lang="cs-CZ" sz="1800" dirty="0" smtClean="0"/>
              <a:t> </a:t>
            </a:r>
            <a:r>
              <a:rPr lang="cs-CZ" sz="1800" dirty="0" smtClean="0"/>
              <a:t>průtahů a nepřiměřené délky </a:t>
            </a:r>
            <a:r>
              <a:rPr lang="cs-CZ" sz="1800" dirty="0" smtClean="0"/>
              <a:t>řízení promlčení </a:t>
            </a:r>
            <a:r>
              <a:rPr lang="cs-CZ" sz="1800" i="1" dirty="0" smtClean="0">
                <a:solidFill>
                  <a:srgbClr val="00287D"/>
                </a:solidFill>
              </a:rPr>
              <a:t>nikoli dříve než za 6 měsíců od skončení řízení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regresní úhrady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Ú</a:t>
            </a:r>
            <a:r>
              <a:rPr lang="cs-CZ" sz="1800" b="1" dirty="0" smtClean="0">
                <a:solidFill>
                  <a:srgbClr val="C00000"/>
                </a:solidFill>
              </a:rPr>
              <a:t>čel </a:t>
            </a:r>
            <a:r>
              <a:rPr lang="cs-CZ" sz="1800" b="1" u="sng" dirty="0" smtClean="0">
                <a:solidFill>
                  <a:srgbClr val="C00000"/>
                </a:solidFill>
              </a:rPr>
              <a:t>regresních úhrad</a:t>
            </a:r>
          </a:p>
          <a:p>
            <a:pPr lvl="1" eaLnBrk="1" hangingPunct="1"/>
            <a:r>
              <a:rPr lang="cs-CZ" sz="1800" dirty="0" smtClean="0"/>
              <a:t>A</a:t>
            </a:r>
            <a:r>
              <a:rPr lang="cs-CZ" sz="1800" dirty="0" smtClean="0"/>
              <a:t>by </a:t>
            </a:r>
            <a:r>
              <a:rPr lang="cs-CZ" sz="1800" dirty="0" smtClean="0"/>
              <a:t>následky nesl ten, jehož jednáním škoda vznikla, resp. </a:t>
            </a:r>
            <a:r>
              <a:rPr lang="cs-CZ" sz="1800" dirty="0" smtClean="0">
                <a:solidFill>
                  <a:srgbClr val="00287D"/>
                </a:solidFill>
              </a:rPr>
              <a:t>aby osoby zúčastněné na výkonu veřejné moci byly vedeny k odpovědnosti </a:t>
            </a:r>
            <a:r>
              <a:rPr lang="cs-CZ" sz="1800" dirty="0" smtClean="0"/>
              <a:t>tak, aby nedocházelo k pochybení při výkonu veřejné moci</a:t>
            </a:r>
          </a:p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P</a:t>
            </a:r>
            <a:r>
              <a:rPr lang="cs-CZ" sz="1800" dirty="0" smtClean="0">
                <a:solidFill>
                  <a:srgbClr val="C00000"/>
                </a:solidFill>
              </a:rPr>
              <a:t>odoby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R</a:t>
            </a:r>
            <a:r>
              <a:rPr lang="cs-CZ" sz="1800" dirty="0" smtClean="0"/>
              <a:t>egres </a:t>
            </a:r>
            <a:r>
              <a:rPr lang="cs-CZ" sz="1800" dirty="0" smtClean="0"/>
              <a:t>státu </a:t>
            </a:r>
            <a:r>
              <a:rPr lang="cs-CZ" sz="1800" i="1" dirty="0" smtClean="0">
                <a:solidFill>
                  <a:srgbClr val="00287D"/>
                </a:solidFill>
              </a:rPr>
              <a:t>vůči nestátnímu </a:t>
            </a:r>
            <a:r>
              <a:rPr lang="cs-CZ" sz="1800" i="1" dirty="0" smtClean="0">
                <a:solidFill>
                  <a:srgbClr val="00287D"/>
                </a:solidFill>
              </a:rPr>
              <a:t>subjektu </a:t>
            </a:r>
            <a:r>
              <a:rPr lang="cs-CZ" sz="1800" dirty="0" smtClean="0"/>
              <a:t>(typicky ÚSC – přenesená </a:t>
            </a:r>
            <a:r>
              <a:rPr lang="cs-CZ" sz="1800" dirty="0" err="1" smtClean="0"/>
              <a:t>půs</a:t>
            </a:r>
            <a:r>
              <a:rPr lang="cs-CZ" sz="1800" dirty="0" smtClean="0"/>
              <a:t>.)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R</a:t>
            </a:r>
            <a:r>
              <a:rPr lang="cs-CZ" sz="1800" dirty="0" smtClean="0"/>
              <a:t>egres státu/ÚSC </a:t>
            </a:r>
            <a:r>
              <a:rPr lang="cs-CZ" sz="1800" i="1" dirty="0" smtClean="0">
                <a:solidFill>
                  <a:srgbClr val="00287D"/>
                </a:solidFill>
              </a:rPr>
              <a:t>vůči fyzickým osobám</a:t>
            </a:r>
          </a:p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O</a:t>
            </a:r>
            <a:r>
              <a:rPr lang="cs-CZ" sz="1800" dirty="0" smtClean="0">
                <a:solidFill>
                  <a:srgbClr val="C00000"/>
                </a:solidFill>
              </a:rPr>
              <a:t>dlišné </a:t>
            </a:r>
            <a:r>
              <a:rPr lang="cs-CZ" sz="1800" dirty="0" smtClean="0">
                <a:solidFill>
                  <a:srgbClr val="C00000"/>
                </a:solidFill>
              </a:rPr>
              <a:t>principy, resp. omezení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O</a:t>
            </a:r>
            <a:r>
              <a:rPr lang="cs-CZ" sz="1800" dirty="0" smtClean="0">
                <a:solidFill>
                  <a:srgbClr val="00287D"/>
                </a:solidFill>
              </a:rPr>
              <a:t>portunita</a:t>
            </a:r>
            <a:r>
              <a:rPr lang="cs-CZ" sz="1800" dirty="0" smtClean="0"/>
              <a:t> </a:t>
            </a:r>
            <a:r>
              <a:rPr lang="cs-CZ" sz="1800" dirty="0" smtClean="0"/>
              <a:t>(často předmětem novelizačních úvah)</a:t>
            </a:r>
          </a:p>
          <a:p>
            <a:pPr lvl="1" eaLnBrk="1" hangingPunct="1"/>
            <a:r>
              <a:rPr lang="cs-CZ" sz="1800" dirty="0" smtClean="0"/>
              <a:t>N</a:t>
            </a:r>
            <a:r>
              <a:rPr lang="cs-CZ" sz="1800" dirty="0" smtClean="0"/>
              <a:t>utnost </a:t>
            </a:r>
            <a:r>
              <a:rPr lang="cs-CZ" sz="1800" dirty="0" smtClean="0">
                <a:solidFill>
                  <a:srgbClr val="00287D"/>
                </a:solidFill>
              </a:rPr>
              <a:t>zavinění </a:t>
            </a:r>
            <a:r>
              <a:rPr lang="cs-CZ" sz="1800" dirty="0" smtClean="0"/>
              <a:t>(= subjektivní odpovědnost)</a:t>
            </a:r>
            <a:endParaRPr lang="cs-CZ" sz="1800" dirty="0" smtClean="0"/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L</a:t>
            </a:r>
            <a:r>
              <a:rPr lang="cs-CZ" sz="1800" dirty="0" smtClean="0">
                <a:solidFill>
                  <a:srgbClr val="00287D"/>
                </a:solidFill>
              </a:rPr>
              <a:t>imitace </a:t>
            </a:r>
            <a:r>
              <a:rPr lang="cs-CZ" sz="1800" dirty="0" smtClean="0">
                <a:solidFill>
                  <a:srgbClr val="00287D"/>
                </a:solidFill>
              </a:rPr>
              <a:t>pracovněprávními předpisy </a:t>
            </a:r>
            <a:r>
              <a:rPr lang="cs-CZ" sz="1800" dirty="0" smtClean="0"/>
              <a:t>+ možnost soudní moderace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P</a:t>
            </a:r>
            <a:r>
              <a:rPr lang="cs-CZ" sz="1800" dirty="0" smtClean="0">
                <a:solidFill>
                  <a:srgbClr val="00287D"/>
                </a:solidFill>
              </a:rPr>
              <a:t>romlčení </a:t>
            </a:r>
            <a:r>
              <a:rPr lang="cs-CZ" sz="1800" dirty="0" smtClean="0">
                <a:solidFill>
                  <a:srgbClr val="00287D"/>
                </a:solidFill>
              </a:rPr>
              <a:t>1 rok </a:t>
            </a:r>
            <a:r>
              <a:rPr lang="cs-CZ" sz="1800" dirty="0" smtClean="0"/>
              <a:t>od vyplacení odškodnění či původního </a:t>
            </a:r>
            <a:r>
              <a:rPr lang="cs-CZ" sz="1800" dirty="0" smtClean="0"/>
              <a:t>regresu</a:t>
            </a:r>
          </a:p>
          <a:p>
            <a:pPr lvl="1" eaLnBrk="1" hangingPunct="1"/>
            <a:r>
              <a:rPr lang="cs-CZ" sz="1800" i="1" dirty="0" smtClean="0"/>
              <a:t>= Ve výsledku zřetelně mírnější než odpovědnost státu/ÚSC</a:t>
            </a:r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Zvláštní </a:t>
            </a:r>
            <a:r>
              <a:rPr lang="cs-CZ" dirty="0" smtClean="0"/>
              <a:t>úpravy </a:t>
            </a:r>
            <a:r>
              <a:rPr lang="cs-CZ" dirty="0" smtClean="0"/>
              <a:t>odpovědnosti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dirty="0" smtClean="0">
                <a:solidFill>
                  <a:srgbClr val="C00000"/>
                </a:solidFill>
              </a:rPr>
              <a:t>Z</a:t>
            </a:r>
            <a:r>
              <a:rPr lang="cs-CZ" sz="1800" b="1" i="1" dirty="0" smtClean="0">
                <a:solidFill>
                  <a:srgbClr val="C00000"/>
                </a:solidFill>
              </a:rPr>
              <a:t>ákon </a:t>
            </a:r>
            <a:r>
              <a:rPr lang="cs-CZ" sz="1800" b="1" i="1" dirty="0" smtClean="0">
                <a:solidFill>
                  <a:srgbClr val="C00000"/>
                </a:solidFill>
              </a:rPr>
              <a:t>o Policii ČR </a:t>
            </a:r>
            <a:r>
              <a:rPr lang="cs-CZ" sz="1800" dirty="0" smtClean="0"/>
              <a:t>(§ 95 - § </a:t>
            </a:r>
            <a:r>
              <a:rPr lang="cs-CZ" sz="1800" dirty="0" smtClean="0"/>
              <a:t>96)</a:t>
            </a:r>
          </a:p>
          <a:p>
            <a:pPr lvl="1" eaLnBrk="1" hangingPunct="1"/>
            <a:r>
              <a:rPr lang="cs-CZ" sz="1800" i="1" dirty="0" smtClean="0"/>
              <a:t>S</a:t>
            </a:r>
            <a:r>
              <a:rPr lang="cs-CZ" sz="1800" i="1" dirty="0" smtClean="0"/>
              <a:t>tát </a:t>
            </a:r>
            <a:r>
              <a:rPr lang="cs-CZ" sz="1800" i="1" dirty="0" smtClean="0"/>
              <a:t>je povinen nahradit </a:t>
            </a:r>
            <a:r>
              <a:rPr lang="cs-CZ" sz="1800" i="1" dirty="0" smtClean="0">
                <a:solidFill>
                  <a:srgbClr val="00287D"/>
                </a:solidFill>
              </a:rPr>
              <a:t>škodu způsobenou policií v souvislosti s plněním úkolů</a:t>
            </a:r>
            <a:r>
              <a:rPr lang="cs-CZ" sz="1800" i="1" dirty="0" smtClean="0"/>
              <a:t> (to neplatí, pokud se jedná o škodu osobě, která zákrok </a:t>
            </a:r>
            <a:r>
              <a:rPr lang="cs-CZ" sz="1800" i="1" dirty="0" smtClean="0"/>
              <a:t>vyvolala)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</a:t>
            </a:r>
            <a:r>
              <a:rPr lang="cs-CZ" sz="1800" i="1" dirty="0" smtClean="0">
                <a:solidFill>
                  <a:srgbClr val="00287D"/>
                </a:solidFill>
              </a:rPr>
              <a:t>tát </a:t>
            </a:r>
            <a:r>
              <a:rPr lang="cs-CZ" sz="1800" i="1" dirty="0" smtClean="0">
                <a:solidFill>
                  <a:srgbClr val="00287D"/>
                </a:solidFill>
              </a:rPr>
              <a:t>taktéž odškodní </a:t>
            </a:r>
            <a:r>
              <a:rPr lang="cs-CZ" sz="1800" i="1" dirty="0" smtClean="0"/>
              <a:t>osobu, která poskytla pomoc policii či škodu vzniklou v souvislosti s pomocí poskytnutou </a:t>
            </a:r>
            <a:r>
              <a:rPr lang="cs-CZ" sz="1800" i="1" dirty="0" smtClean="0"/>
              <a:t>policii</a:t>
            </a:r>
          </a:p>
          <a:p>
            <a:pPr lvl="1" eaLnBrk="1" hangingPunct="1"/>
            <a:r>
              <a:rPr lang="pl-PL" sz="1800" dirty="0" smtClean="0"/>
              <a:t>= </a:t>
            </a:r>
            <a:r>
              <a:rPr lang="pl-PL" sz="1800" dirty="0" smtClean="0">
                <a:solidFill>
                  <a:srgbClr val="00287D"/>
                </a:solidFill>
              </a:rPr>
              <a:t>Odpovědnost za výkon veřejné moci </a:t>
            </a:r>
            <a:r>
              <a:rPr lang="pl-PL" sz="1800" b="1" dirty="0" smtClean="0">
                <a:solidFill>
                  <a:srgbClr val="00287D"/>
                </a:solidFill>
              </a:rPr>
              <a:t>v souladu s právem (!)</a:t>
            </a:r>
          </a:p>
          <a:p>
            <a:pPr lvl="1" eaLnBrk="1" hangingPunct="1"/>
            <a:r>
              <a:rPr lang="pl-PL" sz="1800" dirty="0" smtClean="0"/>
              <a:t>Obdobně také v některých dalších předpisech, např.:</a:t>
            </a:r>
          </a:p>
          <a:p>
            <a:pPr lvl="1" eaLnBrk="1" hangingPunct="1">
              <a:buNone/>
            </a:pPr>
            <a:endParaRPr lang="cs-CZ" sz="1800" b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b="1" i="1" dirty="0" smtClean="0">
                <a:solidFill>
                  <a:srgbClr val="C00000"/>
                </a:solidFill>
              </a:rPr>
              <a:t>Z</a:t>
            </a:r>
            <a:r>
              <a:rPr lang="cs-CZ" sz="1800" b="1" i="1" dirty="0" smtClean="0">
                <a:solidFill>
                  <a:srgbClr val="C00000"/>
                </a:solidFill>
              </a:rPr>
              <a:t>ákon </a:t>
            </a:r>
            <a:r>
              <a:rPr lang="cs-CZ" sz="1800" b="1" i="1" dirty="0" smtClean="0">
                <a:solidFill>
                  <a:srgbClr val="C00000"/>
                </a:solidFill>
              </a:rPr>
              <a:t>o obecní policii </a:t>
            </a:r>
            <a:r>
              <a:rPr lang="cs-CZ" sz="1800" dirty="0" smtClean="0"/>
              <a:t>(§ 24)</a:t>
            </a:r>
          </a:p>
          <a:p>
            <a:pPr eaLnBrk="1" hangingPunct="1"/>
            <a:r>
              <a:rPr lang="cs-CZ" sz="1800" b="1" i="1" dirty="0" smtClean="0">
                <a:solidFill>
                  <a:srgbClr val="C00000"/>
                </a:solidFill>
              </a:rPr>
              <a:t>Zákon </a:t>
            </a:r>
            <a:r>
              <a:rPr lang="cs-CZ" sz="1800" b="1" i="1" dirty="0" smtClean="0">
                <a:solidFill>
                  <a:srgbClr val="C00000"/>
                </a:solidFill>
              </a:rPr>
              <a:t>o ozbrojených silách ČR </a:t>
            </a:r>
            <a:r>
              <a:rPr lang="cs-CZ" sz="1800" dirty="0" smtClean="0"/>
              <a:t>(§ 43</a:t>
            </a:r>
            <a:r>
              <a:rPr lang="cs-CZ" sz="1800" dirty="0" smtClean="0"/>
              <a:t>)</a:t>
            </a:r>
            <a:endParaRPr lang="cs-CZ" sz="1800" b="1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b="1" i="1" dirty="0" smtClean="0">
                <a:solidFill>
                  <a:srgbClr val="C00000"/>
                </a:solidFill>
              </a:rPr>
              <a:t>Z</a:t>
            </a:r>
            <a:r>
              <a:rPr lang="cs-CZ" sz="1800" b="1" i="1" dirty="0" smtClean="0">
                <a:solidFill>
                  <a:srgbClr val="C00000"/>
                </a:solidFill>
              </a:rPr>
              <a:t>ákon </a:t>
            </a:r>
            <a:r>
              <a:rPr lang="cs-CZ" sz="1800" b="1" i="1" dirty="0" smtClean="0">
                <a:solidFill>
                  <a:srgbClr val="C00000"/>
                </a:solidFill>
              </a:rPr>
              <a:t>o BIS </a:t>
            </a:r>
            <a:r>
              <a:rPr lang="cs-CZ" sz="1800" dirty="0" smtClean="0"/>
              <a:t>(§ 17)</a:t>
            </a:r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Krizový zákon </a:t>
            </a:r>
            <a:r>
              <a:rPr lang="cs-CZ" sz="1800" dirty="0" smtClean="0"/>
              <a:t>(§ 36)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Obecná východiska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áruky </a:t>
            </a:r>
            <a:r>
              <a:rPr lang="cs-CZ" sz="1800" b="1" dirty="0" smtClean="0">
                <a:solidFill>
                  <a:srgbClr val="C00000"/>
                </a:solidFill>
              </a:rPr>
              <a:t>zákonnosti ve VS</a:t>
            </a:r>
          </a:p>
          <a:p>
            <a:pPr lvl="1" eaLnBrk="1" hangingPunct="1"/>
            <a:r>
              <a:rPr lang="cs-CZ" sz="1800" dirty="0" smtClean="0"/>
              <a:t>U</a:t>
            </a:r>
            <a:r>
              <a:rPr lang="cs-CZ" sz="1800" dirty="0" smtClean="0"/>
              <a:t>rčitý </a:t>
            </a:r>
            <a:r>
              <a:rPr lang="cs-CZ" sz="1800" dirty="0" smtClean="0"/>
              <a:t>systém </a:t>
            </a:r>
            <a:r>
              <a:rPr lang="cs-CZ" sz="1800" i="1" dirty="0" smtClean="0"/>
              <a:t>právních</a:t>
            </a:r>
            <a:r>
              <a:rPr lang="cs-CZ" sz="1800" dirty="0" smtClean="0"/>
              <a:t> záruk</a:t>
            </a:r>
          </a:p>
          <a:p>
            <a:pPr lvl="1" eaLnBrk="1" hangingPunct="1"/>
            <a:r>
              <a:rPr lang="cs-CZ" sz="1800" dirty="0" smtClean="0"/>
              <a:t>S</a:t>
            </a:r>
            <a:r>
              <a:rPr lang="cs-CZ" sz="1800" dirty="0" smtClean="0"/>
              <a:t>oučástí </a:t>
            </a:r>
            <a:r>
              <a:rPr lang="cs-CZ" sz="1800" dirty="0" smtClean="0"/>
              <a:t>tohoto systému pravidelně také </a:t>
            </a:r>
            <a:r>
              <a:rPr lang="cs-CZ" sz="1800" i="1" dirty="0" smtClean="0">
                <a:solidFill>
                  <a:srgbClr val="00287D"/>
                </a:solidFill>
              </a:rPr>
              <a:t>(právní) </a:t>
            </a:r>
            <a:r>
              <a:rPr lang="cs-CZ" sz="1800" b="1" i="1" dirty="0" smtClean="0">
                <a:solidFill>
                  <a:srgbClr val="00287D"/>
                </a:solidFill>
              </a:rPr>
              <a:t>odpovědnost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O</a:t>
            </a:r>
            <a:r>
              <a:rPr lang="cs-CZ" sz="1800" b="1" dirty="0" smtClean="0">
                <a:solidFill>
                  <a:srgbClr val="7030A0"/>
                </a:solidFill>
              </a:rPr>
              <a:t>dpovědnost</a:t>
            </a:r>
            <a:r>
              <a:rPr lang="cs-CZ" sz="1800" b="1" dirty="0" smtClean="0"/>
              <a:t> </a:t>
            </a:r>
            <a:r>
              <a:rPr lang="cs-CZ" sz="1800" dirty="0" smtClean="0"/>
              <a:t>= nepříznivý následek porušení právní povinnosti</a:t>
            </a:r>
          </a:p>
          <a:p>
            <a:pPr eaLnBrk="1" hangingPunct="1"/>
            <a:r>
              <a:rPr lang="cs-CZ" sz="1800" dirty="0" smtClean="0"/>
              <a:t>P</a:t>
            </a:r>
            <a:r>
              <a:rPr lang="cs-CZ" sz="1800" dirty="0" smtClean="0"/>
              <a:t>ři </a:t>
            </a:r>
            <a:r>
              <a:rPr lang="cs-CZ" sz="1800" dirty="0" smtClean="0"/>
              <a:t>výkonu VS rozlišovány </a:t>
            </a:r>
            <a:r>
              <a:rPr lang="cs-CZ" sz="1800" dirty="0" smtClean="0">
                <a:solidFill>
                  <a:srgbClr val="00287D"/>
                </a:solidFill>
              </a:rPr>
              <a:t>dvě obecné </a:t>
            </a:r>
            <a:r>
              <a:rPr lang="cs-CZ" sz="1800" dirty="0" smtClean="0">
                <a:solidFill>
                  <a:srgbClr val="00287D"/>
                </a:solidFill>
              </a:rPr>
              <a:t>roviny: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S</a:t>
            </a:r>
            <a:r>
              <a:rPr lang="cs-CZ" sz="1800" i="1" dirty="0" err="1" smtClean="0">
                <a:solidFill>
                  <a:srgbClr val="00287D"/>
                </a:solidFill>
              </a:rPr>
              <a:t>právněprávní</a:t>
            </a:r>
            <a:r>
              <a:rPr lang="cs-CZ" sz="1800" i="1" dirty="0" smtClean="0">
                <a:solidFill>
                  <a:srgbClr val="00287D"/>
                </a:solidFill>
              </a:rPr>
              <a:t> odpovědnost (viz příslušná přednáška)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O</a:t>
            </a:r>
            <a:r>
              <a:rPr lang="cs-CZ" sz="1800" b="1" i="1" dirty="0" smtClean="0">
                <a:solidFill>
                  <a:srgbClr val="00287D"/>
                </a:solidFill>
              </a:rPr>
              <a:t>dpovědnost </a:t>
            </a:r>
            <a:r>
              <a:rPr lang="cs-CZ" sz="1800" b="1" i="1" dirty="0" smtClean="0">
                <a:solidFill>
                  <a:srgbClr val="00287D"/>
                </a:solidFill>
              </a:rPr>
              <a:t>za škodu </a:t>
            </a:r>
            <a:r>
              <a:rPr lang="cs-CZ" sz="1800" i="1" dirty="0" smtClean="0">
                <a:solidFill>
                  <a:srgbClr val="00287D"/>
                </a:solidFill>
              </a:rPr>
              <a:t>(včetně nemajetkové újmy)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O</a:t>
            </a:r>
            <a:r>
              <a:rPr lang="cs-CZ" sz="1800" dirty="0" smtClean="0"/>
              <a:t>dpovědnost </a:t>
            </a:r>
            <a:r>
              <a:rPr lang="cs-CZ" sz="1800" dirty="0" smtClean="0"/>
              <a:t>subjektu VS za škodu způsobenou při výkonu VS -           </a:t>
            </a:r>
            <a:r>
              <a:rPr lang="cs-CZ" sz="1800" dirty="0" smtClean="0">
                <a:solidFill>
                  <a:srgbClr val="C00000"/>
                </a:solidFill>
              </a:rPr>
              <a:t>možné </a:t>
            </a:r>
            <a:r>
              <a:rPr lang="cs-CZ" sz="1800" dirty="0" smtClean="0">
                <a:solidFill>
                  <a:srgbClr val="C00000"/>
                </a:solidFill>
              </a:rPr>
              <a:t>přístupy: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</a:t>
            </a:r>
            <a:r>
              <a:rPr lang="cs-CZ" sz="1800" i="1" dirty="0" smtClean="0">
                <a:solidFill>
                  <a:srgbClr val="00287D"/>
                </a:solidFill>
              </a:rPr>
              <a:t>becný </a:t>
            </a:r>
            <a:r>
              <a:rPr lang="cs-CZ" sz="1800" i="1" dirty="0" smtClean="0">
                <a:solidFill>
                  <a:srgbClr val="00287D"/>
                </a:solidFill>
              </a:rPr>
              <a:t>(</a:t>
            </a:r>
            <a:r>
              <a:rPr lang="cs-CZ" sz="1800" i="1" dirty="0" err="1" smtClean="0">
                <a:solidFill>
                  <a:srgbClr val="00287D"/>
                </a:solidFill>
              </a:rPr>
              <a:t>soukromorpávní</a:t>
            </a:r>
            <a:r>
              <a:rPr lang="cs-CZ" sz="1800" i="1" dirty="0" smtClean="0">
                <a:solidFill>
                  <a:srgbClr val="00287D"/>
                </a:solidFill>
              </a:rPr>
              <a:t>) režim odpovědnosti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</a:t>
            </a:r>
            <a:r>
              <a:rPr lang="cs-CZ" sz="1800" i="1" dirty="0" smtClean="0">
                <a:solidFill>
                  <a:srgbClr val="00287D"/>
                </a:solidFill>
              </a:rPr>
              <a:t>pecifický (= modifikovaný, „veřejnoprávní“) </a:t>
            </a:r>
            <a:r>
              <a:rPr lang="cs-CZ" sz="1800" i="1" dirty="0" smtClean="0">
                <a:solidFill>
                  <a:srgbClr val="00287D"/>
                </a:solidFill>
              </a:rPr>
              <a:t>režim odpovědnosti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Obecná východiska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R</a:t>
            </a:r>
            <a:r>
              <a:rPr lang="cs-CZ" sz="1800" b="1" dirty="0" smtClean="0">
                <a:solidFill>
                  <a:srgbClr val="7030A0"/>
                </a:solidFill>
              </a:rPr>
              <a:t>ůzné </a:t>
            </a:r>
            <a:r>
              <a:rPr lang="cs-CZ" sz="1800" b="1" dirty="0" smtClean="0">
                <a:solidFill>
                  <a:srgbClr val="7030A0"/>
                </a:solidFill>
              </a:rPr>
              <a:t>přístupy </a:t>
            </a:r>
            <a:r>
              <a:rPr lang="cs-CZ" sz="1800" dirty="0" smtClean="0"/>
              <a:t>v různých právních </a:t>
            </a:r>
            <a:r>
              <a:rPr lang="cs-CZ" sz="1800" dirty="0" smtClean="0"/>
              <a:t>řádech, </a:t>
            </a:r>
            <a:r>
              <a:rPr lang="cs-CZ" sz="1800" dirty="0" smtClean="0">
                <a:solidFill>
                  <a:srgbClr val="7030A0"/>
                </a:solidFill>
              </a:rPr>
              <a:t>v </a:t>
            </a:r>
            <a:r>
              <a:rPr lang="cs-CZ" sz="1800" dirty="0" smtClean="0">
                <a:solidFill>
                  <a:srgbClr val="7030A0"/>
                </a:solidFill>
              </a:rPr>
              <a:t>ČR platí, </a:t>
            </a:r>
            <a:r>
              <a:rPr lang="cs-CZ" sz="1800" dirty="0" smtClean="0">
                <a:solidFill>
                  <a:srgbClr val="7030A0"/>
                </a:solidFill>
              </a:rPr>
              <a:t>že:</a:t>
            </a:r>
            <a:endParaRPr lang="cs-CZ" sz="1800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dirty="0" smtClean="0"/>
              <a:t>J</a:t>
            </a:r>
            <a:r>
              <a:rPr lang="cs-CZ" sz="1800" dirty="0" smtClean="0"/>
              <a:t>de-li o tzv. </a:t>
            </a:r>
            <a:r>
              <a:rPr lang="cs-CZ" sz="1800" i="1" dirty="0" err="1" smtClean="0">
                <a:solidFill>
                  <a:srgbClr val="C00000"/>
                </a:solidFill>
              </a:rPr>
              <a:t>nevrchnostenskou</a:t>
            </a:r>
            <a:r>
              <a:rPr lang="cs-CZ" sz="1800" i="1" dirty="0" smtClean="0">
                <a:solidFill>
                  <a:srgbClr val="C00000"/>
                </a:solidFill>
              </a:rPr>
              <a:t> správu</a:t>
            </a:r>
            <a:r>
              <a:rPr lang="cs-CZ" sz="1800" dirty="0" smtClean="0"/>
              <a:t>, subjekt VS odpovídá v režimu </a:t>
            </a:r>
            <a:r>
              <a:rPr lang="cs-CZ" sz="1800" b="1" dirty="0" smtClean="0">
                <a:solidFill>
                  <a:srgbClr val="00287D"/>
                </a:solidFill>
              </a:rPr>
              <a:t>soukromoprávní odpovědnosti za škodu</a:t>
            </a:r>
          </a:p>
          <a:p>
            <a:pPr lvl="1" eaLnBrk="1" hangingPunct="1"/>
            <a:r>
              <a:rPr lang="cs-CZ" sz="1800" dirty="0" smtClean="0"/>
              <a:t>J</a:t>
            </a:r>
            <a:r>
              <a:rPr lang="cs-CZ" sz="1800" dirty="0" smtClean="0"/>
              <a:t>de-li </a:t>
            </a:r>
            <a:r>
              <a:rPr lang="cs-CZ" sz="1800" dirty="0" smtClean="0"/>
              <a:t>o </a:t>
            </a:r>
            <a:r>
              <a:rPr lang="cs-CZ" sz="1800" dirty="0" smtClean="0"/>
              <a:t>tzv</a:t>
            </a:r>
            <a:r>
              <a:rPr lang="cs-CZ" sz="1800" dirty="0" smtClean="0"/>
              <a:t>. </a:t>
            </a:r>
            <a:r>
              <a:rPr lang="cs-CZ" sz="1800" i="1" dirty="0" smtClean="0">
                <a:solidFill>
                  <a:srgbClr val="C00000"/>
                </a:solidFill>
              </a:rPr>
              <a:t>vrchnostenskou správu</a:t>
            </a:r>
            <a:r>
              <a:rPr lang="cs-CZ" sz="1800" dirty="0" smtClean="0"/>
              <a:t>, subjekt </a:t>
            </a:r>
            <a:r>
              <a:rPr lang="cs-CZ" sz="1800" dirty="0" smtClean="0"/>
              <a:t>VS odpovídá ve specifickém režimu </a:t>
            </a:r>
            <a:r>
              <a:rPr lang="cs-CZ" sz="1800" b="1" dirty="0" smtClean="0">
                <a:solidFill>
                  <a:srgbClr val="00287D"/>
                </a:solidFill>
              </a:rPr>
              <a:t>odpovědnosti za škodu pří výkonu veřejné moci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V</a:t>
            </a:r>
            <a:r>
              <a:rPr lang="cs-CZ" sz="1800" b="1" dirty="0" smtClean="0">
                <a:solidFill>
                  <a:srgbClr val="7030A0"/>
                </a:solidFill>
              </a:rPr>
              <a:t> </a:t>
            </a:r>
            <a:r>
              <a:rPr lang="cs-CZ" sz="1800" b="1" dirty="0" smtClean="0">
                <a:solidFill>
                  <a:srgbClr val="7030A0"/>
                </a:solidFill>
              </a:rPr>
              <a:t>čem je význam specifické úpravy?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</a:t>
            </a:r>
            <a:r>
              <a:rPr lang="cs-CZ" sz="1800" i="1" dirty="0" smtClean="0">
                <a:solidFill>
                  <a:srgbClr val="00287D"/>
                </a:solidFill>
              </a:rPr>
              <a:t>odifikace </a:t>
            </a:r>
            <a:r>
              <a:rPr lang="cs-CZ" sz="1800" i="1" dirty="0" smtClean="0">
                <a:solidFill>
                  <a:srgbClr val="00287D"/>
                </a:solidFill>
              </a:rPr>
              <a:t>různých aspektů, zejm.: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Z</a:t>
            </a:r>
            <a:r>
              <a:rPr lang="cs-CZ" sz="1800" dirty="0" smtClean="0"/>
              <a:t>vláštní předpoklady odpovědnosti („formy protiprávnosti“)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Někdy také odpovědnost </a:t>
            </a:r>
            <a:r>
              <a:rPr lang="cs-CZ" sz="1800" dirty="0" smtClean="0"/>
              <a:t>za škodu vzniklou </a:t>
            </a:r>
            <a:r>
              <a:rPr lang="cs-CZ" sz="1800" i="1" dirty="0" smtClean="0"/>
              <a:t>v souladu s </a:t>
            </a:r>
            <a:r>
              <a:rPr lang="cs-CZ" sz="1800" i="1" dirty="0" smtClean="0"/>
              <a:t>právem, </a:t>
            </a:r>
            <a:r>
              <a:rPr lang="cs-CZ" sz="1800" dirty="0" smtClean="0"/>
              <a:t>tedy </a:t>
            </a:r>
            <a:r>
              <a:rPr lang="cs-CZ" sz="1800" dirty="0" smtClean="0"/>
              <a:t>v danou chvíli „korektním“ postupem orgánů veřejné </a:t>
            </a:r>
            <a:r>
              <a:rPr lang="cs-CZ" sz="1800" dirty="0" smtClean="0"/>
              <a:t>moci (podrobněji viz dále)</a:t>
            </a:r>
            <a:endParaRPr lang="cs-CZ" sz="1800" dirty="0" smtClean="0"/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ředvídá </a:t>
            </a:r>
            <a:r>
              <a:rPr lang="cs-CZ" sz="1800" i="1" dirty="0" smtClean="0">
                <a:solidFill>
                  <a:srgbClr val="00287D"/>
                </a:solidFill>
              </a:rPr>
              <a:t>ji </a:t>
            </a:r>
            <a:r>
              <a:rPr lang="cs-CZ" sz="1800" b="1" i="1" dirty="0" smtClean="0">
                <a:solidFill>
                  <a:srgbClr val="00287D"/>
                </a:solidFill>
              </a:rPr>
              <a:t>Listina </a:t>
            </a:r>
            <a:r>
              <a:rPr lang="cs-CZ" sz="1800" i="1" dirty="0" smtClean="0">
                <a:solidFill>
                  <a:srgbClr val="00287D"/>
                </a:solidFill>
              </a:rPr>
              <a:t>základních práv a </a:t>
            </a:r>
            <a:r>
              <a:rPr lang="cs-CZ" sz="1800" i="1" dirty="0" smtClean="0">
                <a:solidFill>
                  <a:srgbClr val="00287D"/>
                </a:solidFill>
              </a:rPr>
              <a:t>svobod (čl. 36 odst. 3)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Právní úprava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Č</a:t>
            </a:r>
            <a:r>
              <a:rPr lang="cs-CZ" sz="1800" b="1" dirty="0" smtClean="0">
                <a:solidFill>
                  <a:srgbClr val="C00000"/>
                </a:solidFill>
              </a:rPr>
              <a:t>l</a:t>
            </a:r>
            <a:r>
              <a:rPr lang="cs-CZ" sz="1800" b="1" dirty="0" smtClean="0">
                <a:solidFill>
                  <a:srgbClr val="C00000"/>
                </a:solidFill>
              </a:rPr>
              <a:t>. 36 odst. 3 Listiny základních práv a svobod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(3) Každý má právo na náhradu škody způsobené mu nezákonným rozhodnutím soudu, jiného státního orgánu či orgánu veřejné správy nebo nesprávným úředním postupem.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(4) Podmínky a podrobnosti upravuje zákon.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Právní úprava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dirty="0" smtClean="0">
                <a:solidFill>
                  <a:srgbClr val="C00000"/>
                </a:solidFill>
              </a:rPr>
              <a:t>Z</a:t>
            </a:r>
            <a:r>
              <a:rPr lang="cs-CZ" sz="1800" b="1" i="1" u="sng" dirty="0" smtClean="0">
                <a:solidFill>
                  <a:srgbClr val="C00000"/>
                </a:solidFill>
              </a:rPr>
              <a:t>ákon </a:t>
            </a:r>
            <a:r>
              <a:rPr lang="cs-CZ" sz="1800" b="1" i="1" u="sng" dirty="0" smtClean="0">
                <a:solidFill>
                  <a:srgbClr val="C00000"/>
                </a:solidFill>
              </a:rPr>
              <a:t>č. 82/1998 Sb.</a:t>
            </a:r>
            <a:r>
              <a:rPr lang="cs-CZ" sz="1800" i="1" dirty="0" smtClean="0">
                <a:solidFill>
                  <a:srgbClr val="C00000"/>
                </a:solidFill>
              </a:rPr>
              <a:t>, o odpovědnosti za škodu způsobenou při výkonu veřejné moci rozhodnutím nebo nesprávným úředním postupem…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řípadně také </a:t>
            </a:r>
            <a:r>
              <a:rPr lang="cs-CZ" sz="1800" dirty="0" smtClean="0">
                <a:solidFill>
                  <a:srgbClr val="00287D"/>
                </a:solidFill>
              </a:rPr>
              <a:t>některé </a:t>
            </a:r>
            <a:r>
              <a:rPr lang="cs-CZ" sz="1800" dirty="0" smtClean="0">
                <a:solidFill>
                  <a:srgbClr val="00287D"/>
                </a:solidFill>
              </a:rPr>
              <a:t>další zákony </a:t>
            </a:r>
            <a:r>
              <a:rPr lang="cs-CZ" sz="1800" dirty="0" smtClean="0"/>
              <a:t>(viz dále)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A</a:t>
            </a:r>
            <a:r>
              <a:rPr lang="cs-CZ" sz="1800" dirty="0" smtClean="0"/>
              <a:t>le </a:t>
            </a:r>
            <a:r>
              <a:rPr lang="cs-CZ" sz="1800" dirty="0" smtClean="0"/>
              <a:t>také </a:t>
            </a:r>
            <a:r>
              <a:rPr lang="cs-CZ" sz="1800" b="1" i="1" u="sng" dirty="0" smtClean="0">
                <a:solidFill>
                  <a:srgbClr val="C00000"/>
                </a:solidFill>
              </a:rPr>
              <a:t>občanský </a:t>
            </a:r>
            <a:r>
              <a:rPr lang="cs-CZ" sz="1800" b="1" i="1" u="sng" dirty="0" smtClean="0">
                <a:solidFill>
                  <a:srgbClr val="C00000"/>
                </a:solidFill>
              </a:rPr>
              <a:t>zákoník</a:t>
            </a:r>
            <a:r>
              <a:rPr lang="cs-CZ" sz="1800" i="1" u="sng" dirty="0" smtClean="0">
                <a:solidFill>
                  <a:srgbClr val="C00000"/>
                </a:solidFill>
              </a:rPr>
              <a:t> (z. č. 89/2012 Sb.)</a:t>
            </a:r>
            <a:endParaRPr lang="cs-CZ" sz="1800" i="1" u="sng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odpovědnost za škodu při výkonu veřejné moci svou povahou =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modifkovaná</a:t>
            </a:r>
            <a:r>
              <a:rPr lang="cs-CZ" sz="1800" b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soukromoprávní odpovědnost za škodu</a:t>
            </a:r>
          </a:p>
          <a:p>
            <a:pPr lvl="1" eaLnBrk="1" hangingPunct="1"/>
            <a:r>
              <a:rPr lang="cs-CZ" sz="1800" dirty="0" smtClean="0"/>
              <a:t>nejsou-li určité aspekty upraveny zvlášť, použije se občanský zákoník   (</a:t>
            </a:r>
            <a:r>
              <a:rPr lang="cs-CZ" sz="1800" b="1" dirty="0" smtClean="0">
                <a:solidFill>
                  <a:srgbClr val="00287D"/>
                </a:solidFill>
              </a:rPr>
              <a:t>= subsidiarita OZ </a:t>
            </a:r>
            <a:r>
              <a:rPr lang="cs-CZ" sz="1800" dirty="0" smtClean="0"/>
              <a:t>- výslovně v § 26 z. č. </a:t>
            </a:r>
            <a:r>
              <a:rPr lang="cs-CZ" sz="1800" dirty="0" smtClean="0"/>
              <a:t>82/1998 </a:t>
            </a:r>
            <a:r>
              <a:rPr lang="cs-CZ" sz="1800" dirty="0" smtClean="0"/>
              <a:t>Sb.)</a:t>
            </a:r>
          </a:p>
          <a:p>
            <a:pPr lvl="1" eaLnBrk="1" hangingPunct="1"/>
            <a:r>
              <a:rPr lang="cs-CZ" sz="1800" dirty="0" smtClean="0"/>
              <a:t>z OZ zejména </a:t>
            </a:r>
            <a:r>
              <a:rPr lang="cs-CZ" sz="1800" i="1" dirty="0" smtClean="0">
                <a:solidFill>
                  <a:srgbClr val="00287D"/>
                </a:solidFill>
              </a:rPr>
              <a:t>rozsah a způsob náhrady škody</a:t>
            </a:r>
          </a:p>
          <a:p>
            <a:pPr lvl="1" eaLnBrk="1" hangingPunct="1"/>
            <a:endParaRPr lang="cs-CZ" sz="1800" b="1" dirty="0" smtClean="0"/>
          </a:p>
          <a:p>
            <a:pPr eaLnBrk="1" hangingPunct="1"/>
            <a:r>
              <a:rPr lang="cs-CZ" sz="1800" dirty="0" smtClean="0"/>
              <a:t>v případě odpovědnosti za škodu při výkonu veřejné moci se také uplatní </a:t>
            </a:r>
            <a:r>
              <a:rPr lang="cs-CZ" sz="1800" b="1" dirty="0" smtClean="0">
                <a:solidFill>
                  <a:srgbClr val="00287D"/>
                </a:solidFill>
              </a:rPr>
              <a:t>obecné </a:t>
            </a:r>
            <a:r>
              <a:rPr lang="cs-CZ" sz="1800" b="1" dirty="0" smtClean="0">
                <a:solidFill>
                  <a:srgbClr val="00287D"/>
                </a:solidFill>
              </a:rPr>
              <a:t>předpoklady </a:t>
            </a:r>
            <a:r>
              <a:rPr lang="cs-CZ" sz="1800" b="1" dirty="0" smtClean="0">
                <a:solidFill>
                  <a:srgbClr val="00287D"/>
                </a:solidFill>
              </a:rPr>
              <a:t>odpovědnosti za škodu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s některými modifikacemi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Odpovědnost podle </a:t>
            </a:r>
            <a:r>
              <a:rPr lang="cs-CZ" dirty="0" smtClean="0"/>
              <a:t>z. č. </a:t>
            </a:r>
            <a:r>
              <a:rPr lang="cs-CZ" dirty="0" smtClean="0"/>
              <a:t>82/1998 </a:t>
            </a:r>
            <a:r>
              <a:rPr lang="cs-CZ" dirty="0" smtClean="0"/>
              <a:t>Sb.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Zákon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</a:rPr>
              <a:t>č. 82/1998 Sb. obecně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„Provádí</a:t>
            </a:r>
            <a:r>
              <a:rPr lang="cs-CZ" sz="1800" i="1" dirty="0" smtClean="0">
                <a:solidFill>
                  <a:srgbClr val="00287D"/>
                </a:solidFill>
              </a:rPr>
              <a:t>“ Listinu</a:t>
            </a: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dškodnění </a:t>
            </a:r>
            <a:r>
              <a:rPr lang="cs-CZ" sz="1800" dirty="0" smtClean="0"/>
              <a:t>se lze domáhat </a:t>
            </a:r>
            <a:r>
              <a:rPr lang="cs-CZ" sz="1800" i="1" dirty="0" smtClean="0">
                <a:solidFill>
                  <a:srgbClr val="00287D"/>
                </a:solidFill>
              </a:rPr>
              <a:t>jen jeho prostřednictvím                      </a:t>
            </a:r>
            <a:r>
              <a:rPr lang="cs-CZ" sz="1800" dirty="0" smtClean="0"/>
              <a:t>(přímá aplikace čl. 36 odst. </a:t>
            </a:r>
            <a:r>
              <a:rPr lang="cs-CZ" sz="1800" dirty="0" smtClean="0"/>
              <a:t>3 LZPS </a:t>
            </a:r>
            <a:r>
              <a:rPr lang="cs-CZ" sz="1800" dirty="0" smtClean="0"/>
              <a:t>judikaturou stabilně vylučována)</a:t>
            </a:r>
          </a:p>
          <a:p>
            <a:pPr lvl="1" eaLnBrk="1" hangingPunct="1"/>
            <a:r>
              <a:rPr lang="cs-CZ" sz="1800" dirty="0" smtClean="0"/>
              <a:t>S</a:t>
            </a:r>
            <a:r>
              <a:rPr lang="cs-CZ" sz="1800" dirty="0" smtClean="0"/>
              <a:t>tanoví </a:t>
            </a:r>
            <a:r>
              <a:rPr lang="cs-CZ" sz="1800" dirty="0" smtClean="0"/>
              <a:t>nejen podmínky a podrobnosti, ale také </a:t>
            </a:r>
            <a:r>
              <a:rPr lang="cs-CZ" sz="1800" i="1" dirty="0" smtClean="0">
                <a:solidFill>
                  <a:srgbClr val="00287D"/>
                </a:solidFill>
              </a:rPr>
              <a:t>některá omezení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becně </a:t>
            </a:r>
            <a:r>
              <a:rPr lang="cs-CZ" sz="1800" dirty="0" smtClean="0"/>
              <a:t>určitá </a:t>
            </a:r>
            <a:r>
              <a:rPr lang="cs-CZ" sz="1800" dirty="0" smtClean="0">
                <a:solidFill>
                  <a:srgbClr val="C00000"/>
                </a:solidFill>
              </a:rPr>
              <a:t>proporcionalita mezi</a:t>
            </a:r>
          </a:p>
          <a:p>
            <a:pPr marL="1200150" lvl="2" indent="-285750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Odškodňováním za pochybení veřejné moci </a:t>
            </a:r>
            <a:r>
              <a:rPr lang="cs-CZ" sz="1800" dirty="0" smtClean="0"/>
              <a:t>(ochrana </a:t>
            </a:r>
            <a:r>
              <a:rPr lang="cs-CZ" sz="1800" dirty="0" smtClean="0"/>
              <a:t>práva na náhradu škody či  veřejný zájem na „kultivaci“ výkonu veřejné moci)</a:t>
            </a:r>
          </a:p>
          <a:p>
            <a:pPr marL="1200150" lvl="2" indent="-285750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Z</a:t>
            </a:r>
            <a:r>
              <a:rPr lang="cs-CZ" sz="1800" i="1" dirty="0" smtClean="0">
                <a:solidFill>
                  <a:srgbClr val="00287D"/>
                </a:solidFill>
              </a:rPr>
              <a:t>achováním </a:t>
            </a:r>
            <a:r>
              <a:rPr lang="cs-CZ" sz="1800" i="1" dirty="0" smtClean="0">
                <a:solidFill>
                  <a:srgbClr val="00287D"/>
                </a:solidFill>
              </a:rPr>
              <a:t>výkonu veřejné moci </a:t>
            </a:r>
            <a:r>
              <a:rPr lang="cs-CZ" sz="1800" dirty="0" smtClean="0"/>
              <a:t>(</a:t>
            </a:r>
            <a:r>
              <a:rPr lang="cs-CZ" sz="1800" b="1" dirty="0" smtClean="0"/>
              <a:t>x</a:t>
            </a:r>
            <a:r>
              <a:rPr lang="cs-CZ" sz="1800" dirty="0" smtClean="0"/>
              <a:t> nepřiměřené odstrašení hrozbou odškodňování </a:t>
            </a:r>
            <a:r>
              <a:rPr lang="cs-CZ" sz="1800" dirty="0" smtClean="0"/>
              <a:t>a s tím související zdrženlivý výkon veřejné moci – v této souvislosti tzv. </a:t>
            </a:r>
            <a:r>
              <a:rPr lang="cs-CZ" sz="1800" i="1" dirty="0" err="1" smtClean="0"/>
              <a:t>chilling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effect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2" eaLnBrk="1" hangingPunct="1"/>
            <a:r>
              <a:rPr lang="cs-CZ" sz="1800" i="1" dirty="0" smtClean="0"/>
              <a:t>(</a:t>
            </a:r>
            <a:r>
              <a:rPr lang="cs-CZ" sz="1800" i="1" dirty="0" smtClean="0"/>
              <a:t>O</a:t>
            </a:r>
            <a:r>
              <a:rPr lang="cs-CZ" sz="1800" i="1" dirty="0" smtClean="0"/>
              <a:t>dpovědnost za škodu při výkonu veřejné </a:t>
            </a:r>
            <a:r>
              <a:rPr lang="cs-CZ" sz="1800" i="1" dirty="0" smtClean="0"/>
              <a:t>moci proto může </a:t>
            </a:r>
            <a:r>
              <a:rPr lang="cs-CZ" sz="1800" i="1" dirty="0" smtClean="0"/>
              <a:t>být - hypoteticky - </a:t>
            </a:r>
            <a:r>
              <a:rPr lang="cs-CZ" sz="1800" i="1" dirty="0" smtClean="0"/>
              <a:t>přísnější </a:t>
            </a:r>
            <a:r>
              <a:rPr lang="cs-CZ" sz="1800" i="1" dirty="0" smtClean="0"/>
              <a:t>než obecná </a:t>
            </a:r>
            <a:r>
              <a:rPr lang="cs-CZ" sz="1800" i="1" dirty="0" smtClean="0"/>
              <a:t>odpovědnost </a:t>
            </a:r>
            <a:r>
              <a:rPr lang="cs-CZ" sz="1800" i="1" dirty="0" smtClean="0"/>
              <a:t>za </a:t>
            </a:r>
            <a:r>
              <a:rPr lang="cs-CZ" sz="1800" i="1" dirty="0" smtClean="0"/>
              <a:t>škodu)</a:t>
            </a:r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9915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</a:t>
            </a:r>
            <a:r>
              <a:rPr lang="cs-CZ" dirty="0" smtClean="0"/>
              <a:t>- </a:t>
            </a:r>
            <a:r>
              <a:rPr lang="cs-CZ" i="1" dirty="0" smtClean="0"/>
              <a:t>výkon veřejné moci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D</a:t>
            </a:r>
            <a:r>
              <a:rPr lang="cs-CZ" sz="1800" b="1" dirty="0" smtClean="0">
                <a:solidFill>
                  <a:srgbClr val="C00000"/>
                </a:solidFill>
              </a:rPr>
              <a:t>opadá </a:t>
            </a:r>
            <a:r>
              <a:rPr lang="cs-CZ" sz="1800" b="1" dirty="0" smtClean="0">
                <a:solidFill>
                  <a:srgbClr val="C00000"/>
                </a:solidFill>
              </a:rPr>
              <a:t>na </a:t>
            </a:r>
            <a:r>
              <a:rPr lang="cs-CZ" sz="1800" dirty="0" smtClean="0">
                <a:solidFill>
                  <a:srgbClr val="C00000"/>
                </a:solidFill>
              </a:rPr>
              <a:t>výkon </a:t>
            </a:r>
            <a:r>
              <a:rPr lang="cs-CZ" sz="1800" b="1" u="sng" dirty="0" smtClean="0">
                <a:solidFill>
                  <a:srgbClr val="C00000"/>
                </a:solidFill>
              </a:rPr>
              <a:t>veřejné moci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Vrchnostenské </a:t>
            </a:r>
            <a:r>
              <a:rPr lang="cs-CZ" sz="1800" dirty="0" smtClean="0">
                <a:solidFill>
                  <a:srgbClr val="00287D"/>
                </a:solidFill>
              </a:rPr>
              <a:t>vystupování </a:t>
            </a:r>
            <a:r>
              <a:rPr lang="cs-CZ" sz="1800" dirty="0" smtClean="0"/>
              <a:t>orgánů veřejné moci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Nerovné postavení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Z</a:t>
            </a:r>
            <a:r>
              <a:rPr lang="cs-CZ" sz="1800" dirty="0" smtClean="0"/>
              <a:t>pravidla </a:t>
            </a:r>
            <a:r>
              <a:rPr lang="cs-CZ" sz="1800" dirty="0" smtClean="0"/>
              <a:t>spojováno s rozhodováním o právech a povinnostech</a:t>
            </a:r>
          </a:p>
          <a:p>
            <a:pPr lvl="1" eaLnBrk="1" hangingPunct="1"/>
            <a:r>
              <a:rPr lang="cs-CZ" sz="1800" dirty="0" smtClean="0"/>
              <a:t>A</a:t>
            </a:r>
            <a:r>
              <a:rPr lang="cs-CZ" sz="1800" dirty="0" smtClean="0"/>
              <a:t>však </a:t>
            </a:r>
            <a:r>
              <a:rPr lang="cs-CZ" sz="1800" dirty="0" smtClean="0"/>
              <a:t>v poslední době </a:t>
            </a:r>
            <a:r>
              <a:rPr lang="cs-CZ" sz="1800" dirty="0" smtClean="0">
                <a:solidFill>
                  <a:srgbClr val="C00000"/>
                </a:solidFill>
              </a:rPr>
              <a:t>také poněkud širší chápání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O</a:t>
            </a:r>
            <a:r>
              <a:rPr lang="cs-CZ" sz="1800" dirty="0" smtClean="0"/>
              <a:t>becné </a:t>
            </a:r>
            <a:r>
              <a:rPr lang="cs-CZ" sz="1800" dirty="0" smtClean="0"/>
              <a:t>připuštění odpovědnosti VOP (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4118/2015</a:t>
            </a:r>
            <a:r>
              <a:rPr lang="cs-CZ" sz="1800" dirty="0" smtClean="0"/>
              <a:t>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 O</a:t>
            </a:r>
            <a:r>
              <a:rPr lang="cs-CZ" sz="1800" dirty="0" smtClean="0"/>
              <a:t>dpovědnost </a:t>
            </a:r>
            <a:r>
              <a:rPr lang="cs-CZ" sz="1800" dirty="0" smtClean="0"/>
              <a:t>v </a:t>
            </a:r>
            <a:r>
              <a:rPr lang="cs-CZ" sz="1800" dirty="0" smtClean="0"/>
              <a:t>kauze „Peroutka</a:t>
            </a:r>
            <a:r>
              <a:rPr lang="cs-CZ" sz="1800" dirty="0" smtClean="0"/>
              <a:t>“ v režimu z. č. 82/98 Sb.               (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5848/2016</a:t>
            </a:r>
            <a:r>
              <a:rPr lang="cs-CZ" sz="1800" dirty="0" smtClean="0"/>
              <a:t>)</a:t>
            </a:r>
          </a:p>
          <a:p>
            <a:pPr eaLnBrk="1" hangingPunct="1"/>
            <a:endParaRPr lang="cs-CZ" sz="1800" b="1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N</a:t>
            </a:r>
            <a:r>
              <a:rPr lang="cs-CZ" sz="1800" b="1" dirty="0" smtClean="0">
                <a:solidFill>
                  <a:srgbClr val="C00000"/>
                </a:solidFill>
              </a:rPr>
              <a:t>edopadá </a:t>
            </a:r>
            <a:r>
              <a:rPr lang="cs-CZ" sz="1800" b="1" dirty="0" smtClean="0">
                <a:solidFill>
                  <a:srgbClr val="C00000"/>
                </a:solidFill>
              </a:rPr>
              <a:t>na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S</a:t>
            </a:r>
            <a:r>
              <a:rPr lang="cs-CZ" sz="1800" dirty="0" smtClean="0">
                <a:solidFill>
                  <a:srgbClr val="00287D"/>
                </a:solidFill>
              </a:rPr>
              <a:t>oukromoprávní </a:t>
            </a:r>
            <a:r>
              <a:rPr lang="cs-CZ" sz="1800" dirty="0" smtClean="0">
                <a:solidFill>
                  <a:srgbClr val="00287D"/>
                </a:solidFill>
              </a:rPr>
              <a:t>vystupování </a:t>
            </a:r>
            <a:r>
              <a:rPr lang="cs-CZ" sz="1800" dirty="0" smtClean="0"/>
              <a:t>subjektů veřejné moci (správy)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T</a:t>
            </a:r>
            <a:r>
              <a:rPr lang="cs-CZ" sz="1800" i="1" dirty="0" smtClean="0">
                <a:solidFill>
                  <a:srgbClr val="00287D"/>
                </a:solidFill>
              </a:rPr>
              <a:t>zv</a:t>
            </a:r>
            <a:r>
              <a:rPr lang="cs-CZ" sz="1800" i="1" dirty="0" smtClean="0">
                <a:solidFill>
                  <a:srgbClr val="00287D"/>
                </a:solidFill>
              </a:rPr>
              <a:t>. </a:t>
            </a:r>
            <a:r>
              <a:rPr lang="cs-CZ" sz="1800" i="1" dirty="0" smtClean="0">
                <a:solidFill>
                  <a:srgbClr val="00287D"/>
                </a:solidFill>
              </a:rPr>
              <a:t>exces </a:t>
            </a:r>
            <a:r>
              <a:rPr lang="cs-CZ" sz="1800" dirty="0" smtClean="0"/>
              <a:t>z výkonu veřejné moci (pravomoci), </a:t>
            </a:r>
            <a:r>
              <a:rPr lang="cs-CZ" sz="1800" dirty="0" smtClean="0"/>
              <a:t>který </a:t>
            </a:r>
            <a:r>
              <a:rPr lang="cs-CZ" sz="1800" dirty="0" smtClean="0"/>
              <a:t>taktéž není výkonem </a:t>
            </a:r>
            <a:r>
              <a:rPr lang="cs-CZ" sz="1800" dirty="0" smtClean="0"/>
              <a:t>veřejné </a:t>
            </a:r>
            <a:r>
              <a:rPr lang="cs-CZ" sz="1800" dirty="0" smtClean="0"/>
              <a:t>moci (zde muže odpovídat úřední osoba přímo)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</a:t>
            </a:r>
            <a:r>
              <a:rPr lang="cs-CZ" i="1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K</a:t>
            </a:r>
            <a:r>
              <a:rPr lang="cs-CZ" sz="1800" b="1" dirty="0" smtClean="0">
                <a:solidFill>
                  <a:srgbClr val="C00000"/>
                </a:solidFill>
              </a:rPr>
              <a:t>do odpovídá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P</a:t>
            </a:r>
            <a:r>
              <a:rPr lang="cs-CZ" sz="1800" dirty="0" smtClean="0"/>
              <a:t>ouze některé </a:t>
            </a:r>
            <a:r>
              <a:rPr lang="cs-CZ" sz="1800" dirty="0" smtClean="0"/>
              <a:t>veřejné subjekty: </a:t>
            </a:r>
            <a:r>
              <a:rPr lang="cs-CZ" sz="1800" b="1" i="1" dirty="0" smtClean="0">
                <a:solidFill>
                  <a:srgbClr val="00287D"/>
                </a:solidFill>
              </a:rPr>
              <a:t>stát + ÚSC </a:t>
            </a:r>
            <a:r>
              <a:rPr lang="cs-CZ" sz="1800" dirty="0" smtClean="0"/>
              <a:t>(nikoli orgány veřejné moci)</a:t>
            </a:r>
          </a:p>
          <a:p>
            <a:pPr lvl="1" eaLnBrk="1" hangingPunct="1"/>
            <a:r>
              <a:rPr lang="cs-CZ" sz="1800" dirty="0" smtClean="0"/>
              <a:t>O</a:t>
            </a:r>
            <a:r>
              <a:rPr lang="cs-CZ" sz="1800" dirty="0" smtClean="0"/>
              <a:t>becně</a:t>
            </a:r>
            <a:r>
              <a:rPr lang="cs-CZ" sz="1800" dirty="0" smtClean="0"/>
              <a:t>: nositel veřejné moci nese </a:t>
            </a:r>
            <a:r>
              <a:rPr lang="cs-CZ" sz="1800" dirty="0" smtClean="0"/>
              <a:t>odpovědnost za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 „Své</a:t>
            </a:r>
            <a:r>
              <a:rPr lang="cs-CZ" sz="1800" i="1" dirty="0" smtClean="0">
                <a:solidFill>
                  <a:srgbClr val="00287D"/>
                </a:solidFill>
              </a:rPr>
              <a:t>“ vykonavatele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 Či </a:t>
            </a:r>
            <a:r>
              <a:rPr lang="cs-CZ" sz="1800" i="1" dirty="0" smtClean="0">
                <a:solidFill>
                  <a:srgbClr val="00287D"/>
                </a:solidFill>
              </a:rPr>
              <a:t>za jiné subjekty</a:t>
            </a:r>
            <a:r>
              <a:rPr lang="cs-CZ" sz="1800" dirty="0" smtClean="0"/>
              <a:t>, kterým výkon veřejné moci svěřil</a:t>
            </a:r>
            <a:endParaRPr lang="cs-CZ" sz="1800" b="1" u="sng" dirty="0" smtClean="0"/>
          </a:p>
          <a:p>
            <a:pPr eaLnBrk="1" hangingPunct="1"/>
            <a:endParaRPr lang="cs-CZ" sz="1800" b="1" dirty="0" smtClean="0"/>
          </a:p>
          <a:p>
            <a:pPr eaLnBrk="1" hangingPunct="1"/>
            <a:r>
              <a:rPr lang="cs-CZ" sz="1800" dirty="0" smtClean="0"/>
              <a:t>Ovšem </a:t>
            </a:r>
            <a:r>
              <a:rPr lang="cs-CZ" sz="1800" dirty="0" smtClean="0"/>
              <a:t>co </a:t>
            </a:r>
            <a:r>
              <a:rPr lang="cs-CZ" sz="1800" dirty="0" smtClean="0"/>
              <a:t>s </a:t>
            </a:r>
            <a:r>
              <a:rPr lang="cs-CZ" sz="1800" dirty="0" smtClean="0">
                <a:solidFill>
                  <a:srgbClr val="C00000"/>
                </a:solidFill>
              </a:rPr>
              <a:t>dalšími </a:t>
            </a:r>
            <a:r>
              <a:rPr lang="cs-CZ" sz="1800" dirty="0" smtClean="0">
                <a:solidFill>
                  <a:srgbClr val="C00000"/>
                </a:solidFill>
              </a:rPr>
              <a:t>subjekty (nositeli) veřejné moci?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(</a:t>
            </a:r>
            <a:r>
              <a:rPr lang="cs-CZ" sz="1800" i="1" dirty="0" smtClean="0">
                <a:solidFill>
                  <a:srgbClr val="00287D"/>
                </a:solidFill>
              </a:rPr>
              <a:t>profesní komory s povinným členstvím a vysoké školy</a:t>
            </a:r>
            <a:r>
              <a:rPr lang="cs-CZ" sz="1800" dirty="0" smtClean="0"/>
              <a:t>)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D</a:t>
            </a:r>
            <a:r>
              <a:rPr lang="cs-CZ" altLang="cs-CZ" sz="1800" dirty="0" smtClean="0"/>
              <a:t>le judikatury </a:t>
            </a:r>
            <a:r>
              <a:rPr lang="cs-CZ" sz="1800" dirty="0" smtClean="0"/>
              <a:t>tato </a:t>
            </a:r>
            <a:r>
              <a:rPr lang="cs-CZ" sz="1800" dirty="0" smtClean="0"/>
              <a:t>odpovědnost v zákoně </a:t>
            </a:r>
            <a:r>
              <a:rPr lang="cs-CZ" sz="1800" dirty="0" smtClean="0"/>
              <a:t>č. 82/98 Sb. neupravena               </a:t>
            </a:r>
            <a:r>
              <a:rPr lang="cs-CZ" altLang="cs-CZ" sz="1800" dirty="0" smtClean="0"/>
              <a:t>(</a:t>
            </a:r>
            <a:r>
              <a:rPr lang="cs-CZ" sz="1800" b="1" dirty="0" smtClean="0"/>
              <a:t>IV. ÚS 3638/15</a:t>
            </a:r>
            <a:r>
              <a:rPr lang="cs-CZ" sz="1800" dirty="0" smtClean="0"/>
              <a:t>) </a:t>
            </a:r>
            <a:r>
              <a:rPr lang="cs-CZ" sz="1800" dirty="0" smtClean="0"/>
              <a:t>= </a:t>
            </a:r>
            <a:r>
              <a:rPr lang="cs-CZ" sz="1800" dirty="0" smtClean="0"/>
              <a:t>zřejmě </a:t>
            </a:r>
            <a:r>
              <a:rPr lang="cs-CZ" sz="1800" dirty="0" smtClean="0"/>
              <a:t>pouze soukromoprávní odpovědnost                                   </a:t>
            </a:r>
            <a:r>
              <a:rPr lang="cs-CZ" sz="1800" dirty="0" smtClean="0"/>
              <a:t>(= nesystémové </a:t>
            </a:r>
            <a:r>
              <a:rPr lang="cs-CZ" sz="1800" dirty="0" smtClean="0"/>
              <a:t>či </a:t>
            </a:r>
            <a:r>
              <a:rPr lang="cs-CZ" sz="1800" dirty="0" smtClean="0"/>
              <a:t>nerovné?)</a:t>
            </a:r>
            <a:endParaRPr lang="cs-CZ" sz="1800" dirty="0" smtClean="0"/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73189</TotalTime>
  <Words>2563</Words>
  <Application>Microsoft Office PowerPoint</Application>
  <PresentationFormat>Předvádění na obrazovce (4:3)</PresentationFormat>
  <Paragraphs>309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law_sablona_cz (1)</vt:lpstr>
      <vt:lpstr> Odpovědnost veřejné správy za škodu a nemateriální újmu způsobenou rozhodnutím nebo nesprávným úředním postupem.  (Odpovědnost státu, odpovědnost územních               samosprávných celků. Regresní úhrady)  MP719Z Správní právo II Tomáš Svoboda  </vt:lpstr>
      <vt:lpstr>Osnova prezentace</vt:lpstr>
      <vt:lpstr>Obecná východiska</vt:lpstr>
      <vt:lpstr>Obecná východiska</vt:lpstr>
      <vt:lpstr>Právní úprava</vt:lpstr>
      <vt:lpstr>Právní úprava</vt:lpstr>
      <vt:lpstr>Odpovědnost podle z. č. 82/1998 Sb.</vt:lpstr>
      <vt:lpstr>Odpovědnost podle 82/98 - výkon veřejné moci</vt:lpstr>
      <vt:lpstr>Odpovědnost podle 82/98 - odpovědné subjekty</vt:lpstr>
      <vt:lpstr>Odpovědnost podle 82/98 - odpovědné subjekty</vt:lpstr>
      <vt:lpstr>Odpovědnost podle 82/98 - odpovědné subjekty</vt:lpstr>
      <vt:lpstr>Odpovědnost podle 82/98 - předpoklady odpovědnosti</vt:lpstr>
      <vt:lpstr>Odpovědnost podle 82/98 - protiprávnost</vt:lpstr>
      <vt:lpstr>Odpovědnost podle 82/98 - protiprávnost</vt:lpstr>
      <vt:lpstr>Odpovědnost podle 82/98 - protiprávnost</vt:lpstr>
      <vt:lpstr>Odpovědnost podle 82/98 - protiprávnost</vt:lpstr>
      <vt:lpstr>Odpovědnost podle 82/98 - protiprávnost</vt:lpstr>
      <vt:lpstr>Odpovědnost podle 82/98 - škoda (újma)</vt:lpstr>
      <vt:lpstr>Odpovědnost podle 82/98 - škoda (újma)</vt:lpstr>
      <vt:lpstr>Odpovědnost podle 82/98 - škoda (újma)</vt:lpstr>
      <vt:lpstr>Odpovědnost podle 82/98 - zavinění a př. souvislost</vt:lpstr>
      <vt:lpstr>Odpovědnost podle 82/98 - uplatnění nároku</vt:lpstr>
      <vt:lpstr>Odpovědnost podle 82/98 - uplatnění nároku</vt:lpstr>
      <vt:lpstr>Odpovědnost podle 82/98 - uplatnění nároku</vt:lpstr>
      <vt:lpstr>Odpovědnost podle 82/98 - regresní úhrady</vt:lpstr>
      <vt:lpstr>Zvláštní úpravy odpovědnosti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3725</cp:revision>
  <cp:lastPrinted>1601-01-01T00:00:00Z</cp:lastPrinted>
  <dcterms:created xsi:type="dcterms:W3CDTF">2016-03-09T14:49:29Z</dcterms:created>
  <dcterms:modified xsi:type="dcterms:W3CDTF">2020-05-04T15:59:35Z</dcterms:modified>
</cp:coreProperties>
</file>