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6" r:id="rId3"/>
    <p:sldId id="278" r:id="rId4"/>
    <p:sldId id="257" r:id="rId5"/>
    <p:sldId id="267" r:id="rId6"/>
    <p:sldId id="258" r:id="rId7"/>
    <p:sldId id="264" r:id="rId8"/>
    <p:sldId id="281" r:id="rId9"/>
    <p:sldId id="265" r:id="rId10"/>
    <p:sldId id="269" r:id="rId11"/>
    <p:sldId id="268" r:id="rId12"/>
    <p:sldId id="266" r:id="rId13"/>
    <p:sldId id="259" r:id="rId14"/>
    <p:sldId id="288" r:id="rId15"/>
    <p:sldId id="282" r:id="rId16"/>
    <p:sldId id="283" r:id="rId17"/>
    <p:sldId id="284" r:id="rId18"/>
    <p:sldId id="260" r:id="rId19"/>
    <p:sldId id="285" r:id="rId20"/>
    <p:sldId id="272" r:id="rId21"/>
    <p:sldId id="273" r:id="rId22"/>
    <p:sldId id="274" r:id="rId23"/>
    <p:sldId id="275" r:id="rId24"/>
    <p:sldId id="276" r:id="rId25"/>
    <p:sldId id="277" r:id="rId26"/>
    <p:sldId id="287" r:id="rId2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66FF66"/>
    <a:srgbClr val="FFCC00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BD477-EFB2-4E6D-B559-6118F4A7B755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B3CCE-3C4A-42F2-963D-207D0CA9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09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5925" eaLnBrk="0"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defTabSz="415925" eaLnBrk="0"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defTabSz="415925" eaLnBrk="0"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defTabSz="415925" eaLnBrk="0"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defTabSz="415925" eaLnBrk="0"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defTabSz="41592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defTabSz="41592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defTabSz="41592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defTabSz="41592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/>
            <a:fld id="{F3047192-EEEC-469F-B91E-991BBF398B2F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15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939800" y="762000"/>
            <a:ext cx="5006975" cy="3754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8975" y="4757738"/>
            <a:ext cx="5510213" cy="4422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4692" tIns="42346" rIns="84692" bIns="42346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62493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5925" eaLnBrk="0"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defTabSz="415925" eaLnBrk="0"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defTabSz="415925" eaLnBrk="0"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defTabSz="415925" eaLnBrk="0"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defTabSz="415925" eaLnBrk="0"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defTabSz="41592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defTabSz="41592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defTabSz="41592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defTabSz="41592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9925" algn="l"/>
                <a:tab pos="1341438" algn="l"/>
                <a:tab pos="2011363" algn="l"/>
                <a:tab pos="2681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/>
            <a:fld id="{B0384838-976A-4EE3-A67E-F7B360861B2B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16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939800" y="762000"/>
            <a:ext cx="5006975" cy="3754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8975" y="4757738"/>
            <a:ext cx="5510213" cy="4422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4692" tIns="42346" rIns="84692" bIns="42346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82015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6D9B022-68BC-4D54-B8CC-F54621DA4740}" type="slidenum">
              <a:rPr lang="cs-CZ" altLang="cs-CZ" sz="1300" smtClean="0"/>
              <a:pPr>
                <a:spcBef>
                  <a:spcPct val="0"/>
                </a:spcBef>
              </a:pPr>
              <a:t>19</a:t>
            </a:fld>
            <a:endParaRPr lang="cs-CZ" altLang="cs-CZ" sz="1300" smtClean="0"/>
          </a:p>
        </p:txBody>
      </p:sp>
      <p:sp>
        <p:nvSpPr>
          <p:cNvPr id="3379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19163" y="755650"/>
            <a:ext cx="4957762" cy="37195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/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3830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77" tIns="41889" rIns="83777" bIns="41889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18784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B05E-E8B6-4075-B822-B33188E7AFA4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86DA-2E7E-486A-985C-648E8C60FA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02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B05E-E8B6-4075-B822-B33188E7AFA4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86DA-2E7E-486A-985C-648E8C60FA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26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B05E-E8B6-4075-B822-B33188E7AFA4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86DA-2E7E-486A-985C-648E8C60FA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44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B05E-E8B6-4075-B822-B33188E7AFA4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86DA-2E7E-486A-985C-648E8C60FA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860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B05E-E8B6-4075-B822-B33188E7AFA4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86DA-2E7E-486A-985C-648E8C60FA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841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B05E-E8B6-4075-B822-B33188E7AFA4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86DA-2E7E-486A-985C-648E8C60FA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598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B05E-E8B6-4075-B822-B33188E7AFA4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86DA-2E7E-486A-985C-648E8C60FA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90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B05E-E8B6-4075-B822-B33188E7AFA4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86DA-2E7E-486A-985C-648E8C60FA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95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B05E-E8B6-4075-B822-B33188E7AFA4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86DA-2E7E-486A-985C-648E8C60FA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B05E-E8B6-4075-B822-B33188E7AFA4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86DA-2E7E-486A-985C-648E8C60FA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58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B05E-E8B6-4075-B822-B33188E7AFA4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86DA-2E7E-486A-985C-648E8C60FA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26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0B05E-E8B6-4075-B822-B33188E7AFA4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686DA-2E7E-486A-985C-648E8C60FA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4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#sdfootnote1anc"/><Relationship Id="rId2" Type="http://schemas.openxmlformats.org/officeDocument/2006/relationships/hyperlink" Target="#sdfootnote1sym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agriculture/quality/door/browse.html?open&amp;chkDenomination=10384&amp;fuseaction=view" TargetMode="External"/><Relationship Id="rId13" Type="http://schemas.openxmlformats.org/officeDocument/2006/relationships/hyperlink" Target="http://ec.europa.eu/agriculture/quality/door/browse.html?open&amp;chkDenomination=903&amp;fuseaction=view" TargetMode="External"/><Relationship Id="rId18" Type="http://schemas.openxmlformats.org/officeDocument/2006/relationships/hyperlink" Target="http://ec.europa.eu/agriculture/quality/door/browse.html?open&amp;chkDenomination=1824&amp;fuseaction=view" TargetMode="External"/><Relationship Id="rId26" Type="http://schemas.openxmlformats.org/officeDocument/2006/relationships/image" Target="../media/image4.gif"/><Relationship Id="rId3" Type="http://schemas.openxmlformats.org/officeDocument/2006/relationships/hyperlink" Target="http://ec.europa.eu/agriculture/quality/door/browse.html?open&amp;chkDenomination=2406&amp;fuseaction=view" TargetMode="External"/><Relationship Id="rId21" Type="http://schemas.openxmlformats.org/officeDocument/2006/relationships/hyperlink" Target="http://ec.europa.eu/agriculture/quality/door/browse.html?open&amp;chkDenomination=778&amp;fuseaction=view" TargetMode="External"/><Relationship Id="rId7" Type="http://schemas.openxmlformats.org/officeDocument/2006/relationships/hyperlink" Target="http://ec.europa.eu/agriculture/quality/door/browse.html?open&amp;chkDenomination=906&amp;fuseaction=view" TargetMode="External"/><Relationship Id="rId12" Type="http://schemas.openxmlformats.org/officeDocument/2006/relationships/hyperlink" Target="http://ec.europa.eu/agriculture/quality/door/browse.html?open&amp;chkDenomination=913&amp;fuseaction=view" TargetMode="External"/><Relationship Id="rId17" Type="http://schemas.openxmlformats.org/officeDocument/2006/relationships/hyperlink" Target="http://ec.europa.eu/agriculture/quality/door/browse.html?open&amp;chkDenomination=1831&amp;fuseaction=view" TargetMode="External"/><Relationship Id="rId25" Type="http://schemas.openxmlformats.org/officeDocument/2006/relationships/image" Target="../media/image3.gif"/><Relationship Id="rId2" Type="http://schemas.openxmlformats.org/officeDocument/2006/relationships/hyperlink" Target="http://ec.europa.eu/agriculture/quality/door/browse.html?open&amp;chkDenomination=12100&amp;fuseaction=view" TargetMode="External"/><Relationship Id="rId16" Type="http://schemas.openxmlformats.org/officeDocument/2006/relationships/hyperlink" Target="http://ec.europa.eu/agriculture/quality/door/browse.html?open&amp;chkDenomination=1753&amp;fuseaction=view" TargetMode="External"/><Relationship Id="rId20" Type="http://schemas.openxmlformats.org/officeDocument/2006/relationships/hyperlink" Target="http://ec.europa.eu/agriculture/quality/door/browse.html?open&amp;chkDenomination=893&amp;fuseaction=vie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.europa.eu/agriculture/quality/door/browse.html?open&amp;chkDenomination=905&amp;fuseaction=view" TargetMode="External"/><Relationship Id="rId11" Type="http://schemas.openxmlformats.org/officeDocument/2006/relationships/hyperlink" Target="http://ec.europa.eu/agriculture/quality/door/browse.html?open&amp;chkDenomination=10387&amp;fuseaction=view" TargetMode="External"/><Relationship Id="rId24" Type="http://schemas.openxmlformats.org/officeDocument/2006/relationships/image" Target="../media/image2.gif"/><Relationship Id="rId5" Type="http://schemas.openxmlformats.org/officeDocument/2006/relationships/hyperlink" Target="http://ec.europa.eu/agriculture/quality/door/browse.html?open&amp;chkDenomination=1457&amp;fuseaction=view" TargetMode="External"/><Relationship Id="rId15" Type="http://schemas.openxmlformats.org/officeDocument/2006/relationships/hyperlink" Target="http://ec.europa.eu/agriculture/quality/door/browse.html?open&amp;chkDenomination=1764&amp;fuseaction=view" TargetMode="External"/><Relationship Id="rId23" Type="http://schemas.openxmlformats.org/officeDocument/2006/relationships/image" Target="../media/image1.png"/><Relationship Id="rId10" Type="http://schemas.openxmlformats.org/officeDocument/2006/relationships/hyperlink" Target="http://ec.europa.eu/agriculture/quality/door/browse.html?open&amp;chkDenomination=10386&amp;fuseaction=view" TargetMode="External"/><Relationship Id="rId19" Type="http://schemas.openxmlformats.org/officeDocument/2006/relationships/hyperlink" Target="http://ec.europa.eu/agriculture/quality/door/browse.html?open&amp;chkDenomination=1823&amp;fuseaction=view" TargetMode="External"/><Relationship Id="rId4" Type="http://schemas.openxmlformats.org/officeDocument/2006/relationships/hyperlink" Target="http://ec.europa.eu/agriculture/quality/door/browse.html?open&amp;chkDenomination=3000&amp;fuseaction=view" TargetMode="External"/><Relationship Id="rId9" Type="http://schemas.openxmlformats.org/officeDocument/2006/relationships/hyperlink" Target="http://ec.europa.eu/agriculture/quality/door/browse.html?open&amp;chkDenomination=10385&amp;fuseaction=view" TargetMode="External"/><Relationship Id="rId14" Type="http://schemas.openxmlformats.org/officeDocument/2006/relationships/hyperlink" Target="http://ec.europa.eu/agriculture/quality/door/browse.html?open&amp;chkDenomination=902&amp;fuseaction=view" TargetMode="External"/><Relationship Id="rId22" Type="http://schemas.openxmlformats.org/officeDocument/2006/relationships/hyperlink" Target="http://ec.europa.eu/agriculture/quality/door/browse.html?open&amp;chkDenomination=227&amp;fuseaction=view" TargetMode="External"/><Relationship Id="rId27" Type="http://schemas.openxmlformats.org/officeDocument/2006/relationships/image" Target="../media/image5.gi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agriculture/quality/door/browse.html?open&amp;chkDenomination=344&amp;fuseaction=view" TargetMode="External"/><Relationship Id="rId13" Type="http://schemas.openxmlformats.org/officeDocument/2006/relationships/hyperlink" Target="http://ec.europa.eu/agriculture/quality/door/browse.html?open&amp;chkDenomination=164&amp;fuseaction=view" TargetMode="External"/><Relationship Id="rId18" Type="http://schemas.openxmlformats.org/officeDocument/2006/relationships/image" Target="../media/image5.gif"/><Relationship Id="rId3" Type="http://schemas.openxmlformats.org/officeDocument/2006/relationships/hyperlink" Target="http://ec.europa.eu/agriculture/quality/door/browse.html?open&amp;chkDenomination=225&amp;fuseaction=view" TargetMode="External"/><Relationship Id="rId7" Type="http://schemas.openxmlformats.org/officeDocument/2006/relationships/hyperlink" Target="http://ec.europa.eu/agriculture/quality/door/browse.html?open&amp;chkDenomination=407&amp;fuseaction=view" TargetMode="External"/><Relationship Id="rId12" Type="http://schemas.openxmlformats.org/officeDocument/2006/relationships/hyperlink" Target="http://ec.europa.eu/agriculture/quality/door/browse.html?open&amp;chkDenomination=682&amp;fuseaction=view" TargetMode="External"/><Relationship Id="rId17" Type="http://schemas.openxmlformats.org/officeDocument/2006/relationships/image" Target="../media/image3.gif"/><Relationship Id="rId2" Type="http://schemas.openxmlformats.org/officeDocument/2006/relationships/hyperlink" Target="http://ec.europa.eu/agriculture/quality/door/browse.html?open&amp;chkDenomination=232&amp;fuseaction=view" TargetMode="Externa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.europa.eu/agriculture/quality/door/browse.html?open&amp;chkDenomination=716&amp;fuseaction=view" TargetMode="External"/><Relationship Id="rId11" Type="http://schemas.openxmlformats.org/officeDocument/2006/relationships/hyperlink" Target="http://ec.europa.eu/agriculture/quality/door/browse.html?open&amp;chkDenomination=794&amp;fuseaction=view" TargetMode="External"/><Relationship Id="rId5" Type="http://schemas.openxmlformats.org/officeDocument/2006/relationships/hyperlink" Target="http://ec.europa.eu/agriculture/quality/door/browse.html?open&amp;chkDenomination=517&amp;fuseaction=view" TargetMode="External"/><Relationship Id="rId15" Type="http://schemas.openxmlformats.org/officeDocument/2006/relationships/hyperlink" Target="http://ec.europa.eu/agriculture/quality/door/browse.html?open&amp;chkDenomination=224&amp;fuseaction=view" TargetMode="External"/><Relationship Id="rId10" Type="http://schemas.openxmlformats.org/officeDocument/2006/relationships/hyperlink" Target="http://ec.europa.eu/agriculture/quality/door/browse.html?open&amp;chkDenomination=547&amp;fuseaction=view" TargetMode="External"/><Relationship Id="rId4" Type="http://schemas.openxmlformats.org/officeDocument/2006/relationships/hyperlink" Target="http://ec.europa.eu/agriculture/quality/door/browse.html?open&amp;chkDenomination=488&amp;fuseaction=view" TargetMode="External"/><Relationship Id="rId9" Type="http://schemas.openxmlformats.org/officeDocument/2006/relationships/hyperlink" Target="http://ec.europa.eu/agriculture/quality/door/browse.html?open&amp;chkDenomination=371&amp;fuseaction=view" TargetMode="External"/><Relationship Id="rId14" Type="http://schemas.openxmlformats.org/officeDocument/2006/relationships/hyperlink" Target="http://ec.europa.eu/agriculture/quality/door/browse.html?open&amp;chkDenomination=165&amp;fuseaction=view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bg1"/>
                </a:solidFill>
                <a:effectLst/>
              </a:rPr>
              <a:t>Aktuální otázky ochrany  </a:t>
            </a:r>
            <a:r>
              <a:rPr lang="cs-CZ" b="1" dirty="0" smtClean="0">
                <a:solidFill>
                  <a:schemeClr val="bg1"/>
                </a:solidFill>
                <a:effectLst/>
              </a:rPr>
              <a:t>průmyslových práv </a:t>
            </a:r>
            <a:br>
              <a:rPr lang="cs-CZ" b="1" dirty="0" smtClean="0">
                <a:solidFill>
                  <a:schemeClr val="bg1"/>
                </a:solidFill>
                <a:effectLst/>
              </a:rPr>
            </a:br>
            <a:r>
              <a:rPr lang="cs-CZ" b="1" dirty="0" smtClean="0">
                <a:solidFill>
                  <a:schemeClr val="bg1"/>
                </a:solidFill>
                <a:effectLst/>
              </a:rPr>
              <a:t>v právu Evropské unie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rgbClr val="FFFF00"/>
          </a:solidFill>
        </p:spPr>
        <p:txBody>
          <a:bodyPr/>
          <a:lstStyle/>
          <a:p>
            <a:endParaRPr lang="cs-CZ" dirty="0" smtClean="0"/>
          </a:p>
          <a:p>
            <a:r>
              <a:rPr lang="cs-CZ" b="1" dirty="0" smtClean="0">
                <a:solidFill>
                  <a:schemeClr val="tx1"/>
                </a:solidFill>
              </a:rPr>
              <a:t>prof. JUDr. Vladimír Týč, CSc.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21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/>
          </a:bodyPr>
          <a:lstStyle/>
          <a:p>
            <a:r>
              <a:rPr lang="cs-CZ" b="1" u="none" strike="noStrike" dirty="0" smtClean="0">
                <a:effectLst/>
              </a:rPr>
              <a:t>Jednotný patentový soud - 2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  <a:solidFill>
            <a:srgbClr val="FFFF66"/>
          </a:solidFill>
        </p:spPr>
        <p:txBody>
          <a:bodyPr>
            <a:normAutofit fontScale="70000" lnSpcReduction="20000"/>
          </a:bodyPr>
          <a:lstStyle/>
          <a:p>
            <a:r>
              <a:rPr lang="cs-CZ" u="none" strike="noStrike" dirty="0" smtClean="0">
                <a:effectLst/>
              </a:rPr>
              <a:t>2) Do </a:t>
            </a:r>
            <a:r>
              <a:rPr lang="cs-CZ" b="1" u="none" strike="noStrike" dirty="0" smtClean="0">
                <a:solidFill>
                  <a:srgbClr val="C00000"/>
                </a:solidFill>
                <a:effectLst/>
              </a:rPr>
              <a:t>pravomoci Soudu </a:t>
            </a:r>
            <a:r>
              <a:rPr lang="cs-CZ" u="none" strike="noStrike" dirty="0" smtClean="0">
                <a:effectLst/>
              </a:rPr>
              <a:t>náleží řízení ve věcech evropského patentu s jednotným účinkem i bez tohoto účinku ve smluvních státech Dohody na základě těchto žalob:</a:t>
            </a:r>
          </a:p>
          <a:p>
            <a:r>
              <a:rPr lang="cs-CZ" dirty="0" smtClean="0">
                <a:effectLst/>
              </a:rPr>
              <a:t>- žaloby týkající se skutečného nebo hrozícího porušování patentů a dodatkových ochranných osvědčení a související právní prostředky na jejich ochranu, včetně protižalob týkajících se licencí;</a:t>
            </a:r>
          </a:p>
          <a:p>
            <a:r>
              <a:rPr lang="cs-CZ" dirty="0" smtClean="0">
                <a:effectLst/>
              </a:rPr>
              <a:t>- žaloby na prohlášení o neporušení patentů a dodatkových ochranných osvědčení;</a:t>
            </a:r>
          </a:p>
          <a:p>
            <a:r>
              <a:rPr lang="cs-CZ" dirty="0" smtClean="0">
                <a:effectLst/>
              </a:rPr>
              <a:t>- žaloby na zrušení patentů a na prohlášení neplatnosti dodatkových ochranných osvědčení;</a:t>
            </a:r>
          </a:p>
          <a:p>
            <a:r>
              <a:rPr lang="cs-CZ" dirty="0" smtClean="0">
                <a:effectLst/>
              </a:rPr>
              <a:t>- protižaloby týkající se zrušení patentů a prohlášení neplatnosti dodatkových ochranných osvědčení;</a:t>
            </a:r>
          </a:p>
          <a:p>
            <a:r>
              <a:rPr lang="cs-CZ" dirty="0" smtClean="0">
                <a:effectLst/>
              </a:rPr>
              <a:t>- žaloby týkající se využívání vynálezu před udělením patentu nebo práva založeného na předchozím využívání vynálezu.</a:t>
            </a:r>
          </a:p>
          <a:p>
            <a:r>
              <a:rPr lang="cs-CZ" dirty="0" smtClean="0">
                <a:effectLst/>
              </a:rPr>
              <a:t>- některé další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77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/>
          </a:bodyPr>
          <a:lstStyle/>
          <a:p>
            <a:r>
              <a:rPr lang="cs-CZ" b="1" u="none" strike="noStrike" dirty="0" smtClean="0">
                <a:effectLst/>
              </a:rPr>
              <a:t>Jednotný patentový </a:t>
            </a:r>
            <a:r>
              <a:rPr lang="cs-CZ" b="1" u="none" strike="noStrike" dirty="0" smtClean="0">
                <a:effectLst/>
              </a:rPr>
              <a:t>soud - 3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  <a:solidFill>
            <a:srgbClr val="FFFF66"/>
          </a:solidFill>
        </p:spPr>
        <p:txBody>
          <a:bodyPr>
            <a:normAutofit fontScale="85000" lnSpcReduction="10000"/>
          </a:bodyPr>
          <a:lstStyle/>
          <a:p>
            <a:endParaRPr lang="cs-CZ" u="none" strike="noStrike" dirty="0" smtClean="0">
              <a:effectLst/>
            </a:endParaRPr>
          </a:p>
          <a:p>
            <a:r>
              <a:rPr lang="cs-CZ" u="none" strike="noStrike" dirty="0" smtClean="0">
                <a:effectLst/>
              </a:rPr>
              <a:t>3) </a:t>
            </a:r>
            <a:r>
              <a:rPr lang="cs-CZ" b="1" u="none" strike="noStrike" dirty="0" smtClean="0">
                <a:effectLst/>
              </a:rPr>
              <a:t>Struktura:</a:t>
            </a:r>
            <a:r>
              <a:rPr lang="cs-CZ" u="none" strike="noStrike" dirty="0" smtClean="0">
                <a:effectLst/>
              </a:rPr>
              <a:t> dvoustupňový - </a:t>
            </a:r>
            <a:r>
              <a:rPr lang="cs-CZ" b="1" u="none" strike="noStrike" dirty="0" smtClean="0">
                <a:effectLst/>
              </a:rPr>
              <a:t>soud prvního stupně a odvolací soud</a:t>
            </a:r>
            <a:r>
              <a:rPr lang="cs-CZ" u="none" strike="noStrike" dirty="0" smtClean="0">
                <a:effectLst/>
              </a:rPr>
              <a:t>. </a:t>
            </a:r>
          </a:p>
          <a:p>
            <a:pPr lvl="1"/>
            <a:r>
              <a:rPr lang="cs-CZ" u="none" strike="noStrike" dirty="0" smtClean="0">
                <a:effectLst/>
              </a:rPr>
              <a:t>Soud prvního stupně je tvořen třemi typy komor: ústřední, místní a regionální. </a:t>
            </a:r>
          </a:p>
          <a:p>
            <a:pPr lvl="1"/>
            <a:r>
              <a:rPr lang="cs-CZ" b="1" u="none" strike="noStrike" dirty="0" smtClean="0">
                <a:effectLst/>
              </a:rPr>
              <a:t>Místní (regionální) komory </a:t>
            </a:r>
            <a:r>
              <a:rPr lang="cs-CZ" u="none" strike="noStrike" dirty="0" smtClean="0">
                <a:effectLst/>
              </a:rPr>
              <a:t>mají fungovat v jednotlivých smluvních státech Dohody. </a:t>
            </a:r>
          </a:p>
          <a:p>
            <a:r>
              <a:rPr lang="cs-CZ" u="none" strike="noStrike" dirty="0" smtClean="0">
                <a:effectLst/>
              </a:rPr>
              <a:t>4) </a:t>
            </a:r>
            <a:r>
              <a:rPr lang="cs-CZ" b="1" dirty="0" smtClean="0">
                <a:effectLst/>
              </a:rPr>
              <a:t>Návaznost na právo EU a na Soudní dvůr EU</a:t>
            </a:r>
          </a:p>
          <a:p>
            <a:r>
              <a:rPr lang="cs-CZ" dirty="0" smtClean="0">
                <a:effectLst/>
              </a:rPr>
              <a:t>Soud běžně aplikuje mimo jiné i právo EU. </a:t>
            </a:r>
            <a:r>
              <a:rPr lang="cs-CZ" dirty="0" smtClean="0">
                <a:effectLst/>
              </a:rPr>
              <a:t>Vztahují </a:t>
            </a:r>
            <a:r>
              <a:rPr lang="cs-CZ" dirty="0" smtClean="0">
                <a:effectLst/>
              </a:rPr>
              <a:t>se na řízení před ním pravidla o předběžné otázce (čl. 267 Smlouvy o fungování EU) jako by šlo o "obyčejný" soud vnitrostátní. Soudní dvůr EU si tím zajišťuje účinný dozor nad výkladem a aplikací práva EU Soudem. </a:t>
            </a:r>
          </a:p>
        </p:txBody>
      </p:sp>
    </p:spTree>
    <p:extLst>
      <p:ext uri="{BB962C8B-B14F-4D97-AF65-F5344CB8AC3E}">
        <p14:creationId xmlns:p14="http://schemas.microsoft.com/office/powerpoint/2010/main" val="418006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/>
          <a:lstStyle/>
          <a:p>
            <a:r>
              <a:rPr lang="cs-CZ" dirty="0" smtClean="0"/>
              <a:t>Zhodnocení patentových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66"/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effectLst/>
              </a:rPr>
              <a:t>Příznivý účinek jednotného účinku evropského patentu přinese prospěch společnostem z vyspělejších zemí, kde je vysoká výzkumná a vynálezecká aktivita, nikoli společnostem ze států méně vyspělých, kde je vynálezecká aktivita nízká, neboť ekonomiku ovládají zahraniční firmy (např. ČR nebo Polsko). </a:t>
            </a:r>
          </a:p>
          <a:p>
            <a:r>
              <a:rPr lang="cs-CZ" dirty="0" smtClean="0">
                <a:effectLst/>
              </a:rPr>
              <a:t>V Polsku již toto řešení bylo odmítnuto z důvodu nikoli snížení, ale zvýšení nákladů pro polské firmy. </a:t>
            </a:r>
          </a:p>
          <a:p>
            <a:r>
              <a:rPr lang="cs-CZ" dirty="0" smtClean="0">
                <a:effectLst/>
              </a:rPr>
              <a:t>V ČR zatím tato otázka podrobně posuzována nebyla. POZOR -  v ČR platné patenty nebudou k dispozici v českém jazyce, soudní řízení nebude probíhat v češtině.</a:t>
            </a:r>
          </a:p>
        </p:txBody>
      </p:sp>
    </p:spTree>
    <p:extLst>
      <p:ext uri="{BB962C8B-B14F-4D97-AF65-F5344CB8AC3E}">
        <p14:creationId xmlns:p14="http://schemas.microsoft.com/office/powerpoint/2010/main" val="22586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C00"/>
          </a:solidFill>
        </p:spPr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2. Vývoj známkové ochrany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66"/>
          </a:solidFill>
        </p:spPr>
        <p:txBody>
          <a:bodyPr>
            <a:normAutofit fontScale="55000" lnSpcReduction="20000"/>
          </a:bodyPr>
          <a:lstStyle/>
          <a:p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Právní úprava známkové ochrany v EU – dva směry:</a:t>
            </a:r>
          </a:p>
          <a:p>
            <a:r>
              <a:rPr lang="cs-CZ" b="1" dirty="0" smtClean="0">
                <a:effectLst/>
              </a:rPr>
              <a:t>a) harmonizace národního známkového práva </a:t>
            </a:r>
            <a:r>
              <a:rPr lang="cs-CZ" dirty="0" smtClean="0">
                <a:effectLst/>
              </a:rPr>
              <a:t>mezi členskými </a:t>
            </a:r>
            <a:r>
              <a:rPr lang="cs-CZ" dirty="0" smtClean="0">
                <a:effectLst/>
              </a:rPr>
              <a:t>státy, </a:t>
            </a:r>
            <a:r>
              <a:rPr lang="cs-CZ" dirty="0" smtClean="0">
                <a:effectLst/>
              </a:rPr>
              <a:t>která má přispět k tomu, aby známky zapsané na národní úrovni měly pokud možno stejný nebo alespoň velmi podobný režim (směrnice č. 2008/95)</a:t>
            </a:r>
          </a:p>
          <a:p>
            <a:r>
              <a:rPr lang="cs-CZ" dirty="0" smtClean="0">
                <a:effectLst/>
              </a:rPr>
              <a:t>b) velmi účinná a relativně levná ochrana známek na úrovni celé EU prostřednictvím tzv.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unijní známky</a:t>
            </a:r>
            <a:r>
              <a:rPr lang="cs-CZ" dirty="0" smtClean="0">
                <a:solidFill>
                  <a:srgbClr val="C00000"/>
                </a:solidFill>
                <a:effectLst/>
              </a:rPr>
              <a:t>, </a:t>
            </a:r>
            <a:r>
              <a:rPr lang="cs-CZ" dirty="0" smtClean="0">
                <a:effectLst/>
              </a:rPr>
              <a:t>která představuje známku regionální, kdy jediný zápis v unijním rejstříku na základě unijních pravidel chrání známku v celé Evropské unii (nařízení ES č. 207/2009)</a:t>
            </a:r>
          </a:p>
          <a:p>
            <a:r>
              <a:rPr lang="cs-CZ" dirty="0" smtClean="0">
                <a:effectLst/>
              </a:rPr>
              <a:t>Těžiště ochrany známek v EU: </a:t>
            </a:r>
            <a:r>
              <a:rPr lang="cs-CZ" dirty="0" smtClean="0">
                <a:effectLst/>
              </a:rPr>
              <a:t>unijní </a:t>
            </a:r>
            <a:r>
              <a:rPr lang="cs-CZ" dirty="0" smtClean="0">
                <a:effectLst/>
              </a:rPr>
              <a:t>známka, přesto si zachovává národní ochrana své místo </a:t>
            </a:r>
          </a:p>
          <a:p>
            <a:pPr lvl="1"/>
            <a:r>
              <a:rPr lang="cs-CZ" dirty="0" smtClean="0">
                <a:effectLst/>
              </a:rPr>
              <a:t>ne vždy je v konkrétním případě potřebná ochrana známky v celé EU a </a:t>
            </a:r>
          </a:p>
          <a:p>
            <a:pPr lvl="1"/>
            <a:r>
              <a:rPr lang="cs-CZ" dirty="0" smtClean="0">
                <a:effectLst/>
              </a:rPr>
              <a:t>unijní systém důsledně zachovává pro přihlašovatele možnost volby mezi známkou komunitární a známkou národní, případně v obou případech s využitím Madridského systému</a:t>
            </a:r>
          </a:p>
          <a:p>
            <a:pPr lvl="1"/>
            <a:r>
              <a:rPr lang="cs-CZ" dirty="0" smtClean="0">
                <a:effectLst/>
              </a:rPr>
              <a:t>z tohoto důvodu se nezdokonaluje jen známka komunitární (unijní), ale v poslední době věnuje Evropská komise velkou pozornost i rozšíření harmonizační směrnice, aby rozdíly mezi národními známkoprávními předpisy byly co nejmenší</a:t>
            </a:r>
            <a:endParaRPr lang="cs-CZ" u="sng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7529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cs-CZ" dirty="0"/>
              <a:t>Unijní známka – pravomoc EU (1994)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 hlediska cílů Společenství se jeví nezbytným opatření spočívající ve vytvoření společného režimu pro ochranné známky, na jehož základě mohou podniky nabýt </a:t>
            </a:r>
            <a:r>
              <a:rPr lang="cs-CZ" b="1" dirty="0">
                <a:solidFill>
                  <a:srgbClr val="C00000"/>
                </a:solidFill>
              </a:rPr>
              <a:t>na základě jediného řízení ochranné známky Společenství, kterým je poskytnuta jednotná ochrana a které mají účinky na celém území Společenství; </a:t>
            </a:r>
            <a:r>
              <a:rPr lang="cs-CZ" dirty="0"/>
              <a:t>že se tak uplatní zásada jednotné povahy ochranné známky Společenství (dnes Unie);</a:t>
            </a:r>
          </a:p>
          <a:p>
            <a:r>
              <a:rPr lang="cs-CZ" dirty="0"/>
              <a:t>z toho důvodu, aby bylo podnikům umožněno vyvíjet bez omezení hospodářskou činnost na území celého společného trhu, musí být vytvořena ochranná známka upravená právem Společenství přímo použitelným ve všech členských státech;</a:t>
            </a:r>
          </a:p>
          <a:p>
            <a:r>
              <a:rPr lang="cs-CZ" b="1" dirty="0">
                <a:solidFill>
                  <a:srgbClr val="C00000"/>
                </a:solidFill>
              </a:rPr>
              <a:t>vzhledem k tomu, že Smlouva neupravuje potřebné pravomoci k vytvoření takového právního nástroje, je třeba použít článek 235 Smlouvy (dnes 352);</a:t>
            </a:r>
          </a:p>
          <a:p>
            <a:r>
              <a:rPr lang="cs-CZ" dirty="0"/>
              <a:t>zůstává paralelní národní ochrana na základě národního zápisu.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548680"/>
            <a:ext cx="8228160" cy="1062720"/>
          </a:xfrm>
          <a:solidFill>
            <a:srgbClr val="FFFF00"/>
          </a:solidFill>
          <a:ln>
            <a:solidFill>
              <a:schemeClr val="tx1"/>
            </a:solidFill>
            <a:round/>
            <a:headEnd/>
            <a:tailEnd/>
          </a:ln>
        </p:spPr>
        <p:txBody>
          <a:bodyPr vert="horz" lIns="91440" tIns="352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b="1" dirty="0" smtClean="0">
                <a:solidFill>
                  <a:srgbClr val="DC2300"/>
                </a:solidFill>
              </a:rPr>
              <a:t>Unijní ochranná známka - 1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2122921"/>
            <a:ext cx="8228160" cy="3925440"/>
          </a:xfrm>
          <a:solidFill>
            <a:srgbClr val="FFFF99"/>
          </a:solidFill>
          <a:ln>
            <a:solidFill>
              <a:schemeClr val="tx1"/>
            </a:solidFill>
            <a:round/>
            <a:headEnd/>
            <a:tailEnd/>
          </a:ln>
        </p:spPr>
        <p:txBody>
          <a:bodyPr vert="horz" lIns="91440" tIns="35202" rIns="91440" bIns="45720" rtlCol="0">
            <a:normAutofit/>
          </a:bodyPr>
          <a:lstStyle/>
          <a:p>
            <a:pPr marL="391686" indent="-293764">
              <a:lnSpc>
                <a:spcPct val="83000"/>
              </a:lnSpc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dirty="0" smtClean="0"/>
              <a:t>Nařízení 40/94 nahrazeno novým 207/2009</a:t>
            </a:r>
          </a:p>
          <a:p>
            <a:pPr marL="391686" indent="-293764">
              <a:lnSpc>
                <a:spcPct val="83000"/>
              </a:lnSpc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dirty="0" smtClean="0"/>
              <a:t>Úřad pro harmonizaci na vnitřním trhu (známkový úřad v </a:t>
            </a:r>
            <a:r>
              <a:rPr lang="cs-CZ" altLang="cs-CZ" dirty="0" err="1" smtClean="0"/>
              <a:t>Alicante</a:t>
            </a:r>
            <a:r>
              <a:rPr lang="cs-CZ" altLang="cs-CZ" dirty="0" smtClean="0"/>
              <a:t> - Španělsko</a:t>
            </a:r>
            <a:r>
              <a:rPr lang="cs-CZ" altLang="cs-CZ" dirty="0" smtClean="0"/>
              <a:t>) – dnes: </a:t>
            </a:r>
            <a:r>
              <a:rPr lang="cs-CZ" b="1" dirty="0"/>
              <a:t>Úřad Evropské unie pro duševní vlastnictví</a:t>
            </a:r>
            <a:r>
              <a:rPr lang="cs-CZ" dirty="0"/>
              <a:t> spravuje ochranné známky EU a zapsané průmyslové vzory </a:t>
            </a:r>
            <a:r>
              <a:rPr lang="cs-CZ" dirty="0" smtClean="0"/>
              <a:t>EU</a:t>
            </a:r>
            <a:endParaRPr lang="cs-CZ" altLang="cs-CZ" dirty="0" smtClean="0"/>
          </a:p>
          <a:p>
            <a:pPr marL="391686" indent="-293764">
              <a:lnSpc>
                <a:spcPct val="83000"/>
              </a:lnSpc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dirty="0" smtClean="0"/>
              <a:t>Podává se jediná přihláška k ochraně známky v celé EU</a:t>
            </a:r>
          </a:p>
        </p:txBody>
      </p:sp>
    </p:spTree>
    <p:extLst>
      <p:ext uri="{BB962C8B-B14F-4D97-AF65-F5344CB8AC3E}">
        <p14:creationId xmlns:p14="http://schemas.microsoft.com/office/powerpoint/2010/main" val="41150126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162721" y="327241"/>
            <a:ext cx="8652960" cy="1143360"/>
          </a:xfrm>
          <a:solidFill>
            <a:srgbClr val="FFFF00"/>
          </a:solidFill>
        </p:spPr>
        <p:txBody>
          <a:bodyPr vert="horz" lIns="91440" tIns="35202" rIns="91440" bIns="45720" rtlCol="0" anchor="ctr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cs-CZ" altLang="cs-CZ" b="1" dirty="0" smtClean="0">
                <a:solidFill>
                  <a:srgbClr val="DC2300"/>
                </a:solidFill>
              </a:rPr>
              <a:t>Unijní ochranná známka – </a:t>
            </a:r>
            <a:r>
              <a:rPr lang="cs-CZ" altLang="cs-CZ" b="1" dirty="0" smtClean="0">
                <a:solidFill>
                  <a:srgbClr val="DC2300"/>
                </a:solidFill>
              </a:rPr>
              <a:t>2</a:t>
            </a:r>
            <a:r>
              <a:rPr lang="cs-CZ" altLang="cs-CZ" b="1" dirty="0" smtClean="0">
                <a:solidFill>
                  <a:srgbClr val="DC2300"/>
                </a:solidFill>
              </a:rPr>
              <a:t/>
            </a:r>
            <a:br>
              <a:rPr lang="cs-CZ" altLang="cs-CZ" b="1" dirty="0" smtClean="0">
                <a:solidFill>
                  <a:srgbClr val="DC2300"/>
                </a:solidFill>
              </a:rPr>
            </a:br>
            <a:r>
              <a:rPr lang="cs-CZ" altLang="cs-CZ" b="1" dirty="0" smtClean="0">
                <a:solidFill>
                  <a:srgbClr val="355E00"/>
                </a:solidFill>
              </a:rPr>
              <a:t>výhody</a:t>
            </a:r>
            <a:r>
              <a:rPr lang="cs-CZ" altLang="cs-CZ" b="1" dirty="0" smtClean="0">
                <a:solidFill>
                  <a:srgbClr val="DC2300"/>
                </a:solidFill>
              </a:rPr>
              <a:t> </a:t>
            </a:r>
            <a:r>
              <a:rPr lang="cs-CZ" altLang="cs-CZ" b="1" dirty="0" smtClean="0">
                <a:solidFill>
                  <a:srgbClr val="B84700"/>
                </a:solidFill>
              </a:rPr>
              <a:t>a nevýhody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33321"/>
            <a:ext cx="8228160" cy="5061600"/>
          </a:xfrm>
          <a:solidFill>
            <a:srgbClr val="FFFF99"/>
          </a:solidFill>
        </p:spPr>
        <p:txBody>
          <a:bodyPr vert="horz" lIns="91440" tIns="28802" rIns="91440" bIns="45720" rtlCol="0">
            <a:normAutofit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cs-CZ" altLang="cs-CZ" dirty="0" smtClean="0">
              <a:solidFill>
                <a:srgbClr val="355E00"/>
              </a:solidFill>
            </a:endParaRP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dirty="0" smtClean="0">
                <a:solidFill>
                  <a:srgbClr val="355E00"/>
                </a:solidFill>
              </a:rPr>
              <a:t>Jediná </a:t>
            </a:r>
            <a:r>
              <a:rPr lang="cs-CZ" altLang="cs-CZ" dirty="0" smtClean="0">
                <a:solidFill>
                  <a:srgbClr val="355E00"/>
                </a:solidFill>
              </a:rPr>
              <a:t>přihláška, jediný poplatek 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dirty="0" smtClean="0">
                <a:solidFill>
                  <a:srgbClr val="355E00"/>
                </a:solidFill>
              </a:rPr>
              <a:t>Ochrana v celé EU najednou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dirty="0" smtClean="0">
                <a:solidFill>
                  <a:srgbClr val="355E00"/>
                </a:solidFill>
              </a:rPr>
              <a:t>Nezávislost na národních systémech ochrany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dirty="0" smtClean="0">
                <a:solidFill>
                  <a:srgbClr val="355E00"/>
                </a:solidFill>
              </a:rPr>
              <a:t>Unitární charakter OZ EU – právo EU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dirty="0" smtClean="0">
                <a:solidFill>
                  <a:srgbClr val="355E00"/>
                </a:solidFill>
              </a:rPr>
              <a:t>Možná dvojí ochrana (komunitární a národní)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dirty="0" smtClean="0">
                <a:solidFill>
                  <a:srgbClr val="B80047"/>
                </a:solidFill>
              </a:rPr>
              <a:t>Vyloučení ochrany ze stanovených důvodů (absolutních, relativních)</a:t>
            </a:r>
          </a:p>
        </p:txBody>
      </p:sp>
    </p:spTree>
    <p:extLst>
      <p:ext uri="{BB962C8B-B14F-4D97-AF65-F5344CB8AC3E}">
        <p14:creationId xmlns:p14="http://schemas.microsoft.com/office/powerpoint/2010/main" val="647070741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73960"/>
            <a:ext cx="8225280" cy="994799"/>
          </a:xfrm>
          <a:solidFill>
            <a:srgbClr val="FFFF99"/>
          </a:solidFill>
        </p:spPr>
        <p:txBody>
          <a:bodyPr/>
          <a:lstStyle/>
          <a:p>
            <a:pPr eaLnBrk="1"/>
            <a:r>
              <a:rPr lang="cs-CZ" altLang="cs-CZ" sz="2903" b="1" dirty="0"/>
              <a:t>PRŮMYSLOVÝ </a:t>
            </a:r>
            <a:r>
              <a:rPr lang="cs-CZ" altLang="cs-CZ" sz="2903" b="1" dirty="0" smtClean="0"/>
              <a:t>VZOR EU</a:t>
            </a:r>
            <a:endParaRPr lang="cs-CZ" altLang="cs-CZ" sz="2903" b="1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881" y="1628799"/>
            <a:ext cx="8490240" cy="5040201"/>
          </a:xfrm>
        </p:spPr>
        <p:txBody>
          <a:bodyPr/>
          <a:lstStyle/>
          <a:p>
            <a:pPr eaLnBrk="1">
              <a:lnSpc>
                <a:spcPct val="80000"/>
              </a:lnSpc>
            </a:pPr>
            <a:endParaRPr lang="cs-CZ" altLang="cs-CZ" sz="2177" b="1" dirty="0" smtClean="0"/>
          </a:p>
          <a:p>
            <a:pPr eaLnBrk="1">
              <a:lnSpc>
                <a:spcPct val="80000"/>
              </a:lnSpc>
            </a:pPr>
            <a:r>
              <a:rPr lang="cs-CZ" altLang="cs-CZ" sz="2800" b="1" dirty="0" smtClean="0"/>
              <a:t>stejný systém jako ochranná známka EU</a:t>
            </a: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789323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rgbClr val="FFCC00"/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>Návrh nové harmonizační směrnice - novinky: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  <a:solidFill>
            <a:srgbClr val="FFFF66"/>
          </a:solidFill>
        </p:spPr>
        <p:txBody>
          <a:bodyPr>
            <a:normAutofit fontScale="47500" lnSpcReduction="20000"/>
          </a:bodyPr>
          <a:lstStyle/>
          <a:p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- Předmětem harmonizace bude napříště nejen právo hmotné, ale i procesní. Je třeba se dostat na stejnou úroveň harmonizace, jakou věcně pokrývá nařízení o komunitární známce. </a:t>
            </a:r>
          </a:p>
          <a:p>
            <a:r>
              <a:rPr lang="cs-CZ" dirty="0" smtClean="0">
                <a:effectLst/>
              </a:rPr>
              <a:t>- Bude uznávaná také ochrana známky na základě jejího užívání, nejen zápisu.</a:t>
            </a:r>
          </a:p>
          <a:p>
            <a:r>
              <a:rPr lang="cs-CZ" dirty="0" smtClean="0">
                <a:effectLst/>
              </a:rPr>
              <a:t>- Ochrana známky nebude povinně vázána na její grafické znázornění.</a:t>
            </a:r>
          </a:p>
          <a:p>
            <a:r>
              <a:rPr lang="cs-CZ" dirty="0" smtClean="0">
                <a:effectLst/>
              </a:rPr>
              <a:t>- Je třeba plně respektovat čl. 16 odst. 1 Dohody TRIPS.</a:t>
            </a:r>
            <a:r>
              <a:rPr lang="cs-CZ" u="sng" baseline="30000" dirty="0">
                <a:hlinkClick r:id="rId2" action="ppaction://hlinkfile"/>
              </a:rPr>
              <a:t>1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- Je třeba řešit i střet s obchodním názvem (jménem).</a:t>
            </a:r>
          </a:p>
          <a:p>
            <a:r>
              <a:rPr lang="cs-CZ" dirty="0" smtClean="0">
                <a:effectLst/>
              </a:rPr>
              <a:t>- Srovnávací reklama, obsahující cizí ochrannou známku, musí být v souladu se směrnicí č. 2006/114.</a:t>
            </a:r>
          </a:p>
          <a:p>
            <a:r>
              <a:rPr lang="cs-CZ" dirty="0" smtClean="0">
                <a:effectLst/>
              </a:rPr>
              <a:t>- Je třeba taktéž podrobněji upravit institut vyčerpání práv a vztah ke starším známkám, již nepoužívaným, při zachování zásady, že podmínkou známkové ochrany je efektivní užívání známky. </a:t>
            </a:r>
          </a:p>
          <a:p>
            <a:pPr marL="0" indent="0">
              <a:buNone/>
            </a:pPr>
            <a:endParaRPr lang="cs-CZ" dirty="0" smtClean="0">
              <a:effectLst/>
            </a:endParaRPr>
          </a:p>
          <a:p>
            <a:r>
              <a:rPr lang="cs-CZ" u="sng" dirty="0">
                <a:hlinkClick r:id="rId3" action="ppaction://hlinkfile"/>
              </a:rPr>
              <a:t>1</a:t>
            </a:r>
            <a:r>
              <a:rPr lang="cs-CZ" dirty="0" smtClean="0">
                <a:effectLst/>
              </a:rPr>
              <a:t>Toto ustanovení zní: Čl.16 - Udělená práva - 1. Majitel zapsané ochranné známky bude mít </a:t>
            </a:r>
            <a:r>
              <a:rPr lang="cs-CZ" b="1" dirty="0" smtClean="0">
                <a:effectLst/>
              </a:rPr>
              <a:t>výlučné právo zabránit </a:t>
            </a:r>
            <a:r>
              <a:rPr lang="cs-CZ" dirty="0" smtClean="0">
                <a:effectLst/>
              </a:rPr>
              <a:t>všem třetím stranám, které nemají souhlas majitele, aby </a:t>
            </a:r>
            <a:r>
              <a:rPr lang="cs-CZ" b="1" dirty="0" smtClean="0">
                <a:effectLst/>
              </a:rPr>
              <a:t>při obchodní činnosti užívaly shodná nebo podobná označení </a:t>
            </a:r>
            <a:r>
              <a:rPr lang="cs-CZ" dirty="0" smtClean="0">
                <a:effectLst/>
              </a:rPr>
              <a:t>pro zboží nebo služby, které jsou stejné nebo podobné těm, pro které byla zapsána ochranná známka, jestliže by takové užívání mělo za následek </a:t>
            </a:r>
            <a:r>
              <a:rPr lang="cs-CZ" b="1" dirty="0" smtClean="0">
                <a:effectLst/>
              </a:rPr>
              <a:t>pravděpodobnost záměny. </a:t>
            </a:r>
            <a:r>
              <a:rPr lang="cs-CZ" dirty="0" smtClean="0">
                <a:effectLst/>
              </a:rPr>
              <a:t>V případě užívání shodného označení pro shodné zboží nebo služby se bude pravděpodobnost záměny předpokládat. </a:t>
            </a:r>
          </a:p>
          <a:p>
            <a:pPr lvl="1"/>
            <a:r>
              <a:rPr lang="cs-CZ" dirty="0" smtClean="0">
                <a:effectLst/>
              </a:rPr>
              <a:t>Výše uvedená práva nebudou na úkor existujícím dřívějším právům, ani nebudou mít vliv na možnost Členů poskytovat práva na základě užívání.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49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4281"/>
            <a:ext cx="8228160" cy="1062720"/>
          </a:xfrm>
        </p:spPr>
        <p:txBody>
          <a:bodyPr vert="horz" lIns="91440" tIns="352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b="1" smtClean="0"/>
              <a:t>Zem</a:t>
            </a:r>
            <a:r>
              <a:rPr lang="cs-CZ" altLang="cs-CZ" sz="3628" b="1"/>
              <a:t>ě</a:t>
            </a:r>
            <a:r>
              <a:rPr lang="cs-CZ" altLang="cs-CZ" b="1" smtClean="0"/>
              <a:t>pisná ozna</a:t>
            </a:r>
            <a:r>
              <a:rPr lang="cs-CZ" altLang="cs-CZ" sz="3628" b="1"/>
              <a:t>č</a:t>
            </a:r>
            <a:r>
              <a:rPr lang="cs-CZ" altLang="cs-CZ" b="1" smtClean="0"/>
              <a:t>ení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4801" y="1633321"/>
            <a:ext cx="8228160" cy="4443840"/>
          </a:xfrm>
        </p:spPr>
        <p:txBody>
          <a:bodyPr vert="horz" lIns="91440" tIns="28802" rIns="91440" bIns="45720" rtlCol="0">
            <a:normAutofit lnSpcReduction="10000"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sz="3266">
                <a:solidFill>
                  <a:srgbClr val="0000FF"/>
                </a:solidFill>
              </a:rPr>
              <a:t>Údaj o původu výrobku</a:t>
            </a:r>
          </a:p>
          <a:p>
            <a:pPr marL="783372" lvl="1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sz="3266"/>
              <a:t>Made in ...</a:t>
            </a:r>
          </a:p>
          <a:p>
            <a:pPr marL="783372" lvl="1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sz="3266"/>
              <a:t>Není to chráněné průmyslové právo, jen informace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sz="3266">
                <a:solidFill>
                  <a:srgbClr val="DC2300"/>
                </a:solidFill>
              </a:rPr>
              <a:t>Označení původu (appellation of origin)</a:t>
            </a:r>
          </a:p>
          <a:p>
            <a:pPr marL="783372" lvl="1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sz="3266"/>
              <a:t>Chráněné průmyslové právo</a:t>
            </a:r>
          </a:p>
          <a:p>
            <a:pPr marL="783372" lvl="1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sz="3266"/>
              <a:t>Vztah mezi vlastnostmi výrobku a geografickou oblastí jeho původu</a:t>
            </a:r>
          </a:p>
        </p:txBody>
      </p:sp>
    </p:spTree>
    <p:extLst>
      <p:ext uri="{BB962C8B-B14F-4D97-AF65-F5344CB8AC3E}">
        <p14:creationId xmlns:p14="http://schemas.microsoft.com/office/powerpoint/2010/main" val="408604776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1" y="275401"/>
            <a:ext cx="8229600" cy="1425600"/>
          </a:xfrm>
          <a:solidFill>
            <a:srgbClr val="B2D3FC"/>
          </a:solidFill>
        </p:spPr>
        <p:txBody>
          <a:bodyPr vert="horz" lIns="91429" tIns="45714" rIns="91429" bIns="45714" rtlCol="0" anchor="ctr">
            <a:normAutofit/>
          </a:bodyPr>
          <a:lstStyle/>
          <a:p>
            <a:pPr eaLnBrk="1" hangingPunct="1"/>
            <a:r>
              <a:rPr lang="cs-CZ" altLang="cs-CZ" sz="3628" b="1"/>
              <a:t>Duševní vlastnictví – ochrana v mezinárodním obchodu EU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001" y="2134441"/>
            <a:ext cx="8229600" cy="4246560"/>
          </a:xfrm>
          <a:solidFill>
            <a:srgbClr val="CAEDFE"/>
          </a:solidFill>
        </p:spPr>
        <p:txBody>
          <a:bodyPr vert="horz" lIns="91429" tIns="45714" rIns="91429" bIns="45714" rtlCol="0">
            <a:normAutofit/>
          </a:bodyPr>
          <a:lstStyle/>
          <a:p>
            <a:pPr eaLnBrk="1" hangingPunct="1"/>
            <a:endParaRPr lang="cs-CZ" altLang="cs-CZ" b="1" dirty="0" smtClean="0">
              <a:latin typeface="Arial Unicode MS" pitchFamily="34" charset="-128"/>
            </a:endParaRPr>
          </a:p>
          <a:p>
            <a:pPr eaLnBrk="1" hangingPunct="1"/>
            <a:r>
              <a:rPr lang="cs-CZ" altLang="cs-CZ" b="1" dirty="0" smtClean="0">
                <a:latin typeface="Arial Unicode MS" pitchFamily="34" charset="-128"/>
              </a:rPr>
              <a:t>Tři </a:t>
            </a:r>
            <a:r>
              <a:rPr lang="cs-CZ" altLang="cs-CZ" b="1" dirty="0">
                <a:latin typeface="Arial Unicode MS" pitchFamily="34" charset="-128"/>
              </a:rPr>
              <a:t>směry unijní úpravy DV:</a:t>
            </a:r>
          </a:p>
          <a:p>
            <a:pPr lvl="1" eaLnBrk="1" hangingPunct="1"/>
            <a:r>
              <a:rPr lang="cs-CZ" altLang="cs-CZ" sz="3200" b="1" dirty="0">
                <a:latin typeface="Arial Unicode MS" pitchFamily="34" charset="-128"/>
              </a:rPr>
              <a:t>udělování a trvání práv</a:t>
            </a:r>
          </a:p>
          <a:p>
            <a:pPr lvl="1" eaLnBrk="1" hangingPunct="1"/>
            <a:r>
              <a:rPr lang="cs-CZ" altLang="cs-CZ" sz="3200" b="1" dirty="0">
                <a:latin typeface="Arial Unicode MS" pitchFamily="34" charset="-128"/>
              </a:rPr>
              <a:t>efektivní ochrana (</a:t>
            </a:r>
            <a:r>
              <a:rPr lang="cs-CZ" altLang="cs-CZ" sz="3200" b="1" dirty="0" err="1">
                <a:latin typeface="Arial Unicode MS" pitchFamily="34" charset="-128"/>
              </a:rPr>
              <a:t>nař</a:t>
            </a:r>
            <a:r>
              <a:rPr lang="cs-CZ" altLang="cs-CZ" sz="3200" b="1" dirty="0">
                <a:latin typeface="Arial Unicode MS" pitchFamily="34" charset="-128"/>
              </a:rPr>
              <a:t>. 3295/94, 1383/03)</a:t>
            </a:r>
          </a:p>
          <a:p>
            <a:pPr lvl="1" eaLnBrk="1" hangingPunct="1"/>
            <a:r>
              <a:rPr lang="cs-CZ" altLang="cs-CZ" sz="3200" b="1" dirty="0">
                <a:latin typeface="Arial Unicode MS" pitchFamily="34" charset="-128"/>
              </a:rPr>
              <a:t>omezení práv - </a:t>
            </a:r>
            <a:r>
              <a:rPr lang="cs-CZ" altLang="cs-CZ" sz="3200" b="1" dirty="0" smtClean="0">
                <a:latin typeface="Arial Unicode MS" pitchFamily="34" charset="-128"/>
              </a:rPr>
              <a:t>vyčerpání</a:t>
            </a:r>
            <a:endParaRPr lang="cs-CZ" altLang="cs-CZ" sz="3200" b="1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147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3. Zeměpisná označení - 1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>
                <a:effectLst/>
              </a:rPr>
              <a:t>EU:  vlastní ochrana zeměpisných označení potravinářských výrobků a zemědělských produktů na vnitřním trhu EU. </a:t>
            </a:r>
          </a:p>
          <a:p>
            <a:r>
              <a:rPr lang="cs-CZ" dirty="0" smtClean="0">
                <a:effectLst/>
              </a:rPr>
              <a:t> Tato unijní ochrana doplňuje ochranu </a:t>
            </a:r>
            <a:r>
              <a:rPr lang="cs-CZ" u="sng" dirty="0" smtClean="0">
                <a:effectLst/>
              </a:rPr>
              <a:t>národní</a:t>
            </a:r>
            <a:r>
              <a:rPr lang="cs-CZ" dirty="0" smtClean="0">
                <a:effectLst/>
              </a:rPr>
              <a:t> (</a:t>
            </a:r>
            <a:r>
              <a:rPr lang="cs-CZ" dirty="0" smtClean="0"/>
              <a:t>v EU prakticky k ničemu) </a:t>
            </a:r>
            <a:r>
              <a:rPr lang="cs-CZ" dirty="0" smtClean="0">
                <a:effectLst/>
              </a:rPr>
              <a:t>a </a:t>
            </a:r>
            <a:r>
              <a:rPr lang="cs-CZ" u="sng" dirty="0" smtClean="0">
                <a:effectLst/>
              </a:rPr>
              <a:t>mezinárodní</a:t>
            </a:r>
            <a:r>
              <a:rPr lang="cs-CZ" dirty="0" smtClean="0">
                <a:effectLst/>
              </a:rPr>
              <a:t> na základě Lisabonské dohody o ochraně zeměpisných označení (značně nepopulární) a dvoustranných dohod (minimální). </a:t>
            </a:r>
          </a:p>
          <a:p>
            <a:r>
              <a:rPr lang="cs-CZ" b="1" dirty="0" smtClean="0">
                <a:solidFill>
                  <a:srgbClr val="C00000"/>
                </a:solidFill>
                <a:effectLst/>
              </a:rPr>
              <a:t>Proto je unijní úprava pro vnitřní trh NEZBYTNÁ</a:t>
            </a:r>
            <a:r>
              <a:rPr lang="cs-CZ" dirty="0" smtClean="0">
                <a:effectLst/>
              </a:rPr>
              <a:t>.</a:t>
            </a:r>
            <a:endParaRPr lang="cs-CZ" b="1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7551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3. Zeměpisná označení - 2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endParaRPr lang="cs-CZ" b="1" dirty="0" smtClean="0">
              <a:effectLst/>
            </a:endParaRPr>
          </a:p>
          <a:p>
            <a:r>
              <a:rPr lang="cs-CZ" b="1" dirty="0" smtClean="0">
                <a:effectLst/>
              </a:rPr>
              <a:t>Chráněné označení původu</a:t>
            </a:r>
            <a:r>
              <a:rPr lang="cs-CZ" dirty="0" smtClean="0">
                <a:effectLst/>
              </a:rPr>
              <a:t> (CHOP) jakožto název, který identifikuje produkt pocházející z určitého místa, regionu nebo země, jehož jakost nebo vlastnosti jsou převážně nebo výlučně dány konkrétním zeměpisným prostředím s jeho vlastními přírodními a lidskými činiteli a u něhož všechny fáze produkce, tj. produkce, zpracování a příprava, probíhají ve vymezené zeměpisné oblasti. Vyžaduje se tedy úzká vazba na oblast původu. </a:t>
            </a:r>
          </a:p>
          <a:p>
            <a:r>
              <a:rPr lang="cs-CZ" b="1" dirty="0" smtClean="0">
                <a:effectLst/>
              </a:rPr>
              <a:t>Chráněné zeměpisné označení</a:t>
            </a:r>
            <a:r>
              <a:rPr lang="cs-CZ" dirty="0" smtClean="0">
                <a:effectLst/>
              </a:rPr>
              <a:t> (CHZO) je název, který identifikuje produkt pocházející z určitého místa, regionu nebo země, a jehož danou jakost, pověst nebo jinou vlastnost, kterou lze přičíst především tomuto zeměpisnému původu a u něhož alespoň jedna fáze produkce, tj. produkce, zpracování nebo příprava, probíhá ve vymezené zeměpisné oblasti. </a:t>
            </a:r>
          </a:p>
          <a:p>
            <a:r>
              <a:rPr lang="cs-CZ" b="1" dirty="0" smtClean="0">
                <a:effectLst/>
              </a:rPr>
              <a:t>Zaručená tradiční specialita </a:t>
            </a:r>
            <a:r>
              <a:rPr lang="cs-CZ" dirty="0" smtClean="0">
                <a:effectLst/>
              </a:rPr>
              <a:t>je tradiční zemědělský produkt nebo tradiční potravina, jejíž zvláštní povaha je uznávána Unií, přičemž nejde o chráněné označení původu, ani o chráněné zeměpisné označení.</a:t>
            </a:r>
          </a:p>
          <a:p>
            <a:r>
              <a:rPr lang="cs-CZ" i="1" dirty="0" smtClean="0">
                <a:effectLst/>
              </a:rPr>
              <a:t>Ve všech případech je ochrana vázána na zápis do rejstříku EU, který vede Evropská komise (?).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7434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3. Zeměpisná označení - 3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endParaRPr lang="cs-CZ" b="1" dirty="0" smtClean="0">
              <a:effectLst/>
            </a:endParaRPr>
          </a:p>
          <a:p>
            <a:r>
              <a:rPr lang="cs-CZ" dirty="0" smtClean="0">
                <a:effectLst/>
              </a:rPr>
              <a:t>Další vývoj: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rozšíření tohoto typu ochrany </a:t>
            </a:r>
            <a:r>
              <a:rPr lang="cs-CZ" dirty="0" smtClean="0">
                <a:effectLst/>
              </a:rPr>
              <a:t>i na jiné výrobky, než jsou potraviny nebo zemědělské produkty.</a:t>
            </a:r>
          </a:p>
          <a:p>
            <a:r>
              <a:rPr lang="cs-CZ" dirty="0" smtClean="0"/>
              <a:t>Běžné </a:t>
            </a:r>
            <a:r>
              <a:rPr lang="cs-CZ" dirty="0" smtClean="0">
                <a:effectLst/>
              </a:rPr>
              <a:t>v některých národních úpravách (např. české nebo slovenské), a také v úpravě mezinárodní (Lisabonská dohoda o ochraně označení původu a jejich mezinárodním zá</a:t>
            </a:r>
            <a:r>
              <a:rPr lang="cs-CZ" dirty="0"/>
              <a:t>pisu z r. 1958). </a:t>
            </a:r>
            <a:endParaRPr lang="cs-CZ" dirty="0" smtClean="0"/>
          </a:p>
          <a:p>
            <a:r>
              <a:rPr lang="cs-CZ" dirty="0" smtClean="0"/>
              <a:t>Vzhledem </a:t>
            </a:r>
            <a:r>
              <a:rPr lang="cs-CZ" dirty="0"/>
              <a:t>k tomu, že unijní ochrana zeměpisných označení potravin a zemědělských produktů se osvědčila, rozšíření ochrany na výrobky průmyslové by jistě bylo prospěšné. </a:t>
            </a:r>
            <a:endParaRPr lang="cs-CZ" dirty="0" smtClean="0"/>
          </a:p>
          <a:p>
            <a:r>
              <a:rPr lang="cs-CZ" dirty="0" smtClean="0"/>
              <a:t>Postoj států, </a:t>
            </a:r>
            <a:r>
              <a:rPr lang="cs-CZ" dirty="0"/>
              <a:t>které zeměpisná označení průmyslových výrobků neznají (např. Francie</a:t>
            </a:r>
            <a:r>
              <a:rPr lang="cs-CZ" dirty="0" smtClean="0"/>
              <a:t>) - ?</a:t>
            </a:r>
            <a:endParaRPr lang="cs-CZ" dirty="0" smtClean="0">
              <a:effectLst/>
            </a:endParaRP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0194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dirty="0" smtClean="0"/>
              <a:t>Registrace ČR v EU - 1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524480"/>
              </p:ext>
            </p:extLst>
          </p:nvPr>
        </p:nvGraphicFramePr>
        <p:xfrm>
          <a:off x="498347" y="1522413"/>
          <a:ext cx="8147305" cy="4311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0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2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3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64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 dirty="0">
                          <a:effectLst/>
                          <a:hlinkClick r:id="rId2"/>
                        </a:rPr>
                        <a:t>CZ/</a:t>
                      </a:r>
                      <a:r>
                        <a:rPr lang="cs-CZ" sz="850" dirty="0" err="1">
                          <a:effectLst/>
                          <a:hlinkClick r:id="rId2"/>
                        </a:rPr>
                        <a:t>PGI</a:t>
                      </a:r>
                      <a:r>
                        <a:rPr lang="cs-CZ" sz="850" dirty="0">
                          <a:effectLst/>
                          <a:hlinkClick r:id="rId2"/>
                        </a:rPr>
                        <a:t>/0005/01245</a:t>
                      </a:r>
                      <a:r>
                        <a:rPr lang="cs-CZ" sz="850" dirty="0">
                          <a:effectLst/>
                        </a:rPr>
                        <a:t>   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 dirty="0">
                          <a:effectLst/>
                        </a:rPr>
                        <a:t>   </a:t>
                      </a:r>
                      <a:r>
                        <a:rPr lang="cs-CZ" sz="1400" dirty="0">
                          <a:effectLst/>
                        </a:rPr>
                        <a:t>Brambory z Vysočiny/Brambory Vysočina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22/07/2014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Podána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 dirty="0">
                          <a:effectLst/>
                          <a:hlinkClick r:id="rId3"/>
                        </a:rPr>
                        <a:t>CZ/</a:t>
                      </a:r>
                      <a:r>
                        <a:rPr lang="cs-CZ" sz="850" dirty="0" err="1">
                          <a:effectLst/>
                          <a:hlinkClick r:id="rId3"/>
                        </a:rPr>
                        <a:t>PGI</a:t>
                      </a:r>
                      <a:r>
                        <a:rPr lang="cs-CZ" sz="850" dirty="0">
                          <a:effectLst/>
                          <a:hlinkClick r:id="rId3"/>
                        </a:rPr>
                        <a:t>/0005/00805</a:t>
                      </a:r>
                      <a:r>
                        <a:rPr lang="cs-CZ" sz="850" dirty="0">
                          <a:effectLst/>
                        </a:rPr>
                        <a:t>   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VALAŠSKÝ </a:t>
                      </a:r>
                      <a:r>
                        <a:rPr lang="cs-CZ" sz="1400" dirty="0" err="1">
                          <a:effectLst/>
                        </a:rPr>
                        <a:t>FRGÁL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06/12/2013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4"/>
                        </a:rPr>
                        <a:t>CZ/TSG/0007/00836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Pražská šunka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ZTS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19/09/2012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Zveřejněna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5"/>
                        </a:rPr>
                        <a:t>CZ/PGI/0005/0436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</a:t>
                      </a:r>
                      <a:r>
                        <a:rPr lang="cs-CZ" sz="1400" dirty="0" err="1">
                          <a:effectLst/>
                        </a:rPr>
                        <a:t>Chelčicko</a:t>
                      </a:r>
                      <a:r>
                        <a:rPr lang="cs-CZ" sz="1400" dirty="0">
                          <a:effectLst/>
                        </a:rPr>
                        <a:t> — Lhenické ovoce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24/05/2012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6"/>
                        </a:rPr>
                        <a:t>CZ/PGI/0005/0381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Karlovarské oplatky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29/07/2011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7"/>
                        </a:rPr>
                        <a:t>CZ/PGI/0005/0397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Karlovarské trojhránky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29/07/2011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8"/>
                        </a:rPr>
                        <a:t>Multi/TSG/0007/0042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Multi-country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Liptovská </a:t>
                      </a:r>
                      <a:r>
                        <a:rPr lang="cs-CZ" sz="1400" dirty="0" err="1">
                          <a:effectLst/>
                        </a:rPr>
                        <a:t>saláma</a:t>
                      </a:r>
                      <a:r>
                        <a:rPr lang="cs-CZ" sz="1400" dirty="0">
                          <a:effectLst/>
                        </a:rPr>
                        <a:t> / Liptovský salám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ZTS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22/02/2011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9"/>
                        </a:rPr>
                        <a:t>Multi/TSG/0007/0044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Multi-country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Lovecký salám / Lovecká </a:t>
                      </a:r>
                      <a:r>
                        <a:rPr lang="cs-CZ" sz="1400" dirty="0" err="1">
                          <a:effectLst/>
                        </a:rPr>
                        <a:t>saláma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ZTS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22/02/2011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10"/>
                        </a:rPr>
                        <a:t>Multi/TSG/0007/0051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Multi-country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Spišské párky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ZTS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22/02/2011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11"/>
                        </a:rPr>
                        <a:t>Multi/TSG/0007/0055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Multi-country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Špekáčky / </a:t>
                      </a:r>
                      <a:r>
                        <a:rPr lang="cs-CZ" sz="1400" dirty="0" err="1">
                          <a:effectLst/>
                        </a:rPr>
                        <a:t>Špekačky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ZTS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22/02/2011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12"/>
                        </a:rPr>
                        <a:t>CZ/PGI/0005/0399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Olomoucké tvarůžky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05/08/2010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13"/>
                        </a:rPr>
                        <a:t>CZ/PGI/0005/0406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Jihočeská Zlatá Niva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15/01/2010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 dirty="0">
                          <a:effectLst/>
                          <a:hlinkClick r:id="rId14"/>
                        </a:rPr>
                        <a:t>CZ/</a:t>
                      </a:r>
                      <a:r>
                        <a:rPr lang="cs-CZ" sz="850" dirty="0" err="1">
                          <a:effectLst/>
                          <a:hlinkClick r:id="rId14"/>
                        </a:rPr>
                        <a:t>PGI</a:t>
                      </a:r>
                      <a:r>
                        <a:rPr lang="cs-CZ" sz="850" dirty="0">
                          <a:effectLst/>
                          <a:hlinkClick r:id="rId14"/>
                        </a:rPr>
                        <a:t>/0005/0405</a:t>
                      </a:r>
                      <a:r>
                        <a:rPr lang="cs-CZ" sz="850" dirty="0">
                          <a:effectLst/>
                        </a:rPr>
                        <a:t>   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Jihočeská Niva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14/01/2010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15"/>
                        </a:rPr>
                        <a:t>CZ/PGI/0005/0409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Černá Hora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06/11/2009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16"/>
                        </a:rPr>
                        <a:t>CZ/PGI/0005/0398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Březnický ležák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15/10/2009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17"/>
                        </a:rPr>
                        <a:t>CZ/PGI/0005/0373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Brněnské pivo ; Starobrněnské pivo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24/07/2009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18"/>
                        </a:rPr>
                        <a:t>CZ/PGI/0005/0407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Mariánskolázeňské oplatky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21/05/2009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19"/>
                        </a:rPr>
                        <a:t>CZ/PGI/0005/0376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Znojemské pivo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06/05/2009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20"/>
                        </a:rPr>
                        <a:t>CZ/PGI/0005/0375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České pivo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17/10/2008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21"/>
                        </a:rPr>
                        <a:t>CZ/PDO/0005/0437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Všestarská cibule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CHOP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17/07/2008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22"/>
                        </a:rPr>
                        <a:t>CZ/PDO/0005/0411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</a:t>
                      </a:r>
                      <a:r>
                        <a:rPr lang="cs-CZ" sz="1400" dirty="0" err="1">
                          <a:effectLst/>
                        </a:rPr>
                        <a:t>Chamomilla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r>
                        <a:rPr lang="cs-CZ" sz="1400" dirty="0" err="1">
                          <a:effectLst/>
                        </a:rPr>
                        <a:t>bohemica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CHOP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11/07/2008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 dirty="0">
                          <a:effectLst/>
                        </a:rPr>
                        <a:t>     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pic>
        <p:nvPicPr>
          <p:cNvPr id="1066" name="Obrázek 139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5" name="Obrázek 138" descr="http://ec.europa.eu/agriculture/quality/door/images/spacer.gif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Obrázek 137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3" name="Obrázek 136" descr="http://ec.europa.eu/agriculture/quality/door/images/PGI.gif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Obrázek 135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1" name="Obrázek 134" descr="http://ec.europa.eu/agriculture/quality/door/images/spacer.gif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Obrázek 133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9" name="Obrázek 132" descr="http://ec.europa.eu/agriculture/quality/door/images/PGI.gif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Obrázek 131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7" name="Obrázek 130" descr="http://ec.europa.eu/agriculture/quality/door/images/PGI.gif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Obrázek 129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" name="Obrázek 128" descr="http://ec.europa.eu/agriculture/quality/door/images/PGI.gif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Obrázek 127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3" name="Obrázek 126" descr="http://ec.europa.eu/agriculture/quality/door/images/TSG.gif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Obrázek 125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Obrázek 124" descr="http://ec.europa.eu/agriculture/quality/door/images/TSG.gif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Obrázek 123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Obrázek 122" descr="http://ec.europa.eu/agriculture/quality/door/images/TSG.gif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Obrázek 121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Obrázek 120" descr="http://ec.europa.eu/agriculture/quality/door/images/TSG.gif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Obrázek 119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Obrázek 118" descr="http://ec.europa.eu/agriculture/quality/door/images/PGI.gif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Obrázek 117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Obrázek 116" descr="http://ec.europa.eu/agriculture/quality/door/images/PGI.gif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Obrázek 115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Obrázek 114" descr="http://ec.europa.eu/agriculture/quality/door/images/PGI.gif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Obrázek 113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Obrázek 112" descr="http://ec.europa.eu/agriculture/quality/door/images/PGI.gif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Obrázek 111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Obrázek 110" descr="http://ec.europa.eu/agriculture/quality/door/images/PGI.gif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Obrázek 109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Obrázek 108" descr="http://ec.europa.eu/agriculture/quality/door/images/PGI.gif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Obrázek 107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Obrázek 106" descr="http://ec.europa.eu/agriculture/quality/door/images/PGI.gif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Obrázek 105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Obrázek 104" descr="http://ec.europa.eu/agriculture/quality/door/images/PGI.gif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Obrázek 103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Obrázek 102" descr="http://ec.europa.eu/agriculture/quality/door/images/PGI.gif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Obrázek 101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Obrázek 100" descr="http://ec.europa.eu/agriculture/quality/door/images/PDO.gif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Obrázek 99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Obrázek 98" descr="http://ec.europa.eu/agriculture/quality/door/images/PDO.gif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522413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2669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ČR v EU - </a:t>
            </a:r>
            <a:r>
              <a:rPr lang="cs-CZ" dirty="0" smtClean="0"/>
              <a:t>2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0014383"/>
              </p:ext>
            </p:extLst>
          </p:nvPr>
        </p:nvGraphicFramePr>
        <p:xfrm>
          <a:off x="498347" y="2492896"/>
          <a:ext cx="8147305" cy="2755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0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7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3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3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64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274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 dirty="0">
                          <a:effectLst/>
                          <a:hlinkClick r:id="rId2"/>
                        </a:rPr>
                        <a:t>CZ/</a:t>
                      </a:r>
                      <a:r>
                        <a:rPr lang="cs-CZ" sz="850" dirty="0" err="1">
                          <a:effectLst/>
                          <a:hlinkClick r:id="rId2"/>
                        </a:rPr>
                        <a:t>PGI</a:t>
                      </a:r>
                      <a:r>
                        <a:rPr lang="cs-CZ" sz="850" dirty="0">
                          <a:effectLst/>
                          <a:hlinkClick r:id="rId2"/>
                        </a:rPr>
                        <a:t>/0005/0363</a:t>
                      </a:r>
                      <a:r>
                        <a:rPr lang="cs-CZ" sz="850" dirty="0">
                          <a:effectLst/>
                        </a:rPr>
                        <a:t>   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Chodské pivo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31/05/2008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3"/>
                        </a:rPr>
                        <a:t>CZ/PDO/0005/0382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Český kmín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CHOP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21/05/2008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4"/>
                        </a:rPr>
                        <a:t>CZ/PDO/0005/0412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</a:t>
                      </a:r>
                      <a:r>
                        <a:rPr lang="cs-CZ" sz="1400" dirty="0" err="1">
                          <a:effectLst/>
                        </a:rPr>
                        <a:t>Nošovické</a:t>
                      </a:r>
                      <a:r>
                        <a:rPr lang="cs-CZ" sz="1400" dirty="0">
                          <a:effectLst/>
                        </a:rPr>
                        <a:t> kysané zelí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CHOP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07/02/2008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5"/>
                        </a:rPr>
                        <a:t>CZ/PGI/0005/0408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Pardubický perník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07/02/2008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6"/>
                        </a:rPr>
                        <a:t>CZ/PGI/0005/0377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Třeboňský kapr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30/11/2007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7"/>
                        </a:rPr>
                        <a:t>CZ/PGI/0005/0362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Lomnické suchary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31/08/2007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8"/>
                        </a:rPr>
                        <a:t>CZ/PGI/0005/0365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Hořické trubičky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24/08/2007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9"/>
                        </a:rPr>
                        <a:t>CZ/PGI/0005/0404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Karlovarský suchar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22/08/2007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10"/>
                        </a:rPr>
                        <a:t>CZ/PDO/0005/0360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Pohořelický kapr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CHOP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09/05/2007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11"/>
                        </a:rPr>
                        <a:t>CZ/PDO/0005/0402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Žatecký chmel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CHOP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09/05/2007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12"/>
                        </a:rPr>
                        <a:t>CZ/PGI/0005/0378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Štramberské uši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07/03/2007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13"/>
                        </a:rPr>
                        <a:t>CZ/PGI/0017/0444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Budějovické pivo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23/09/2003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14"/>
                        </a:rPr>
                        <a:t>CZ/PGI/0017/0445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Budějovický měšťanský var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23/09/2003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     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  <a:hlinkClick r:id="rId15"/>
                        </a:rPr>
                        <a:t>CZ/PGI/0017/0446</a:t>
                      </a:r>
                      <a:r>
                        <a:rPr lang="cs-CZ" sz="850">
                          <a:effectLst/>
                        </a:rPr>
                        <a:t>  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Česká republika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  Českobudějovické pivo </a:t>
                      </a:r>
                      <a:endParaRPr lang="cs-CZ" sz="1400" dirty="0">
                        <a:effectLst/>
                        <a:latin typeface="Arial Unicode MS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CHZO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23/09/2003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>
                          <a:effectLst/>
                        </a:rPr>
                        <a:t>Zaevidována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100" marR="3810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cs-CZ" sz="850" dirty="0">
                          <a:effectLst/>
                        </a:rPr>
                        <a:t>     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9050" marR="19050" marT="9525" marB="9525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2076" name="Obrázek 97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5" name="Obrázek 96" descr="http://ec.europa.eu/agriculture/quality/door/images/PGI.gi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Obrázek 95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3" name="Obrázek 94" descr="http://ec.europa.eu/agriculture/quality/door/images/PDO.gif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Obrázek 93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1" name="Obrázek 92" descr="http://ec.europa.eu/agriculture/quality/door/images/PDO.gif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Obrázek 91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9" name="Obrázek 90" descr="http://ec.europa.eu/agriculture/quality/door/images/PGI.gi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Obrázek 89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Obrázek 88" descr="http://ec.europa.eu/agriculture/quality/door/images/PGI.gi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Obrázek 87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Obrázek 86" descr="http://ec.europa.eu/agriculture/quality/door/images/PGI.gi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Obrázek 85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Obrázek 84" descr="http://ec.europa.eu/agriculture/quality/door/images/PGI.gi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Obrázek 83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Obrázek 82" descr="http://ec.europa.eu/agriculture/quality/door/images/PGI.gi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Obrázek 81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Obrázek 80" descr="http://ec.europa.eu/agriculture/quality/door/images/PDO.gif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Obrázek 79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Obrázek 78" descr="http://ec.europa.eu/agriculture/quality/door/images/PDO.gif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Obrázek 77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Obrázek 76" descr="http://ec.europa.eu/agriculture/quality/door/images/PGI.gi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Obrázek 75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Obrázek 74" descr="http://ec.europa.eu/agriculture/quality/door/images/PGI.gi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Obrázek 73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Obrázek 72" descr="http://ec.europa.eu/agriculture/quality/door/images/PGI.gi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Obrázek 71" descr="http://ec.europa.eu/agriculture/quality/door/images/link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Obrázek 70" descr="http://ec.europa.eu/agriculture/quality/door/images/PGI.gi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484438"/>
            <a:ext cx="1524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9"/>
          <p:cNvSpPr>
            <a:spLocks noChangeArrowheads="1"/>
          </p:cNvSpPr>
          <p:nvPr/>
        </p:nvSpPr>
        <p:spPr bwMode="auto">
          <a:xfrm>
            <a:off x="498475" y="24844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46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Registrace v ČR (ČSFR) - národní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914349"/>
              </p:ext>
            </p:extLst>
          </p:nvPr>
        </p:nvGraphicFramePr>
        <p:xfrm>
          <a:off x="1259632" y="1556792"/>
          <a:ext cx="4311396" cy="462686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6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4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tx1"/>
                          </a:solidFill>
                          <a:effectLst/>
                        </a:rPr>
                        <a:t>ŽELEZNOBRODSKÉ SKLO </a:t>
                      </a:r>
                      <a:endParaRPr lang="cs-CZ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ŽELEZNOBRODSKÉ FIGURKY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KRASLICKÉ HUDEBNÍ NÁSTROJE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KRASLICKÉ KRAJKY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ČESKÝ KŘIŠŤÁL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ČESKÉ SKLO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ČESKÝ PORCELÁN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DUCHCOVSKÝ PORCELÁN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KARLOVARSKÝ PORCELÁN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KARLOVARSKÁ VŘÍDELNÍ SŮL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KARLOVARSKÁ SŮL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KARLOVARSKÁ PŘÍRODNÍ VŘÍDELNÍ </a:t>
                      </a:r>
                      <a:r>
                        <a:rPr lang="cs-CZ" sz="1100" b="1" dirty="0" err="1">
                          <a:effectLst/>
                        </a:rPr>
                        <a:t>SUL</a:t>
                      </a:r>
                      <a:r>
                        <a:rPr lang="cs-CZ" sz="1100" b="1" dirty="0">
                          <a:effectLst/>
                        </a:rPr>
                        <a:t>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VALAŠSKOMEZIŘÍČSKÝ </a:t>
                      </a:r>
                      <a:r>
                        <a:rPr lang="cs-CZ" sz="1100" b="1" dirty="0" err="1">
                          <a:effectLst/>
                        </a:rPr>
                        <a:t>GOBELIN</a:t>
                      </a:r>
                      <a:r>
                        <a:rPr lang="cs-CZ" sz="1100" b="1" dirty="0">
                          <a:effectLst/>
                        </a:rPr>
                        <a:t>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JINDŘICHOHRADECKÝ </a:t>
                      </a:r>
                      <a:r>
                        <a:rPr lang="cs-CZ" sz="1100" b="1" dirty="0" err="1">
                          <a:effectLst/>
                        </a:rPr>
                        <a:t>GOBELIN</a:t>
                      </a:r>
                      <a:r>
                        <a:rPr lang="cs-CZ" sz="1100" b="1" dirty="0">
                          <a:effectLst/>
                        </a:rPr>
                        <a:t>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err="1">
                          <a:effectLst/>
                        </a:rPr>
                        <a:t>POZDIŠOVSKÁ</a:t>
                      </a:r>
                      <a:r>
                        <a:rPr lang="cs-CZ" sz="1100" b="1" dirty="0">
                          <a:effectLst/>
                        </a:rPr>
                        <a:t> KERAMIKA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KUNŠTÁTSKÁ KERAMIKA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PREŠOVSKÁ </a:t>
                      </a:r>
                      <a:r>
                        <a:rPr lang="cs-CZ" sz="1100" b="1" dirty="0" err="1">
                          <a:effectLst/>
                        </a:rPr>
                        <a:t>JODIDOVANÁ</a:t>
                      </a:r>
                      <a:r>
                        <a:rPr lang="cs-CZ" sz="1100" b="1" dirty="0">
                          <a:effectLst/>
                        </a:rPr>
                        <a:t> </a:t>
                      </a:r>
                      <a:r>
                        <a:rPr lang="cs-CZ" sz="1100" b="1" dirty="0" err="1">
                          <a:effectLst/>
                        </a:rPr>
                        <a:t>KÚPELNÁ</a:t>
                      </a:r>
                      <a:r>
                        <a:rPr lang="cs-CZ" sz="1100" b="1" dirty="0">
                          <a:effectLst/>
                        </a:rPr>
                        <a:t> SOL|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SLOVENSKÝ MAGNEZIT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SEDLECKÝ KAOLIN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err="1">
                          <a:effectLst/>
                        </a:rPr>
                        <a:t>BANSKOBELANSKÝ</a:t>
                      </a:r>
                      <a:r>
                        <a:rPr lang="cs-CZ" sz="1100" b="1" dirty="0">
                          <a:effectLst/>
                        </a:rPr>
                        <a:t> DINAS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ČESKÝ GRANÁT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ČESKÝ GRANÁTOVÝ ŠPERK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VAMBERECKÁ KRAJKA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98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MODRANSKÁ MAJOLIKA </a:t>
                      </a:r>
                      <a:endParaRPr lang="cs-CZ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5128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1" y="275401"/>
            <a:ext cx="8229600" cy="1425600"/>
          </a:xfrm>
          <a:solidFill>
            <a:srgbClr val="B2D3FC"/>
          </a:solidFill>
        </p:spPr>
        <p:txBody>
          <a:bodyPr vert="horz" lIns="91429" tIns="45714" rIns="91429" bIns="45714" rtlCol="0" anchor="ctr">
            <a:normAutofit/>
          </a:bodyPr>
          <a:lstStyle/>
          <a:p>
            <a:pPr eaLnBrk="1" hangingPunct="1"/>
            <a:r>
              <a:rPr lang="cs-CZ" altLang="cs-CZ" sz="3628" b="1" dirty="0"/>
              <a:t>Duševní vlastnictví – ochrana v mezinárodním obchodu EU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001" y="2134441"/>
            <a:ext cx="8229600" cy="4246560"/>
          </a:xfrm>
          <a:solidFill>
            <a:srgbClr val="CAEDFE"/>
          </a:solidFill>
        </p:spPr>
        <p:txBody>
          <a:bodyPr vert="horz" lIns="91429" tIns="45714" rIns="91429" bIns="45714" rtlCol="0">
            <a:normAutofit/>
          </a:bodyPr>
          <a:lstStyle/>
          <a:p>
            <a:pPr lvl="1" eaLnBrk="1" hangingPunct="1"/>
            <a:endParaRPr lang="cs-CZ" altLang="cs-CZ" sz="2177" b="1" dirty="0" smtClean="0">
              <a:latin typeface="Arial Unicode MS" pitchFamily="34" charset="-128"/>
            </a:endParaRPr>
          </a:p>
          <a:p>
            <a:pPr lvl="1" eaLnBrk="1" hangingPunct="1"/>
            <a:r>
              <a:rPr lang="cs-CZ" altLang="cs-CZ" sz="2177" b="1" dirty="0" smtClean="0">
                <a:latin typeface="Arial Unicode MS" pitchFamily="34" charset="-128"/>
              </a:rPr>
              <a:t>efektivní </a:t>
            </a:r>
            <a:r>
              <a:rPr lang="cs-CZ" altLang="cs-CZ" sz="2177" b="1" dirty="0">
                <a:latin typeface="Arial Unicode MS" pitchFamily="34" charset="-128"/>
              </a:rPr>
              <a:t>ochrana (</a:t>
            </a:r>
            <a:r>
              <a:rPr lang="cs-CZ" altLang="cs-CZ" sz="2177" b="1" dirty="0" err="1">
                <a:latin typeface="Arial Unicode MS" pitchFamily="34" charset="-128"/>
              </a:rPr>
              <a:t>nař</a:t>
            </a:r>
            <a:r>
              <a:rPr lang="cs-CZ" altLang="cs-CZ" sz="2177" b="1" dirty="0">
                <a:latin typeface="Arial Unicode MS" pitchFamily="34" charset="-128"/>
              </a:rPr>
              <a:t>. 3295/94, 1383/03</a:t>
            </a:r>
            <a:r>
              <a:rPr lang="cs-CZ" altLang="cs-CZ" sz="2177" b="1" dirty="0" smtClean="0">
                <a:latin typeface="Arial Unicode MS" pitchFamily="34" charset="-128"/>
              </a:rPr>
              <a:t>)</a:t>
            </a:r>
          </a:p>
          <a:p>
            <a:pPr marL="0" indent="0" eaLnBrk="1" hangingPunct="1">
              <a:buNone/>
            </a:pPr>
            <a:r>
              <a:rPr lang="cs-CZ" altLang="cs-CZ" sz="2540" b="1" dirty="0" smtClean="0">
                <a:latin typeface="Arial Unicode MS" pitchFamily="34" charset="-128"/>
              </a:rPr>
              <a:t>	Efektivní ochrana: padělané a pirátské zboží</a:t>
            </a:r>
          </a:p>
          <a:p>
            <a:pPr lvl="1" eaLnBrk="1" hangingPunct="1"/>
            <a:r>
              <a:rPr lang="cs-CZ" altLang="cs-CZ" sz="2177" b="1" dirty="0" smtClean="0">
                <a:latin typeface="Arial Unicode MS" pitchFamily="34" charset="-128"/>
              </a:rPr>
              <a:t>vyloučení </a:t>
            </a:r>
            <a:r>
              <a:rPr lang="cs-CZ" altLang="cs-CZ" sz="2177" b="1" dirty="0">
                <a:latin typeface="Arial Unicode MS" pitchFamily="34" charset="-128"/>
              </a:rPr>
              <a:t>z obchodu, zničení</a:t>
            </a:r>
          </a:p>
          <a:p>
            <a:pPr lvl="1" eaLnBrk="1" hangingPunct="1"/>
            <a:r>
              <a:rPr lang="cs-CZ" altLang="cs-CZ" sz="2177" b="1" dirty="0">
                <a:latin typeface="Arial Unicode MS" pitchFamily="34" charset="-128"/>
              </a:rPr>
              <a:t>provádějí orgány členských států</a:t>
            </a:r>
          </a:p>
          <a:p>
            <a:pPr lvl="1" eaLnBrk="1" hangingPunct="1"/>
            <a:r>
              <a:rPr lang="cs-CZ" altLang="cs-CZ" sz="2177" b="1" dirty="0">
                <a:latin typeface="Arial Unicode MS" pitchFamily="34" charset="-128"/>
              </a:rPr>
              <a:t>sankce podle TRIPS</a:t>
            </a:r>
          </a:p>
        </p:txBody>
      </p:sp>
    </p:spTree>
    <p:extLst>
      <p:ext uri="{BB962C8B-B14F-4D97-AF65-F5344CB8AC3E}">
        <p14:creationId xmlns:p14="http://schemas.microsoft.com/office/powerpoint/2010/main" val="295917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Pravomoc EU - článek 118 SFEU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rámci vytvoření nebo fungování vnitřního trhu přijmou </a:t>
            </a:r>
            <a:r>
              <a:rPr lang="cs-CZ" dirty="0" smtClean="0"/>
              <a:t>EP </a:t>
            </a:r>
            <a:r>
              <a:rPr lang="cs-CZ" dirty="0"/>
              <a:t>a Rada řádným legislativním postupem opatření o </a:t>
            </a:r>
            <a:r>
              <a:rPr lang="cs-CZ" b="1" dirty="0">
                <a:solidFill>
                  <a:srgbClr val="FF0000"/>
                </a:solidFill>
              </a:rPr>
              <a:t>vytvoření evropských práv duševního vlastnictví, </a:t>
            </a:r>
            <a:r>
              <a:rPr lang="cs-CZ" dirty="0"/>
              <a:t>která zajistí </a:t>
            </a:r>
            <a:r>
              <a:rPr lang="cs-CZ" b="1" dirty="0">
                <a:solidFill>
                  <a:srgbClr val="FF0000"/>
                </a:solidFill>
              </a:rPr>
              <a:t>jednotnou ochranu práv duševního vlastnictví v Unii, </a:t>
            </a:r>
            <a:r>
              <a:rPr lang="cs-CZ" dirty="0"/>
              <a:t>a o zavedení </a:t>
            </a:r>
            <a:r>
              <a:rPr lang="cs-CZ" b="1" dirty="0">
                <a:solidFill>
                  <a:srgbClr val="C00000"/>
                </a:solidFill>
              </a:rPr>
              <a:t>centralizovaného režimu </a:t>
            </a:r>
            <a:r>
              <a:rPr lang="cs-CZ" dirty="0"/>
              <a:t>pro udělování oprávnění, koordinaci a kontrolu na úrovni Unie.</a:t>
            </a:r>
          </a:p>
          <a:p>
            <a:r>
              <a:rPr lang="cs-CZ" dirty="0"/>
              <a:t>Rada stanoví </a:t>
            </a:r>
            <a:r>
              <a:rPr lang="cs-CZ" i="1" dirty="0"/>
              <a:t>zvláštním legislativním postupem </a:t>
            </a:r>
            <a:r>
              <a:rPr lang="cs-CZ" dirty="0"/>
              <a:t>formou nařízení </a:t>
            </a:r>
            <a:r>
              <a:rPr lang="cs-CZ" b="1" dirty="0"/>
              <a:t>pravidla pro používání jazyků </a:t>
            </a:r>
            <a:r>
              <a:rPr lang="cs-CZ" dirty="0"/>
              <a:t>ve vztahu k evropským právům duševního vlastnictví. Rada rozhoduje </a:t>
            </a:r>
            <a:r>
              <a:rPr lang="cs-CZ" b="1" dirty="0"/>
              <a:t>jednomyslně</a:t>
            </a:r>
            <a:r>
              <a:rPr lang="cs-CZ" dirty="0"/>
              <a:t> po konzultaci s Evropským parlamentem.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273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C00"/>
          </a:solidFill>
        </p:spPr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Koncepce Komise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66"/>
          </a:solidFill>
        </p:spPr>
        <p:txBody>
          <a:bodyPr>
            <a:normAutofit fontScale="70000" lnSpcReduction="20000"/>
          </a:bodyPr>
          <a:lstStyle/>
          <a:p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podpora tvůrčí činnosti a inovací, jakožto </a:t>
            </a:r>
          </a:p>
          <a:p>
            <a:pPr lvl="1"/>
            <a:r>
              <a:rPr lang="cs-CZ" dirty="0" smtClean="0">
                <a:effectLst/>
              </a:rPr>
              <a:t>prostředku k dosažení stabilního růstu a </a:t>
            </a:r>
          </a:p>
          <a:p>
            <a:pPr lvl="1"/>
            <a:r>
              <a:rPr lang="cs-CZ" dirty="0" smtClean="0">
                <a:effectLst/>
              </a:rPr>
              <a:t>příznivého klimatu pro investice. </a:t>
            </a:r>
          </a:p>
          <a:p>
            <a:r>
              <a:rPr lang="cs-CZ" b="1" dirty="0" smtClean="0">
                <a:effectLst/>
              </a:rPr>
              <a:t>Patenty: </a:t>
            </a:r>
            <a:r>
              <a:rPr lang="cs-CZ" dirty="0" smtClean="0">
                <a:effectLst/>
              </a:rPr>
              <a:t>smyslem současné reformy je učinit patentovou ochranu v Evropě </a:t>
            </a:r>
          </a:p>
          <a:p>
            <a:pPr lvl="1"/>
            <a:r>
              <a:rPr lang="cs-CZ" dirty="0" smtClean="0">
                <a:effectLst/>
              </a:rPr>
              <a:t>nákladově i administrativně přístupnější i pro malé a střední podniky a</a:t>
            </a:r>
          </a:p>
          <a:p>
            <a:pPr lvl="1"/>
            <a:r>
              <a:rPr lang="cs-CZ" dirty="0" smtClean="0">
                <a:effectLst/>
              </a:rPr>
              <a:t> tím podpořit tvůrčí činnost.</a:t>
            </a:r>
          </a:p>
          <a:p>
            <a:r>
              <a:rPr lang="cs-CZ" b="1" dirty="0" smtClean="0"/>
              <a:t>O</a:t>
            </a:r>
            <a:r>
              <a:rPr lang="cs-CZ" b="1" dirty="0" smtClean="0">
                <a:effectLst/>
              </a:rPr>
              <a:t>chranné známky:</a:t>
            </a:r>
            <a:r>
              <a:rPr lang="cs-CZ" dirty="0" smtClean="0">
                <a:effectLst/>
              </a:rPr>
              <a:t> zefektivnit zápis známky jakožto předpokladu ochrany a zlepšit přístup k rejstříkům. </a:t>
            </a:r>
          </a:p>
          <a:p>
            <a:pPr lvl="1"/>
            <a:r>
              <a:rPr lang="cs-CZ" dirty="0" smtClean="0">
                <a:effectLst/>
              </a:rPr>
              <a:t>Počet registrací </a:t>
            </a:r>
            <a:r>
              <a:rPr lang="cs-CZ" dirty="0" smtClean="0">
                <a:effectLst/>
              </a:rPr>
              <a:t>unijní </a:t>
            </a:r>
            <a:r>
              <a:rPr lang="cs-CZ" dirty="0" smtClean="0">
                <a:effectLst/>
              </a:rPr>
              <a:t>známky již překročil 100 000 </a:t>
            </a:r>
            <a:r>
              <a:rPr lang="cs-CZ" dirty="0" smtClean="0">
                <a:effectLst/>
              </a:rPr>
              <a:t>ročně.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Ochrana zeměpisných označení: </a:t>
            </a:r>
            <a:r>
              <a:rPr lang="cs-CZ" dirty="0" smtClean="0">
                <a:effectLst/>
              </a:rPr>
              <a:t>rozšíření i na zeměpisná označení produktů nezemědělských a nepotravinářských, tedy průmyslových.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53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/>
          <a:lstStyle/>
          <a:p>
            <a:r>
              <a:rPr lang="cs-CZ" dirty="0" smtClean="0"/>
              <a:t>PATENTY – vlastní unijní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66"/>
          </a:solidFill>
        </p:spPr>
        <p:txBody>
          <a:bodyPr/>
          <a:lstStyle/>
          <a:p>
            <a:r>
              <a:rPr lang="cs-CZ" dirty="0" smtClean="0"/>
              <a:t>naléhavá potřeba:</a:t>
            </a:r>
          </a:p>
          <a:p>
            <a:pPr lvl="1"/>
            <a:r>
              <a:rPr lang="cs-CZ" dirty="0" smtClean="0"/>
              <a:t>jednotná úprava pro celou EU (vyčerpání)</a:t>
            </a:r>
          </a:p>
          <a:p>
            <a:pPr lvl="1"/>
            <a:r>
              <a:rPr lang="cs-CZ" dirty="0" smtClean="0"/>
              <a:t>jednotný patent ve smyslu jediný (ne svazek národních patentů)</a:t>
            </a:r>
          </a:p>
          <a:p>
            <a:pPr lvl="1"/>
            <a:r>
              <a:rPr lang="cs-CZ" dirty="0" smtClean="0"/>
              <a:t>snížení nákladů (36000 x 1850 EUR)</a:t>
            </a:r>
          </a:p>
          <a:p>
            <a:r>
              <a:rPr lang="cs-CZ" dirty="0" smtClean="0"/>
              <a:t>daří se až po 2010</a:t>
            </a:r>
          </a:p>
          <a:p>
            <a:r>
              <a:rPr lang="cs-CZ" dirty="0" smtClean="0"/>
              <a:t>princip: evropský patent (EPO) s jednotným účinkem pro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28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PATENTY – úprava jednotného účinku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66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"patentový balíček":</a:t>
            </a:r>
          </a:p>
          <a:p>
            <a:r>
              <a:rPr lang="cs-CZ" b="1" i="1" dirty="0" smtClean="0">
                <a:effectLst/>
              </a:rPr>
              <a:t>- nařízení č. 1257/2012, kterým se provádí posílená spolupráce v oblasti vytvoření jednotné patentové ochrany,</a:t>
            </a:r>
            <a:endParaRPr lang="cs-CZ" dirty="0" smtClean="0">
              <a:effectLst/>
            </a:endParaRPr>
          </a:p>
          <a:p>
            <a:r>
              <a:rPr lang="cs-CZ" b="1" i="1" dirty="0" smtClean="0">
                <a:effectLst/>
              </a:rPr>
              <a:t>- nařízení č. 1260/2012, kterým se provádí posílená spolupráce v oblasti vytvoření jednotné patentové ochrany, pokud jde o příslušná ustanovení o překladu</a:t>
            </a:r>
          </a:p>
          <a:p>
            <a:pPr lvl="1"/>
            <a:r>
              <a:rPr lang="cs-CZ" b="1" i="1" dirty="0" smtClean="0"/>
              <a:t>obě nařízení bez Španělska a Itálie</a:t>
            </a:r>
            <a:r>
              <a:rPr lang="cs-CZ" b="1" i="1" dirty="0" smtClean="0">
                <a:effectLst/>
              </a:rPr>
              <a:t>, </a:t>
            </a:r>
            <a:endParaRPr lang="cs-CZ" dirty="0" smtClean="0">
              <a:effectLst/>
            </a:endParaRPr>
          </a:p>
          <a:p>
            <a:r>
              <a:rPr lang="cs-CZ" b="1" i="1" dirty="0" smtClean="0">
                <a:effectLst/>
              </a:rPr>
              <a:t>- Dohoda o Jednotném patentovém soudu EU.</a:t>
            </a:r>
            <a:endParaRPr lang="cs-CZ" dirty="0" smtClean="0">
              <a:effectLst/>
            </a:endParaRPr>
          </a:p>
          <a:p>
            <a:r>
              <a:rPr lang="cs-CZ" i="0" dirty="0" smtClean="0">
                <a:effectLst/>
              </a:rPr>
              <a:t>Jednotný účinek evropského patentu se bude vztahovat pouze na ty zúčastněné členské státy EU, které se stanou smluvní stranou Dohody o Jednotném patentovém soudu.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8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66FF66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PATENTY – jednotný účinek,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57403"/>
          </a:xfrm>
          <a:solidFill>
            <a:srgbClr val="FFFF66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1. Nebude vytvořen "unijní patent", ale bude využito </a:t>
            </a:r>
            <a:r>
              <a:rPr lang="cs-CZ" b="1" dirty="0" smtClean="0">
                <a:effectLst/>
              </a:rPr>
              <a:t>stávajícího evropského patentu (EPO), </a:t>
            </a:r>
            <a:r>
              <a:rPr lang="cs-CZ" dirty="0" smtClean="0">
                <a:effectLst/>
              </a:rPr>
              <a:t>kterému bude na žádost jeho majitele udělován </a:t>
            </a:r>
            <a:r>
              <a:rPr lang="cs-CZ" b="1" dirty="0" smtClean="0">
                <a:effectLst/>
              </a:rPr>
              <a:t>jednotný účinek pro celou EU</a:t>
            </a:r>
            <a:r>
              <a:rPr lang="cs-CZ" dirty="0" smtClean="0">
                <a:effectLst/>
              </a:rPr>
              <a:t>, resp. pro tzv. zúčastněné členské státy. </a:t>
            </a:r>
          </a:p>
          <a:p>
            <a:r>
              <a:rPr lang="cs-CZ" dirty="0" smtClean="0">
                <a:effectLst/>
              </a:rPr>
              <a:t>2. Přihlašovatel z kterékoli země (i mimo Evropu), kterému byl udělen běžný evropský patent, může tedy nově </a:t>
            </a:r>
            <a:r>
              <a:rPr lang="cs-CZ" b="1" dirty="0" smtClean="0">
                <a:effectLst/>
              </a:rPr>
              <a:t>požádat o jeho jednotný účinek v celé EU, resp. v zúčastněných členských státech</a:t>
            </a:r>
            <a:r>
              <a:rPr lang="cs-CZ" dirty="0" smtClean="0">
                <a:effectLst/>
              </a:rPr>
              <a:t>, na které se jednotný účinek bude vztahovat. Udělení evropského patentu se nadále řídí Úmluvou o udělování evropských patentů z r. 1973.</a:t>
            </a:r>
          </a:p>
          <a:p>
            <a:r>
              <a:rPr lang="cs-CZ" dirty="0" smtClean="0">
                <a:effectLst/>
              </a:rPr>
              <a:t>3. </a:t>
            </a:r>
            <a:r>
              <a:rPr lang="cs-CZ" b="1" dirty="0" smtClean="0">
                <a:effectLst/>
              </a:rPr>
              <a:t>Zrušení požadavku validace v zúčastněných členských státech EU - e</a:t>
            </a:r>
            <a:r>
              <a:rPr lang="cs-CZ" dirty="0" smtClean="0">
                <a:effectLst/>
              </a:rPr>
              <a:t>vropský patent získá  jednotnou povahu a tím i </a:t>
            </a:r>
            <a:r>
              <a:rPr lang="cs-CZ" b="1" dirty="0" smtClean="0">
                <a:effectLst/>
              </a:rPr>
              <a:t>jednotný účinek, a to automaticky bez dalšího</a:t>
            </a:r>
            <a:r>
              <a:rPr lang="cs-CZ" dirty="0" smtClean="0">
                <a:effectLst/>
              </a:rPr>
              <a:t> jen na základě udělení patentu ze strany EPO a </a:t>
            </a:r>
            <a:r>
              <a:rPr lang="cs-CZ" b="1" dirty="0" smtClean="0">
                <a:effectLst/>
              </a:rPr>
              <a:t>žádosti </a:t>
            </a:r>
            <a:r>
              <a:rPr lang="cs-CZ" b="1" dirty="0" smtClean="0">
                <a:effectLst/>
              </a:rPr>
              <a:t>přihlašovatele – žadatelé mohou být i z nečlenských zemí. </a:t>
            </a:r>
            <a:endParaRPr lang="cs-CZ" b="1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05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66FF66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PATENTY – jednotný účinek,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  <a:solidFill>
            <a:srgbClr val="FFFF66"/>
          </a:solidFill>
        </p:spPr>
        <p:txBody>
          <a:bodyPr>
            <a:normAutofit fontScale="62500" lnSpcReduction="20000"/>
          </a:bodyPr>
          <a:lstStyle/>
          <a:p>
            <a:r>
              <a:rPr lang="cs-CZ" dirty="0" smtClean="0">
                <a:effectLst/>
              </a:rPr>
              <a:t>4</a:t>
            </a:r>
            <a:r>
              <a:rPr lang="cs-CZ" dirty="0" smtClean="0">
                <a:effectLst/>
              </a:rPr>
              <a:t>. Odstranění požadavku validace </a:t>
            </a:r>
            <a:r>
              <a:rPr lang="cs-CZ" b="1" dirty="0" smtClean="0">
                <a:effectLst/>
              </a:rPr>
              <a:t>rovněž odstraňuje nutnost překladu patentu</a:t>
            </a:r>
            <a:r>
              <a:rPr lang="cs-CZ" dirty="0" smtClean="0">
                <a:effectLst/>
              </a:rPr>
              <a:t> do jazyků všech zemí, kde má být chráněn. </a:t>
            </a:r>
          </a:p>
          <a:p>
            <a:pPr lvl="1"/>
            <a:r>
              <a:rPr lang="cs-CZ" dirty="0" smtClean="0">
                <a:effectLst/>
              </a:rPr>
              <a:t>Přihláška bude podávána v jednom z jazyků EPO (tj. v angličtině, francouzštině nebo němčině) a do dalších dvou z uvedených jazyků se budou překládat jen nároky patentu. </a:t>
            </a:r>
          </a:p>
          <a:p>
            <a:pPr lvl="1"/>
            <a:r>
              <a:rPr lang="cs-CZ" dirty="0" smtClean="0">
                <a:effectLst/>
              </a:rPr>
              <a:t>Po dobu blíže neurčeného přechodného období, tedy než budou k dispozici kvalitní strojové překlady, se k žádosti o jednotný účinek přikládá úplný překlad evropského patentového spisu do angličtiny, pokud je jazykem řízení francouzština nebo němčina, nebo do kteréhokoli úředního jazyka Unie, pokud je jazykem řízení angličtina. </a:t>
            </a:r>
          </a:p>
          <a:p>
            <a:pPr lvl="1"/>
            <a:r>
              <a:rPr lang="cs-CZ" b="1" dirty="0" smtClean="0">
                <a:solidFill>
                  <a:srgbClr val="C00000"/>
                </a:solidFill>
                <a:effectLst/>
              </a:rPr>
              <a:t>Pro ČR by to ovšem znamenalo, že na jejím území budou účinné patenty nedostupné v českém jazyce, avšak jejich respektování se bude pochopitelně vyžadovat. </a:t>
            </a:r>
          </a:p>
          <a:p>
            <a:r>
              <a:rPr lang="cs-CZ" dirty="0" smtClean="0">
                <a:effectLst/>
              </a:rPr>
              <a:t>5. Veškeré spory týkající se evropského patentu s jednotným účinkem i bez něj bude řešit ve smluvních státech </a:t>
            </a:r>
            <a:r>
              <a:rPr lang="cs-CZ" dirty="0" smtClean="0">
                <a:effectLst/>
              </a:rPr>
              <a:t>nové dohody </a:t>
            </a:r>
            <a:r>
              <a:rPr lang="cs-CZ" b="1" dirty="0" smtClean="0">
                <a:effectLst/>
              </a:rPr>
              <a:t>mezinárodní Jednotný patentový soud </a:t>
            </a:r>
            <a:r>
              <a:rPr lang="cs-CZ" dirty="0" smtClean="0">
                <a:effectLst/>
              </a:rPr>
              <a:t>s výlučnou pravomocí, který tedy obligatorně nahradí v těchto věcech národní soudy. </a:t>
            </a:r>
          </a:p>
          <a:p>
            <a:r>
              <a:rPr lang="cs-CZ" dirty="0" smtClean="0">
                <a:effectLst/>
              </a:rPr>
              <a:t>6. </a:t>
            </a:r>
            <a:r>
              <a:rPr lang="cs-CZ" b="1" dirty="0" smtClean="0">
                <a:effectLst/>
              </a:rPr>
              <a:t>Účinnost celého patentového balíčku </a:t>
            </a:r>
            <a:r>
              <a:rPr lang="cs-CZ" dirty="0" smtClean="0">
                <a:effectLst/>
              </a:rPr>
              <a:t>pro jednotlivé členské státy EU nastává </a:t>
            </a:r>
            <a:r>
              <a:rPr lang="cs-CZ" b="1" dirty="0" smtClean="0">
                <a:effectLst/>
              </a:rPr>
              <a:t>až po jejich ratifikaci Dohody o Jednotném patentovém soudu</a:t>
            </a:r>
            <a:r>
              <a:rPr lang="cs-CZ" dirty="0" smtClean="0">
                <a:effectLst/>
              </a:rPr>
              <a:t>, resp. přístupu k 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37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/>
          </a:bodyPr>
          <a:lstStyle/>
          <a:p>
            <a:r>
              <a:rPr lang="cs-CZ" b="1" u="none" strike="noStrike" dirty="0" smtClean="0">
                <a:effectLst/>
              </a:rPr>
              <a:t>Jednotný patentový soud - 1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  <a:solidFill>
            <a:srgbClr val="FFFF66"/>
          </a:solidFill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Mezinárodní soud – nahrazuje soudy národní - přenos</a:t>
            </a:r>
            <a:r>
              <a:rPr lang="cs-CZ" u="none" strike="noStrike" dirty="0" smtClean="0">
                <a:effectLst/>
              </a:rPr>
              <a:t> svrchovaných práv členských států EU (podstatná část soudní pravomoci členských států)</a:t>
            </a:r>
          </a:p>
          <a:p>
            <a:r>
              <a:rPr lang="cs-CZ" u="none" strike="noStrike" dirty="0" smtClean="0">
                <a:effectLst/>
              </a:rPr>
              <a:t>Nejdůležitější pravidla jeho fungování:</a:t>
            </a:r>
          </a:p>
          <a:p>
            <a:r>
              <a:rPr lang="cs-CZ" u="none" strike="noStrike" dirty="0" smtClean="0">
                <a:effectLst/>
              </a:rPr>
              <a:t>1) </a:t>
            </a:r>
            <a:r>
              <a:rPr lang="cs-CZ" b="1" u="none" strike="noStrike" dirty="0" smtClean="0">
                <a:solidFill>
                  <a:srgbClr val="C00000"/>
                </a:solidFill>
                <a:effectLst/>
              </a:rPr>
              <a:t>Obligatorní výlučná pravomoc </a:t>
            </a:r>
            <a:r>
              <a:rPr lang="cs-CZ" u="none" strike="noStrike" dirty="0" smtClean="0">
                <a:effectLst/>
              </a:rPr>
              <a:t>k řešení sporů týkajících se evropských patentů s jednotným účinkem i evropských patentů bez jednotného účinku, tj. validovaných v jednotlivých státech. Pravomoc národních soudů je automaticky vyloučena.</a:t>
            </a:r>
          </a:p>
          <a:p>
            <a:r>
              <a:rPr lang="cs-CZ" b="1" u="none" strike="noStrike" dirty="0" smtClean="0">
                <a:solidFill>
                  <a:srgbClr val="C00000"/>
                </a:solidFill>
                <a:effectLst/>
              </a:rPr>
              <a:t>Není unijním soudem, proto nespadá do rámce Soudního dvora EU </a:t>
            </a:r>
            <a:r>
              <a:rPr lang="cs-CZ" u="none" strike="noStrike" dirty="0" smtClean="0">
                <a:effectLst/>
              </a:rPr>
              <a:t>a je zřizován zvláštní mezinárodní smlouvou. Soud se stává součástí národních soudních systémů členských států. </a:t>
            </a:r>
            <a:r>
              <a:rPr lang="cs-CZ" u="none" strike="noStrike" dirty="0" smtClean="0">
                <a:effectLst/>
              </a:rPr>
              <a:t>(!?)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947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2477</Words>
  <Application>Microsoft Office PowerPoint</Application>
  <PresentationFormat>Předvádění na obrazovce (4:3)</PresentationFormat>
  <Paragraphs>444</Paragraphs>
  <Slides>26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 Unicode MS</vt:lpstr>
      <vt:lpstr>Arial</vt:lpstr>
      <vt:lpstr>Calibri</vt:lpstr>
      <vt:lpstr>DejaVu Sans</vt:lpstr>
      <vt:lpstr>Symbol</vt:lpstr>
      <vt:lpstr>Times New Roman</vt:lpstr>
      <vt:lpstr>Wingdings</vt:lpstr>
      <vt:lpstr>Motiv systému Office</vt:lpstr>
      <vt:lpstr>Aktuální otázky ochrany  průmyslových práv  v právu Evropské unie</vt:lpstr>
      <vt:lpstr>Duševní vlastnictví – ochrana v mezinárodním obchodu EU</vt:lpstr>
      <vt:lpstr>Pravomoc EU - článek 118 SFEU</vt:lpstr>
      <vt:lpstr>Koncepce Komise</vt:lpstr>
      <vt:lpstr>PATENTY – vlastní unijní systém</vt:lpstr>
      <vt:lpstr>PATENTY – úprava jednotného účinku</vt:lpstr>
      <vt:lpstr>PATENTY – jednotný účinek, principy</vt:lpstr>
      <vt:lpstr>PATENTY – jednotný účinek, principy</vt:lpstr>
      <vt:lpstr>Jednotný patentový soud - 1</vt:lpstr>
      <vt:lpstr>Jednotný patentový soud - 2</vt:lpstr>
      <vt:lpstr>Jednotný patentový soud - 3</vt:lpstr>
      <vt:lpstr>Zhodnocení patentových změn</vt:lpstr>
      <vt:lpstr>2. Vývoj známkové ochrany </vt:lpstr>
      <vt:lpstr>Unijní známka – pravomoc EU (1994)</vt:lpstr>
      <vt:lpstr>Unijní ochranná známka - 1</vt:lpstr>
      <vt:lpstr>Unijní ochranná známka – 2 výhody a nevýhody</vt:lpstr>
      <vt:lpstr>PRŮMYSLOVÝ VZOR EU</vt:lpstr>
      <vt:lpstr>Návrh nové harmonizační směrnice - novinky:</vt:lpstr>
      <vt:lpstr>Zeměpisná označení</vt:lpstr>
      <vt:lpstr>3. Zeměpisná označení - 1</vt:lpstr>
      <vt:lpstr>3. Zeměpisná označení - 2</vt:lpstr>
      <vt:lpstr>3. Zeměpisná označení - 3</vt:lpstr>
      <vt:lpstr>Registrace ČR v EU - 1</vt:lpstr>
      <vt:lpstr>Registrace ČR v EU - 2</vt:lpstr>
      <vt:lpstr>Registrace v ČR (ČSFR) - národní</vt:lpstr>
      <vt:lpstr>Duševní vlastnictví – ochrana v mezinárodním obchodu EU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tendence zdokonalování právní úpravy průmyslových práv  v právu Evropské unie</dc:title>
  <dc:creator>1224</dc:creator>
  <cp:lastModifiedBy>Vladimír Týč</cp:lastModifiedBy>
  <cp:revision>20</cp:revision>
  <cp:lastPrinted>2014-10-22T13:13:58Z</cp:lastPrinted>
  <dcterms:created xsi:type="dcterms:W3CDTF">2014-10-21T20:41:10Z</dcterms:created>
  <dcterms:modified xsi:type="dcterms:W3CDTF">2019-12-16T11:12:58Z</dcterms:modified>
</cp:coreProperties>
</file>