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82" r:id="rId3"/>
    <p:sldId id="280" r:id="rId4"/>
    <p:sldId id="258" r:id="rId5"/>
    <p:sldId id="257" r:id="rId6"/>
    <p:sldId id="259" r:id="rId7"/>
    <p:sldId id="281" r:id="rId8"/>
    <p:sldId id="269" r:id="rId9"/>
    <p:sldId id="284" r:id="rId10"/>
    <p:sldId id="260" r:id="rId11"/>
    <p:sldId id="270" r:id="rId12"/>
    <p:sldId id="267" r:id="rId13"/>
    <p:sldId id="268" r:id="rId14"/>
    <p:sldId id="261" r:id="rId15"/>
    <p:sldId id="285" r:id="rId16"/>
    <p:sldId id="263" r:id="rId17"/>
    <p:sldId id="262" r:id="rId18"/>
    <p:sldId id="265" r:id="rId19"/>
    <p:sldId id="266" r:id="rId20"/>
    <p:sldId id="264" r:id="rId21"/>
    <p:sldId id="283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86" r:id="rId30"/>
    <p:sldId id="287" r:id="rId31"/>
    <p:sldId id="278" r:id="rId32"/>
    <p:sldId id="279" r:id="rId33"/>
    <p:sldId id="288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99"/>
    <a:srgbClr val="0000FF"/>
    <a:srgbClr val="0000CC"/>
    <a:srgbClr val="FF7C80"/>
    <a:srgbClr val="0033CC"/>
    <a:srgbClr val="000099"/>
    <a:srgbClr val="CC6600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926F-5507-4E65-9405-7F4E9C58251E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5261-7E5C-48D6-AAF7-83086A6B3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23.09.2019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7C80"/>
                </a:solidFill>
              </a:rPr>
              <a:t>Pravomoci EU</a:t>
            </a:r>
            <a:r>
              <a:rPr lang="cs-CZ" sz="6600" dirty="0" smtClean="0">
                <a:solidFill>
                  <a:srgbClr val="FFFF99"/>
                </a:solidFill>
              </a:rPr>
              <a:t/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>  </a:t>
            </a:r>
            <a:r>
              <a:rPr lang="cs-CZ" sz="6600" dirty="0" smtClean="0">
                <a:solidFill>
                  <a:srgbClr val="FFFF99"/>
                </a:solidFill>
              </a:rPr>
              <a:t/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800" dirty="0" err="1" smtClean="0">
                <a:solidFill>
                  <a:srgbClr val="FFFF99"/>
                </a:solidFill>
              </a:rPr>
              <a:t>Competences</a:t>
            </a:r>
            <a:r>
              <a:rPr lang="cs-CZ" sz="2800" dirty="0" smtClean="0">
                <a:solidFill>
                  <a:srgbClr val="FFFF99"/>
                </a:solidFill>
              </a:rPr>
              <a:t>/(</a:t>
            </a:r>
            <a:r>
              <a:rPr lang="cs-CZ" sz="2800" dirty="0" err="1" smtClean="0">
                <a:solidFill>
                  <a:srgbClr val="FFFF99"/>
                </a:solidFill>
              </a:rPr>
              <a:t>Powers</a:t>
            </a:r>
            <a:r>
              <a:rPr lang="cs-CZ" sz="2800" smtClean="0">
                <a:solidFill>
                  <a:srgbClr val="FFFF99"/>
                </a:solidFill>
              </a:rPr>
              <a:t>)</a:t>
            </a:r>
            <a:r>
              <a:rPr lang="cs-CZ" sz="2000" smtClean="0">
                <a:solidFill>
                  <a:srgbClr val="FFFF99"/>
                </a:solidFill>
              </a:rPr>
              <a:t> </a:t>
            </a: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>2019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 (čl. 6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</a:t>
            </a:r>
            <a:r>
              <a:rPr lang="cs-CZ" dirty="0" smtClean="0"/>
              <a:t>zdraví </a:t>
            </a:r>
            <a:r>
              <a:rPr lang="cs-CZ" b="1" dirty="0" smtClean="0"/>
              <a:t>(zdravotnictví)</a:t>
            </a:r>
            <a:endParaRPr lang="cs-CZ" b="1" dirty="0"/>
          </a:p>
          <a:p>
            <a:r>
              <a:rPr lang="cs-CZ" dirty="0" smtClean="0"/>
              <a:t>průmysl, cestovní ruch</a:t>
            </a:r>
            <a:endParaRPr lang="cs-CZ" dirty="0"/>
          </a:p>
          <a:p>
            <a:pPr lvl="0"/>
            <a:r>
              <a:rPr lang="cs-CZ" b="1" dirty="0"/>
              <a:t>kultura</a:t>
            </a:r>
          </a:p>
          <a:p>
            <a:pPr lvl="0"/>
            <a:r>
              <a:rPr lang="cs-CZ" dirty="0" smtClean="0"/>
              <a:t>všeobecné </a:t>
            </a:r>
            <a:r>
              <a:rPr lang="cs-CZ" dirty="0"/>
              <a:t>vzdělávání, odborné </a:t>
            </a:r>
            <a:r>
              <a:rPr lang="cs-CZ" dirty="0" smtClean="0"/>
              <a:t>vzdělávání </a:t>
            </a:r>
            <a:r>
              <a:rPr lang="cs-CZ" b="1" dirty="0" smtClean="0"/>
              <a:t>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pPr marL="0" indent="0">
              <a:buNone/>
            </a:pPr>
            <a:r>
              <a:rPr lang="cs-CZ" dirty="0" smtClean="0"/>
              <a:t>(jen v rozsahu stanoveném Smlouvami)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oblast - </a:t>
            </a:r>
            <a:r>
              <a:rPr lang="cs-CZ" dirty="0" err="1"/>
              <a:t>S</a:t>
            </a:r>
            <a:r>
              <a:rPr lang="cs-CZ" dirty="0" err="1" smtClean="0"/>
              <a:t>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4: </a:t>
            </a:r>
            <a:r>
              <a:rPr lang="cs-CZ" dirty="0"/>
              <a:t>Unie má v souladu s ustanoveními Smlouvy o Evropské unii pravomoc vymezovat a provádět </a:t>
            </a: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společnou </a:t>
            </a:r>
            <a:r>
              <a:rPr lang="cs-CZ" b="1" dirty="0"/>
              <a:t>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</a:p>
          <a:p>
            <a:pPr marL="0" lv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(pozor – společná není jednotná)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</a:t>
            </a:r>
            <a:r>
              <a:rPr lang="cs-CZ" sz="2400" b="1" dirty="0" smtClean="0">
                <a:solidFill>
                  <a:srgbClr val="C00000"/>
                </a:solidFill>
              </a:rPr>
              <a:t>rozsahu VÝKONU PRAVOMOCÍ, ne jejich vymezení</a:t>
            </a:r>
          </a:p>
          <a:p>
            <a:r>
              <a:rPr lang="cs-CZ" sz="2000" u="sng" dirty="0" smtClean="0"/>
              <a:t>Článek 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>
                <a:solidFill>
                  <a:srgbClr val="0000CC"/>
                </a:solidFill>
              </a:rPr>
              <a:t>Cíl</a:t>
            </a:r>
            <a:r>
              <a:rPr lang="cs-CZ" sz="2400" i="1" dirty="0">
                <a:solidFill>
                  <a:srgbClr val="0000CC"/>
                </a:solidFill>
              </a:rPr>
              <a:t>: rozhodovat co nejvíce na úrovni nejbližší občanům.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</a:t>
            </a:r>
            <a:r>
              <a:rPr lang="cs-CZ" sz="2400" b="1" dirty="0" smtClean="0">
                <a:solidFill>
                  <a:srgbClr val="CC6600"/>
                </a:solidFill>
              </a:rPr>
              <a:t>(žlutá a oranžová karta)</a:t>
            </a:r>
            <a:endParaRPr lang="cs-CZ" sz="2400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endParaRPr lang="cs-CZ" u="sng" dirty="0" smtClean="0"/>
          </a:p>
          <a:p>
            <a:r>
              <a:rPr lang="cs-CZ" dirty="0" smtClean="0"/>
              <a:t>Protokol:</a:t>
            </a:r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 smtClean="0"/>
              <a:t>Smluv (rozsah činnosti).</a:t>
            </a:r>
            <a:endParaRPr lang="cs-CZ" dirty="0"/>
          </a:p>
          <a:p>
            <a:r>
              <a:rPr lang="cs-CZ" b="1" i="1" u="sng" dirty="0" smtClean="0">
                <a:solidFill>
                  <a:srgbClr val="C00000"/>
                </a:solidFill>
              </a:rPr>
              <a:t>Protokol </a:t>
            </a:r>
            <a:r>
              <a:rPr lang="cs-CZ" b="1" i="1" u="sng" dirty="0">
                <a:solidFill>
                  <a:srgbClr val="C00000"/>
                </a:solidFill>
              </a:rPr>
              <a:t>o používání zásad subsidiarity a </a:t>
            </a:r>
            <a:r>
              <a:rPr lang="cs-CZ" b="1" i="1" u="sng" dirty="0" smtClean="0">
                <a:solidFill>
                  <a:srgbClr val="C00000"/>
                </a:solidFill>
              </a:rPr>
              <a:t>proporcionality: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povinnost Komise doprovodit návrhy legislativních aktů informacemi umožňujícími posoudit soulad se zásadami subsidiarity a </a:t>
            </a:r>
            <a:r>
              <a:rPr lang="cs-CZ" dirty="0" smtClean="0">
                <a:solidFill>
                  <a:srgbClr val="C00000"/>
                </a:solidFill>
              </a:rPr>
              <a:t>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FF99"/>
          </a:solidFill>
        </p:spPr>
        <p:txBody>
          <a:bodyPr/>
          <a:lstStyle/>
          <a:p>
            <a:r>
              <a:rPr lang="cs-CZ" dirty="0" smtClean="0"/>
              <a:t>Hodnocení uplatňování subsidiarity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cs-CZ" dirty="0" err="1" smtClean="0"/>
              <a:t>SDEU</a:t>
            </a:r>
            <a:r>
              <a:rPr lang="cs-CZ" dirty="0" smtClean="0"/>
              <a:t>: vlažný přístup</a:t>
            </a:r>
          </a:p>
          <a:p>
            <a:pPr lvl="1"/>
            <a:r>
              <a:rPr lang="cs-CZ" dirty="0" smtClean="0"/>
              <a:t>nespecifikoval</a:t>
            </a:r>
          </a:p>
          <a:p>
            <a:pPr lvl="1"/>
            <a:r>
              <a:rPr lang="cs-CZ" dirty="0" smtClean="0"/>
              <a:t>neuznává (nehodnotí)</a:t>
            </a:r>
            <a:endParaRPr lang="cs-CZ" dirty="0"/>
          </a:p>
          <a:p>
            <a:r>
              <a:rPr lang="cs-CZ" dirty="0" smtClean="0"/>
              <a:t>UK v. Rada C-84/94 – pracovní právo</a:t>
            </a:r>
          </a:p>
          <a:p>
            <a:r>
              <a:rPr lang="cs-CZ" dirty="0" smtClean="0"/>
              <a:t>Biotechnologie C-377/98</a:t>
            </a:r>
          </a:p>
          <a:p>
            <a:r>
              <a:rPr lang="cs-CZ" dirty="0" smtClean="0"/>
              <a:t>Doplňky stravy  C-154 a 155/04</a:t>
            </a:r>
          </a:p>
          <a:p>
            <a:r>
              <a:rPr lang="cs-CZ" dirty="0" smtClean="0"/>
              <a:t>Reakce: měl by být speciální kompetenční 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51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Článek </a:t>
            </a:r>
            <a:r>
              <a:rPr lang="cs-CZ" b="1" i="1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1. Ukáže-li se, že </a:t>
            </a:r>
            <a:r>
              <a:rPr lang="cs-CZ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dirty="0"/>
              <a:t>stanovených </a:t>
            </a:r>
            <a:r>
              <a:rPr lang="cs-CZ" dirty="0" smtClean="0"/>
              <a:t>Smlouvami je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  <a:r>
              <a:rPr lang="cs-CZ" sz="2900" dirty="0"/>
              <a:t>Pokud jsou dotyčná ustanovení přijímána Radou zvláštním legislativním postupem, rozhoduje rovněž jednomyslně, na návrh Komise a po obdržení souhlasu Evropského parlamentu.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3</a:t>
            </a:r>
            <a:r>
              <a:rPr lang="cs-CZ" dirty="0"/>
              <a:t>. Opatření založená na tomto článku </a:t>
            </a:r>
            <a:r>
              <a:rPr lang="cs-CZ" b="1" dirty="0">
                <a:solidFill>
                  <a:srgbClr val="0000FF"/>
                </a:solidFill>
              </a:rPr>
              <a:t>nesmějí harmonizovat </a:t>
            </a:r>
            <a:r>
              <a:rPr lang="cs-CZ" dirty="0"/>
              <a:t>právní předpisy členských států v případech, kdy Smlouvy tuto harmonizaci vylučují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„Oboustranná 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Článkem </a:t>
            </a:r>
            <a:r>
              <a:rPr lang="cs-CZ" dirty="0"/>
              <a:t>241 Smlouvy o fungování EU lze ze strany členského státu požádat Komisi, aby předložila </a:t>
            </a:r>
            <a:r>
              <a:rPr lang="cs-CZ" b="1" dirty="0"/>
              <a:t>návrhy na zrušení legislativního aktu.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Zástupci </a:t>
            </a:r>
            <a:r>
              <a:rPr lang="cs-CZ" dirty="0"/>
              <a:t>členských států zasedající na mezivládní konferenci také mohou postupem podle článku 48 odstavce 2 až 5 Smlouvy o EU rozhodnout o </a:t>
            </a:r>
            <a:r>
              <a:rPr lang="cs-CZ" b="1" dirty="0"/>
              <a:t>změně smluv, mimo jiné za účelem rozšíření nebo omezení pravomocí EU.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0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oblasti pravomoci sdílené a podpůrné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</a:t>
            </a:r>
            <a:br>
              <a:rPr lang="cs-CZ" dirty="0" smtClean="0"/>
            </a:br>
            <a:r>
              <a:rPr lang="cs-CZ" dirty="0" smtClean="0"/>
              <a:t>v oblasti pravomoci sdílené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b="1" dirty="0" smtClean="0"/>
              <a:t>Za </a:t>
            </a:r>
            <a:r>
              <a:rPr lang="cs-CZ" b="1" dirty="0"/>
              <a:t>tímto účelem mohou Evropský parlament a </a:t>
            </a:r>
            <a:r>
              <a:rPr lang="cs-CZ" b="1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</a:t>
            </a:r>
            <a:r>
              <a:rPr lang="cs-CZ" alt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10a</a:t>
            </a:r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1024"/>
            <a:ext cx="8229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(1) 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competences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- EU)  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dirty="0" err="1" smtClean="0"/>
              <a:t>powers</a:t>
            </a:r>
            <a:r>
              <a:rPr lang="cs-CZ" altLang="cs-CZ" sz="2400" dirty="0" smtClean="0"/>
              <a:t> = jednotlivé orgány EU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některé pravomoci ?</a:t>
            </a:r>
            <a:b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referendu. 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sdílená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Neurčité vymezení pravomoci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cs-CZ" dirty="0" smtClean="0"/>
              <a:t>1</a:t>
            </a:r>
            <a:r>
              <a:rPr lang="cs-CZ" dirty="0"/>
              <a:t>. V rámci vytváření a fungování vnitřního trhu a s přihlédnutím k potřebě chránit a zlepšovat životní prostředí má politika Unie v oblasti energetiky 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hangingPunct="0"/>
            <a:r>
              <a:rPr lang="cs-CZ" dirty="0"/>
              <a:t>a) zajistit fungování trhu s energií</a:t>
            </a:r>
          </a:p>
          <a:p>
            <a:pPr hangingPunct="0"/>
            <a:r>
              <a:rPr lang="cs-CZ" dirty="0"/>
              <a:t>b) zajistit bezpečnost dodávek energie v Unii; </a:t>
            </a:r>
          </a:p>
          <a:p>
            <a:pPr hangingPunct="0"/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</a:t>
            </a:r>
            <a:r>
              <a:rPr lang="cs-CZ" dirty="0" smtClean="0"/>
              <a:t>jakož </a:t>
            </a:r>
            <a:r>
              <a:rPr lang="cs-CZ" dirty="0"/>
              <a:t>i rozvoj nových a obnovitelných zdrojů energie; a </a:t>
            </a:r>
          </a:p>
          <a:p>
            <a:pPr hangingPunct="0"/>
            <a:r>
              <a:rPr lang="cs-CZ" dirty="0"/>
              <a:t>d) podporovat propojení energetických sítí. </a:t>
            </a:r>
          </a:p>
          <a:p>
            <a:pPr hangingPunct="0"/>
            <a:r>
              <a:rPr lang="cs-CZ" dirty="0"/>
              <a:t>2. Aniž je dotčeno použití jiných ustanovení Smluv, </a:t>
            </a:r>
            <a:r>
              <a:rPr lang="cs-CZ" dirty="0">
                <a:solidFill>
                  <a:srgbClr val="C00000"/>
                </a:solidFill>
              </a:rPr>
              <a:t>přijmou Evropský parlament a Rada řádným legislativním postupem opatření nezbytná 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3035073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případy výlučné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Článek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3 odst. 2: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. Ve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výlučné pravomoci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Unie je rovněž </a:t>
            </a:r>
            <a:r>
              <a:rPr lang="cs-CZ" u="sng" dirty="0">
                <a:solidFill>
                  <a:schemeClr val="bg1">
                    <a:lumMod val="50000"/>
                  </a:schemeClr>
                </a:solidFill>
              </a:rPr>
              <a:t>uzavření mezinárodní smlouvy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pokud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je její uzavření stanoveno legislativním aktem Unie nebo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nezbytné k tomu, aby Unie mohla vykonávat svou vnitřní pravomoc, nebo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pokud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její uzavření může ovlivnit společná pravidla či změnit jejich působnost.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Lugano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: stanovisko Soudního dvora 1/2003</a:t>
            </a:r>
            <a:endParaRPr lang="cs-CZ" i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26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945166"/>
          </a:xfrm>
          <a:solidFill>
            <a:srgbClr val="82F0E6"/>
          </a:solidFill>
        </p:spPr>
        <p:txBody>
          <a:bodyPr>
            <a:normAutofit/>
          </a:bodyPr>
          <a:lstStyle/>
          <a:p>
            <a:r>
              <a:rPr lang="cs-CZ" sz="3600" dirty="0" err="1" smtClean="0"/>
              <a:t>Lugano</a:t>
            </a:r>
            <a:r>
              <a:rPr lang="cs-CZ" sz="3600" dirty="0" smtClean="0"/>
              <a:t> – stanovisko </a:t>
            </a:r>
            <a:r>
              <a:rPr lang="cs-CZ" sz="3600" dirty="0" err="1" smtClean="0"/>
              <a:t>SD</a:t>
            </a:r>
            <a:r>
              <a:rPr lang="cs-CZ" sz="3600" dirty="0" smtClean="0"/>
              <a:t> EU 1/2003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pravomoc </a:t>
            </a:r>
            <a:r>
              <a:rPr lang="cs-CZ" dirty="0"/>
              <a:t>ES k uzavření: může se dotknout pravidel ES (vnitřní úprava nařízením Brusel I č. 44/2001)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nařízení upravuje ucelený systém pravidel pro určitou </a:t>
            </a:r>
            <a:r>
              <a:rPr lang="cs-CZ" b="1" dirty="0" smtClean="0">
                <a:solidFill>
                  <a:srgbClr val="C00000"/>
                </a:solidFill>
              </a:rPr>
              <a:t>oblast, Luganská </a:t>
            </a:r>
            <a:r>
              <a:rPr lang="cs-CZ" b="1" dirty="0">
                <a:solidFill>
                  <a:srgbClr val="C00000"/>
                </a:solidFill>
              </a:rPr>
              <a:t>úmluva upravuje tentýž ucelený systém pravidel </a:t>
            </a:r>
          </a:p>
          <a:p>
            <a:r>
              <a:rPr lang="cs-CZ" dirty="0"/>
              <a:t>je třeba zajistit maximální účinek práva ES</a:t>
            </a:r>
          </a:p>
          <a:p>
            <a:r>
              <a:rPr lang="cs-CZ" dirty="0"/>
              <a:t>proto jakákoli mezinárodní smlouva zavádějící stejný ucelený systém pravidel se může dotknout pravidel ES</a:t>
            </a:r>
          </a:p>
          <a:p>
            <a:r>
              <a:rPr lang="cs-CZ" dirty="0"/>
              <a:t>může se dotknout řádného fungování uceleného systému zavedeného těmito pravidly ES</a:t>
            </a:r>
          </a:p>
          <a:p>
            <a:r>
              <a:rPr lang="cs-CZ" b="1" dirty="0"/>
              <a:t>uzavření dohody členskými státy je neslučitelné s jednotou společného trhu a s jednotným použitím práva ES </a:t>
            </a:r>
            <a:r>
              <a:rPr lang="cs-CZ" b="1" dirty="0" smtClean="0"/>
              <a:t>(?)</a:t>
            </a:r>
            <a:endParaRPr lang="cs-CZ" b="1" dirty="0"/>
          </a:p>
          <a:p>
            <a:r>
              <a:rPr lang="cs-CZ" dirty="0"/>
              <a:t>vyloučení rozporů mezi právem ES a mezinárodní smlouvou</a:t>
            </a:r>
          </a:p>
          <a:p>
            <a:r>
              <a:rPr lang="cs-CZ" b="1" dirty="0"/>
              <a:t>proto musí být uzavřena ve výlučné pravomoci </a:t>
            </a:r>
            <a:r>
              <a:rPr lang="cs-CZ" b="1" dirty="0" smtClean="0"/>
              <a:t>ES</a:t>
            </a:r>
          </a:p>
          <a:p>
            <a:pPr marL="0" indent="0">
              <a:buNone/>
            </a:pPr>
            <a:r>
              <a:rPr lang="cs-CZ" dirty="0"/>
              <a:t>proč ne alespoň smíšená ?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PROVÁDĚJÍ JI ČLENSKÉ STÁTY, NE EVROPSKÁ UNIE !!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Kdo bude odpovídat za její porušení vůči druhé smluvní straně ?</a:t>
            </a:r>
            <a:endParaRPr lang="cs-CZ" b="1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57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089182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Výlučná unijní </a:t>
            </a:r>
            <a:r>
              <a:rPr lang="cs-CZ" dirty="0"/>
              <a:t>ochrana zeměpisných </a:t>
            </a:r>
            <a:r>
              <a:rPr lang="cs-CZ" dirty="0" smtClean="0"/>
              <a:t>označení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1125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hangingPunct="0"/>
            <a:r>
              <a:rPr lang="cs-CZ" sz="3400" dirty="0" smtClean="0"/>
              <a:t>V </a:t>
            </a:r>
            <a:r>
              <a:rPr lang="cs-CZ" sz="3400" dirty="0"/>
              <a:t>rámci vytvoření nebo fungování vnitřního trhu přijmou </a:t>
            </a:r>
            <a:r>
              <a:rPr lang="cs-CZ" sz="3400" dirty="0" smtClean="0"/>
              <a:t>EP a </a:t>
            </a:r>
            <a:r>
              <a:rPr lang="cs-CZ" sz="3400" dirty="0"/>
              <a:t>Rada řádným legislativním postupem opatření o </a:t>
            </a:r>
            <a:r>
              <a:rPr lang="cs-CZ" sz="3400" u="sng" dirty="0"/>
              <a:t>vytvoření evropských práv duševního vlastnictví, která </a:t>
            </a:r>
          </a:p>
          <a:p>
            <a:pPr hangingPunct="0"/>
            <a:r>
              <a:rPr lang="cs-CZ" sz="3400" u="sng" dirty="0"/>
              <a:t>zajistí jednotnou ochranu práv duševního vlastnictví v Unii</a:t>
            </a:r>
            <a:r>
              <a:rPr lang="cs-CZ" sz="3400" dirty="0"/>
              <a:t>, </a:t>
            </a:r>
          </a:p>
          <a:p>
            <a:pPr hangingPunct="0"/>
            <a:r>
              <a:rPr lang="cs-CZ" sz="3400" dirty="0"/>
              <a:t>a o zavedení </a:t>
            </a:r>
            <a:r>
              <a:rPr lang="cs-CZ" sz="3400" u="sng" dirty="0"/>
              <a:t>centralizovaného režimu pro vydávání povolení</a:t>
            </a:r>
            <a:r>
              <a:rPr lang="cs-CZ" sz="3400" dirty="0"/>
              <a:t>, koordinaci a kontrolu na úrovni Unie. </a:t>
            </a:r>
          </a:p>
          <a:p>
            <a:pPr hangingPunct="0"/>
            <a:r>
              <a:rPr lang="cs-CZ" sz="3400" dirty="0"/>
              <a:t>Rada stanoví zvláštním legislativním postupem formou nařízení pravidla pro </a:t>
            </a:r>
            <a:r>
              <a:rPr lang="cs-CZ" sz="3400" u="sng" dirty="0"/>
              <a:t>používání jazyků</a:t>
            </a:r>
            <a:r>
              <a:rPr lang="cs-CZ" sz="3400" dirty="0"/>
              <a:t> ve vztahu k evropským právům duševního vlastnictví. Rada rozhoduje jednomyslně po konzultaci s </a:t>
            </a:r>
            <a:r>
              <a:rPr lang="cs-CZ" sz="3400" dirty="0" smtClean="0"/>
              <a:t>EP.</a:t>
            </a:r>
            <a:endParaRPr lang="cs-CZ" sz="3400" dirty="0"/>
          </a:p>
          <a:p>
            <a:pPr marL="0" indent="0" hangingPunct="0">
              <a:buNone/>
            </a:pPr>
            <a:r>
              <a:rPr lang="cs-CZ" sz="3400" dirty="0" smtClean="0"/>
              <a:t>------------------------</a:t>
            </a:r>
          </a:p>
          <a:p>
            <a:r>
              <a:rPr lang="cs-CZ" sz="3400" dirty="0" smtClean="0"/>
              <a:t>nahrazuje </a:t>
            </a:r>
            <a:r>
              <a:rPr lang="cs-CZ" sz="3400" dirty="0"/>
              <a:t>národní systémy ochrany zeměpisných označení </a:t>
            </a:r>
            <a:r>
              <a:rPr lang="cs-CZ" sz="3400" dirty="0" smtClean="0"/>
              <a:t>(!)</a:t>
            </a:r>
            <a:endParaRPr lang="cs-CZ" sz="3400" dirty="0"/>
          </a:p>
          <a:p>
            <a:r>
              <a:rPr lang="cs-CZ" sz="3400" dirty="0"/>
              <a:t>proč není paralelní ochrana národní a unijní jako u ochranných zámek a průmyslových vzorů ?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59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Výlučná unijní ochrana zeměpisných </a:t>
            </a:r>
            <a:r>
              <a:rPr lang="cs-CZ" dirty="0" smtClean="0"/>
              <a:t>označení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 dirty="0"/>
              <a:t>výlučná pravomoc EU k úpravě ochrany zeměpisných označení - </a:t>
            </a:r>
            <a:r>
              <a:rPr lang="cs-CZ" b="1" dirty="0"/>
              <a:t>nikde nestanovená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již dříve Komise, pak judikatura Soudního dvora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rozsudek ve věci Bud II (C-478/07 Budějovický Budvar, </a:t>
            </a:r>
            <a:r>
              <a:rPr lang="cs-CZ" dirty="0" err="1"/>
              <a:t>n.p</a:t>
            </a:r>
            <a:r>
              <a:rPr lang="cs-CZ" dirty="0"/>
              <a:t>. v Rudolf </a:t>
            </a:r>
            <a:r>
              <a:rPr lang="cs-CZ" dirty="0" err="1"/>
              <a:t>Ammersin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vnitrostátní postupy týkající se zápisu jsou začleněny do rozhodovacího postupu EU a nemohou existovat mimo režim ochrany podle práva EU</a:t>
            </a:r>
          </a:p>
          <a:p>
            <a:r>
              <a:rPr lang="cs-CZ" dirty="0"/>
              <a:t>národní úprava by mohla odpovídat méně přísným požadavkům, to by ohrozilo poctivou hospodářskou soutěž na vnitřním trhu</a:t>
            </a:r>
          </a:p>
          <a:p>
            <a:r>
              <a:rPr lang="cs-CZ" dirty="0"/>
              <a:t>proto musí být jednotná ochrana, a to vyčerpávající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28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Výlučná unijní ochrana zeměpisných </a:t>
            </a:r>
            <a:r>
              <a:rPr lang="cs-CZ" dirty="0" smtClean="0"/>
              <a:t>označení - 3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/>
              <a:t>to nemá oporu v čl. 118 SFEU, který se týká unijních titulů ochrany a neupravuje osud národních (známky</a:t>
            </a:r>
            <a:r>
              <a:rPr lang="cs-CZ" dirty="0" smtClean="0"/>
              <a:t>!)</a:t>
            </a:r>
          </a:p>
          <a:p>
            <a:r>
              <a:rPr lang="cs-CZ" dirty="0" smtClean="0"/>
              <a:t>a </a:t>
            </a:r>
            <a:r>
              <a:rPr lang="cs-CZ" dirty="0"/>
              <a:t>co mezinárodní úprava (Lisabonská dohoda 1958)</a:t>
            </a:r>
          </a:p>
          <a:p>
            <a:r>
              <a:rPr lang="cs-CZ" dirty="0"/>
              <a:t>čl. 351 SFEU: nejsou dotčena práva a povinnosti členských států plynoucí z dřívějších mezinárodních </a:t>
            </a:r>
            <a:r>
              <a:rPr lang="cs-CZ" dirty="0" smtClean="0"/>
              <a:t>smluv (?!)</a:t>
            </a:r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87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býv</a:t>
            </a:r>
            <a:r>
              <a:rPr lang="cs-CZ" dirty="0"/>
              <a:t>. užší spolupráce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2 </a:t>
            </a:r>
            <a:r>
              <a:rPr lang="cs-CZ" dirty="0"/>
              <a:t>řešení (čekat až na posledního nebo umožnit skupině </a:t>
            </a:r>
            <a:r>
              <a:rPr lang="cs-CZ" dirty="0" smtClean="0"/>
              <a:t>iniciativnějších zájemců </a:t>
            </a:r>
            <a:r>
              <a:rPr lang="cs-CZ" dirty="0"/>
              <a:t>postup vpřed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důvody</a:t>
            </a:r>
            <a:r>
              <a:rPr lang="cs-CZ" dirty="0"/>
              <a:t>: 1. chybí vůle, 2. chybí </a:t>
            </a:r>
            <a:r>
              <a:rPr lang="cs-CZ" dirty="0" smtClean="0"/>
              <a:t>způsobilost, 3. nepřijatelné podmínky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Diferenciace </a:t>
            </a:r>
            <a:r>
              <a:rPr lang="cs-CZ" b="1" i="1" dirty="0"/>
              <a:t>různými </a:t>
            </a:r>
            <a:r>
              <a:rPr lang="cs-CZ" b="1" i="1" dirty="0" smtClean="0"/>
              <a:t>cestami před zavedením posílené spolupráce nebo jiným způsobem: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</a:t>
            </a:r>
            <a:r>
              <a:rPr lang="cs-CZ" dirty="0" smtClean="0"/>
              <a:t>(„fiskální kompakt“) (odmítly </a:t>
            </a:r>
            <a:r>
              <a:rPr lang="cs-CZ" dirty="0"/>
              <a:t>GB a CZ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Posílená spolupráce </a:t>
            </a:r>
            <a:r>
              <a:rPr lang="cs-CZ" b="1" dirty="0" smtClean="0">
                <a:solidFill>
                  <a:srgbClr val="FF0000"/>
                </a:solidFill>
              </a:rPr>
              <a:t>– Amsterodam – představy v době zavedení: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</a:t>
            </a:r>
            <a:r>
              <a:rPr lang="cs-CZ" dirty="0" smtClean="0"/>
              <a:t>) (?)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smtClean="0"/>
              <a:t>Skupina členských států, která si přeje přijmout další integrační opatření (např. přijetí nařízení) nevyhovující všem členům, </a:t>
            </a:r>
          </a:p>
          <a:p>
            <a:pPr marL="0" indent="0">
              <a:buNone/>
            </a:pPr>
            <a:r>
              <a:rPr lang="cs-CZ" b="1" i="1" dirty="0" smtClean="0"/>
              <a:t>může toto učinit v rámci mechanismu EU v oblasti nevýlučné pravomoci, včetně společné zahraniční politiky, </a:t>
            </a:r>
          </a:p>
          <a:p>
            <a:pPr marL="0" indent="0">
              <a:buNone/>
            </a:pPr>
            <a:r>
              <a:rPr lang="cs-CZ" b="1" i="1" dirty="0" smtClean="0"/>
              <a:t>a to na svoje náklady, nestanoví-li Rada jinak. </a:t>
            </a:r>
          </a:p>
          <a:p>
            <a:pPr marL="0" indent="0">
              <a:buNone/>
            </a:pPr>
            <a:r>
              <a:rPr lang="cs-CZ" b="1" i="1" dirty="0" smtClean="0"/>
              <a:t>Takto přijaté opatření je závazné jen pro skupinu rozšířené spolupráce a není součástí </a:t>
            </a:r>
            <a:r>
              <a:rPr lang="cs-CZ" b="1" i="1" dirty="0" err="1" smtClean="0"/>
              <a:t>acquis</a:t>
            </a:r>
            <a:r>
              <a:rPr lang="cs-CZ" b="1" i="1" dirty="0" smtClean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0487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 smtClean="0"/>
              <a:t>Podstata přenosu pravomocí:</a:t>
            </a:r>
            <a:br>
              <a:rPr lang="cs-CZ" sz="3600" dirty="0" smtClean="0"/>
            </a:br>
            <a:r>
              <a:rPr lang="cs-CZ" sz="3600" dirty="0" err="1" smtClean="0"/>
              <a:t>Costa</a:t>
            </a:r>
            <a:r>
              <a:rPr lang="cs-CZ" sz="3600" dirty="0" smtClean="0"/>
              <a:t> v. </a:t>
            </a:r>
            <a:r>
              <a:rPr lang="cs-CZ" sz="3600" dirty="0" err="1" smtClean="0"/>
              <a:t>ENEL</a:t>
            </a:r>
            <a:r>
              <a:rPr lang="cs-CZ" sz="3600" dirty="0" smtClean="0"/>
              <a:t> 6/64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Založením Společenství na neomezenou dobu, které </a:t>
            </a:r>
            <a:r>
              <a:rPr lang="cs-CZ" dirty="0" smtClean="0"/>
              <a:t>má</a:t>
            </a:r>
          </a:p>
          <a:p>
            <a:pPr lvl="1"/>
            <a:r>
              <a:rPr lang="cs-CZ" dirty="0" smtClean="0"/>
              <a:t>… </a:t>
            </a:r>
            <a:r>
              <a:rPr lang="cs-CZ" b="1" u="sng" dirty="0" smtClean="0">
                <a:solidFill>
                  <a:srgbClr val="C00000"/>
                </a:solidFill>
              </a:rPr>
              <a:t>skutečné pravomoci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vyplývající </a:t>
            </a:r>
            <a:r>
              <a:rPr lang="cs-CZ" b="1" dirty="0"/>
              <a:t>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  <a:endParaRPr lang="cs-CZ" dirty="0" smtClean="0"/>
          </a:p>
          <a:p>
            <a:pPr lvl="1"/>
            <a:r>
              <a:rPr lang="cs-CZ" dirty="0" smtClean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</a:t>
            </a:r>
            <a:r>
              <a:rPr lang="cs-CZ" b="1" dirty="0"/>
              <a:t>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žádnou nemá.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Současná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smtClean="0"/>
              <a:t>Čl. 20 SEU</a:t>
            </a:r>
          </a:p>
          <a:p>
            <a:pPr marL="0" indent="0">
              <a:buNone/>
            </a:pPr>
            <a:r>
              <a:rPr lang="cs-CZ" b="1" i="1" dirty="0" smtClean="0"/>
              <a:t>Čl. 326 – 334 SFEU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Podmínky: </a:t>
            </a: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soulad s právem EU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nesmí jít o výlučnou pravomoc EU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nesmí narušovat vnitřní trh a soudržnost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ultima ratio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výsledku nelze dosáhnout v přiměřené době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nejméně 9 členů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0403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Důvody a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nevhodnost </a:t>
            </a:r>
            <a:r>
              <a:rPr lang="cs-CZ" dirty="0"/>
              <a:t>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</a:t>
            </a:r>
            <a:r>
              <a:rPr lang="cs-CZ" dirty="0" smtClean="0"/>
              <a:t>přijmout, nelze dále čekat</a:t>
            </a:r>
            <a:endParaRPr lang="cs-CZ" dirty="0"/>
          </a:p>
          <a:p>
            <a:r>
              <a:rPr lang="cs-CZ" dirty="0" smtClean="0"/>
              <a:t>nezúčastnění: </a:t>
            </a:r>
          </a:p>
          <a:p>
            <a:pPr lvl="1"/>
            <a:r>
              <a:rPr lang="cs-CZ" dirty="0" smtClean="0"/>
              <a:t>jejich pravomoci a práva musí být zachována</a:t>
            </a:r>
          </a:p>
          <a:p>
            <a:pPr lvl="1"/>
            <a:r>
              <a:rPr lang="cs-CZ" dirty="0" smtClean="0"/>
              <a:t>nesmějí bránit zúčastněným</a:t>
            </a:r>
          </a:p>
          <a:p>
            <a:pPr lvl="1"/>
            <a:r>
              <a:rPr lang="cs-CZ" dirty="0" smtClean="0"/>
              <a:t>lze </a:t>
            </a:r>
            <a:r>
              <a:rPr lang="cs-CZ" dirty="0"/>
              <a:t>se dodatečně </a:t>
            </a:r>
            <a:r>
              <a:rPr lang="cs-CZ" dirty="0" smtClean="0"/>
              <a:t>připojit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Podmínky a postup dle Lisabonu: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čl</a:t>
            </a:r>
            <a:r>
              <a:rPr lang="cs-CZ" dirty="0"/>
              <a:t>. </a:t>
            </a:r>
            <a:r>
              <a:rPr lang="cs-CZ" dirty="0" smtClean="0"/>
              <a:t>20, 42-46 </a:t>
            </a:r>
            <a:r>
              <a:rPr lang="cs-CZ" dirty="0"/>
              <a:t>SEU, 326-334 </a:t>
            </a:r>
            <a:r>
              <a:rPr lang="cs-CZ" dirty="0" smtClean="0"/>
              <a:t>SFEU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Alternativy posílené spolupráce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 smtClean="0"/>
              <a:t>ponechat věc v národní pravomoci a vyřešit ji na úrovni národního práva</a:t>
            </a:r>
          </a:p>
          <a:p>
            <a:r>
              <a:rPr lang="cs-CZ" dirty="0" smtClean="0"/>
              <a:t>uzavřít mezinárodní smlouvu</a:t>
            </a:r>
          </a:p>
          <a:p>
            <a:pPr lvl="1"/>
            <a:r>
              <a:rPr lang="cs-CZ" dirty="0" smtClean="0"/>
              <a:t>(někdy lze, jindy ne – kolizní norma pro rozvody ano, společný unijní patent ne, neboť zde se vytváří jednotný režim)</a:t>
            </a:r>
            <a:endParaRPr lang="cs-CZ" dirty="0"/>
          </a:p>
          <a:p>
            <a:r>
              <a:rPr lang="cs-CZ" dirty="0" smtClean="0"/>
              <a:t>zatím 5 případů </a:t>
            </a:r>
            <a:r>
              <a:rPr lang="cs-CZ" dirty="0"/>
              <a:t>nepříliš </a:t>
            </a:r>
            <a:r>
              <a:rPr lang="cs-CZ" dirty="0" smtClean="0"/>
              <a:t>významných</a:t>
            </a:r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243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Zásada svěřených pravomocí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chemeClr val="bg1"/>
                </a:solidFill>
              </a:rPr>
              <a:t>Typy pravomocí EU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Pravomoci</a:t>
            </a:r>
            <a:r>
              <a:rPr lang="cs-CZ" dirty="0"/>
              <a:t>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  <a:endParaRPr lang="cs-CZ" dirty="0"/>
          </a:p>
          <a:p>
            <a:pPr marL="0" indent="0">
              <a:buNone/>
            </a:pPr>
            <a:r>
              <a:rPr lang="cs-CZ" b="1" u="sng" dirty="0" smtClean="0">
                <a:solidFill>
                  <a:srgbClr val="0C0595"/>
                </a:solidFill>
              </a:rPr>
              <a:t>T y p y   p r a v o m o c í </a:t>
            </a:r>
            <a:r>
              <a:rPr lang="cs-CZ" b="1" dirty="0" smtClean="0">
                <a:solidFill>
                  <a:srgbClr val="0C0595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</a:t>
            </a:r>
            <a:r>
              <a:rPr lang="cs-CZ" b="1" dirty="0" smtClean="0">
                <a:solidFill>
                  <a:srgbClr val="0C0595"/>
                </a:solidFill>
              </a:rPr>
              <a:t>.</a:t>
            </a:r>
            <a:endParaRPr lang="cs-CZ" b="1" dirty="0">
              <a:solidFill>
                <a:srgbClr val="0C05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 (čl. 3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i="1" dirty="0" smtClean="0"/>
              <a:t>Taxativní výčet  </a:t>
            </a:r>
            <a:r>
              <a:rPr lang="cs-CZ" b="1" i="1" dirty="0" smtClean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 smtClean="0"/>
              <a:t>stanovení </a:t>
            </a:r>
            <a:r>
              <a:rPr lang="cs-CZ" dirty="0"/>
              <a:t>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</a:t>
            </a:r>
            <a:r>
              <a:rPr lang="cs-CZ" dirty="0" smtClean="0"/>
              <a:t>rybolovné </a:t>
            </a:r>
            <a:r>
              <a:rPr lang="cs-CZ" dirty="0"/>
              <a:t>politiky</a:t>
            </a:r>
          </a:p>
          <a:p>
            <a:pPr marL="0" lv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Čl. 2 odst. 1: </a:t>
            </a:r>
            <a:r>
              <a:rPr lang="cs-CZ" dirty="0"/>
              <a:t>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Členské státy nemohou jednat (přijímat vlastní legislativu) ani kdyby unijní úprava chyběla.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(čl. 4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 smtClean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  </a:t>
            </a:r>
            <a:endParaRPr lang="cs-CZ" sz="1900" b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ZEJMÉNA V OBLASTECH  </a:t>
            </a:r>
            <a:r>
              <a:rPr lang="cs-CZ" dirty="0" smtClean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 smtClean="0"/>
              <a:t>vnitřní trh </a:t>
            </a:r>
            <a:r>
              <a:rPr lang="cs-CZ" dirty="0" smtClean="0">
                <a:solidFill>
                  <a:srgbClr val="0033CC"/>
                </a:solidFill>
              </a:rPr>
              <a:t>(včetně duševního vlastnictví, ochrany zdraví (?) apod.)- ?</a:t>
            </a:r>
            <a:endParaRPr lang="cs-CZ" dirty="0">
              <a:solidFill>
                <a:srgbClr val="0033CC"/>
              </a:solidFill>
            </a:endParaRP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 smtClean="0"/>
              <a:t>zemědělství </a:t>
            </a:r>
            <a:r>
              <a:rPr lang="cs-CZ" dirty="0"/>
              <a:t>a rybolov, vyjma zachování biologických mořských zdrojů</a:t>
            </a:r>
          </a:p>
          <a:p>
            <a:pPr lvl="0"/>
            <a:r>
              <a:rPr lang="cs-CZ" dirty="0"/>
              <a:t>životní </a:t>
            </a:r>
            <a:r>
              <a:rPr lang="cs-CZ" dirty="0" smtClean="0"/>
              <a:t>prostředí, ochrana </a:t>
            </a:r>
            <a:r>
              <a:rPr lang="cs-CZ" dirty="0"/>
              <a:t>spotřebitele</a:t>
            </a:r>
          </a:p>
          <a:p>
            <a:pPr lvl="0"/>
            <a:r>
              <a:rPr lang="cs-CZ" dirty="0" smtClean="0"/>
              <a:t>doprava, transevropské sítě, energetika</a:t>
            </a:r>
            <a:endParaRPr lang="cs-CZ" dirty="0"/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</a:t>
            </a:r>
            <a:r>
              <a:rPr lang="cs-CZ" dirty="0" smtClean="0"/>
              <a:t>vesmíru,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norma o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5</a:t>
            </a:r>
            <a:r>
              <a:rPr lang="cs-CZ" dirty="0"/>
              <a:t>. Evropský parlament a Rada mohou řádným legislativním postupem </a:t>
            </a:r>
            <a:r>
              <a:rPr lang="cs-CZ" dirty="0" smtClean="0"/>
              <a:t>… rovněž </a:t>
            </a:r>
            <a:r>
              <a:rPr lang="cs-CZ" b="1" dirty="0"/>
              <a:t>přijmout pobídková opatření</a:t>
            </a:r>
            <a:r>
              <a:rPr lang="cs-CZ" dirty="0"/>
              <a:t> určená k ochraně a zlepšování lidského </a:t>
            </a:r>
            <a:r>
              <a:rPr lang="cs-CZ" dirty="0" smtClean="0"/>
              <a:t>zdraví</a:t>
            </a:r>
            <a:r>
              <a:rPr lang="cs-CZ" dirty="0"/>
              <a:t> </a:t>
            </a:r>
            <a:r>
              <a:rPr lang="cs-CZ" dirty="0" smtClean="0"/>
              <a:t>…, </a:t>
            </a:r>
            <a:r>
              <a:rPr lang="cs-CZ" dirty="0"/>
              <a:t>jakož i opatření, která mají za svůj přímý cíl ochranu veřejného zdraví, pokud jde o tabák a zneužívání alkoholu, </a:t>
            </a:r>
            <a:r>
              <a:rPr lang="cs-CZ" b="1" dirty="0">
                <a:solidFill>
                  <a:srgbClr val="C00000"/>
                </a:solidFill>
              </a:rPr>
              <a:t>s vyloučením harmonizace právních předpisů členských států.</a:t>
            </a:r>
          </a:p>
        </p:txBody>
      </p:sp>
    </p:spTree>
    <p:extLst>
      <p:ext uri="{BB962C8B-B14F-4D97-AF65-F5344CB8AC3E}">
        <p14:creationId xmlns:p14="http://schemas.microsoft.com/office/powerpoint/2010/main" val="157701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 smtClean="0"/>
              <a:t>Čl. 2 odst. 2 </a:t>
            </a:r>
            <a:r>
              <a:rPr lang="cs-CZ" dirty="0" err="1" smtClean="0"/>
              <a:t>SFEU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 smtClean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  <a:endParaRPr lang="cs-CZ" b="1" dirty="0" smtClean="0"/>
          </a:p>
          <a:p>
            <a:pPr marL="0" lv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ALE: členské </a:t>
            </a:r>
            <a:r>
              <a:rPr lang="cs-CZ" b="1" u="sng" dirty="0">
                <a:solidFill>
                  <a:srgbClr val="C00000"/>
                </a:solidFill>
              </a:rPr>
              <a:t>státy vykonávají svou pravomoc </a:t>
            </a:r>
            <a:r>
              <a:rPr lang="cs-CZ" b="1" u="sng" dirty="0" smtClean="0">
                <a:solidFill>
                  <a:srgbClr val="C00000"/>
                </a:solidFill>
              </a:rPr>
              <a:t>jen v </a:t>
            </a:r>
            <a:r>
              <a:rPr lang="cs-CZ" b="1" u="sng" dirty="0">
                <a:solidFill>
                  <a:srgbClr val="C00000"/>
                </a:solidFill>
              </a:rPr>
              <a:t>rozsahu, v jakém ji Unie </a:t>
            </a:r>
            <a:r>
              <a:rPr lang="cs-CZ" b="1" u="sng" dirty="0" smtClean="0">
                <a:solidFill>
                  <a:srgbClr val="C00000"/>
                </a:solidFill>
              </a:rPr>
              <a:t>nevykonala </a:t>
            </a:r>
            <a:r>
              <a:rPr lang="cs-CZ" dirty="0" smtClean="0"/>
              <a:t>nebo přestala vykonávat.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Ale: o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tomto rozsahu rozhoduje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Unie.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33CC"/>
                </a:solidFill>
              </a:rPr>
              <a:t>tj. v důsledcích není podstatný rozdíl oproti pravomoci </a:t>
            </a:r>
            <a:r>
              <a:rPr lang="cs-CZ" dirty="0">
                <a:solidFill>
                  <a:srgbClr val="0033CC"/>
                </a:solidFill>
              </a:rPr>
              <a:t>výlučné </a:t>
            </a:r>
            <a:r>
              <a:rPr lang="cs-CZ" i="1" dirty="0" smtClean="0">
                <a:solidFill>
                  <a:srgbClr val="0033CC"/>
                </a:solidFill>
              </a:rPr>
              <a:t>(korektiv: viz </a:t>
            </a:r>
            <a:r>
              <a:rPr lang="cs-CZ" i="1" dirty="0">
                <a:solidFill>
                  <a:srgbClr val="0033CC"/>
                </a:solidFill>
              </a:rPr>
              <a:t>princip subsidiarity)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Oblast sdílené pravomoci – </a:t>
            </a:r>
            <a:r>
              <a:rPr lang="cs-CZ" sz="3600" dirty="0" smtClean="0">
                <a:solidFill>
                  <a:srgbClr val="0000FF"/>
                </a:solidFill>
              </a:rPr>
              <a:t>pravomoc členských států, </a:t>
            </a:r>
            <a:r>
              <a:rPr lang="cs-CZ" sz="3600" dirty="0" smtClean="0">
                <a:solidFill>
                  <a:srgbClr val="FF0000"/>
                </a:solidFill>
              </a:rPr>
              <a:t>pravomoc EU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259632" y="1988840"/>
            <a:ext cx="6480720" cy="3960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915816" y="3861048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63888" y="2420888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11960" y="4318248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51720" y="2832646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6001940" y="290456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2123</Words>
  <Application>Microsoft Office PowerPoint</Application>
  <PresentationFormat>Předvádění na obrazovce (4:3)</PresentationFormat>
  <Paragraphs>249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Aharoni</vt:lpstr>
      <vt:lpstr>Arial</vt:lpstr>
      <vt:lpstr>Arial Black</vt:lpstr>
      <vt:lpstr>Calibri</vt:lpstr>
      <vt:lpstr>Motiv systému Office</vt:lpstr>
      <vt:lpstr>Pravomoci EU    Competences/(Powers)   2019</vt:lpstr>
      <vt:lpstr>Článek 10a Ústavy ČR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Negativní norma o pravomoci</vt:lpstr>
      <vt:lpstr>2. Sdílené pravomoci - podstata</vt:lpstr>
      <vt:lpstr>Oblast sdílené pravomoci – pravomoc členských států, pravomoc EU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Hodnocení uplatňování subsidiarity</vt:lpstr>
      <vt:lpstr>„Flexibilita“</vt:lpstr>
      <vt:lpstr>„Oboustranná 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Zvláštní případy výlučné pravomoci</vt:lpstr>
      <vt:lpstr>Lugano – stanovisko SD EU 1/2003</vt:lpstr>
      <vt:lpstr>Výlučná unijní ochrana zeměpisných označení - 1</vt:lpstr>
      <vt:lpstr>Výlučná unijní ochrana zeměpisných označení - 2</vt:lpstr>
      <vt:lpstr>Výlučná unijní ochrana zeměpisných označení - 3</vt:lpstr>
      <vt:lpstr>Posílená spolupráce  (býv. užší spolupráce)</vt:lpstr>
      <vt:lpstr>Diferenciace</vt:lpstr>
      <vt:lpstr>Podstata</vt:lpstr>
      <vt:lpstr>Současná úprava</vt:lpstr>
      <vt:lpstr>Důvody a podmínky</vt:lpstr>
      <vt:lpstr>Podmínky a postup dle Lisabonu:  Podmínky a postup dle Lisabonu: čl. 20, 42-46 SEU, 326-334 SFEU  </vt:lpstr>
      <vt:lpstr>Podmínky a postup dle Lisabonu:  Alternativy posílené spolupráce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60</cp:revision>
  <cp:lastPrinted>2019-09-23T10:58:14Z</cp:lastPrinted>
  <dcterms:created xsi:type="dcterms:W3CDTF">2014-03-05T12:51:14Z</dcterms:created>
  <dcterms:modified xsi:type="dcterms:W3CDTF">2019-09-23T10:58:28Z</dcterms:modified>
</cp:coreProperties>
</file>