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E29C31-C840-4152-9489-082B249EF06C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4B9F026-3B54-4992-BE06-C928236D507E}">
      <dgm:prSet phldrT="[Text]"/>
      <dgm:spPr/>
      <dgm:t>
        <a:bodyPr/>
        <a:lstStyle/>
        <a:p>
          <a:r>
            <a:rPr lang="cs-CZ"/>
            <a:t>Hermeneutika</a:t>
          </a:r>
        </a:p>
      </dgm:t>
    </dgm:pt>
    <dgm:pt modelId="{688D8CC4-CEF1-494A-803B-A4DF804CAEA5}" type="parTrans" cxnId="{82BE7BF5-004B-4E7C-BD5B-BC63D65F3789}">
      <dgm:prSet/>
      <dgm:spPr/>
      <dgm:t>
        <a:bodyPr/>
        <a:lstStyle/>
        <a:p>
          <a:endParaRPr lang="cs-CZ"/>
        </a:p>
      </dgm:t>
    </dgm:pt>
    <dgm:pt modelId="{BF48AC34-8537-456F-AEEC-83FBA230945B}" type="sibTrans" cxnId="{82BE7BF5-004B-4E7C-BD5B-BC63D65F3789}">
      <dgm:prSet/>
      <dgm:spPr/>
      <dgm:t>
        <a:bodyPr/>
        <a:lstStyle/>
        <a:p>
          <a:endParaRPr lang="cs-CZ"/>
        </a:p>
      </dgm:t>
    </dgm:pt>
    <dgm:pt modelId="{FEEE0ED1-C589-48D1-A078-42FE2E4EE1F4}">
      <dgm:prSet phldrT="[Text]"/>
      <dgm:spPr/>
      <dgm:t>
        <a:bodyPr/>
        <a:lstStyle/>
        <a:p>
          <a:r>
            <a:rPr lang="cs-CZ"/>
            <a:t>Topika</a:t>
          </a:r>
        </a:p>
      </dgm:t>
    </dgm:pt>
    <dgm:pt modelId="{1E30094C-6B8F-474E-A8C7-0693E67652F4}" type="parTrans" cxnId="{E5CC3F5A-8009-4094-B52D-1FD5C2EE1477}">
      <dgm:prSet/>
      <dgm:spPr/>
      <dgm:t>
        <a:bodyPr/>
        <a:lstStyle/>
        <a:p>
          <a:endParaRPr lang="cs-CZ"/>
        </a:p>
      </dgm:t>
    </dgm:pt>
    <dgm:pt modelId="{A7407C4F-2D46-4AAE-9776-3407C24A36A8}" type="sibTrans" cxnId="{E5CC3F5A-8009-4094-B52D-1FD5C2EE1477}">
      <dgm:prSet/>
      <dgm:spPr/>
      <dgm:t>
        <a:bodyPr/>
        <a:lstStyle/>
        <a:p>
          <a:endParaRPr lang="cs-CZ"/>
        </a:p>
      </dgm:t>
    </dgm:pt>
    <dgm:pt modelId="{F13DACF9-DD37-4041-8A71-D5716E4F95D9}">
      <dgm:prSet phldrT="[Text]"/>
      <dgm:spPr/>
      <dgm:t>
        <a:bodyPr/>
        <a:lstStyle/>
        <a:p>
          <a:r>
            <a:rPr lang="cs-CZ"/>
            <a:t>Právní argumentace  </a:t>
          </a:r>
        </a:p>
      </dgm:t>
    </dgm:pt>
    <dgm:pt modelId="{2CB29EB7-6329-4F3C-B587-2547AAE2DC5C}" type="parTrans" cxnId="{BED307DA-ED36-4E87-B0E7-D201B9ADCE01}">
      <dgm:prSet/>
      <dgm:spPr/>
      <dgm:t>
        <a:bodyPr/>
        <a:lstStyle/>
        <a:p>
          <a:endParaRPr lang="cs-CZ"/>
        </a:p>
      </dgm:t>
    </dgm:pt>
    <dgm:pt modelId="{510EBF7B-13F2-4D78-8009-E6B2EA870379}" type="sibTrans" cxnId="{BED307DA-ED36-4E87-B0E7-D201B9ADCE01}">
      <dgm:prSet/>
      <dgm:spPr/>
      <dgm:t>
        <a:bodyPr/>
        <a:lstStyle/>
        <a:p>
          <a:endParaRPr lang="cs-CZ"/>
        </a:p>
      </dgm:t>
    </dgm:pt>
    <dgm:pt modelId="{6D39DB7C-9B75-4DE3-8B6F-20A3993338A2}">
      <dgm:prSet phldrT="[Text]"/>
      <dgm:spPr/>
      <dgm:t>
        <a:bodyPr/>
        <a:lstStyle/>
        <a:p>
          <a:r>
            <a:rPr lang="cs-CZ"/>
            <a:t>Rétorika</a:t>
          </a:r>
        </a:p>
      </dgm:t>
    </dgm:pt>
    <dgm:pt modelId="{81A406C8-3730-49A0-B4BF-F61FA715FC17}" type="parTrans" cxnId="{27B33AD3-33BF-492D-9370-BE1558DC70BE}">
      <dgm:prSet/>
      <dgm:spPr/>
      <dgm:t>
        <a:bodyPr/>
        <a:lstStyle/>
        <a:p>
          <a:endParaRPr lang="cs-CZ"/>
        </a:p>
      </dgm:t>
    </dgm:pt>
    <dgm:pt modelId="{F7C3FA5E-B970-4520-B557-397DD39CB1A2}" type="sibTrans" cxnId="{27B33AD3-33BF-492D-9370-BE1558DC70BE}">
      <dgm:prSet/>
      <dgm:spPr/>
      <dgm:t>
        <a:bodyPr/>
        <a:lstStyle/>
        <a:p>
          <a:endParaRPr lang="cs-CZ"/>
        </a:p>
      </dgm:t>
    </dgm:pt>
    <dgm:pt modelId="{C2FC4B1C-E793-4092-A726-EFAB2F8B6D70}" type="pres">
      <dgm:prSet presAssocID="{38E29C31-C840-4152-9489-082B249EF06C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DFDBA19-E3CB-4C5C-B753-54410FFDD906}" type="pres">
      <dgm:prSet presAssocID="{38E29C31-C840-4152-9489-082B249EF06C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4439CC3-CF0D-4B9C-8BEB-37F5A7E72C23}" type="pres">
      <dgm:prSet presAssocID="{38E29C31-C840-4152-9489-082B249EF06C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12329F1-02D7-44F7-9FC7-6AACAD6D70A7}" type="pres">
      <dgm:prSet presAssocID="{38E29C31-C840-4152-9489-082B249EF06C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0788A6-2607-498C-A4E2-118980AB717A}" type="pres">
      <dgm:prSet presAssocID="{38E29C31-C840-4152-9489-082B249EF06C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5CC3F5A-8009-4094-B52D-1FD5C2EE1477}" srcId="{38E29C31-C840-4152-9489-082B249EF06C}" destId="{FEEE0ED1-C589-48D1-A078-42FE2E4EE1F4}" srcOrd="1" destOrd="0" parTransId="{1E30094C-6B8F-474E-A8C7-0693E67652F4}" sibTransId="{A7407C4F-2D46-4AAE-9776-3407C24A36A8}"/>
    <dgm:cxn modelId="{F695F505-29F2-43F6-8165-C03AF07532CF}" type="presOf" srcId="{FEEE0ED1-C589-48D1-A078-42FE2E4EE1F4}" destId="{D4439CC3-CF0D-4B9C-8BEB-37F5A7E72C23}" srcOrd="0" destOrd="0" presId="urn:microsoft.com/office/officeart/2005/8/layout/pyramid4"/>
    <dgm:cxn modelId="{1E2689D3-1F52-4C96-9423-160F0BCD0BDF}" type="presOf" srcId="{F13DACF9-DD37-4041-8A71-D5716E4F95D9}" destId="{812329F1-02D7-44F7-9FC7-6AACAD6D70A7}" srcOrd="0" destOrd="0" presId="urn:microsoft.com/office/officeart/2005/8/layout/pyramid4"/>
    <dgm:cxn modelId="{BED307DA-ED36-4E87-B0E7-D201B9ADCE01}" srcId="{38E29C31-C840-4152-9489-082B249EF06C}" destId="{F13DACF9-DD37-4041-8A71-D5716E4F95D9}" srcOrd="2" destOrd="0" parTransId="{2CB29EB7-6329-4F3C-B587-2547AAE2DC5C}" sibTransId="{510EBF7B-13F2-4D78-8009-E6B2EA870379}"/>
    <dgm:cxn modelId="{27B33AD3-33BF-492D-9370-BE1558DC70BE}" srcId="{38E29C31-C840-4152-9489-082B249EF06C}" destId="{6D39DB7C-9B75-4DE3-8B6F-20A3993338A2}" srcOrd="3" destOrd="0" parTransId="{81A406C8-3730-49A0-B4BF-F61FA715FC17}" sibTransId="{F7C3FA5E-B970-4520-B557-397DD39CB1A2}"/>
    <dgm:cxn modelId="{82BE7BF5-004B-4E7C-BD5B-BC63D65F3789}" srcId="{38E29C31-C840-4152-9489-082B249EF06C}" destId="{04B9F026-3B54-4992-BE06-C928236D507E}" srcOrd="0" destOrd="0" parTransId="{688D8CC4-CEF1-494A-803B-A4DF804CAEA5}" sibTransId="{BF48AC34-8537-456F-AEEC-83FBA230945B}"/>
    <dgm:cxn modelId="{23E8FC3C-EF75-455A-BF62-E0A05372D6F5}" type="presOf" srcId="{38E29C31-C840-4152-9489-082B249EF06C}" destId="{C2FC4B1C-E793-4092-A726-EFAB2F8B6D70}" srcOrd="0" destOrd="0" presId="urn:microsoft.com/office/officeart/2005/8/layout/pyramid4"/>
    <dgm:cxn modelId="{916C8637-AABC-4C88-A526-F7D31B4FD9CA}" type="presOf" srcId="{6D39DB7C-9B75-4DE3-8B6F-20A3993338A2}" destId="{B10788A6-2607-498C-A4E2-118980AB717A}" srcOrd="0" destOrd="0" presId="urn:microsoft.com/office/officeart/2005/8/layout/pyramid4"/>
    <dgm:cxn modelId="{3B18CA7E-B757-45BA-BEAF-4A041E3FB92E}" type="presOf" srcId="{04B9F026-3B54-4992-BE06-C928236D507E}" destId="{9DFDBA19-E3CB-4C5C-B753-54410FFDD906}" srcOrd="0" destOrd="0" presId="urn:microsoft.com/office/officeart/2005/8/layout/pyramid4"/>
    <dgm:cxn modelId="{CFF12829-F624-4948-844F-B8FA2ACC3AD0}" type="presParOf" srcId="{C2FC4B1C-E793-4092-A726-EFAB2F8B6D70}" destId="{9DFDBA19-E3CB-4C5C-B753-54410FFDD906}" srcOrd="0" destOrd="0" presId="urn:microsoft.com/office/officeart/2005/8/layout/pyramid4"/>
    <dgm:cxn modelId="{70641A90-1058-4A2C-858A-3C3FD87C61D5}" type="presParOf" srcId="{C2FC4B1C-E793-4092-A726-EFAB2F8B6D70}" destId="{D4439CC3-CF0D-4B9C-8BEB-37F5A7E72C23}" srcOrd="1" destOrd="0" presId="urn:microsoft.com/office/officeart/2005/8/layout/pyramid4"/>
    <dgm:cxn modelId="{CCB1BABA-738C-43E0-B23A-5E69495BAEDD}" type="presParOf" srcId="{C2FC4B1C-E793-4092-A726-EFAB2F8B6D70}" destId="{812329F1-02D7-44F7-9FC7-6AACAD6D70A7}" srcOrd="2" destOrd="0" presId="urn:microsoft.com/office/officeart/2005/8/layout/pyramid4"/>
    <dgm:cxn modelId="{668309B2-5344-4C01-9A8D-482B8E4964C0}" type="presParOf" srcId="{C2FC4B1C-E793-4092-A726-EFAB2F8B6D70}" destId="{B10788A6-2607-498C-A4E2-118980AB717A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FDBA19-E3CB-4C5C-B753-54410FFDD906}">
      <dsp:nvSpPr>
        <dsp:cNvPr id="0" name=""/>
        <dsp:cNvSpPr/>
      </dsp:nvSpPr>
      <dsp:spPr>
        <a:xfrm>
          <a:off x="2857500" y="0"/>
          <a:ext cx="2057400" cy="2057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Hermeneutika</a:t>
          </a:r>
        </a:p>
      </dsp:txBody>
      <dsp:txXfrm>
        <a:off x="3371850" y="1028700"/>
        <a:ext cx="1028700" cy="1028700"/>
      </dsp:txXfrm>
    </dsp:sp>
    <dsp:sp modelId="{D4439CC3-CF0D-4B9C-8BEB-37F5A7E72C23}">
      <dsp:nvSpPr>
        <dsp:cNvPr id="0" name=""/>
        <dsp:cNvSpPr/>
      </dsp:nvSpPr>
      <dsp:spPr>
        <a:xfrm>
          <a:off x="1828800" y="2057400"/>
          <a:ext cx="2057400" cy="2057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Topika</a:t>
          </a:r>
        </a:p>
      </dsp:txBody>
      <dsp:txXfrm>
        <a:off x="2343150" y="3086100"/>
        <a:ext cx="1028700" cy="1028700"/>
      </dsp:txXfrm>
    </dsp:sp>
    <dsp:sp modelId="{812329F1-02D7-44F7-9FC7-6AACAD6D70A7}">
      <dsp:nvSpPr>
        <dsp:cNvPr id="0" name=""/>
        <dsp:cNvSpPr/>
      </dsp:nvSpPr>
      <dsp:spPr>
        <a:xfrm rot="10800000">
          <a:off x="2857500" y="2057400"/>
          <a:ext cx="2057400" cy="2057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Právní argumentace  </a:t>
          </a:r>
        </a:p>
      </dsp:txBody>
      <dsp:txXfrm rot="10800000">
        <a:off x="3371850" y="2057400"/>
        <a:ext cx="1028700" cy="1028700"/>
      </dsp:txXfrm>
    </dsp:sp>
    <dsp:sp modelId="{B10788A6-2607-498C-A4E2-118980AB717A}">
      <dsp:nvSpPr>
        <dsp:cNvPr id="0" name=""/>
        <dsp:cNvSpPr/>
      </dsp:nvSpPr>
      <dsp:spPr>
        <a:xfrm>
          <a:off x="3886200" y="2057400"/>
          <a:ext cx="2057400" cy="2057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Rétorika</a:t>
          </a:r>
        </a:p>
      </dsp:txBody>
      <dsp:txXfrm>
        <a:off x="4400550" y="3086100"/>
        <a:ext cx="1028700" cy="10287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Freeform 3"/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1491 h 1492"/>
              <a:gd name="T2" fmla="*/ 0 w 3625"/>
              <a:gd name="T3" fmla="*/ 0 h 1492"/>
              <a:gd name="T4" fmla="*/ 171 w 3625"/>
              <a:gd name="T5" fmla="*/ 3 h 1492"/>
              <a:gd name="T6" fmla="*/ 355 w 3625"/>
              <a:gd name="T7" fmla="*/ 9 h 1492"/>
              <a:gd name="T8" fmla="*/ 499 w 3625"/>
              <a:gd name="T9" fmla="*/ 21 h 1492"/>
              <a:gd name="T10" fmla="*/ 650 w 3625"/>
              <a:gd name="T11" fmla="*/ 36 h 1492"/>
              <a:gd name="T12" fmla="*/ 809 w 3625"/>
              <a:gd name="T13" fmla="*/ 54 h 1492"/>
              <a:gd name="T14" fmla="*/ 957 w 3625"/>
              <a:gd name="T15" fmla="*/ 78 h 1492"/>
              <a:gd name="T16" fmla="*/ 1119 w 3625"/>
              <a:gd name="T17" fmla="*/ 105 h 1492"/>
              <a:gd name="T18" fmla="*/ 1261 w 3625"/>
              <a:gd name="T19" fmla="*/ 133 h 1492"/>
              <a:gd name="T20" fmla="*/ 1441 w 3625"/>
              <a:gd name="T21" fmla="*/ 175 h 1492"/>
              <a:gd name="T22" fmla="*/ 1598 w 3625"/>
              <a:gd name="T23" fmla="*/ 217 h 1492"/>
              <a:gd name="T24" fmla="*/ 1763 w 3625"/>
              <a:gd name="T25" fmla="*/ 269 h 1492"/>
              <a:gd name="T26" fmla="*/ 1887 w 3625"/>
              <a:gd name="T27" fmla="*/ 308 h 1492"/>
              <a:gd name="T28" fmla="*/ 2085 w 3625"/>
              <a:gd name="T29" fmla="*/ 384 h 1492"/>
              <a:gd name="T30" fmla="*/ 2230 w 3625"/>
              <a:gd name="T31" fmla="*/ 444 h 1492"/>
              <a:gd name="T32" fmla="*/ 2456 w 3625"/>
              <a:gd name="T33" fmla="*/ 547 h 1492"/>
              <a:gd name="T34" fmla="*/ 2666 w 3625"/>
              <a:gd name="T35" fmla="*/ 662 h 1492"/>
              <a:gd name="T36" fmla="*/ 2859 w 3625"/>
              <a:gd name="T37" fmla="*/ 786 h 1492"/>
              <a:gd name="T38" fmla="*/ 3046 w 3625"/>
              <a:gd name="T39" fmla="*/ 920 h 1492"/>
              <a:gd name="T40" fmla="*/ 3193 w 3625"/>
              <a:gd name="T41" fmla="*/ 1038 h 1492"/>
              <a:gd name="T42" fmla="*/ 3332 w 3625"/>
              <a:gd name="T43" fmla="*/ 1168 h 1492"/>
              <a:gd name="T44" fmla="*/ 3440 w 3625"/>
              <a:gd name="T45" fmla="*/ 1280 h 1492"/>
              <a:gd name="T46" fmla="*/ 3524 w 3625"/>
              <a:gd name="T47" fmla="*/ 1380 h 1492"/>
              <a:gd name="T48" fmla="*/ 3624 w 3625"/>
              <a:gd name="T49" fmla="*/ 1491 h 1492"/>
              <a:gd name="T50" fmla="*/ 3608 w 3625"/>
              <a:gd name="T51" fmla="*/ 1491 h 1492"/>
              <a:gd name="T52" fmla="*/ 0 w 3625"/>
              <a:gd name="T53" fmla="*/ 1491 h 1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6" name="Freeform 4"/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718 w 5143"/>
              <a:gd name="T1" fmla="*/ 405 h 1902"/>
              <a:gd name="T2" fmla="*/ 2466 w 5143"/>
              <a:gd name="T3" fmla="*/ 333 h 1902"/>
              <a:gd name="T4" fmla="*/ 2202 w 5143"/>
              <a:gd name="T5" fmla="*/ 261 h 1902"/>
              <a:gd name="T6" fmla="*/ 1929 w 5143"/>
              <a:gd name="T7" fmla="*/ 198 h 1902"/>
              <a:gd name="T8" fmla="*/ 1695 w 5143"/>
              <a:gd name="T9" fmla="*/ 153 h 1902"/>
              <a:gd name="T10" fmla="*/ 1434 w 5143"/>
              <a:gd name="T11" fmla="*/ 111 h 1902"/>
              <a:gd name="T12" fmla="*/ 1188 w 5143"/>
              <a:gd name="T13" fmla="*/ 75 h 1902"/>
              <a:gd name="T14" fmla="*/ 957 w 5143"/>
              <a:gd name="T15" fmla="*/ 48 h 1902"/>
              <a:gd name="T16" fmla="*/ 747 w 5143"/>
              <a:gd name="T17" fmla="*/ 30 h 1902"/>
              <a:gd name="T18" fmla="*/ 501 w 5143"/>
              <a:gd name="T19" fmla="*/ 15 h 1902"/>
              <a:gd name="T20" fmla="*/ 246 w 5143"/>
              <a:gd name="T21" fmla="*/ 3 h 1902"/>
              <a:gd name="T22" fmla="*/ 0 w 5143"/>
              <a:gd name="T23" fmla="*/ 0 h 1902"/>
              <a:gd name="T24" fmla="*/ 0 w 5143"/>
              <a:gd name="T25" fmla="*/ 275 h 1902"/>
              <a:gd name="T26" fmla="*/ 0 w 5143"/>
              <a:gd name="T27" fmla="*/ 345 h 1902"/>
              <a:gd name="T28" fmla="*/ 0 w 5143"/>
              <a:gd name="T29" fmla="*/ 275 h 1902"/>
              <a:gd name="T30" fmla="*/ 0 w 5143"/>
              <a:gd name="T31" fmla="*/ 342 h 1902"/>
              <a:gd name="T32" fmla="*/ 339 w 5143"/>
              <a:gd name="T33" fmla="*/ 351 h 1902"/>
              <a:gd name="T34" fmla="*/ 606 w 5143"/>
              <a:gd name="T35" fmla="*/ 372 h 1902"/>
              <a:gd name="T36" fmla="*/ 852 w 5143"/>
              <a:gd name="T37" fmla="*/ 399 h 1902"/>
              <a:gd name="T38" fmla="*/ 1068 w 5143"/>
              <a:gd name="T39" fmla="*/ 435 h 1902"/>
              <a:gd name="T40" fmla="*/ 1275 w 5143"/>
              <a:gd name="T41" fmla="*/ 474 h 1902"/>
              <a:gd name="T42" fmla="*/ 1545 w 5143"/>
              <a:gd name="T43" fmla="*/ 540 h 1902"/>
              <a:gd name="T44" fmla="*/ 1761 w 5143"/>
              <a:gd name="T45" fmla="*/ 603 h 1902"/>
              <a:gd name="T46" fmla="*/ 1971 w 5143"/>
              <a:gd name="T47" fmla="*/ 678 h 1902"/>
              <a:gd name="T48" fmla="*/ 2166 w 5143"/>
              <a:gd name="T49" fmla="*/ 747 h 1902"/>
              <a:gd name="T50" fmla="*/ 2397 w 5143"/>
              <a:gd name="T51" fmla="*/ 852 h 1902"/>
              <a:gd name="T52" fmla="*/ 2613 w 5143"/>
              <a:gd name="T53" fmla="*/ 960 h 1902"/>
              <a:gd name="T54" fmla="*/ 2832 w 5143"/>
              <a:gd name="T55" fmla="*/ 1095 h 1902"/>
              <a:gd name="T56" fmla="*/ 3012 w 5143"/>
              <a:gd name="T57" fmla="*/ 1212 h 1902"/>
              <a:gd name="T58" fmla="*/ 3186 w 5143"/>
              <a:gd name="T59" fmla="*/ 1347 h 1902"/>
              <a:gd name="T60" fmla="*/ 3351 w 5143"/>
              <a:gd name="T61" fmla="*/ 1497 h 1902"/>
              <a:gd name="T62" fmla="*/ 3480 w 5143"/>
              <a:gd name="T63" fmla="*/ 1629 h 1902"/>
              <a:gd name="T64" fmla="*/ 3612 w 5143"/>
              <a:gd name="T65" fmla="*/ 1785 h 1902"/>
              <a:gd name="T66" fmla="*/ 3699 w 5143"/>
              <a:gd name="T67" fmla="*/ 1901 h 1902"/>
              <a:gd name="T68" fmla="*/ 5142 w 5143"/>
              <a:gd name="T69" fmla="*/ 1901 h 1902"/>
              <a:gd name="T70" fmla="*/ 5076 w 5143"/>
              <a:gd name="T71" fmla="*/ 1827 h 1902"/>
              <a:gd name="T72" fmla="*/ 4968 w 5143"/>
              <a:gd name="T73" fmla="*/ 1707 h 1902"/>
              <a:gd name="T74" fmla="*/ 4797 w 5143"/>
              <a:gd name="T75" fmla="*/ 1539 h 1902"/>
              <a:gd name="T76" fmla="*/ 4617 w 5143"/>
              <a:gd name="T77" fmla="*/ 1383 h 1902"/>
              <a:gd name="T78" fmla="*/ 4410 w 5143"/>
              <a:gd name="T79" fmla="*/ 1221 h 1902"/>
              <a:gd name="T80" fmla="*/ 4185 w 5143"/>
              <a:gd name="T81" fmla="*/ 1071 h 1902"/>
              <a:gd name="T82" fmla="*/ 3960 w 5143"/>
              <a:gd name="T83" fmla="*/ 939 h 1902"/>
              <a:gd name="T84" fmla="*/ 3708 w 5143"/>
              <a:gd name="T85" fmla="*/ 801 h 1902"/>
              <a:gd name="T86" fmla="*/ 3492 w 5143"/>
              <a:gd name="T87" fmla="*/ 702 h 1902"/>
              <a:gd name="T88" fmla="*/ 3231 w 5143"/>
              <a:gd name="T89" fmla="*/ 588 h 1902"/>
              <a:gd name="T90" fmla="*/ 2964 w 5143"/>
              <a:gd name="T91" fmla="*/ 489 h 1902"/>
              <a:gd name="T92" fmla="*/ 2718 w 5143"/>
              <a:gd name="T93" fmla="*/ 405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" name="Freeform 5"/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339 h 2325"/>
              <a:gd name="T4" fmla="*/ 558 w 5760"/>
              <a:gd name="T5" fmla="*/ 357 h 2325"/>
              <a:gd name="T6" fmla="*/ 807 w 5760"/>
              <a:gd name="T7" fmla="*/ 375 h 2325"/>
              <a:gd name="T8" fmla="*/ 1056 w 5760"/>
              <a:gd name="T9" fmla="*/ 399 h 2325"/>
              <a:gd name="T10" fmla="*/ 1272 w 5760"/>
              <a:gd name="T11" fmla="*/ 426 h 2325"/>
              <a:gd name="T12" fmla="*/ 1539 w 5760"/>
              <a:gd name="T13" fmla="*/ 465 h 2325"/>
              <a:gd name="T14" fmla="*/ 1791 w 5760"/>
              <a:gd name="T15" fmla="*/ 510 h 2325"/>
              <a:gd name="T16" fmla="*/ 2076 w 5760"/>
              <a:gd name="T17" fmla="*/ 570 h 2325"/>
              <a:gd name="T18" fmla="*/ 2334 w 5760"/>
              <a:gd name="T19" fmla="*/ 630 h 2325"/>
              <a:gd name="T20" fmla="*/ 2544 w 5760"/>
              <a:gd name="T21" fmla="*/ 687 h 2325"/>
              <a:gd name="T22" fmla="*/ 2775 w 5760"/>
              <a:gd name="T23" fmla="*/ 759 h 2325"/>
              <a:gd name="T24" fmla="*/ 3003 w 5760"/>
              <a:gd name="T25" fmla="*/ 837 h 2325"/>
              <a:gd name="T26" fmla="*/ 3231 w 5760"/>
              <a:gd name="T27" fmla="*/ 924 h 2325"/>
              <a:gd name="T28" fmla="*/ 3438 w 5760"/>
              <a:gd name="T29" fmla="*/ 1005 h 2325"/>
              <a:gd name="T30" fmla="*/ 3663 w 5760"/>
              <a:gd name="T31" fmla="*/ 1110 h 2325"/>
              <a:gd name="T32" fmla="*/ 3903 w 5760"/>
              <a:gd name="T33" fmla="*/ 1233 h 2325"/>
              <a:gd name="T34" fmla="*/ 4149 w 5760"/>
              <a:gd name="T35" fmla="*/ 1374 h 2325"/>
              <a:gd name="T36" fmla="*/ 4353 w 5760"/>
              <a:gd name="T37" fmla="*/ 1506 h 2325"/>
              <a:gd name="T38" fmla="*/ 4491 w 5760"/>
              <a:gd name="T39" fmla="*/ 1602 h 2325"/>
              <a:gd name="T40" fmla="*/ 4668 w 5760"/>
              <a:gd name="T41" fmla="*/ 1740 h 2325"/>
              <a:gd name="T42" fmla="*/ 4824 w 5760"/>
              <a:gd name="T43" fmla="*/ 1875 h 2325"/>
              <a:gd name="T44" fmla="*/ 4968 w 5760"/>
              <a:gd name="T45" fmla="*/ 2016 h 2325"/>
              <a:gd name="T46" fmla="*/ 5100 w 5760"/>
              <a:gd name="T47" fmla="*/ 2154 h 2325"/>
              <a:gd name="T48" fmla="*/ 5238 w 5760"/>
              <a:gd name="T49" fmla="*/ 2324 h 2325"/>
              <a:gd name="T50" fmla="*/ 5759 w 5760"/>
              <a:gd name="T51" fmla="*/ 2324 h 2325"/>
              <a:gd name="T52" fmla="*/ 5759 w 5760"/>
              <a:gd name="T53" fmla="*/ 1245 h 2325"/>
              <a:gd name="T54" fmla="*/ 5580 w 5760"/>
              <a:gd name="T55" fmla="*/ 1119 h 2325"/>
              <a:gd name="T56" fmla="*/ 5400 w 5760"/>
              <a:gd name="T57" fmla="*/ 1020 h 2325"/>
              <a:gd name="T58" fmla="*/ 5205 w 5760"/>
              <a:gd name="T59" fmla="*/ 918 h 2325"/>
              <a:gd name="T60" fmla="*/ 5031 w 5760"/>
              <a:gd name="T61" fmla="*/ 837 h 2325"/>
              <a:gd name="T62" fmla="*/ 4866 w 5760"/>
              <a:gd name="T63" fmla="*/ 771 h 2325"/>
              <a:gd name="T64" fmla="*/ 4710 w 5760"/>
              <a:gd name="T65" fmla="*/ 711 h 2325"/>
              <a:gd name="T66" fmla="*/ 4545 w 5760"/>
              <a:gd name="T67" fmla="*/ 651 h 2325"/>
              <a:gd name="T68" fmla="*/ 4386 w 5760"/>
              <a:gd name="T69" fmla="*/ 600 h 2325"/>
              <a:gd name="T70" fmla="*/ 4248 w 5760"/>
              <a:gd name="T71" fmla="*/ 552 h 2325"/>
              <a:gd name="T72" fmla="*/ 3993 w 5760"/>
              <a:gd name="T73" fmla="*/ 483 h 2325"/>
              <a:gd name="T74" fmla="*/ 3777 w 5760"/>
              <a:gd name="T75" fmla="*/ 423 h 2325"/>
              <a:gd name="T76" fmla="*/ 3564 w 5760"/>
              <a:gd name="T77" fmla="*/ 375 h 2325"/>
              <a:gd name="T78" fmla="*/ 3282 w 5760"/>
              <a:gd name="T79" fmla="*/ 312 h 2325"/>
              <a:gd name="T80" fmla="*/ 3003 w 5760"/>
              <a:gd name="T81" fmla="*/ 261 h 2325"/>
              <a:gd name="T82" fmla="*/ 2733 w 5760"/>
              <a:gd name="T83" fmla="*/ 213 h 2325"/>
              <a:gd name="T84" fmla="*/ 2451 w 5760"/>
              <a:gd name="T85" fmla="*/ 171 h 2325"/>
              <a:gd name="T86" fmla="*/ 2211 w 5760"/>
              <a:gd name="T87" fmla="*/ 138 h 2325"/>
              <a:gd name="T88" fmla="*/ 1974 w 5760"/>
              <a:gd name="T89" fmla="*/ 108 h 2325"/>
              <a:gd name="T90" fmla="*/ 1665 w 5760"/>
              <a:gd name="T91" fmla="*/ 81 h 2325"/>
              <a:gd name="T92" fmla="*/ 1437 w 5760"/>
              <a:gd name="T93" fmla="*/ 60 h 2325"/>
              <a:gd name="T94" fmla="*/ 1125 w 5760"/>
              <a:gd name="T95" fmla="*/ 36 h 2325"/>
              <a:gd name="T96" fmla="*/ 828 w 5760"/>
              <a:gd name="T97" fmla="*/ 21 h 2325"/>
              <a:gd name="T98" fmla="*/ 558 w 5760"/>
              <a:gd name="T99" fmla="*/ 12 h 2325"/>
              <a:gd name="T100" fmla="*/ 282 w 5760"/>
              <a:gd name="T101" fmla="*/ 3 h 2325"/>
              <a:gd name="T102" fmla="*/ 0 w 5760"/>
              <a:gd name="T103" fmla="*/ 0 h 2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8" name="Freeform 6"/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351 h 1573"/>
              <a:gd name="T4" fmla="*/ 282 w 5760"/>
              <a:gd name="T5" fmla="*/ 357 h 1573"/>
              <a:gd name="T6" fmla="*/ 627 w 5760"/>
              <a:gd name="T7" fmla="*/ 363 h 1573"/>
              <a:gd name="T8" fmla="*/ 960 w 5760"/>
              <a:gd name="T9" fmla="*/ 375 h 1573"/>
              <a:gd name="T10" fmla="*/ 1218 w 5760"/>
              <a:gd name="T11" fmla="*/ 393 h 1573"/>
              <a:gd name="T12" fmla="*/ 1470 w 5760"/>
              <a:gd name="T13" fmla="*/ 411 h 1573"/>
              <a:gd name="T14" fmla="*/ 1746 w 5760"/>
              <a:gd name="T15" fmla="*/ 435 h 1573"/>
              <a:gd name="T16" fmla="*/ 2022 w 5760"/>
              <a:gd name="T17" fmla="*/ 462 h 1573"/>
              <a:gd name="T18" fmla="*/ 2340 w 5760"/>
              <a:gd name="T19" fmla="*/ 504 h 1573"/>
              <a:gd name="T20" fmla="*/ 2664 w 5760"/>
              <a:gd name="T21" fmla="*/ 549 h 1573"/>
              <a:gd name="T22" fmla="*/ 2952 w 5760"/>
              <a:gd name="T23" fmla="*/ 597 h 1573"/>
              <a:gd name="T24" fmla="*/ 3225 w 5760"/>
              <a:gd name="T25" fmla="*/ 648 h 1573"/>
              <a:gd name="T26" fmla="*/ 3513 w 5760"/>
              <a:gd name="T27" fmla="*/ 708 h 1573"/>
              <a:gd name="T28" fmla="*/ 3693 w 5760"/>
              <a:gd name="T29" fmla="*/ 750 h 1573"/>
              <a:gd name="T30" fmla="*/ 3936 w 5760"/>
              <a:gd name="T31" fmla="*/ 810 h 1573"/>
              <a:gd name="T32" fmla="*/ 4095 w 5760"/>
              <a:gd name="T33" fmla="*/ 855 h 1573"/>
              <a:gd name="T34" fmla="*/ 4281 w 5760"/>
              <a:gd name="T35" fmla="*/ 909 h 1573"/>
              <a:gd name="T36" fmla="*/ 4503 w 5760"/>
              <a:gd name="T37" fmla="*/ 981 h 1573"/>
              <a:gd name="T38" fmla="*/ 4704 w 5760"/>
              <a:gd name="T39" fmla="*/ 1053 h 1573"/>
              <a:gd name="T40" fmla="*/ 4911 w 5760"/>
              <a:gd name="T41" fmla="*/ 1131 h 1573"/>
              <a:gd name="T42" fmla="*/ 5073 w 5760"/>
              <a:gd name="T43" fmla="*/ 1197 h 1573"/>
              <a:gd name="T44" fmla="*/ 5256 w 5760"/>
              <a:gd name="T45" fmla="*/ 1281 h 1573"/>
              <a:gd name="T46" fmla="*/ 5475 w 5760"/>
              <a:gd name="T47" fmla="*/ 1401 h 1573"/>
              <a:gd name="T48" fmla="*/ 5628 w 5760"/>
              <a:gd name="T49" fmla="*/ 1482 h 1573"/>
              <a:gd name="T50" fmla="*/ 5759 w 5760"/>
              <a:gd name="T51" fmla="*/ 1572 h 1573"/>
              <a:gd name="T52" fmla="*/ 5759 w 5760"/>
              <a:gd name="T53" fmla="*/ 633 h 1573"/>
              <a:gd name="T54" fmla="*/ 5493 w 5760"/>
              <a:gd name="T55" fmla="*/ 570 h 1573"/>
              <a:gd name="T56" fmla="*/ 5214 w 5760"/>
              <a:gd name="T57" fmla="*/ 501 h 1573"/>
              <a:gd name="T58" fmla="*/ 4950 w 5760"/>
              <a:gd name="T59" fmla="*/ 444 h 1573"/>
              <a:gd name="T60" fmla="*/ 4701 w 5760"/>
              <a:gd name="T61" fmla="*/ 396 h 1573"/>
              <a:gd name="T62" fmla="*/ 4425 w 5760"/>
              <a:gd name="T63" fmla="*/ 348 h 1573"/>
              <a:gd name="T64" fmla="*/ 4110 w 5760"/>
              <a:gd name="T65" fmla="*/ 294 h 1573"/>
              <a:gd name="T66" fmla="*/ 3813 w 5760"/>
              <a:gd name="T67" fmla="*/ 252 h 1573"/>
              <a:gd name="T68" fmla="*/ 3549 w 5760"/>
              <a:gd name="T69" fmla="*/ 213 h 1573"/>
              <a:gd name="T70" fmla="*/ 3261 w 5760"/>
              <a:gd name="T71" fmla="*/ 183 h 1573"/>
              <a:gd name="T72" fmla="*/ 3015 w 5760"/>
              <a:gd name="T73" fmla="*/ 153 h 1573"/>
              <a:gd name="T74" fmla="*/ 2757 w 5760"/>
              <a:gd name="T75" fmla="*/ 129 h 1573"/>
              <a:gd name="T76" fmla="*/ 2520 w 5760"/>
              <a:gd name="T77" fmla="*/ 105 h 1573"/>
              <a:gd name="T78" fmla="*/ 2301 w 5760"/>
              <a:gd name="T79" fmla="*/ 87 h 1573"/>
              <a:gd name="T80" fmla="*/ 2013 w 5760"/>
              <a:gd name="T81" fmla="*/ 66 h 1573"/>
              <a:gd name="T82" fmla="*/ 1731 w 5760"/>
              <a:gd name="T83" fmla="*/ 48 h 1573"/>
              <a:gd name="T84" fmla="*/ 1524 w 5760"/>
              <a:gd name="T85" fmla="*/ 39 h 1573"/>
              <a:gd name="T86" fmla="*/ 1260 w 5760"/>
              <a:gd name="T87" fmla="*/ 27 h 1573"/>
              <a:gd name="T88" fmla="*/ 966 w 5760"/>
              <a:gd name="T89" fmla="*/ 15 h 1573"/>
              <a:gd name="T90" fmla="*/ 714 w 5760"/>
              <a:gd name="T91" fmla="*/ 12 h 1573"/>
              <a:gd name="T92" fmla="*/ 510 w 5760"/>
              <a:gd name="T93" fmla="*/ 6 h 1573"/>
              <a:gd name="T94" fmla="*/ 243 w 5760"/>
              <a:gd name="T95" fmla="*/ 0 h 1573"/>
              <a:gd name="T96" fmla="*/ 0 w 5760"/>
              <a:gd name="T97" fmla="*/ 0 h 1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" name="Freeform 7"/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339 h 970"/>
              <a:gd name="T4" fmla="*/ 318 w 5760"/>
              <a:gd name="T5" fmla="*/ 342 h 970"/>
              <a:gd name="T6" fmla="*/ 591 w 5760"/>
              <a:gd name="T7" fmla="*/ 348 h 970"/>
              <a:gd name="T8" fmla="*/ 846 w 5760"/>
              <a:gd name="T9" fmla="*/ 354 h 970"/>
              <a:gd name="T10" fmla="*/ 1074 w 5760"/>
              <a:gd name="T11" fmla="*/ 360 h 970"/>
              <a:gd name="T12" fmla="*/ 1314 w 5760"/>
              <a:gd name="T13" fmla="*/ 366 h 970"/>
              <a:gd name="T14" fmla="*/ 1599 w 5760"/>
              <a:gd name="T15" fmla="*/ 381 h 970"/>
              <a:gd name="T16" fmla="*/ 1911 w 5760"/>
              <a:gd name="T17" fmla="*/ 399 h 970"/>
              <a:gd name="T18" fmla="*/ 2241 w 5760"/>
              <a:gd name="T19" fmla="*/ 420 h 970"/>
              <a:gd name="T20" fmla="*/ 2619 w 5760"/>
              <a:gd name="T21" fmla="*/ 453 h 970"/>
              <a:gd name="T22" fmla="*/ 2889 w 5760"/>
              <a:gd name="T23" fmla="*/ 477 h 970"/>
              <a:gd name="T24" fmla="*/ 3177 w 5760"/>
              <a:gd name="T25" fmla="*/ 507 h 970"/>
              <a:gd name="T26" fmla="*/ 3498 w 5760"/>
              <a:gd name="T27" fmla="*/ 543 h 970"/>
              <a:gd name="T28" fmla="*/ 3813 w 5760"/>
              <a:gd name="T29" fmla="*/ 585 h 970"/>
              <a:gd name="T30" fmla="*/ 4044 w 5760"/>
              <a:gd name="T31" fmla="*/ 618 h 970"/>
              <a:gd name="T32" fmla="*/ 4365 w 5760"/>
              <a:gd name="T33" fmla="*/ 669 h 970"/>
              <a:gd name="T34" fmla="*/ 4683 w 5760"/>
              <a:gd name="T35" fmla="*/ 726 h 970"/>
              <a:gd name="T36" fmla="*/ 4980 w 5760"/>
              <a:gd name="T37" fmla="*/ 786 h 970"/>
              <a:gd name="T38" fmla="*/ 5268 w 5760"/>
              <a:gd name="T39" fmla="*/ 846 h 970"/>
              <a:gd name="T40" fmla="*/ 5646 w 5760"/>
              <a:gd name="T41" fmla="*/ 942 h 970"/>
              <a:gd name="T42" fmla="*/ 5759 w 5760"/>
              <a:gd name="T43" fmla="*/ 969 h 970"/>
              <a:gd name="T44" fmla="*/ 5759 w 5760"/>
              <a:gd name="T45" fmla="*/ 0 h 970"/>
              <a:gd name="T46" fmla="*/ 0 w 5760"/>
              <a:gd name="T47" fmla="*/ 0 h 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0" name="Freeform 8"/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753 h 1060"/>
              <a:gd name="T2" fmla="*/ 0 w 5760"/>
              <a:gd name="T3" fmla="*/ 1059 h 1060"/>
              <a:gd name="T4" fmla="*/ 5759 w 5760"/>
              <a:gd name="T5" fmla="*/ 1059 h 1060"/>
              <a:gd name="T6" fmla="*/ 5759 w 5760"/>
              <a:gd name="T7" fmla="*/ 0 h 1060"/>
              <a:gd name="T8" fmla="*/ 5430 w 5760"/>
              <a:gd name="T9" fmla="*/ 0 h 1060"/>
              <a:gd name="T10" fmla="*/ 5298 w 5760"/>
              <a:gd name="T11" fmla="*/ 84 h 1060"/>
              <a:gd name="T12" fmla="*/ 5136 w 5760"/>
              <a:gd name="T13" fmla="*/ 159 h 1060"/>
              <a:gd name="T14" fmla="*/ 4968 w 5760"/>
              <a:gd name="T15" fmla="*/ 222 h 1060"/>
              <a:gd name="T16" fmla="*/ 4812 w 5760"/>
              <a:gd name="T17" fmla="*/ 267 h 1060"/>
              <a:gd name="T18" fmla="*/ 4626 w 5760"/>
              <a:gd name="T19" fmla="*/ 324 h 1060"/>
              <a:gd name="T20" fmla="*/ 4440 w 5760"/>
              <a:gd name="T21" fmla="*/ 366 h 1060"/>
              <a:gd name="T22" fmla="*/ 4230 w 5760"/>
              <a:gd name="T23" fmla="*/ 414 h 1060"/>
              <a:gd name="T24" fmla="*/ 3939 w 5760"/>
              <a:gd name="T25" fmla="*/ 468 h 1060"/>
              <a:gd name="T26" fmla="*/ 3711 w 5760"/>
              <a:gd name="T27" fmla="*/ 504 h 1060"/>
              <a:gd name="T28" fmla="*/ 3441 w 5760"/>
              <a:gd name="T29" fmla="*/ 543 h 1060"/>
              <a:gd name="T30" fmla="*/ 3189 w 5760"/>
              <a:gd name="T31" fmla="*/ 579 h 1060"/>
              <a:gd name="T32" fmla="*/ 2925 w 5760"/>
              <a:gd name="T33" fmla="*/ 606 h 1060"/>
              <a:gd name="T34" fmla="*/ 2679 w 5760"/>
              <a:gd name="T35" fmla="*/ 633 h 1060"/>
              <a:gd name="T36" fmla="*/ 2418 w 5760"/>
              <a:gd name="T37" fmla="*/ 654 h 1060"/>
              <a:gd name="T38" fmla="*/ 2142 w 5760"/>
              <a:gd name="T39" fmla="*/ 675 h 1060"/>
              <a:gd name="T40" fmla="*/ 1896 w 5760"/>
              <a:gd name="T41" fmla="*/ 693 h 1060"/>
              <a:gd name="T42" fmla="*/ 1647 w 5760"/>
              <a:gd name="T43" fmla="*/ 708 h 1060"/>
              <a:gd name="T44" fmla="*/ 1404 w 5760"/>
              <a:gd name="T45" fmla="*/ 720 h 1060"/>
              <a:gd name="T46" fmla="*/ 1170 w 5760"/>
              <a:gd name="T47" fmla="*/ 732 h 1060"/>
              <a:gd name="T48" fmla="*/ 906 w 5760"/>
              <a:gd name="T49" fmla="*/ 738 h 1060"/>
              <a:gd name="T50" fmla="*/ 534 w 5760"/>
              <a:gd name="T51" fmla="*/ 747 h 1060"/>
              <a:gd name="T52" fmla="*/ 201 w 5760"/>
              <a:gd name="T53" fmla="*/ 753 h 1060"/>
              <a:gd name="T54" fmla="*/ 0 w 5760"/>
              <a:gd name="T55" fmla="*/ 753 h 10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1" name="Freeform 9"/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366 h 673"/>
              <a:gd name="T2" fmla="*/ 0 w 5284"/>
              <a:gd name="T3" fmla="*/ 672 h 673"/>
              <a:gd name="T4" fmla="*/ 303 w 5284"/>
              <a:gd name="T5" fmla="*/ 672 h 673"/>
              <a:gd name="T6" fmla="*/ 723 w 5284"/>
              <a:gd name="T7" fmla="*/ 663 h 673"/>
              <a:gd name="T8" fmla="*/ 1020 w 5284"/>
              <a:gd name="T9" fmla="*/ 654 h 673"/>
              <a:gd name="T10" fmla="*/ 1302 w 5284"/>
              <a:gd name="T11" fmla="*/ 642 h 673"/>
              <a:gd name="T12" fmla="*/ 1554 w 5284"/>
              <a:gd name="T13" fmla="*/ 630 h 673"/>
              <a:gd name="T14" fmla="*/ 1779 w 5284"/>
              <a:gd name="T15" fmla="*/ 615 h 673"/>
              <a:gd name="T16" fmla="*/ 1962 w 5284"/>
              <a:gd name="T17" fmla="*/ 606 h 673"/>
              <a:gd name="T18" fmla="*/ 2193 w 5284"/>
              <a:gd name="T19" fmla="*/ 588 h 673"/>
              <a:gd name="T20" fmla="*/ 2448 w 5284"/>
              <a:gd name="T21" fmla="*/ 570 h 673"/>
              <a:gd name="T22" fmla="*/ 2700 w 5284"/>
              <a:gd name="T23" fmla="*/ 546 h 673"/>
              <a:gd name="T24" fmla="*/ 2904 w 5284"/>
              <a:gd name="T25" fmla="*/ 528 h 673"/>
              <a:gd name="T26" fmla="*/ 3138 w 5284"/>
              <a:gd name="T27" fmla="*/ 498 h 673"/>
              <a:gd name="T28" fmla="*/ 3324 w 5284"/>
              <a:gd name="T29" fmla="*/ 474 h 673"/>
              <a:gd name="T30" fmla="*/ 3534 w 5284"/>
              <a:gd name="T31" fmla="*/ 447 h 673"/>
              <a:gd name="T32" fmla="*/ 3735 w 5284"/>
              <a:gd name="T33" fmla="*/ 420 h 673"/>
              <a:gd name="T34" fmla="*/ 3933 w 5284"/>
              <a:gd name="T35" fmla="*/ 384 h 673"/>
              <a:gd name="T36" fmla="*/ 4116 w 5284"/>
              <a:gd name="T37" fmla="*/ 351 h 673"/>
              <a:gd name="T38" fmla="*/ 4266 w 5284"/>
              <a:gd name="T39" fmla="*/ 318 h 673"/>
              <a:gd name="T40" fmla="*/ 4446 w 5284"/>
              <a:gd name="T41" fmla="*/ 279 h 673"/>
              <a:gd name="T42" fmla="*/ 4620 w 5284"/>
              <a:gd name="T43" fmla="*/ 237 h 673"/>
              <a:gd name="T44" fmla="*/ 4779 w 5284"/>
              <a:gd name="T45" fmla="*/ 192 h 673"/>
              <a:gd name="T46" fmla="*/ 4920 w 5284"/>
              <a:gd name="T47" fmla="*/ 147 h 673"/>
              <a:gd name="T48" fmla="*/ 5085 w 5284"/>
              <a:gd name="T49" fmla="*/ 90 h 673"/>
              <a:gd name="T50" fmla="*/ 5193 w 5284"/>
              <a:gd name="T51" fmla="*/ 42 h 673"/>
              <a:gd name="T52" fmla="*/ 5283 w 5284"/>
              <a:gd name="T53" fmla="*/ 0 h 673"/>
              <a:gd name="T54" fmla="*/ 3201 w 5284"/>
              <a:gd name="T55" fmla="*/ 0 h 673"/>
              <a:gd name="T56" fmla="*/ 2982 w 5284"/>
              <a:gd name="T57" fmla="*/ 57 h 673"/>
              <a:gd name="T58" fmla="*/ 2775 w 5284"/>
              <a:gd name="T59" fmla="*/ 108 h 673"/>
              <a:gd name="T60" fmla="*/ 2562 w 5284"/>
              <a:gd name="T61" fmla="*/ 150 h 673"/>
              <a:gd name="T62" fmla="*/ 2397 w 5284"/>
              <a:gd name="T63" fmla="*/ 183 h 673"/>
              <a:gd name="T64" fmla="*/ 2205 w 5284"/>
              <a:gd name="T65" fmla="*/ 213 h 673"/>
              <a:gd name="T66" fmla="*/ 2001 w 5284"/>
              <a:gd name="T67" fmla="*/ 243 h 673"/>
              <a:gd name="T68" fmla="*/ 1776 w 5284"/>
              <a:gd name="T69" fmla="*/ 273 h 673"/>
              <a:gd name="T70" fmla="*/ 1536 w 5284"/>
              <a:gd name="T71" fmla="*/ 297 h 673"/>
              <a:gd name="T72" fmla="*/ 1344 w 5284"/>
              <a:gd name="T73" fmla="*/ 312 h 673"/>
              <a:gd name="T74" fmla="*/ 1134 w 5284"/>
              <a:gd name="T75" fmla="*/ 330 h 673"/>
              <a:gd name="T76" fmla="*/ 921 w 5284"/>
              <a:gd name="T77" fmla="*/ 342 h 673"/>
              <a:gd name="T78" fmla="*/ 696 w 5284"/>
              <a:gd name="T79" fmla="*/ 354 h 673"/>
              <a:gd name="T80" fmla="*/ 501 w 5284"/>
              <a:gd name="T81" fmla="*/ 360 h 673"/>
              <a:gd name="T82" fmla="*/ 279 w 5284"/>
              <a:gd name="T83" fmla="*/ 366 h 673"/>
              <a:gd name="T84" fmla="*/ 99 w 5284"/>
              <a:gd name="T85" fmla="*/ 369 h 673"/>
              <a:gd name="T86" fmla="*/ 0 w 5284"/>
              <a:gd name="T87" fmla="*/ 366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" name="Freeform 10"/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85 h 286"/>
              <a:gd name="T4" fmla="*/ 192 w 2884"/>
              <a:gd name="T5" fmla="*/ 285 h 286"/>
              <a:gd name="T6" fmla="*/ 384 w 2884"/>
              <a:gd name="T7" fmla="*/ 282 h 286"/>
              <a:gd name="T8" fmla="*/ 579 w 2884"/>
              <a:gd name="T9" fmla="*/ 276 h 286"/>
              <a:gd name="T10" fmla="*/ 789 w 2884"/>
              <a:gd name="T11" fmla="*/ 267 h 286"/>
              <a:gd name="T12" fmla="*/ 999 w 2884"/>
              <a:gd name="T13" fmla="*/ 258 h 286"/>
              <a:gd name="T14" fmla="*/ 1161 w 2884"/>
              <a:gd name="T15" fmla="*/ 246 h 286"/>
              <a:gd name="T16" fmla="*/ 1302 w 2884"/>
              <a:gd name="T17" fmla="*/ 234 h 286"/>
              <a:gd name="T18" fmla="*/ 1458 w 2884"/>
              <a:gd name="T19" fmla="*/ 222 h 286"/>
              <a:gd name="T20" fmla="*/ 1665 w 2884"/>
              <a:gd name="T21" fmla="*/ 201 h 286"/>
              <a:gd name="T22" fmla="*/ 1992 w 2884"/>
              <a:gd name="T23" fmla="*/ 159 h 286"/>
              <a:gd name="T24" fmla="*/ 2301 w 2884"/>
              <a:gd name="T25" fmla="*/ 117 h 286"/>
              <a:gd name="T26" fmla="*/ 2604 w 2884"/>
              <a:gd name="T27" fmla="*/ 60 h 286"/>
              <a:gd name="T28" fmla="*/ 2883 w 2884"/>
              <a:gd name="T29" fmla="*/ 0 h 286"/>
              <a:gd name="T30" fmla="*/ 0 w 2884"/>
              <a:gd name="T31" fmla="*/ 0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368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14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918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635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340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438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923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466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94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293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1" name="Freeform 3"/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1491 h 1492"/>
              <a:gd name="T2" fmla="*/ 0 w 3625"/>
              <a:gd name="T3" fmla="*/ 0 h 1492"/>
              <a:gd name="T4" fmla="*/ 171 w 3625"/>
              <a:gd name="T5" fmla="*/ 3 h 1492"/>
              <a:gd name="T6" fmla="*/ 355 w 3625"/>
              <a:gd name="T7" fmla="*/ 9 h 1492"/>
              <a:gd name="T8" fmla="*/ 499 w 3625"/>
              <a:gd name="T9" fmla="*/ 21 h 1492"/>
              <a:gd name="T10" fmla="*/ 650 w 3625"/>
              <a:gd name="T11" fmla="*/ 36 h 1492"/>
              <a:gd name="T12" fmla="*/ 809 w 3625"/>
              <a:gd name="T13" fmla="*/ 54 h 1492"/>
              <a:gd name="T14" fmla="*/ 957 w 3625"/>
              <a:gd name="T15" fmla="*/ 78 h 1492"/>
              <a:gd name="T16" fmla="*/ 1119 w 3625"/>
              <a:gd name="T17" fmla="*/ 105 h 1492"/>
              <a:gd name="T18" fmla="*/ 1261 w 3625"/>
              <a:gd name="T19" fmla="*/ 133 h 1492"/>
              <a:gd name="T20" fmla="*/ 1441 w 3625"/>
              <a:gd name="T21" fmla="*/ 175 h 1492"/>
              <a:gd name="T22" fmla="*/ 1598 w 3625"/>
              <a:gd name="T23" fmla="*/ 217 h 1492"/>
              <a:gd name="T24" fmla="*/ 1763 w 3625"/>
              <a:gd name="T25" fmla="*/ 269 h 1492"/>
              <a:gd name="T26" fmla="*/ 1887 w 3625"/>
              <a:gd name="T27" fmla="*/ 308 h 1492"/>
              <a:gd name="T28" fmla="*/ 2085 w 3625"/>
              <a:gd name="T29" fmla="*/ 384 h 1492"/>
              <a:gd name="T30" fmla="*/ 2230 w 3625"/>
              <a:gd name="T31" fmla="*/ 444 h 1492"/>
              <a:gd name="T32" fmla="*/ 2456 w 3625"/>
              <a:gd name="T33" fmla="*/ 547 h 1492"/>
              <a:gd name="T34" fmla="*/ 2666 w 3625"/>
              <a:gd name="T35" fmla="*/ 662 h 1492"/>
              <a:gd name="T36" fmla="*/ 2859 w 3625"/>
              <a:gd name="T37" fmla="*/ 786 h 1492"/>
              <a:gd name="T38" fmla="*/ 3046 w 3625"/>
              <a:gd name="T39" fmla="*/ 920 h 1492"/>
              <a:gd name="T40" fmla="*/ 3193 w 3625"/>
              <a:gd name="T41" fmla="*/ 1038 h 1492"/>
              <a:gd name="T42" fmla="*/ 3332 w 3625"/>
              <a:gd name="T43" fmla="*/ 1168 h 1492"/>
              <a:gd name="T44" fmla="*/ 3440 w 3625"/>
              <a:gd name="T45" fmla="*/ 1280 h 1492"/>
              <a:gd name="T46" fmla="*/ 3524 w 3625"/>
              <a:gd name="T47" fmla="*/ 1380 h 1492"/>
              <a:gd name="T48" fmla="*/ 3624 w 3625"/>
              <a:gd name="T49" fmla="*/ 1491 h 1492"/>
              <a:gd name="T50" fmla="*/ 3608 w 3625"/>
              <a:gd name="T51" fmla="*/ 1491 h 1492"/>
              <a:gd name="T52" fmla="*/ 0 w 3625"/>
              <a:gd name="T53" fmla="*/ 1491 h 1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2" name="Freeform 4"/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718 w 5143"/>
              <a:gd name="T1" fmla="*/ 405 h 1902"/>
              <a:gd name="T2" fmla="*/ 2466 w 5143"/>
              <a:gd name="T3" fmla="*/ 333 h 1902"/>
              <a:gd name="T4" fmla="*/ 2202 w 5143"/>
              <a:gd name="T5" fmla="*/ 261 h 1902"/>
              <a:gd name="T6" fmla="*/ 1929 w 5143"/>
              <a:gd name="T7" fmla="*/ 198 h 1902"/>
              <a:gd name="T8" fmla="*/ 1695 w 5143"/>
              <a:gd name="T9" fmla="*/ 153 h 1902"/>
              <a:gd name="T10" fmla="*/ 1434 w 5143"/>
              <a:gd name="T11" fmla="*/ 111 h 1902"/>
              <a:gd name="T12" fmla="*/ 1188 w 5143"/>
              <a:gd name="T13" fmla="*/ 75 h 1902"/>
              <a:gd name="T14" fmla="*/ 957 w 5143"/>
              <a:gd name="T15" fmla="*/ 48 h 1902"/>
              <a:gd name="T16" fmla="*/ 747 w 5143"/>
              <a:gd name="T17" fmla="*/ 30 h 1902"/>
              <a:gd name="T18" fmla="*/ 501 w 5143"/>
              <a:gd name="T19" fmla="*/ 15 h 1902"/>
              <a:gd name="T20" fmla="*/ 246 w 5143"/>
              <a:gd name="T21" fmla="*/ 3 h 1902"/>
              <a:gd name="T22" fmla="*/ 0 w 5143"/>
              <a:gd name="T23" fmla="*/ 0 h 1902"/>
              <a:gd name="T24" fmla="*/ 0 w 5143"/>
              <a:gd name="T25" fmla="*/ 275 h 1902"/>
              <a:gd name="T26" fmla="*/ 0 w 5143"/>
              <a:gd name="T27" fmla="*/ 345 h 1902"/>
              <a:gd name="T28" fmla="*/ 0 w 5143"/>
              <a:gd name="T29" fmla="*/ 275 h 1902"/>
              <a:gd name="T30" fmla="*/ 0 w 5143"/>
              <a:gd name="T31" fmla="*/ 342 h 1902"/>
              <a:gd name="T32" fmla="*/ 339 w 5143"/>
              <a:gd name="T33" fmla="*/ 351 h 1902"/>
              <a:gd name="T34" fmla="*/ 606 w 5143"/>
              <a:gd name="T35" fmla="*/ 372 h 1902"/>
              <a:gd name="T36" fmla="*/ 852 w 5143"/>
              <a:gd name="T37" fmla="*/ 399 h 1902"/>
              <a:gd name="T38" fmla="*/ 1068 w 5143"/>
              <a:gd name="T39" fmla="*/ 435 h 1902"/>
              <a:gd name="T40" fmla="*/ 1275 w 5143"/>
              <a:gd name="T41" fmla="*/ 474 h 1902"/>
              <a:gd name="T42" fmla="*/ 1545 w 5143"/>
              <a:gd name="T43" fmla="*/ 540 h 1902"/>
              <a:gd name="T44" fmla="*/ 1761 w 5143"/>
              <a:gd name="T45" fmla="*/ 603 h 1902"/>
              <a:gd name="T46" fmla="*/ 1971 w 5143"/>
              <a:gd name="T47" fmla="*/ 678 h 1902"/>
              <a:gd name="T48" fmla="*/ 2166 w 5143"/>
              <a:gd name="T49" fmla="*/ 747 h 1902"/>
              <a:gd name="T50" fmla="*/ 2397 w 5143"/>
              <a:gd name="T51" fmla="*/ 852 h 1902"/>
              <a:gd name="T52" fmla="*/ 2613 w 5143"/>
              <a:gd name="T53" fmla="*/ 960 h 1902"/>
              <a:gd name="T54" fmla="*/ 2832 w 5143"/>
              <a:gd name="T55" fmla="*/ 1095 h 1902"/>
              <a:gd name="T56" fmla="*/ 3012 w 5143"/>
              <a:gd name="T57" fmla="*/ 1212 h 1902"/>
              <a:gd name="T58" fmla="*/ 3186 w 5143"/>
              <a:gd name="T59" fmla="*/ 1347 h 1902"/>
              <a:gd name="T60" fmla="*/ 3351 w 5143"/>
              <a:gd name="T61" fmla="*/ 1497 h 1902"/>
              <a:gd name="T62" fmla="*/ 3480 w 5143"/>
              <a:gd name="T63" fmla="*/ 1629 h 1902"/>
              <a:gd name="T64" fmla="*/ 3612 w 5143"/>
              <a:gd name="T65" fmla="*/ 1785 h 1902"/>
              <a:gd name="T66" fmla="*/ 3699 w 5143"/>
              <a:gd name="T67" fmla="*/ 1901 h 1902"/>
              <a:gd name="T68" fmla="*/ 5142 w 5143"/>
              <a:gd name="T69" fmla="*/ 1901 h 1902"/>
              <a:gd name="T70" fmla="*/ 5076 w 5143"/>
              <a:gd name="T71" fmla="*/ 1827 h 1902"/>
              <a:gd name="T72" fmla="*/ 4968 w 5143"/>
              <a:gd name="T73" fmla="*/ 1707 h 1902"/>
              <a:gd name="T74" fmla="*/ 4797 w 5143"/>
              <a:gd name="T75" fmla="*/ 1539 h 1902"/>
              <a:gd name="T76" fmla="*/ 4617 w 5143"/>
              <a:gd name="T77" fmla="*/ 1383 h 1902"/>
              <a:gd name="T78" fmla="*/ 4410 w 5143"/>
              <a:gd name="T79" fmla="*/ 1221 h 1902"/>
              <a:gd name="T80" fmla="*/ 4185 w 5143"/>
              <a:gd name="T81" fmla="*/ 1071 h 1902"/>
              <a:gd name="T82" fmla="*/ 3960 w 5143"/>
              <a:gd name="T83" fmla="*/ 939 h 1902"/>
              <a:gd name="T84" fmla="*/ 3708 w 5143"/>
              <a:gd name="T85" fmla="*/ 801 h 1902"/>
              <a:gd name="T86" fmla="*/ 3492 w 5143"/>
              <a:gd name="T87" fmla="*/ 702 h 1902"/>
              <a:gd name="T88" fmla="*/ 3231 w 5143"/>
              <a:gd name="T89" fmla="*/ 588 h 1902"/>
              <a:gd name="T90" fmla="*/ 2964 w 5143"/>
              <a:gd name="T91" fmla="*/ 489 h 1902"/>
              <a:gd name="T92" fmla="*/ 2718 w 5143"/>
              <a:gd name="T93" fmla="*/ 405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3" name="Freeform 5"/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339 h 2325"/>
              <a:gd name="T4" fmla="*/ 558 w 5760"/>
              <a:gd name="T5" fmla="*/ 357 h 2325"/>
              <a:gd name="T6" fmla="*/ 807 w 5760"/>
              <a:gd name="T7" fmla="*/ 375 h 2325"/>
              <a:gd name="T8" fmla="*/ 1056 w 5760"/>
              <a:gd name="T9" fmla="*/ 399 h 2325"/>
              <a:gd name="T10" fmla="*/ 1272 w 5760"/>
              <a:gd name="T11" fmla="*/ 426 h 2325"/>
              <a:gd name="T12" fmla="*/ 1539 w 5760"/>
              <a:gd name="T13" fmla="*/ 465 h 2325"/>
              <a:gd name="T14" fmla="*/ 1791 w 5760"/>
              <a:gd name="T15" fmla="*/ 510 h 2325"/>
              <a:gd name="T16" fmla="*/ 2076 w 5760"/>
              <a:gd name="T17" fmla="*/ 570 h 2325"/>
              <a:gd name="T18" fmla="*/ 2334 w 5760"/>
              <a:gd name="T19" fmla="*/ 630 h 2325"/>
              <a:gd name="T20" fmla="*/ 2544 w 5760"/>
              <a:gd name="T21" fmla="*/ 687 h 2325"/>
              <a:gd name="T22" fmla="*/ 2775 w 5760"/>
              <a:gd name="T23" fmla="*/ 759 h 2325"/>
              <a:gd name="T24" fmla="*/ 3003 w 5760"/>
              <a:gd name="T25" fmla="*/ 837 h 2325"/>
              <a:gd name="T26" fmla="*/ 3231 w 5760"/>
              <a:gd name="T27" fmla="*/ 924 h 2325"/>
              <a:gd name="T28" fmla="*/ 3438 w 5760"/>
              <a:gd name="T29" fmla="*/ 1005 h 2325"/>
              <a:gd name="T30" fmla="*/ 3663 w 5760"/>
              <a:gd name="T31" fmla="*/ 1110 h 2325"/>
              <a:gd name="T32" fmla="*/ 3903 w 5760"/>
              <a:gd name="T33" fmla="*/ 1233 h 2325"/>
              <a:gd name="T34" fmla="*/ 4149 w 5760"/>
              <a:gd name="T35" fmla="*/ 1374 h 2325"/>
              <a:gd name="T36" fmla="*/ 4353 w 5760"/>
              <a:gd name="T37" fmla="*/ 1506 h 2325"/>
              <a:gd name="T38" fmla="*/ 4491 w 5760"/>
              <a:gd name="T39" fmla="*/ 1602 h 2325"/>
              <a:gd name="T40" fmla="*/ 4668 w 5760"/>
              <a:gd name="T41" fmla="*/ 1740 h 2325"/>
              <a:gd name="T42" fmla="*/ 4824 w 5760"/>
              <a:gd name="T43" fmla="*/ 1875 h 2325"/>
              <a:gd name="T44" fmla="*/ 4968 w 5760"/>
              <a:gd name="T45" fmla="*/ 2016 h 2325"/>
              <a:gd name="T46" fmla="*/ 5100 w 5760"/>
              <a:gd name="T47" fmla="*/ 2154 h 2325"/>
              <a:gd name="T48" fmla="*/ 5238 w 5760"/>
              <a:gd name="T49" fmla="*/ 2324 h 2325"/>
              <a:gd name="T50" fmla="*/ 5759 w 5760"/>
              <a:gd name="T51" fmla="*/ 2324 h 2325"/>
              <a:gd name="T52" fmla="*/ 5759 w 5760"/>
              <a:gd name="T53" fmla="*/ 1245 h 2325"/>
              <a:gd name="T54" fmla="*/ 5580 w 5760"/>
              <a:gd name="T55" fmla="*/ 1119 h 2325"/>
              <a:gd name="T56" fmla="*/ 5400 w 5760"/>
              <a:gd name="T57" fmla="*/ 1020 h 2325"/>
              <a:gd name="T58" fmla="*/ 5205 w 5760"/>
              <a:gd name="T59" fmla="*/ 918 h 2325"/>
              <a:gd name="T60" fmla="*/ 5031 w 5760"/>
              <a:gd name="T61" fmla="*/ 837 h 2325"/>
              <a:gd name="T62" fmla="*/ 4866 w 5760"/>
              <a:gd name="T63" fmla="*/ 771 h 2325"/>
              <a:gd name="T64" fmla="*/ 4710 w 5760"/>
              <a:gd name="T65" fmla="*/ 711 h 2325"/>
              <a:gd name="T66" fmla="*/ 4545 w 5760"/>
              <a:gd name="T67" fmla="*/ 651 h 2325"/>
              <a:gd name="T68" fmla="*/ 4386 w 5760"/>
              <a:gd name="T69" fmla="*/ 600 h 2325"/>
              <a:gd name="T70" fmla="*/ 4248 w 5760"/>
              <a:gd name="T71" fmla="*/ 552 h 2325"/>
              <a:gd name="T72" fmla="*/ 3993 w 5760"/>
              <a:gd name="T73" fmla="*/ 483 h 2325"/>
              <a:gd name="T74" fmla="*/ 3777 w 5760"/>
              <a:gd name="T75" fmla="*/ 423 h 2325"/>
              <a:gd name="T76" fmla="*/ 3564 w 5760"/>
              <a:gd name="T77" fmla="*/ 375 h 2325"/>
              <a:gd name="T78" fmla="*/ 3282 w 5760"/>
              <a:gd name="T79" fmla="*/ 312 h 2325"/>
              <a:gd name="T80" fmla="*/ 3003 w 5760"/>
              <a:gd name="T81" fmla="*/ 261 h 2325"/>
              <a:gd name="T82" fmla="*/ 2733 w 5760"/>
              <a:gd name="T83" fmla="*/ 213 h 2325"/>
              <a:gd name="T84" fmla="*/ 2451 w 5760"/>
              <a:gd name="T85" fmla="*/ 171 h 2325"/>
              <a:gd name="T86" fmla="*/ 2211 w 5760"/>
              <a:gd name="T87" fmla="*/ 138 h 2325"/>
              <a:gd name="T88" fmla="*/ 1974 w 5760"/>
              <a:gd name="T89" fmla="*/ 108 h 2325"/>
              <a:gd name="T90" fmla="*/ 1665 w 5760"/>
              <a:gd name="T91" fmla="*/ 81 h 2325"/>
              <a:gd name="T92" fmla="*/ 1437 w 5760"/>
              <a:gd name="T93" fmla="*/ 60 h 2325"/>
              <a:gd name="T94" fmla="*/ 1125 w 5760"/>
              <a:gd name="T95" fmla="*/ 36 h 2325"/>
              <a:gd name="T96" fmla="*/ 828 w 5760"/>
              <a:gd name="T97" fmla="*/ 21 h 2325"/>
              <a:gd name="T98" fmla="*/ 558 w 5760"/>
              <a:gd name="T99" fmla="*/ 12 h 2325"/>
              <a:gd name="T100" fmla="*/ 282 w 5760"/>
              <a:gd name="T101" fmla="*/ 3 h 2325"/>
              <a:gd name="T102" fmla="*/ 0 w 5760"/>
              <a:gd name="T103" fmla="*/ 0 h 2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4" name="Freeform 6"/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351 h 1573"/>
              <a:gd name="T4" fmla="*/ 282 w 5760"/>
              <a:gd name="T5" fmla="*/ 357 h 1573"/>
              <a:gd name="T6" fmla="*/ 627 w 5760"/>
              <a:gd name="T7" fmla="*/ 363 h 1573"/>
              <a:gd name="T8" fmla="*/ 960 w 5760"/>
              <a:gd name="T9" fmla="*/ 375 h 1573"/>
              <a:gd name="T10" fmla="*/ 1218 w 5760"/>
              <a:gd name="T11" fmla="*/ 393 h 1573"/>
              <a:gd name="T12" fmla="*/ 1470 w 5760"/>
              <a:gd name="T13" fmla="*/ 411 h 1573"/>
              <a:gd name="T14" fmla="*/ 1746 w 5760"/>
              <a:gd name="T15" fmla="*/ 435 h 1573"/>
              <a:gd name="T16" fmla="*/ 2022 w 5760"/>
              <a:gd name="T17" fmla="*/ 462 h 1573"/>
              <a:gd name="T18" fmla="*/ 2340 w 5760"/>
              <a:gd name="T19" fmla="*/ 504 h 1573"/>
              <a:gd name="T20" fmla="*/ 2664 w 5760"/>
              <a:gd name="T21" fmla="*/ 549 h 1573"/>
              <a:gd name="T22" fmla="*/ 2952 w 5760"/>
              <a:gd name="T23" fmla="*/ 597 h 1573"/>
              <a:gd name="T24" fmla="*/ 3225 w 5760"/>
              <a:gd name="T25" fmla="*/ 648 h 1573"/>
              <a:gd name="T26" fmla="*/ 3513 w 5760"/>
              <a:gd name="T27" fmla="*/ 708 h 1573"/>
              <a:gd name="T28" fmla="*/ 3693 w 5760"/>
              <a:gd name="T29" fmla="*/ 750 h 1573"/>
              <a:gd name="T30" fmla="*/ 3936 w 5760"/>
              <a:gd name="T31" fmla="*/ 810 h 1573"/>
              <a:gd name="T32" fmla="*/ 4095 w 5760"/>
              <a:gd name="T33" fmla="*/ 855 h 1573"/>
              <a:gd name="T34" fmla="*/ 4281 w 5760"/>
              <a:gd name="T35" fmla="*/ 909 h 1573"/>
              <a:gd name="T36" fmla="*/ 4503 w 5760"/>
              <a:gd name="T37" fmla="*/ 981 h 1573"/>
              <a:gd name="T38" fmla="*/ 4704 w 5760"/>
              <a:gd name="T39" fmla="*/ 1053 h 1573"/>
              <a:gd name="T40" fmla="*/ 4911 w 5760"/>
              <a:gd name="T41" fmla="*/ 1131 h 1573"/>
              <a:gd name="T42" fmla="*/ 5073 w 5760"/>
              <a:gd name="T43" fmla="*/ 1197 h 1573"/>
              <a:gd name="T44" fmla="*/ 5256 w 5760"/>
              <a:gd name="T45" fmla="*/ 1281 h 1573"/>
              <a:gd name="T46" fmla="*/ 5475 w 5760"/>
              <a:gd name="T47" fmla="*/ 1401 h 1573"/>
              <a:gd name="T48" fmla="*/ 5628 w 5760"/>
              <a:gd name="T49" fmla="*/ 1482 h 1573"/>
              <a:gd name="T50" fmla="*/ 5759 w 5760"/>
              <a:gd name="T51" fmla="*/ 1572 h 1573"/>
              <a:gd name="T52" fmla="*/ 5759 w 5760"/>
              <a:gd name="T53" fmla="*/ 633 h 1573"/>
              <a:gd name="T54" fmla="*/ 5493 w 5760"/>
              <a:gd name="T55" fmla="*/ 570 h 1573"/>
              <a:gd name="T56" fmla="*/ 5214 w 5760"/>
              <a:gd name="T57" fmla="*/ 501 h 1573"/>
              <a:gd name="T58" fmla="*/ 4950 w 5760"/>
              <a:gd name="T59" fmla="*/ 444 h 1573"/>
              <a:gd name="T60" fmla="*/ 4701 w 5760"/>
              <a:gd name="T61" fmla="*/ 396 h 1573"/>
              <a:gd name="T62" fmla="*/ 4425 w 5760"/>
              <a:gd name="T63" fmla="*/ 348 h 1573"/>
              <a:gd name="T64" fmla="*/ 4110 w 5760"/>
              <a:gd name="T65" fmla="*/ 294 h 1573"/>
              <a:gd name="T66" fmla="*/ 3813 w 5760"/>
              <a:gd name="T67" fmla="*/ 252 h 1573"/>
              <a:gd name="T68" fmla="*/ 3549 w 5760"/>
              <a:gd name="T69" fmla="*/ 213 h 1573"/>
              <a:gd name="T70" fmla="*/ 3261 w 5760"/>
              <a:gd name="T71" fmla="*/ 183 h 1573"/>
              <a:gd name="T72" fmla="*/ 3015 w 5760"/>
              <a:gd name="T73" fmla="*/ 153 h 1573"/>
              <a:gd name="T74" fmla="*/ 2757 w 5760"/>
              <a:gd name="T75" fmla="*/ 129 h 1573"/>
              <a:gd name="T76" fmla="*/ 2520 w 5760"/>
              <a:gd name="T77" fmla="*/ 105 h 1573"/>
              <a:gd name="T78" fmla="*/ 2301 w 5760"/>
              <a:gd name="T79" fmla="*/ 87 h 1573"/>
              <a:gd name="T80" fmla="*/ 2013 w 5760"/>
              <a:gd name="T81" fmla="*/ 66 h 1573"/>
              <a:gd name="T82" fmla="*/ 1731 w 5760"/>
              <a:gd name="T83" fmla="*/ 48 h 1573"/>
              <a:gd name="T84" fmla="*/ 1524 w 5760"/>
              <a:gd name="T85" fmla="*/ 39 h 1573"/>
              <a:gd name="T86" fmla="*/ 1260 w 5760"/>
              <a:gd name="T87" fmla="*/ 27 h 1573"/>
              <a:gd name="T88" fmla="*/ 966 w 5760"/>
              <a:gd name="T89" fmla="*/ 15 h 1573"/>
              <a:gd name="T90" fmla="*/ 714 w 5760"/>
              <a:gd name="T91" fmla="*/ 12 h 1573"/>
              <a:gd name="T92" fmla="*/ 510 w 5760"/>
              <a:gd name="T93" fmla="*/ 6 h 1573"/>
              <a:gd name="T94" fmla="*/ 243 w 5760"/>
              <a:gd name="T95" fmla="*/ 0 h 1573"/>
              <a:gd name="T96" fmla="*/ 0 w 5760"/>
              <a:gd name="T97" fmla="*/ 0 h 1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5" name="Freeform 7"/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339 h 970"/>
              <a:gd name="T4" fmla="*/ 318 w 5760"/>
              <a:gd name="T5" fmla="*/ 342 h 970"/>
              <a:gd name="T6" fmla="*/ 591 w 5760"/>
              <a:gd name="T7" fmla="*/ 348 h 970"/>
              <a:gd name="T8" fmla="*/ 846 w 5760"/>
              <a:gd name="T9" fmla="*/ 354 h 970"/>
              <a:gd name="T10" fmla="*/ 1074 w 5760"/>
              <a:gd name="T11" fmla="*/ 360 h 970"/>
              <a:gd name="T12" fmla="*/ 1314 w 5760"/>
              <a:gd name="T13" fmla="*/ 366 h 970"/>
              <a:gd name="T14" fmla="*/ 1599 w 5760"/>
              <a:gd name="T15" fmla="*/ 381 h 970"/>
              <a:gd name="T16" fmla="*/ 1911 w 5760"/>
              <a:gd name="T17" fmla="*/ 399 h 970"/>
              <a:gd name="T18" fmla="*/ 2241 w 5760"/>
              <a:gd name="T19" fmla="*/ 420 h 970"/>
              <a:gd name="T20" fmla="*/ 2619 w 5760"/>
              <a:gd name="T21" fmla="*/ 453 h 970"/>
              <a:gd name="T22" fmla="*/ 2889 w 5760"/>
              <a:gd name="T23" fmla="*/ 477 h 970"/>
              <a:gd name="T24" fmla="*/ 3177 w 5760"/>
              <a:gd name="T25" fmla="*/ 507 h 970"/>
              <a:gd name="T26" fmla="*/ 3498 w 5760"/>
              <a:gd name="T27" fmla="*/ 543 h 970"/>
              <a:gd name="T28" fmla="*/ 3813 w 5760"/>
              <a:gd name="T29" fmla="*/ 585 h 970"/>
              <a:gd name="T30" fmla="*/ 4044 w 5760"/>
              <a:gd name="T31" fmla="*/ 618 h 970"/>
              <a:gd name="T32" fmla="*/ 4365 w 5760"/>
              <a:gd name="T33" fmla="*/ 669 h 970"/>
              <a:gd name="T34" fmla="*/ 4683 w 5760"/>
              <a:gd name="T35" fmla="*/ 726 h 970"/>
              <a:gd name="T36" fmla="*/ 4980 w 5760"/>
              <a:gd name="T37" fmla="*/ 786 h 970"/>
              <a:gd name="T38" fmla="*/ 5268 w 5760"/>
              <a:gd name="T39" fmla="*/ 846 h 970"/>
              <a:gd name="T40" fmla="*/ 5646 w 5760"/>
              <a:gd name="T41" fmla="*/ 942 h 970"/>
              <a:gd name="T42" fmla="*/ 5759 w 5760"/>
              <a:gd name="T43" fmla="*/ 969 h 970"/>
              <a:gd name="T44" fmla="*/ 5759 w 5760"/>
              <a:gd name="T45" fmla="*/ 0 h 970"/>
              <a:gd name="T46" fmla="*/ 0 w 5760"/>
              <a:gd name="T47" fmla="*/ 0 h 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6" name="Freeform 8"/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753 h 1060"/>
              <a:gd name="T2" fmla="*/ 0 w 5760"/>
              <a:gd name="T3" fmla="*/ 1059 h 1060"/>
              <a:gd name="T4" fmla="*/ 5759 w 5760"/>
              <a:gd name="T5" fmla="*/ 1059 h 1060"/>
              <a:gd name="T6" fmla="*/ 5759 w 5760"/>
              <a:gd name="T7" fmla="*/ 0 h 1060"/>
              <a:gd name="T8" fmla="*/ 5430 w 5760"/>
              <a:gd name="T9" fmla="*/ 0 h 1060"/>
              <a:gd name="T10" fmla="*/ 5298 w 5760"/>
              <a:gd name="T11" fmla="*/ 84 h 1060"/>
              <a:gd name="T12" fmla="*/ 5136 w 5760"/>
              <a:gd name="T13" fmla="*/ 159 h 1060"/>
              <a:gd name="T14" fmla="*/ 4968 w 5760"/>
              <a:gd name="T15" fmla="*/ 222 h 1060"/>
              <a:gd name="T16" fmla="*/ 4812 w 5760"/>
              <a:gd name="T17" fmla="*/ 267 h 1060"/>
              <a:gd name="T18" fmla="*/ 4626 w 5760"/>
              <a:gd name="T19" fmla="*/ 324 h 1060"/>
              <a:gd name="T20" fmla="*/ 4440 w 5760"/>
              <a:gd name="T21" fmla="*/ 366 h 1060"/>
              <a:gd name="T22" fmla="*/ 4230 w 5760"/>
              <a:gd name="T23" fmla="*/ 414 h 1060"/>
              <a:gd name="T24" fmla="*/ 3939 w 5760"/>
              <a:gd name="T25" fmla="*/ 468 h 1060"/>
              <a:gd name="T26" fmla="*/ 3711 w 5760"/>
              <a:gd name="T27" fmla="*/ 504 h 1060"/>
              <a:gd name="T28" fmla="*/ 3441 w 5760"/>
              <a:gd name="T29" fmla="*/ 543 h 1060"/>
              <a:gd name="T30" fmla="*/ 3189 w 5760"/>
              <a:gd name="T31" fmla="*/ 579 h 1060"/>
              <a:gd name="T32" fmla="*/ 2925 w 5760"/>
              <a:gd name="T33" fmla="*/ 606 h 1060"/>
              <a:gd name="T34" fmla="*/ 2679 w 5760"/>
              <a:gd name="T35" fmla="*/ 633 h 1060"/>
              <a:gd name="T36" fmla="*/ 2418 w 5760"/>
              <a:gd name="T37" fmla="*/ 654 h 1060"/>
              <a:gd name="T38" fmla="*/ 2142 w 5760"/>
              <a:gd name="T39" fmla="*/ 675 h 1060"/>
              <a:gd name="T40" fmla="*/ 1896 w 5760"/>
              <a:gd name="T41" fmla="*/ 693 h 1060"/>
              <a:gd name="T42" fmla="*/ 1647 w 5760"/>
              <a:gd name="T43" fmla="*/ 708 h 1060"/>
              <a:gd name="T44" fmla="*/ 1404 w 5760"/>
              <a:gd name="T45" fmla="*/ 720 h 1060"/>
              <a:gd name="T46" fmla="*/ 1170 w 5760"/>
              <a:gd name="T47" fmla="*/ 732 h 1060"/>
              <a:gd name="T48" fmla="*/ 906 w 5760"/>
              <a:gd name="T49" fmla="*/ 738 h 1060"/>
              <a:gd name="T50" fmla="*/ 534 w 5760"/>
              <a:gd name="T51" fmla="*/ 747 h 1060"/>
              <a:gd name="T52" fmla="*/ 201 w 5760"/>
              <a:gd name="T53" fmla="*/ 753 h 1060"/>
              <a:gd name="T54" fmla="*/ 0 w 5760"/>
              <a:gd name="T55" fmla="*/ 753 h 10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7" name="Freeform 9"/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366 h 673"/>
              <a:gd name="T2" fmla="*/ 0 w 5284"/>
              <a:gd name="T3" fmla="*/ 672 h 673"/>
              <a:gd name="T4" fmla="*/ 303 w 5284"/>
              <a:gd name="T5" fmla="*/ 672 h 673"/>
              <a:gd name="T6" fmla="*/ 723 w 5284"/>
              <a:gd name="T7" fmla="*/ 663 h 673"/>
              <a:gd name="T8" fmla="*/ 1020 w 5284"/>
              <a:gd name="T9" fmla="*/ 654 h 673"/>
              <a:gd name="T10" fmla="*/ 1302 w 5284"/>
              <a:gd name="T11" fmla="*/ 642 h 673"/>
              <a:gd name="T12" fmla="*/ 1554 w 5284"/>
              <a:gd name="T13" fmla="*/ 630 h 673"/>
              <a:gd name="T14" fmla="*/ 1779 w 5284"/>
              <a:gd name="T15" fmla="*/ 615 h 673"/>
              <a:gd name="T16" fmla="*/ 1962 w 5284"/>
              <a:gd name="T17" fmla="*/ 606 h 673"/>
              <a:gd name="T18" fmla="*/ 2193 w 5284"/>
              <a:gd name="T19" fmla="*/ 588 h 673"/>
              <a:gd name="T20" fmla="*/ 2448 w 5284"/>
              <a:gd name="T21" fmla="*/ 570 h 673"/>
              <a:gd name="T22" fmla="*/ 2700 w 5284"/>
              <a:gd name="T23" fmla="*/ 546 h 673"/>
              <a:gd name="T24" fmla="*/ 2904 w 5284"/>
              <a:gd name="T25" fmla="*/ 528 h 673"/>
              <a:gd name="T26" fmla="*/ 3138 w 5284"/>
              <a:gd name="T27" fmla="*/ 498 h 673"/>
              <a:gd name="T28" fmla="*/ 3324 w 5284"/>
              <a:gd name="T29" fmla="*/ 474 h 673"/>
              <a:gd name="T30" fmla="*/ 3534 w 5284"/>
              <a:gd name="T31" fmla="*/ 447 h 673"/>
              <a:gd name="T32" fmla="*/ 3735 w 5284"/>
              <a:gd name="T33" fmla="*/ 420 h 673"/>
              <a:gd name="T34" fmla="*/ 3933 w 5284"/>
              <a:gd name="T35" fmla="*/ 384 h 673"/>
              <a:gd name="T36" fmla="*/ 4116 w 5284"/>
              <a:gd name="T37" fmla="*/ 351 h 673"/>
              <a:gd name="T38" fmla="*/ 4266 w 5284"/>
              <a:gd name="T39" fmla="*/ 318 h 673"/>
              <a:gd name="T40" fmla="*/ 4446 w 5284"/>
              <a:gd name="T41" fmla="*/ 279 h 673"/>
              <a:gd name="T42" fmla="*/ 4620 w 5284"/>
              <a:gd name="T43" fmla="*/ 237 h 673"/>
              <a:gd name="T44" fmla="*/ 4779 w 5284"/>
              <a:gd name="T45" fmla="*/ 192 h 673"/>
              <a:gd name="T46" fmla="*/ 4920 w 5284"/>
              <a:gd name="T47" fmla="*/ 147 h 673"/>
              <a:gd name="T48" fmla="*/ 5085 w 5284"/>
              <a:gd name="T49" fmla="*/ 90 h 673"/>
              <a:gd name="T50" fmla="*/ 5193 w 5284"/>
              <a:gd name="T51" fmla="*/ 42 h 673"/>
              <a:gd name="T52" fmla="*/ 5283 w 5284"/>
              <a:gd name="T53" fmla="*/ 0 h 673"/>
              <a:gd name="T54" fmla="*/ 3201 w 5284"/>
              <a:gd name="T55" fmla="*/ 0 h 673"/>
              <a:gd name="T56" fmla="*/ 2982 w 5284"/>
              <a:gd name="T57" fmla="*/ 57 h 673"/>
              <a:gd name="T58" fmla="*/ 2775 w 5284"/>
              <a:gd name="T59" fmla="*/ 108 h 673"/>
              <a:gd name="T60" fmla="*/ 2562 w 5284"/>
              <a:gd name="T61" fmla="*/ 150 h 673"/>
              <a:gd name="T62" fmla="*/ 2397 w 5284"/>
              <a:gd name="T63" fmla="*/ 183 h 673"/>
              <a:gd name="T64" fmla="*/ 2205 w 5284"/>
              <a:gd name="T65" fmla="*/ 213 h 673"/>
              <a:gd name="T66" fmla="*/ 2001 w 5284"/>
              <a:gd name="T67" fmla="*/ 243 h 673"/>
              <a:gd name="T68" fmla="*/ 1776 w 5284"/>
              <a:gd name="T69" fmla="*/ 273 h 673"/>
              <a:gd name="T70" fmla="*/ 1536 w 5284"/>
              <a:gd name="T71" fmla="*/ 297 h 673"/>
              <a:gd name="T72" fmla="*/ 1344 w 5284"/>
              <a:gd name="T73" fmla="*/ 312 h 673"/>
              <a:gd name="T74" fmla="*/ 1134 w 5284"/>
              <a:gd name="T75" fmla="*/ 330 h 673"/>
              <a:gd name="T76" fmla="*/ 921 w 5284"/>
              <a:gd name="T77" fmla="*/ 342 h 673"/>
              <a:gd name="T78" fmla="*/ 696 w 5284"/>
              <a:gd name="T79" fmla="*/ 354 h 673"/>
              <a:gd name="T80" fmla="*/ 501 w 5284"/>
              <a:gd name="T81" fmla="*/ 360 h 673"/>
              <a:gd name="T82" fmla="*/ 279 w 5284"/>
              <a:gd name="T83" fmla="*/ 366 h 673"/>
              <a:gd name="T84" fmla="*/ 99 w 5284"/>
              <a:gd name="T85" fmla="*/ 369 h 673"/>
              <a:gd name="T86" fmla="*/ 0 w 5284"/>
              <a:gd name="T87" fmla="*/ 366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8" name="Freeform 10"/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85 h 286"/>
              <a:gd name="T4" fmla="*/ 192 w 2884"/>
              <a:gd name="T5" fmla="*/ 285 h 286"/>
              <a:gd name="T6" fmla="*/ 384 w 2884"/>
              <a:gd name="T7" fmla="*/ 282 h 286"/>
              <a:gd name="T8" fmla="*/ 579 w 2884"/>
              <a:gd name="T9" fmla="*/ 276 h 286"/>
              <a:gd name="T10" fmla="*/ 789 w 2884"/>
              <a:gd name="T11" fmla="*/ 267 h 286"/>
              <a:gd name="T12" fmla="*/ 999 w 2884"/>
              <a:gd name="T13" fmla="*/ 258 h 286"/>
              <a:gd name="T14" fmla="*/ 1161 w 2884"/>
              <a:gd name="T15" fmla="*/ 246 h 286"/>
              <a:gd name="T16" fmla="*/ 1302 w 2884"/>
              <a:gd name="T17" fmla="*/ 234 h 286"/>
              <a:gd name="T18" fmla="*/ 1458 w 2884"/>
              <a:gd name="T19" fmla="*/ 222 h 286"/>
              <a:gd name="T20" fmla="*/ 1665 w 2884"/>
              <a:gd name="T21" fmla="*/ 201 h 286"/>
              <a:gd name="T22" fmla="*/ 1992 w 2884"/>
              <a:gd name="T23" fmla="*/ 159 h 286"/>
              <a:gd name="T24" fmla="*/ 2301 w 2884"/>
              <a:gd name="T25" fmla="*/ 117 h 286"/>
              <a:gd name="T26" fmla="*/ 2604 w 2884"/>
              <a:gd name="T27" fmla="*/ 60 h 286"/>
              <a:gd name="T28" fmla="*/ 2883 w 2884"/>
              <a:gd name="T29" fmla="*/ 0 h 286"/>
              <a:gd name="T30" fmla="*/ 0 w 2884"/>
              <a:gd name="T31" fmla="*/ 0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nadpisu předlohy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textu předlohy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07C786A5-4407-42EB-A407-FA0FD4F69C90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cs-CZ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Topika v současném právním myšlení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Lukáš Hlouch</a:t>
            </a:r>
          </a:p>
          <a:p>
            <a:endParaRPr lang="cs-CZ" dirty="0"/>
          </a:p>
          <a:p>
            <a:r>
              <a:rPr lang="cs-CZ" dirty="0" smtClean="0"/>
              <a:t>KPT </a:t>
            </a:r>
            <a:r>
              <a:rPr lang="cs-CZ" dirty="0" err="1" smtClean="0"/>
              <a:t>PrF</a:t>
            </a:r>
            <a:r>
              <a:rPr lang="cs-CZ" dirty="0" smtClean="0"/>
              <a:t> MU,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0384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44144"/>
          </a:xfrm>
        </p:spPr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zájmy (kupř. veřejný zájem), základní principy jednotlivých segmentů právního řádu (ochrana dobré víry), hodnota (obecné blaho, soukromý majetek) </a:t>
            </a:r>
          </a:p>
          <a:p>
            <a:pPr lvl="1"/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Larenz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:  juristická  topika vzbudila velkou pozornost a velkou kritiku (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Weinberger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Zippelius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atd.)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Pracuje s představou praktického právnického usuzování, ale schází jí metoda řazení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topoi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a test správnosti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  <a:latin typeface="+mn-lt"/>
              </a:rPr>
              <a:t>Jen katalog právně použitelných důvodů nestačí – co s ním?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8320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Katalogy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podle přiléhavosti k problému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I.  úroveň – libovolná vazba k problému 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II. úroveň – úzká vazba k problému 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Katalogy je možno uspořádat podle různých kritérií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Praktická využitelnost topiky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Ad první úkol – otázka uchopení právnického argumentu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Ad druhý úkol – otázka představy argumentačního řetězce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807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Vztah hermeneutiky, topiky a </a:t>
            </a:r>
            <a:r>
              <a:rPr lang="cs-CZ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rétoriky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9488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hermeneutiky, topiky a rétoriky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88160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 poslední době se hledají v německé teorii průniky topiky a hermeneutiky a diskursivních teorií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Podobenství s cestováním: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Hermeneutika =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CESTA (hermeneutická spirála)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Topika =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MAPA (loci </a:t>
            </a:r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communes</a:t>
            </a:r>
            <a:r>
              <a:rPr lang="cs-CZ" dirty="0" smtClean="0">
                <a:ea typeface="+mn-ea"/>
                <a:cs typeface="+mn-cs"/>
              </a:rPr>
              <a:t>/</a:t>
            </a:r>
            <a:r>
              <a:rPr lang="cs-CZ" dirty="0" err="1" smtClean="0">
                <a:ea typeface="+mn-ea"/>
                <a:cs typeface="+mn-cs"/>
              </a:rPr>
              <a:t>speciales</a:t>
            </a:r>
            <a:r>
              <a:rPr lang="cs-CZ" dirty="0" smtClean="0">
                <a:ea typeface="+mn-ea"/>
                <a:cs typeface="+mn-cs"/>
              </a:rPr>
              <a:t>)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Rétorika = DOPRAVNÍ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PROSTŘEDKY (figury a styly)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5238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5040560"/>
          </a:xfrm>
        </p:spPr>
        <p:txBody>
          <a:bodyPr/>
          <a:lstStyle/>
          <a:p>
            <a:pPr lvl="0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Praktická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využitelnost topiky – tvorba tzv. myšlenkových map (případové myšlení)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Propojení faktů případu a vnitřní systematiky právního řádu skrze topickou úvahu – definici rozhodných právních hledisek posouzení případu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Samotný popis normativních právních entit jako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není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podstatný</a:t>
            </a:r>
          </a:p>
          <a:p>
            <a:pPr lvl="1"/>
            <a:r>
              <a:rPr lang="cs-CZ" dirty="0" smtClean="0"/>
              <a:t>Význam topiky ve vědecké a praktické právní argumentaci se liší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745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Kořeny topického myšlení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Aristotelés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Topiky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Součást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„Organon“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Nauka o pravděpodobnostním odůvodňování úsudků 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Ústředním mechanismem je dialektika (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-logos) – dialektický problém (pro a proti)</a:t>
            </a:r>
          </a:p>
          <a:p>
            <a:pPr lvl="1"/>
            <a:r>
              <a:rPr lang="cs-CZ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	– hledisko, které umožňuje učinit si o problému dialektický soud 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- východisko k položení otázek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550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Topika v právním myšlení</a:t>
            </a:r>
            <a:b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896544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Jedna z disciplín či směrů vytvářející teorii právní argumentace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Úzké vazby s rétorikou a diskursivními teoriemi – rozdíly nejsou zcela jasné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 s právní hermeneutikou – podrobněji*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Tzv. topicko-rétorické pojetí právní argumentace (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Weinberger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9667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Topika v právním 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pPr lvl="0"/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Topoi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jsou různá hlediska, která slouží jako argumenty pro zvolené řešení </a:t>
            </a:r>
          </a:p>
          <a:p>
            <a:pPr lvl="0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Nekonečný charakter rozpracování problému – vždy jsou možná další hlediska(</a:t>
            </a:r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Larenz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s. 124)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</a:rPr>
              <a:t>Bezproblémové pro vědecký diskurs, ale co praxe?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</a:rPr>
              <a:t>Soudce musí dojít ke konečnému řešení – kdy se má dialog přerušit?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488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Topika v právním 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Uspořádání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 určitých vazeb – podle systematiky právní vědy a právního systému (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souvislostní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působení)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Rozlišení vnitřní a vnější systematiky: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Za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se obvykle spíše označují elementy tzv. vnitřní systematiky (zájmy, principy, hodnoty) – jde o obecná hlediska, nikoliv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zvláštní </a:t>
            </a:r>
            <a:endParaRPr 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04579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Topika v právním 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988840"/>
            <a:ext cx="7772400" cy="4392488"/>
          </a:xfrm>
        </p:spPr>
        <p:txBody>
          <a:bodyPr/>
          <a:lstStyle/>
          <a:p>
            <a:pPr lvl="0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Dva úkoly topiky: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</a:rPr>
              <a:t>Otázka pojetí právního argumentu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  <a:latin typeface="+mn-lt"/>
              </a:rPr>
              <a:t>Jak </a:t>
            </a:r>
            <a:r>
              <a:rPr lang="cs-CZ" dirty="0" smtClean="0"/>
              <a:t>chápeme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právní argument?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</a:rPr>
              <a:t>Otázka struktury právní argumentace  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  <a:latin typeface="+mn-lt"/>
              </a:rPr>
              <a:t>Argument – dokazovaná teze (</a:t>
            </a:r>
            <a:r>
              <a:rPr lang="cs-CZ" dirty="0" err="1" smtClean="0">
                <a:solidFill>
                  <a:schemeClr val="tx1"/>
                </a:solidFill>
                <a:latin typeface="+mn-lt"/>
              </a:rPr>
              <a:t>probandum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/objekt)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  <a:latin typeface="+mn-lt"/>
              </a:rPr>
              <a:t>Argumentační řetězec a pravidla jeho tvorby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  <a:latin typeface="+mn-lt"/>
              </a:rPr>
              <a:t>Lze celý právní řád popsat jako katalog </a:t>
            </a:r>
            <a:r>
              <a:rPr lang="cs-CZ" dirty="0" err="1" smtClean="0">
                <a:solidFill>
                  <a:schemeClr val="tx1"/>
                </a:solidFill>
                <a:latin typeface="+mn-lt"/>
              </a:rPr>
              <a:t>topoi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? (</a:t>
            </a:r>
            <a:r>
              <a:rPr lang="cs-CZ" dirty="0" err="1" smtClean="0">
                <a:solidFill>
                  <a:schemeClr val="tx1"/>
                </a:solidFill>
                <a:latin typeface="+mn-lt"/>
              </a:rPr>
              <a:t>Zippelius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8947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58417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b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896544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Nástup nových teorií právní argumentace po II. světové válce – tzv. nové teorie 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založeny na návratu k antické moudrosti  - umění vedení sporu, diskuse, sokratovsko-	platónský dialog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nová rétorika (Ch.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Perelman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nová právní hermeneutika (J.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Esser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právní topika (T. 	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Viehweg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2936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Otázka platnosti argumentačního závěru, ale také otázka metody argumentace  	s ohledem na strukturu právního argumentu (vnitřní x vnější stránka), důraz na </a:t>
            </a:r>
            <a:r>
              <a:rPr lang="cs-CZ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adresáta </a:t>
            </a:r>
            <a:r>
              <a:rPr lang="cs-CZ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(auditorium)</a:t>
            </a:r>
          </a:p>
          <a:p>
            <a:pPr lvl="0"/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Topik </a:t>
            </a:r>
            <a:r>
              <a:rPr lang="cs-CZ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Jurisprudenz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(Theodor </a:t>
            </a:r>
            <a:r>
              <a:rPr lang="cs-CZ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Viehweg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analýza Aristotelovy a Ciceronovy topiky, středověké školy (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mos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italicus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topika je jádrem rétoriky, rétorika je základní disciplínou právnického vzdělávání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je založena na problémovém a systémovém myšlení</a:t>
            </a:r>
          </a:p>
          <a:p>
            <a:pPr lvl="0"/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4802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1615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</a:rPr>
              <a:t>Právnické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topoi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Argumenty, které se vztahují k řešení právních problémů a u nichž lze počítat s obecným konsensem (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consensus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omnium)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Mohou vystupovat v různé podobě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Příklady právnických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Nejobecnější : obdoba, různost, zásady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výkladu… (shodné pro jakoukoliv diskusi)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	- vychází z aristotelovské topiky</a:t>
            </a:r>
          </a:p>
          <a:p>
            <a:pPr lvl="2"/>
            <a:endParaRPr 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220168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s pulzačním motivem</Template>
  <TotalTime>24</TotalTime>
  <Words>395</Words>
  <Application>Microsoft Office PowerPoint</Application>
  <PresentationFormat>Předvádění na obrazovce (4:3)</PresentationFormat>
  <Paragraphs>80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Default Design</vt:lpstr>
      <vt:lpstr>Topika v současném právním myšlení</vt:lpstr>
      <vt:lpstr> Kořeny topického myšlení </vt:lpstr>
      <vt:lpstr>Topika v právním myšlení </vt:lpstr>
      <vt:lpstr>Topika v právním myšlení</vt:lpstr>
      <vt:lpstr>Topika v právním myšlení</vt:lpstr>
      <vt:lpstr>Topika v právním myšlení</vt:lpstr>
      <vt:lpstr>Renesance topického myšlení – jurisprudence 20. století </vt:lpstr>
      <vt:lpstr>Renesance topického myšlení – jurisprudence 20. století</vt:lpstr>
      <vt:lpstr>Renesance topického myšlení – jurisprudence 20. století</vt:lpstr>
      <vt:lpstr>Renesance topického myšlení – jurisprudence 20. století</vt:lpstr>
      <vt:lpstr>Renesance topického myšlení – jurisprudence 20. století</vt:lpstr>
      <vt:lpstr>Vztah hermeneutiky, topiky a rétoriky</vt:lpstr>
      <vt:lpstr>Vztah hermeneutiky, topiky a rétoriky</vt:lpstr>
      <vt:lpstr>Závěr </vt:lpstr>
    </vt:vector>
  </TitlesOfParts>
  <Company>KS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Topika v současném právním myšlení</dc:title>
  <dc:creator>Hlouch Lukáš</dc:creator>
  <cp:lastModifiedBy>Hlouch Lukáš</cp:lastModifiedBy>
  <cp:revision>4</cp:revision>
  <dcterms:created xsi:type="dcterms:W3CDTF">2019-06-07T06:33:36Z</dcterms:created>
  <dcterms:modified xsi:type="dcterms:W3CDTF">2019-11-27T11:53:02Z</dcterms:modified>
</cp:coreProperties>
</file>