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7" r:id="rId3"/>
    <p:sldId id="308" r:id="rId4"/>
    <p:sldId id="309" r:id="rId5"/>
    <p:sldId id="310" r:id="rId6"/>
    <p:sldId id="336" r:id="rId7"/>
    <p:sldId id="311" r:id="rId8"/>
    <p:sldId id="312" r:id="rId9"/>
    <p:sldId id="334" r:id="rId10"/>
    <p:sldId id="313" r:id="rId11"/>
    <p:sldId id="314" r:id="rId12"/>
    <p:sldId id="335" r:id="rId13"/>
    <p:sldId id="341" r:id="rId14"/>
    <p:sldId id="342" r:id="rId15"/>
    <p:sldId id="343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337" r:id="rId26"/>
    <p:sldId id="324" r:id="rId27"/>
    <p:sldId id="339" r:id="rId28"/>
    <p:sldId id="338" r:id="rId29"/>
    <p:sldId id="325" r:id="rId30"/>
    <p:sldId id="326" r:id="rId31"/>
    <p:sldId id="327" r:id="rId32"/>
    <p:sldId id="328" r:id="rId33"/>
    <p:sldId id="344" r:id="rId34"/>
    <p:sldId id="340" r:id="rId35"/>
    <p:sldId id="330" r:id="rId36"/>
    <p:sldId id="331" r:id="rId37"/>
    <p:sldId id="332" r:id="rId38"/>
    <p:sldId id="346" r:id="rId3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5" d="100"/>
          <a:sy n="125" d="100"/>
        </p:scale>
        <p:origin x="96" y="2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29C698-9D00-4D8C-994C-D94B06CF731A}" type="slidenum">
              <a:rPr lang="en-US" altLang="cs-CZ" smtClean="0"/>
              <a:pPr/>
              <a:t>2</a:t>
            </a:fld>
            <a:endParaRPr lang="en-US" altLang="cs-CZ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9627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A8D55A-DE7C-4925-A0A0-55A0D86816E8}" type="slidenum">
              <a:rPr lang="en-US" altLang="cs-CZ" smtClean="0">
                <a:solidFill>
                  <a:srgbClr val="000000"/>
                </a:solidFill>
              </a:rPr>
              <a:pPr/>
              <a:t>16</a:t>
            </a:fld>
            <a:endParaRPr lang="en-US" altLang="cs-CZ" smtClean="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84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69D75FB-555A-4B23-AF37-F47799F3A4A7}" type="slidenum">
              <a:rPr lang="en-US" altLang="cs-CZ" smtClean="0"/>
              <a:pPr/>
              <a:t>17</a:t>
            </a:fld>
            <a:endParaRPr lang="en-US" altLang="cs-CZ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207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E199D5-80F7-412C-8828-B7BAABCA49AB}" type="slidenum">
              <a:rPr lang="en-US" altLang="cs-CZ" smtClean="0"/>
              <a:pPr/>
              <a:t>19</a:t>
            </a:fld>
            <a:endParaRPr lang="en-US" altLang="cs-CZ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81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DABA30-F9DE-4737-B79C-56AA4D613A82}" type="slidenum">
              <a:rPr lang="en-US" altLang="cs-CZ" smtClean="0"/>
              <a:pPr/>
              <a:t>20</a:t>
            </a:fld>
            <a:endParaRPr lang="en-US" altLang="cs-CZ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0877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46273B-03BD-4DC9-BAB8-3DD97BDA8FB2}" type="slidenum">
              <a:rPr lang="en-US" altLang="cs-CZ" smtClean="0"/>
              <a:pPr/>
              <a:t>21</a:t>
            </a:fld>
            <a:endParaRPr lang="en-US" altLang="cs-CZ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2912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A93253-ACD8-4989-A86F-0CB13B81E48E}" type="slidenum">
              <a:rPr lang="en-US" altLang="cs-CZ" smtClean="0"/>
              <a:pPr/>
              <a:t>22</a:t>
            </a:fld>
            <a:endParaRPr lang="en-US" altLang="cs-CZ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351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50971C9-AC22-47C9-AFB7-C7D30B80462E}" type="slidenum">
              <a:rPr lang="en-US" altLang="cs-CZ" smtClean="0"/>
              <a:pPr/>
              <a:t>23</a:t>
            </a:fld>
            <a:endParaRPr lang="en-US" altLang="cs-CZ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913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C40CD-742D-4928-A3C8-F447B7449C6D}" type="slidenum">
              <a:rPr lang="en-US" altLang="cs-CZ" smtClean="0"/>
              <a:pPr/>
              <a:t>24</a:t>
            </a:fld>
            <a:endParaRPr lang="en-US" alt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4833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8C40CD-742D-4928-A3C8-F447B7449C6D}" type="slidenum">
              <a:rPr lang="en-US" altLang="cs-CZ" smtClean="0"/>
              <a:pPr/>
              <a:t>25</a:t>
            </a:fld>
            <a:endParaRPr lang="en-US" altLang="cs-CZ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24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8619BE-1F5E-4728-8D9C-95F3D0E6BED2}" type="slidenum">
              <a:rPr lang="en-US" altLang="cs-CZ" smtClean="0"/>
              <a:pPr/>
              <a:t>26</a:t>
            </a:fld>
            <a:endParaRPr lang="en-US" altLang="cs-C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666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DB5AEE4-21AA-42DC-8029-07F100C5D603}" type="slidenum">
              <a:rPr lang="en-US" altLang="cs-CZ" smtClean="0"/>
              <a:pPr/>
              <a:t>3</a:t>
            </a:fld>
            <a:endParaRPr lang="en-US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4015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98619BE-1F5E-4728-8D9C-95F3D0E6BED2}" type="slidenum">
              <a:rPr lang="en-US" altLang="cs-CZ" smtClean="0"/>
              <a:pPr/>
              <a:t>27</a:t>
            </a:fld>
            <a:endParaRPr lang="en-US" altLang="cs-CZ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37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CE805D-76DF-4436-8D3F-9AF29E956CA6}" type="slidenum">
              <a:rPr lang="en-US" altLang="cs-CZ" smtClean="0"/>
              <a:pPr/>
              <a:t>28</a:t>
            </a:fld>
            <a:endParaRPr lang="en-US" alt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6733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25112D-95A2-4F43-A832-D2F163F3CB46}" type="slidenum">
              <a:rPr lang="en-US" altLang="cs-CZ" smtClean="0"/>
              <a:pPr/>
              <a:t>29</a:t>
            </a:fld>
            <a:endParaRPr lang="en-US" altLang="cs-CZ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8722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4CA874-4102-4D81-BE0B-79CAD1292435}" type="slidenum">
              <a:rPr lang="en-US" altLang="cs-CZ" smtClean="0"/>
              <a:pPr/>
              <a:t>30</a:t>
            </a:fld>
            <a:endParaRPr lang="en-US" altLang="cs-CZ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9364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3CFD21-4410-4E6E-B413-423C02C5BFD8}" type="slidenum">
              <a:rPr lang="en-US" altLang="cs-CZ" smtClean="0"/>
              <a:pPr/>
              <a:t>31</a:t>
            </a:fld>
            <a:endParaRPr lang="en-US" altLang="cs-CZ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5917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CE805D-76DF-4436-8D3F-9AF29E956CA6}" type="slidenum">
              <a:rPr lang="en-US" altLang="cs-CZ" smtClean="0"/>
              <a:pPr/>
              <a:t>32</a:t>
            </a:fld>
            <a:endParaRPr lang="en-US" alt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349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CE805D-76DF-4436-8D3F-9AF29E956CA6}" type="slidenum">
              <a:rPr lang="en-US" altLang="cs-CZ" smtClean="0"/>
              <a:pPr/>
              <a:t>33</a:t>
            </a:fld>
            <a:endParaRPr lang="en-US" alt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4848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5CE805D-76DF-4436-8D3F-9AF29E956CA6}" type="slidenum">
              <a:rPr lang="en-US" altLang="cs-CZ" smtClean="0"/>
              <a:pPr/>
              <a:t>34</a:t>
            </a:fld>
            <a:endParaRPr lang="en-US" altLang="cs-CZ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768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1496B97-FE01-464C-8BF6-4973E51D21E2}" type="slidenum">
              <a:rPr lang="en-US" altLang="cs-CZ" smtClean="0"/>
              <a:pPr/>
              <a:t>35</a:t>
            </a:fld>
            <a:endParaRPr lang="en-US" altLang="cs-CZ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9194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EAFC90-FE14-4E49-B713-0CCE2D820C20}" type="slidenum">
              <a:rPr lang="en-US" altLang="cs-CZ" smtClean="0"/>
              <a:pPr/>
              <a:t>36</a:t>
            </a:fld>
            <a:endParaRPr lang="en-US" altLang="cs-CZ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086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E21090-B7A6-42AC-AF1D-B215DAA72E45}" type="slidenum">
              <a:rPr lang="en-US" altLang="cs-CZ" smtClean="0"/>
              <a:pPr/>
              <a:t>4</a:t>
            </a:fld>
            <a:endParaRPr lang="en-US" altLang="cs-CZ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4339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F9D20B-5F1B-4F46-AFCE-5910DAF5C243}" type="slidenum">
              <a:rPr lang="en-US" altLang="cs-CZ" smtClean="0"/>
              <a:pPr/>
              <a:t>37</a:t>
            </a:fld>
            <a:endParaRPr lang="en-US" altLang="cs-CZ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6263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EAFC90-FE14-4E49-B713-0CCE2D820C20}" type="slidenum">
              <a:rPr lang="en-US" altLang="cs-CZ" smtClean="0"/>
              <a:pPr/>
              <a:t>38</a:t>
            </a:fld>
            <a:endParaRPr lang="en-US" altLang="cs-CZ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261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AAF219-CA6B-4CFA-A992-EAF3CAC3E781}" type="slidenum">
              <a:rPr lang="en-US" altLang="cs-CZ" smtClean="0"/>
              <a:pPr/>
              <a:t>5</a:t>
            </a:fld>
            <a:endParaRPr lang="en-US" alt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737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AAF219-CA6B-4CFA-A992-EAF3CAC3E781}" type="slidenum">
              <a:rPr lang="en-US" altLang="cs-CZ" smtClean="0"/>
              <a:pPr/>
              <a:t>6</a:t>
            </a:fld>
            <a:endParaRPr lang="en-US" alt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431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F85E2E-ACA6-4A12-9492-1D32D8C004BC}" type="slidenum">
              <a:rPr lang="en-US" altLang="cs-CZ" smtClean="0"/>
              <a:pPr/>
              <a:t>7</a:t>
            </a:fld>
            <a:endParaRPr lang="en-US" alt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91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C321DE-FF1F-4048-A760-C15F085DA429}" type="slidenum">
              <a:rPr lang="en-US" altLang="cs-CZ" smtClean="0"/>
              <a:pPr/>
              <a:t>8</a:t>
            </a:fld>
            <a:endParaRPr lang="en-US" alt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5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C321DE-FF1F-4048-A760-C15F085DA429}" type="slidenum">
              <a:rPr lang="en-US" altLang="cs-CZ" smtClean="0"/>
              <a:pPr/>
              <a:t>9</a:t>
            </a:fld>
            <a:endParaRPr lang="en-US" alt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143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64DF38A-D7BA-4167-9507-72B6DC5F8F70}" type="slidenum">
              <a:rPr lang="en-US" altLang="cs-CZ" smtClean="0"/>
              <a:pPr/>
              <a:t>10</a:t>
            </a:fld>
            <a:endParaRPr lang="en-US" altLang="cs-CZ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77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o.cz/akcie-investice/obchodovani-derivaty/investicni-certifikaty/typy-certifikatu/indexovy-certifika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ck-online.cz/bo/document-view.seam?documentId=mv2tgxzsgaytex3sga3dioa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b.cz/export/sites/cnb/cs/dohled-financni-trh/.galleries/vykon_dohledu/dohledove_benchmarky/download/dohledovy_benchmark_2019_02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Katedra obchodního práva / Přednáška 13. 11. 2019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05940"/>
            <a:ext cx="11361600" cy="2266005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Dluhopisy a certifikáty v právní úpravě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678680"/>
            <a:ext cx="11361600" cy="1280160"/>
          </a:xfrm>
        </p:spPr>
        <p:txBody>
          <a:bodyPr/>
          <a:lstStyle/>
          <a:p>
            <a:r>
              <a:rPr lang="cs-CZ" dirty="0" smtClean="0"/>
              <a:t>Josef Kotásek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33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Materiální vymezení dluhopisu I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615440"/>
            <a:ext cx="10988040" cy="5242560"/>
          </a:xfrm>
        </p:spPr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cs-CZ" altLang="cs-CZ" sz="3400" dirty="0"/>
              <a:t>Dosavadní znění </a:t>
            </a:r>
            <a:r>
              <a:rPr lang="cs-CZ" altLang="cs-CZ" sz="3400" dirty="0" err="1"/>
              <a:t>DluhZ</a:t>
            </a:r>
            <a:r>
              <a:rPr lang="cs-CZ" altLang="cs-CZ" sz="3400" dirty="0"/>
              <a:t> vycházelo z toho, že pokud je s určitým cenným papírem, který je vydán jako zastupitelný podle českého práva, „spojeno právo na splacení určité dlužné částky jeho emitentem“, půjde o dluhopis ve smyslu </a:t>
            </a:r>
            <a:r>
              <a:rPr lang="cs-CZ" altLang="cs-CZ" sz="3400" dirty="0" err="1" smtClean="0"/>
              <a:t>DluhZ</a:t>
            </a:r>
            <a:endParaRPr lang="cs-CZ" altLang="cs-CZ" sz="3400" dirty="0"/>
          </a:p>
          <a:p>
            <a:pPr algn="just">
              <a:defRPr/>
            </a:pPr>
            <a:r>
              <a:rPr lang="cs-CZ" altLang="cs-CZ" sz="3400" dirty="0"/>
              <a:t>Pak tedy takový cenný papír (i postupy emitenta) musel splňovat požadavky </a:t>
            </a:r>
            <a:r>
              <a:rPr lang="cs-CZ" altLang="cs-CZ" sz="3400" dirty="0" err="1" smtClean="0"/>
              <a:t>DluhZ</a:t>
            </a:r>
            <a:r>
              <a:rPr lang="cs-CZ" altLang="cs-CZ" sz="3400" dirty="0" smtClean="0"/>
              <a:t> </a:t>
            </a:r>
            <a:endParaRPr lang="cs-CZ" altLang="cs-CZ" sz="3400" dirty="0"/>
          </a:p>
          <a:p>
            <a:pPr algn="just">
              <a:defRPr/>
            </a:pPr>
            <a:r>
              <a:rPr lang="cs-CZ" altLang="cs-CZ" sz="3400" dirty="0"/>
              <a:t>Zákon tím dopadal i na ty zastupitelné cenné papíry českého práva, které nebyly označeny jako dluhopisy a emitent je jako dluhopisy ani vydat </a:t>
            </a:r>
            <a:r>
              <a:rPr lang="cs-CZ" altLang="cs-CZ" sz="3400" dirty="0" smtClean="0"/>
              <a:t>nezamýšlel </a:t>
            </a:r>
            <a:endParaRPr lang="cs-CZ" altLang="cs-CZ" sz="3400" dirty="0"/>
          </a:p>
          <a:p>
            <a:pPr algn="just">
              <a:defRPr/>
            </a:pPr>
            <a:r>
              <a:rPr lang="cs-CZ" altLang="cs-CZ" sz="3400" dirty="0"/>
              <a:t>Široké materiální vymezení dluhopisu dávalo smysl, dokud znemožňovalo obcházení zákona a únik před veřejnoprávní </a:t>
            </a:r>
            <a:r>
              <a:rPr lang="cs-CZ" altLang="cs-CZ" sz="3400" dirty="0" smtClean="0"/>
              <a:t>regulací</a:t>
            </a:r>
            <a:endParaRPr lang="cs-CZ" altLang="cs-CZ" sz="3400" dirty="0"/>
          </a:p>
          <a:p>
            <a:pPr marL="274638" lvl="1" indent="0" algn="just">
              <a:spcBef>
                <a:spcPct val="0"/>
              </a:spcBef>
              <a:buClrTx/>
              <a:buNone/>
              <a:defRPr/>
            </a:pPr>
            <a:endParaRPr lang="cs-CZ" sz="2400" b="1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414699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720000" y="335280"/>
            <a:ext cx="10753200" cy="548640"/>
          </a:xfrm>
        </p:spPr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Materiální vymezení dluhopisů II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60020" y="1028700"/>
            <a:ext cx="11727180" cy="5654039"/>
          </a:xfrm>
        </p:spPr>
        <p:txBody>
          <a:bodyPr/>
          <a:lstStyle/>
          <a:p>
            <a:r>
              <a:rPr lang="cs-CZ" sz="2500" b="1" dirty="0" smtClean="0"/>
              <a:t>§ 43 Dluhopisům </a:t>
            </a:r>
            <a:r>
              <a:rPr lang="cs-CZ" sz="2500" b="1" dirty="0"/>
              <a:t>obdobné cenné papíry nebo zaknihované cenné papíry</a:t>
            </a:r>
          </a:p>
          <a:p>
            <a:r>
              <a:rPr lang="cs-CZ" sz="2500" i="1" dirty="0"/>
              <a:t>(1)</a:t>
            </a:r>
            <a:r>
              <a:rPr lang="cs-CZ" sz="2500" dirty="0"/>
              <a:t> Cenný papír nebo zaknihovaný cenný papír, který není vyměnitelným dluhopisem a s nímž je spojeno právo na splacení určité dlužné částky, které je byť jen částečně závislé na tom, zda určitá okolnost nastane nebo nenastane, se nepovažuje za dluhopis.</a:t>
            </a:r>
          </a:p>
          <a:p>
            <a:r>
              <a:rPr lang="cs-CZ" sz="2500" i="1" dirty="0"/>
              <a:t>(2)</a:t>
            </a:r>
            <a:r>
              <a:rPr lang="cs-CZ" sz="2500" dirty="0"/>
              <a:t> Pro cenný papír nebo zaknihovaný cenný papír, s nímž je spojeno právo na splacení určité dlužné částky a který není dluhopisem, lze tento zákon nebo jeho jednotlivé ustanovení použít jen tehdy, dovolávají-li se toho emisní podmínky těchto cenných papírů nebo zaknihovaných cenných papírů; takový cenný papír nebo zaknihovaný cenný papír však nesmí obsahovat označení „dluhopis“.</a:t>
            </a:r>
          </a:p>
          <a:p>
            <a:pPr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2118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Materiální vymezení dluhopisů III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8140" y="1318260"/>
            <a:ext cx="11170920" cy="4838066"/>
          </a:xfrm>
        </p:spPr>
        <p:txBody>
          <a:bodyPr/>
          <a:lstStyle/>
          <a:p>
            <a:pPr algn="just"/>
            <a:r>
              <a:rPr lang="cs-CZ" altLang="cs-CZ" sz="2400" dirty="0" smtClean="0"/>
              <a:t>Novela 2014: dluhopis inkorporuje právo na zaplacení určité dlužné částky odpovídající jmenovité hodnotě jeho emitentem, a to najednou nebo postupně k určitému okamžiku. </a:t>
            </a:r>
          </a:p>
          <a:p>
            <a:pPr algn="just"/>
            <a:r>
              <a:rPr lang="cs-CZ" altLang="cs-CZ" sz="2400" dirty="0" smtClean="0"/>
              <a:t>Doplnění příznaku „určitého okamžiku“ má podle DZ k novele do budoucna zabránit spekulacím, zda dluhopisem může být instrument, jehož právo na splacení je spojeno s neurčitým okamžikem či podmínkou.</a:t>
            </a:r>
          </a:p>
          <a:p>
            <a:pPr algn="just"/>
            <a:r>
              <a:rPr lang="cs-CZ" altLang="cs-CZ" sz="2400" dirty="0" smtClean="0"/>
              <a:t>§ 43 </a:t>
            </a:r>
            <a:r>
              <a:rPr lang="cs-CZ" altLang="cs-CZ" sz="2400" dirty="0" err="1" smtClean="0"/>
              <a:t>DluhZ</a:t>
            </a:r>
            <a:r>
              <a:rPr lang="cs-CZ" altLang="cs-CZ" sz="2400" dirty="0" smtClean="0"/>
              <a:t>: instrumenty, s nimiž je spojeno právo na splacení určité dlužné částky, které je byť jen částečně závislé na tom, zda určitá okolnost nastane nebo nenastane, se nepovažují za dluhopis</a:t>
            </a:r>
            <a:r>
              <a:rPr lang="cs-CZ" altLang="cs-CZ" sz="2400" dirty="0"/>
              <a:t> </a:t>
            </a:r>
            <a:endParaRPr lang="cs-CZ" altLang="cs-CZ" sz="2400" dirty="0" smtClean="0"/>
          </a:p>
          <a:p>
            <a:pPr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25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Materiální vymezení dluhopisů III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8140" y="1318260"/>
            <a:ext cx="11170920" cy="4838066"/>
          </a:xfrm>
        </p:spPr>
        <p:txBody>
          <a:bodyPr/>
          <a:lstStyle/>
          <a:p>
            <a:pPr algn="just"/>
            <a:r>
              <a:rPr lang="cs-CZ" altLang="cs-CZ" sz="2400" dirty="0" smtClean="0"/>
              <a:t>Novela 2014: dluhopis inkorporuje právo na zaplacení určité dlužné částky odpovídající jmenovité hodnotě jeho emitentem, a to najednou nebo postupně k určitému okamžiku. </a:t>
            </a:r>
          </a:p>
          <a:p>
            <a:pPr algn="just"/>
            <a:r>
              <a:rPr lang="cs-CZ" altLang="cs-CZ" sz="2400" dirty="0" smtClean="0"/>
              <a:t>Doplnění příznaku „určitého okamžiku“ má podle DZ k novele do budoucna zabránit spekulacím, zda dluhopisem může být instrument, jehož právo na splacení je spojeno s neurčitým okamžikem či podmínkou.</a:t>
            </a:r>
          </a:p>
          <a:p>
            <a:pPr algn="just"/>
            <a:r>
              <a:rPr lang="cs-CZ" altLang="cs-CZ" sz="2400" dirty="0" smtClean="0"/>
              <a:t>§ 43 </a:t>
            </a:r>
            <a:r>
              <a:rPr lang="cs-CZ" altLang="cs-CZ" sz="2400" dirty="0" err="1" smtClean="0"/>
              <a:t>DluhZ</a:t>
            </a:r>
            <a:r>
              <a:rPr lang="cs-CZ" altLang="cs-CZ" sz="2400" dirty="0" smtClean="0"/>
              <a:t>: instrumenty, s nimiž je spojeno právo na splacení určité dlužné částky, které je byť jen částečně závislé na tom, zda určitá okolnost nastane nebo nenastane, se nepovažují za dluhopis</a:t>
            </a:r>
            <a:r>
              <a:rPr lang="cs-CZ" altLang="cs-CZ" sz="2400" dirty="0"/>
              <a:t> </a:t>
            </a:r>
            <a:endParaRPr lang="cs-CZ" altLang="cs-CZ" sz="2400" dirty="0" smtClean="0"/>
          </a:p>
          <a:p>
            <a:pPr algn="just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95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Certifikáty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8140" y="1318260"/>
            <a:ext cx="11170920" cy="4838066"/>
          </a:xfrm>
        </p:spPr>
        <p:txBody>
          <a:bodyPr/>
          <a:lstStyle/>
          <a:p>
            <a:pPr algn="just"/>
            <a:r>
              <a:rPr lang="cs-CZ" altLang="cs-CZ" sz="2400" dirty="0" smtClean="0"/>
              <a:t>§ 43 </a:t>
            </a:r>
            <a:r>
              <a:rPr lang="cs-CZ" altLang="cs-CZ" sz="2400" dirty="0" err="1" smtClean="0"/>
              <a:t>DluhZ</a:t>
            </a:r>
            <a:r>
              <a:rPr lang="cs-CZ" altLang="cs-CZ" sz="2400" dirty="0" smtClean="0"/>
              <a:t> – vnitřní opce práva, volba dluhopisového režimu v emisních podmínkách</a:t>
            </a:r>
          </a:p>
          <a:p>
            <a:pPr algn="just"/>
            <a:r>
              <a:rPr lang="cs-CZ" altLang="cs-CZ" sz="2400" dirty="0">
                <a:hlinkClick r:id="rId2"/>
              </a:rPr>
              <a:t>https://</a:t>
            </a:r>
            <a:r>
              <a:rPr lang="cs-CZ" altLang="cs-CZ" sz="2400" dirty="0" smtClean="0">
                <a:hlinkClick r:id="rId2"/>
              </a:rPr>
              <a:t>www.fio.cz/akcie-investice/obchodovani-derivaty/investicni-certifikaty/typy-certifikatu/indexovy-certifikat</a:t>
            </a:r>
            <a:endParaRPr lang="cs-CZ" altLang="cs-CZ" sz="2400" dirty="0" smtClean="0"/>
          </a:p>
          <a:p>
            <a:pPr algn="just"/>
            <a:r>
              <a:rPr lang="cs-CZ" sz="2400" dirty="0" smtClean="0"/>
              <a:t>Indexové certifikáty: podkladem </a:t>
            </a:r>
            <a:r>
              <a:rPr lang="cs-CZ" sz="2400" dirty="0"/>
              <a:t>je akciový </a:t>
            </a:r>
            <a:r>
              <a:rPr lang="cs-CZ" sz="2400" dirty="0" smtClean="0"/>
              <a:t>index, </a:t>
            </a:r>
            <a:r>
              <a:rPr lang="cs-CZ" sz="2400" dirty="0"/>
              <a:t>bez pákového efektu, poměr mezi vývojem certifikátu a podkladového aktiva je 1:1. Tzn. případný pokles/růst aktiva o 5% znamená i pokles/růst certifikátu o 5</a:t>
            </a:r>
            <a:r>
              <a:rPr lang="cs-CZ" sz="2400" dirty="0" smtClean="0"/>
              <a:t>%.</a:t>
            </a:r>
          </a:p>
          <a:p>
            <a:pPr algn="just"/>
            <a:r>
              <a:rPr lang="cs-CZ" sz="2400" dirty="0" smtClean="0"/>
              <a:t>Turbo certifikáty: Podkladovým </a:t>
            </a:r>
            <a:r>
              <a:rPr lang="cs-CZ" sz="2400" dirty="0"/>
              <a:t>aktivem může být akciový index, komodita či jiné aktivum. Důležitým rysem turbo certifikátu je jeho pákový efekt.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04833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Exotické certifikáty – </a:t>
            </a:r>
            <a:r>
              <a:rPr lang="cs-CZ" altLang="cs-CZ" i="1" dirty="0" err="1" smtClean="0">
                <a:solidFill>
                  <a:srgbClr val="7B9899"/>
                </a:solidFill>
              </a:rPr>
              <a:t>weather</a:t>
            </a:r>
            <a:r>
              <a:rPr lang="cs-CZ" altLang="cs-CZ" i="1" dirty="0" smtClean="0">
                <a:solidFill>
                  <a:srgbClr val="7B9899"/>
                </a:solidFill>
              </a:rPr>
              <a:t> </a:t>
            </a:r>
            <a:r>
              <a:rPr lang="cs-CZ" altLang="cs-CZ" i="1" dirty="0" err="1" smtClean="0">
                <a:solidFill>
                  <a:srgbClr val="7B9899"/>
                </a:solidFill>
              </a:rPr>
              <a:t>certificate</a:t>
            </a:r>
            <a:endParaRPr lang="cs-CZ" altLang="cs-CZ" i="1" dirty="0" smtClean="0">
              <a:solidFill>
                <a:srgbClr val="7B9899"/>
              </a:solidFill>
            </a:endParaRPr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8140" y="1413164"/>
            <a:ext cx="11372042" cy="4743162"/>
          </a:xfrm>
        </p:spPr>
        <p:txBody>
          <a:bodyPr/>
          <a:lstStyle/>
          <a:p>
            <a:r>
              <a:rPr lang="cs-CZ" sz="2200" b="1" dirty="0" err="1" smtClean="0"/>
              <a:t>Wind</a:t>
            </a:r>
            <a:r>
              <a:rPr lang="cs-CZ" sz="2200" b="1" dirty="0" smtClean="0"/>
              <a:t> </a:t>
            </a:r>
            <a:r>
              <a:rPr lang="cs-CZ" sz="2200" b="1" dirty="0" err="1"/>
              <a:t>Day</a:t>
            </a:r>
            <a:r>
              <a:rPr lang="cs-CZ" sz="2200" b="1" dirty="0"/>
              <a:t> </a:t>
            </a:r>
            <a:r>
              <a:rPr lang="cs-CZ" sz="2200" b="1" dirty="0" err="1"/>
              <a:t>Certificate</a:t>
            </a:r>
            <a:r>
              <a:rPr lang="cs-CZ" sz="2200" dirty="0"/>
              <a:t> (</a:t>
            </a:r>
            <a:r>
              <a:rPr lang="cs-CZ" sz="2200" dirty="0" err="1"/>
              <a:t>Daily</a:t>
            </a:r>
            <a:r>
              <a:rPr lang="cs-CZ" sz="2200" dirty="0"/>
              <a:t> Index) - </a:t>
            </a:r>
            <a:r>
              <a:rPr lang="cs-CZ" sz="2200" dirty="0" err="1"/>
              <a:t>compensation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there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above</a:t>
            </a:r>
            <a:r>
              <a:rPr lang="cs-CZ" sz="2200" dirty="0"/>
              <a:t> </a:t>
            </a:r>
            <a:r>
              <a:rPr lang="cs-CZ" sz="2200" dirty="0" err="1"/>
              <a:t>average</a:t>
            </a:r>
            <a:r>
              <a:rPr lang="cs-CZ" sz="2200" dirty="0"/>
              <a:t> </a:t>
            </a:r>
            <a:r>
              <a:rPr lang="cs-CZ" sz="2200" dirty="0" err="1"/>
              <a:t>Wind</a:t>
            </a:r>
            <a:r>
              <a:rPr lang="cs-CZ" sz="2200" dirty="0"/>
              <a:t> </a:t>
            </a:r>
            <a:r>
              <a:rPr lang="cs-CZ" sz="2200" dirty="0" err="1"/>
              <a:t>Days</a:t>
            </a:r>
            <a:r>
              <a:rPr lang="cs-CZ" sz="2200" dirty="0"/>
              <a:t> </a:t>
            </a:r>
            <a:r>
              <a:rPr lang="cs-CZ" sz="2200" dirty="0" err="1"/>
              <a:t>during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period </a:t>
            </a:r>
            <a:r>
              <a:rPr lang="cs-CZ" sz="2200" dirty="0" err="1" smtClean="0"/>
              <a:t>nominated</a:t>
            </a:r>
            <a:r>
              <a:rPr lang="cs-CZ" sz="2200" dirty="0"/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daily</a:t>
            </a:r>
            <a:r>
              <a:rPr lang="cs-CZ" sz="2200" dirty="0" smtClean="0"/>
              <a:t> </a:t>
            </a:r>
            <a:r>
              <a:rPr lang="cs-CZ" sz="2200" dirty="0" err="1"/>
              <a:t>wind</a:t>
            </a:r>
            <a:r>
              <a:rPr lang="cs-CZ" sz="2200" dirty="0"/>
              <a:t> </a:t>
            </a:r>
            <a:r>
              <a:rPr lang="cs-CZ" sz="2200" dirty="0" err="1"/>
              <a:t>measured</a:t>
            </a:r>
            <a:r>
              <a:rPr lang="cs-CZ" sz="2200" dirty="0"/>
              <a:t> by </a:t>
            </a:r>
            <a:r>
              <a:rPr lang="cs-CZ" sz="2200" dirty="0" err="1"/>
              <a:t>the</a:t>
            </a:r>
            <a:r>
              <a:rPr lang="cs-CZ" sz="2200" dirty="0"/>
              <a:t> independent </a:t>
            </a:r>
            <a:r>
              <a:rPr lang="cs-CZ" sz="2200" dirty="0" err="1"/>
              <a:t>national</a:t>
            </a:r>
            <a:r>
              <a:rPr lang="cs-CZ" sz="2200" dirty="0"/>
              <a:t> </a:t>
            </a:r>
            <a:r>
              <a:rPr lang="cs-CZ" sz="2200" dirty="0" err="1"/>
              <a:t>meteorological</a:t>
            </a:r>
            <a:r>
              <a:rPr lang="cs-CZ" sz="2200" dirty="0"/>
              <a:t> station </a:t>
            </a:r>
            <a:r>
              <a:rPr lang="cs-CZ" sz="2200" dirty="0" err="1"/>
              <a:t>exceeds</a:t>
            </a:r>
            <a:r>
              <a:rPr lang="cs-CZ" sz="2200" dirty="0"/>
              <a:t> a </a:t>
            </a:r>
            <a:r>
              <a:rPr lang="cs-CZ" sz="2200" dirty="0" err="1"/>
              <a:t>threshold</a:t>
            </a:r>
            <a:r>
              <a:rPr lang="cs-CZ" sz="2200" dirty="0"/>
              <a:t> in </a:t>
            </a:r>
            <a:r>
              <a:rPr lang="cs-CZ" sz="2200" dirty="0" smtClean="0"/>
              <a:t>m/s).</a:t>
            </a:r>
            <a:endParaRPr lang="cs-CZ" sz="2200" dirty="0"/>
          </a:p>
          <a:p>
            <a:r>
              <a:rPr lang="cs-CZ" sz="2200" dirty="0"/>
              <a:t> </a:t>
            </a:r>
            <a:r>
              <a:rPr lang="cs-CZ" sz="2200" b="1" dirty="0" smtClean="0"/>
              <a:t>Heat </a:t>
            </a:r>
            <a:r>
              <a:rPr lang="cs-CZ" sz="2200" b="1" dirty="0" err="1"/>
              <a:t>Day</a:t>
            </a:r>
            <a:r>
              <a:rPr lang="cs-CZ" sz="2200" b="1" dirty="0"/>
              <a:t> </a:t>
            </a:r>
            <a:r>
              <a:rPr lang="cs-CZ" sz="2200" b="1" dirty="0" err="1"/>
              <a:t>Certificate</a:t>
            </a:r>
            <a:r>
              <a:rPr lang="cs-CZ" sz="2200" dirty="0"/>
              <a:t> (</a:t>
            </a:r>
            <a:r>
              <a:rPr lang="cs-CZ" sz="2200" dirty="0" err="1"/>
              <a:t>Daily</a:t>
            </a:r>
            <a:r>
              <a:rPr lang="cs-CZ" sz="2200" dirty="0"/>
              <a:t> Maximum </a:t>
            </a:r>
            <a:r>
              <a:rPr lang="cs-CZ" sz="2200" dirty="0" err="1"/>
              <a:t>Temperature</a:t>
            </a:r>
            <a:r>
              <a:rPr lang="cs-CZ" sz="2200" dirty="0"/>
              <a:t> Index) - </a:t>
            </a:r>
            <a:r>
              <a:rPr lang="cs-CZ" sz="2200" dirty="0" err="1"/>
              <a:t>compensation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there</a:t>
            </a:r>
            <a:r>
              <a:rPr lang="cs-CZ" sz="2200" dirty="0"/>
              <a:t> are </a:t>
            </a:r>
            <a:r>
              <a:rPr lang="cs-CZ" sz="2200" dirty="0" err="1"/>
              <a:t>above</a:t>
            </a:r>
            <a:r>
              <a:rPr lang="cs-CZ" sz="2200" dirty="0"/>
              <a:t> </a:t>
            </a:r>
            <a:r>
              <a:rPr lang="cs-CZ" sz="2200" dirty="0" err="1"/>
              <a:t>average</a:t>
            </a:r>
            <a:r>
              <a:rPr lang="cs-CZ" sz="2200" dirty="0"/>
              <a:t> Heat </a:t>
            </a:r>
            <a:r>
              <a:rPr lang="cs-CZ" sz="2200" dirty="0" err="1"/>
              <a:t>Days</a:t>
            </a:r>
            <a:r>
              <a:rPr lang="cs-CZ" sz="2200" dirty="0"/>
              <a:t> </a:t>
            </a:r>
            <a:r>
              <a:rPr lang="cs-CZ" sz="2200" dirty="0" err="1"/>
              <a:t>during</a:t>
            </a:r>
            <a:r>
              <a:rPr lang="cs-CZ" sz="2200" dirty="0"/>
              <a:t> a period. </a:t>
            </a:r>
            <a:endParaRPr lang="cs-CZ" sz="2200" dirty="0" smtClean="0"/>
          </a:p>
          <a:p>
            <a:r>
              <a:rPr lang="cs-CZ" sz="2200" b="1" dirty="0" err="1" smtClean="0"/>
              <a:t>Rain</a:t>
            </a:r>
            <a:r>
              <a:rPr lang="cs-CZ" sz="2200" b="1" dirty="0" smtClean="0"/>
              <a:t> </a:t>
            </a:r>
            <a:r>
              <a:rPr lang="cs-CZ" sz="2200" b="1" dirty="0" err="1"/>
              <a:t>Day</a:t>
            </a:r>
            <a:r>
              <a:rPr lang="cs-CZ" sz="2200" b="1" dirty="0"/>
              <a:t> </a:t>
            </a:r>
            <a:r>
              <a:rPr lang="cs-CZ" sz="2200" b="1" dirty="0" err="1"/>
              <a:t>Certificate</a:t>
            </a:r>
            <a:r>
              <a:rPr lang="cs-CZ" sz="2200" dirty="0"/>
              <a:t> (</a:t>
            </a:r>
            <a:r>
              <a:rPr lang="cs-CZ" sz="2200" dirty="0" err="1"/>
              <a:t>Daily</a:t>
            </a:r>
            <a:r>
              <a:rPr lang="cs-CZ" sz="2200" dirty="0"/>
              <a:t> index) - </a:t>
            </a:r>
            <a:r>
              <a:rPr lang="cs-CZ" sz="2200" dirty="0" err="1"/>
              <a:t>compensation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there</a:t>
            </a:r>
            <a:r>
              <a:rPr lang="cs-CZ" sz="2200" dirty="0"/>
              <a:t> are </a:t>
            </a:r>
            <a:r>
              <a:rPr lang="cs-CZ" sz="2200" dirty="0" err="1"/>
              <a:t>above</a:t>
            </a:r>
            <a:r>
              <a:rPr lang="cs-CZ" sz="2200" dirty="0"/>
              <a:t> </a:t>
            </a:r>
            <a:r>
              <a:rPr lang="cs-CZ" sz="2200" dirty="0" err="1"/>
              <a:t>average</a:t>
            </a:r>
            <a:r>
              <a:rPr lang="cs-CZ" sz="2200" dirty="0"/>
              <a:t> </a:t>
            </a:r>
            <a:r>
              <a:rPr lang="cs-CZ" sz="2200" dirty="0" err="1"/>
              <a:t>Rain</a:t>
            </a:r>
            <a:r>
              <a:rPr lang="cs-CZ" sz="2200" dirty="0"/>
              <a:t> </a:t>
            </a:r>
            <a:r>
              <a:rPr lang="cs-CZ" sz="2200" dirty="0" err="1"/>
              <a:t>Days</a:t>
            </a:r>
            <a:r>
              <a:rPr lang="cs-CZ" sz="2200" dirty="0"/>
              <a:t> </a:t>
            </a:r>
            <a:r>
              <a:rPr lang="cs-CZ" sz="2200" dirty="0" err="1"/>
              <a:t>during</a:t>
            </a:r>
            <a:r>
              <a:rPr lang="cs-CZ" sz="2200" dirty="0"/>
              <a:t> a </a:t>
            </a:r>
            <a:r>
              <a:rPr lang="cs-CZ" sz="2200" dirty="0" smtClean="0"/>
              <a:t>period.</a:t>
            </a:r>
          </a:p>
          <a:p>
            <a:r>
              <a:rPr lang="cs-CZ" sz="2200" b="1" dirty="0" err="1" smtClean="0"/>
              <a:t>Rain</a:t>
            </a:r>
            <a:r>
              <a:rPr lang="cs-CZ" sz="2200" b="1" dirty="0" smtClean="0"/>
              <a:t> </a:t>
            </a:r>
            <a:r>
              <a:rPr lang="cs-CZ" sz="2200" b="1" dirty="0" err="1"/>
              <a:t>Season</a:t>
            </a:r>
            <a:r>
              <a:rPr lang="cs-CZ" sz="2200" b="1" dirty="0"/>
              <a:t> </a:t>
            </a:r>
            <a:r>
              <a:rPr lang="cs-CZ" sz="2200" b="1" dirty="0" err="1"/>
              <a:t>Certificate</a:t>
            </a:r>
            <a:r>
              <a:rPr lang="cs-CZ" sz="2200" dirty="0"/>
              <a:t> (</a:t>
            </a:r>
            <a:r>
              <a:rPr lang="cs-CZ" sz="2200" dirty="0" err="1"/>
              <a:t>Cumulative</a:t>
            </a:r>
            <a:r>
              <a:rPr lang="cs-CZ" sz="2200" dirty="0"/>
              <a:t> Index in mm) - </a:t>
            </a:r>
            <a:r>
              <a:rPr lang="cs-CZ" sz="2200" dirty="0" err="1"/>
              <a:t>compensation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there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above</a:t>
            </a:r>
            <a:r>
              <a:rPr lang="cs-CZ" sz="2200" dirty="0"/>
              <a:t> </a:t>
            </a:r>
            <a:r>
              <a:rPr lang="cs-CZ" sz="2200" dirty="0" err="1"/>
              <a:t>average</a:t>
            </a:r>
            <a:r>
              <a:rPr lang="cs-CZ" sz="2200" dirty="0"/>
              <a:t> </a:t>
            </a:r>
            <a:r>
              <a:rPr lang="cs-CZ" sz="2200" dirty="0" err="1"/>
              <a:t>rainfall</a:t>
            </a:r>
            <a:r>
              <a:rPr lang="cs-CZ" sz="2200" dirty="0"/>
              <a:t> (mm) </a:t>
            </a:r>
            <a:r>
              <a:rPr lang="cs-CZ" sz="2200" dirty="0" err="1"/>
              <a:t>during</a:t>
            </a:r>
            <a:r>
              <a:rPr lang="cs-CZ" sz="2200" dirty="0"/>
              <a:t> a period</a:t>
            </a:r>
            <a:r>
              <a:rPr lang="cs-CZ" sz="2200" dirty="0" smtClean="0"/>
              <a:t>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1038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Emitent dluhopisu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19100" y="1584960"/>
            <a:ext cx="10843260" cy="4617720"/>
          </a:xfr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cs-CZ" altLang="cs-CZ" dirty="0" smtClean="0"/>
              <a:t>Novela z roku – emitentem může být i FO.</a:t>
            </a:r>
          </a:p>
          <a:p>
            <a:pPr algn="just">
              <a:defRPr/>
            </a:pPr>
            <a:r>
              <a:rPr lang="cs-CZ" altLang="cs-CZ" dirty="0" err="1" smtClean="0"/>
              <a:t>DluhZ</a:t>
            </a:r>
            <a:r>
              <a:rPr lang="cs-CZ" altLang="cs-CZ" dirty="0" smtClean="0"/>
              <a:t> již nijak nezužuje okruh osob, které mohou vydávat dluhopisy, a v tomto ohledu nestanoví ani žádné jiné zvláštní požadavky. </a:t>
            </a:r>
          </a:p>
          <a:p>
            <a:pPr algn="just">
              <a:defRPr/>
            </a:pPr>
            <a:r>
              <a:rPr lang="cs-CZ" altLang="cs-CZ" dirty="0" smtClean="0"/>
              <a:t>Vydat dluhopisy mohou tak i nepodnikatelé, kteří prodejem dluhopisů získávají finanční prostředky pro ryze soukromé cíle. </a:t>
            </a:r>
          </a:p>
          <a:p>
            <a:pPr algn="just">
              <a:defRPr/>
            </a:pPr>
            <a:r>
              <a:rPr lang="cs-CZ" altLang="cs-CZ" dirty="0" smtClean="0"/>
              <a:t> Žádné minimální objemy emise částkou (dříve 200 000 EUR).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dirty="0" smtClean="0"/>
              <a:t>	</a:t>
            </a:r>
            <a:endParaRPr lang="cs-CZ" dirty="0" smtClean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18846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Transparentnost věřitelů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3880" y="1417320"/>
            <a:ext cx="11102340" cy="5714999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altLang="cs-CZ" sz="4200" dirty="0"/>
              <a:t> </a:t>
            </a:r>
          </a:p>
          <a:p>
            <a:pPr algn="just">
              <a:defRPr/>
            </a:pPr>
            <a:r>
              <a:rPr lang="cs-CZ" altLang="cs-CZ" sz="4200" dirty="0"/>
              <a:t>Od roku 2012 dluhopisy buď jako zaknihované cenné papíry či jako cenné papíry (tj. listiny) výhradně převoditelné rubopisem. </a:t>
            </a:r>
          </a:p>
          <a:p>
            <a:pPr algn="just">
              <a:defRPr/>
            </a:pPr>
            <a:r>
              <a:rPr lang="cs-CZ" altLang="cs-CZ" sz="4200" dirty="0"/>
              <a:t>Listinný dluhopis je v českém právu výhradně a pouze </a:t>
            </a:r>
            <a:r>
              <a:rPr lang="cs-CZ" altLang="cs-CZ" sz="4200" dirty="0" err="1"/>
              <a:t>ordrepapír</a:t>
            </a:r>
            <a:r>
              <a:rPr lang="cs-CZ" altLang="cs-CZ" sz="4200" dirty="0"/>
              <a:t>. </a:t>
            </a:r>
          </a:p>
          <a:p>
            <a:pPr algn="just">
              <a:defRPr/>
            </a:pPr>
            <a:r>
              <a:rPr lang="cs-CZ" altLang="cs-CZ" sz="4200" dirty="0"/>
              <a:t>Zákon důsledně brání tomu, aby anonymity vlastníka bylo dosaženo prostřednictvím </a:t>
            </a:r>
            <a:r>
              <a:rPr lang="cs-CZ" altLang="cs-CZ" sz="4200" dirty="0" err="1"/>
              <a:t>blankorubopisu</a:t>
            </a:r>
            <a:r>
              <a:rPr lang="cs-CZ" altLang="cs-CZ" sz="4200" dirty="0"/>
              <a:t> tak, jak to umožňuje např. právo směnečné. V rubopisu listinného dluhopisu je totiž nutno identifikovat nabyvatele. Obdobně akcie</a:t>
            </a:r>
            <a:r>
              <a:rPr lang="cs-CZ" altLang="cs-CZ" sz="4200" dirty="0" smtClean="0"/>
              <a:t>…</a:t>
            </a:r>
          </a:p>
          <a:p>
            <a:pPr algn="just">
              <a:defRPr/>
            </a:pPr>
            <a:r>
              <a:rPr lang="cs-CZ" altLang="cs-CZ" sz="4200" dirty="0" smtClean="0"/>
              <a:t>Zábrana </a:t>
            </a:r>
            <a:r>
              <a:rPr lang="cs-CZ" altLang="cs-CZ" sz="4200" dirty="0" err="1" smtClean="0"/>
              <a:t>blankotradici</a:t>
            </a:r>
            <a:r>
              <a:rPr lang="cs-CZ" altLang="cs-CZ" sz="4200" dirty="0" smtClean="0"/>
              <a:t>,</a:t>
            </a:r>
          </a:p>
          <a:p>
            <a:pPr algn="just">
              <a:defRPr/>
            </a:pPr>
            <a:r>
              <a:rPr lang="cs-CZ" altLang="cs-CZ" sz="4200" dirty="0" smtClean="0"/>
              <a:t>k ní </a:t>
            </a:r>
            <a:r>
              <a:rPr lang="cs-CZ" altLang="cs-CZ" sz="4200" dirty="0" err="1" smtClean="0"/>
              <a:t>podcast</a:t>
            </a:r>
            <a:r>
              <a:rPr lang="cs-CZ" altLang="cs-CZ" sz="4200" dirty="0" smtClean="0"/>
              <a:t>: </a:t>
            </a:r>
            <a:r>
              <a:rPr lang="cs-CZ" altLang="cs-CZ" sz="4200" dirty="0"/>
              <a:t>https://www.youtube.com/watch?v=Hr4VKtoiEfA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3100" dirty="0"/>
              <a:t>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74472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1982788" y="152400"/>
            <a:ext cx="8229600" cy="990600"/>
          </a:xfrm>
        </p:spPr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Seznam vlastníků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12420" y="975361"/>
            <a:ext cx="11049000" cy="5212079"/>
          </a:xfrm>
        </p:spPr>
        <p:txBody>
          <a:bodyPr/>
          <a:lstStyle/>
          <a:p>
            <a:pPr algn="just"/>
            <a:r>
              <a:rPr lang="cs-CZ" altLang="cs-CZ" sz="2200" dirty="0"/>
              <a:t>Emitent vede seznam vlastníků jím vydaných listinných dluhopisů. Seznam vlastníků zaknihovaných dluhopisů vede osoba, která je oprávněna k vedení evidence zaknihovaných cenných papírů</a:t>
            </a:r>
          </a:p>
          <a:p>
            <a:pPr algn="just"/>
            <a:r>
              <a:rPr lang="cs-CZ" altLang="cs-CZ" sz="2200" dirty="0"/>
              <a:t>Práva spojená s dluhopisy je </a:t>
            </a:r>
            <a:r>
              <a:rPr lang="cs-CZ" altLang="cs-CZ" sz="2200" b="1" dirty="0"/>
              <a:t>oprávněna ve vztahu k emitentovi vykonávat osoba uvedená v těchto seznamech</a:t>
            </a:r>
            <a:r>
              <a:rPr lang="cs-CZ" altLang="cs-CZ" sz="2200" dirty="0"/>
              <a:t>, pokud zvláštní právní předpis nestanoví jinak.</a:t>
            </a:r>
          </a:p>
          <a:p>
            <a:pPr algn="just"/>
            <a:r>
              <a:rPr lang="cs-CZ" altLang="cs-CZ" sz="2200" dirty="0"/>
              <a:t>K účinnosti převodu listinného dluhopisu vůči emitentovi se vyžaduje </a:t>
            </a:r>
            <a:r>
              <a:rPr lang="cs-CZ" altLang="cs-CZ" sz="2200" b="1" dirty="0"/>
              <a:t>zápis o změně vlastníka v seznamu</a:t>
            </a:r>
            <a:r>
              <a:rPr lang="cs-CZ" altLang="cs-CZ" sz="2200" dirty="0"/>
              <a:t>; emitent provede tento zápis bez zbytečného odkladu poté, co mu bude taková změna prokázána. </a:t>
            </a:r>
          </a:p>
          <a:p>
            <a:pPr algn="just"/>
            <a:r>
              <a:rPr lang="cs-CZ" altLang="cs-CZ" sz="2200" dirty="0"/>
              <a:t>K účinnosti převodu zaknihovaného dluhopisu vůči emitentovi se </a:t>
            </a:r>
            <a:r>
              <a:rPr lang="cs-CZ" altLang="cs-CZ" sz="2200" b="1" dirty="0"/>
              <a:t>vyžaduje zápis o změně vlastníka v evidenci zaknihovaných cenných papírů</a:t>
            </a:r>
            <a:r>
              <a:rPr lang="cs-CZ" altLang="cs-CZ" sz="2200" dirty="0"/>
              <a:t>. </a:t>
            </a:r>
          </a:p>
          <a:p>
            <a:pPr marL="788988" lvl="1" indent="-514350" algn="just">
              <a:lnSpc>
                <a:spcPct val="80000"/>
              </a:lnSpc>
              <a:buFont typeface="Bookman Old Style" panose="02050604050505020204" pitchFamily="18" charset="0"/>
              <a:buAutoNum type="arabicPeriod"/>
            </a:pPr>
            <a:endParaRPr lang="cs-CZ" altLang="cs-CZ" sz="2400" dirty="0"/>
          </a:p>
          <a:p>
            <a:pPr marL="788988" lvl="1" indent="-514350" algn="just">
              <a:lnSpc>
                <a:spcPct val="80000"/>
              </a:lnSpc>
              <a:buFont typeface="Bookman Old Style" panose="02050604050505020204" pitchFamily="18" charset="0"/>
              <a:buAutoNum type="arabicPeriod"/>
            </a:pPr>
            <a:endParaRPr lang="cs-CZ" altLang="cs-CZ" sz="2400" dirty="0"/>
          </a:p>
          <a:p>
            <a:pPr algn="just" eaLnBrk="1" hangingPunct="1">
              <a:lnSpc>
                <a:spcPct val="80000"/>
              </a:lnSpc>
            </a:pPr>
            <a:endParaRPr lang="cs-CZ" altLang="cs-CZ" dirty="0" smtClean="0"/>
          </a:p>
          <a:p>
            <a:pPr algn="just" eaLnBrk="1" hangingPunct="1">
              <a:lnSpc>
                <a:spcPct val="8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8374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Sběrný dluhopis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48740"/>
            <a:ext cx="10637520" cy="5509260"/>
          </a:xfrm>
        </p:spPr>
        <p:txBody>
          <a:bodyPr>
            <a:normAutofit fontScale="62500" lnSpcReduction="20000"/>
          </a:bodyPr>
          <a:lstStyle/>
          <a:p>
            <a:pPr algn="just">
              <a:defRPr/>
            </a:pPr>
            <a:r>
              <a:rPr lang="cs-CZ" altLang="cs-CZ" sz="3400" dirty="0"/>
              <a:t>Celá emise dluhopisů může být představována jediným listinným dluhopisem, který nahrazuje všechny jednotlivé dluhopisy tvořící danou emisi a je v podílovém spoluvlastnictví upisovatelů jednotlivých dluhopisů. </a:t>
            </a:r>
          </a:p>
          <a:p>
            <a:pPr algn="just">
              <a:defRPr/>
            </a:pPr>
            <a:r>
              <a:rPr lang="cs-CZ" altLang="cs-CZ" sz="3400" dirty="0"/>
              <a:t> Úpisem investor nezískává vlastnické právo k jednotlivému dluhopisu, ale pouze spoluvlastnické právo ke sběrnému dluhopisu, a předmětem jeho další dispozice tak může být pouze tento spoluvlastnický podíl. </a:t>
            </a:r>
          </a:p>
          <a:p>
            <a:pPr algn="just">
              <a:defRPr/>
            </a:pPr>
            <a:r>
              <a:rPr lang="cs-CZ" altLang="cs-CZ" sz="3400" dirty="0" err="1"/>
              <a:t>DluhZ</a:t>
            </a:r>
            <a:r>
              <a:rPr lang="cs-CZ" altLang="cs-CZ" sz="3400" dirty="0"/>
              <a:t> vychází z fikce, dle které je na spoluvlastníka sběrného dluhopisu nutné pohlížet jako na vlastníka jednotlivých dluhopisů představujících jeho podíl na sběrném dluhopisu. </a:t>
            </a:r>
          </a:p>
          <a:p>
            <a:pPr algn="just">
              <a:defRPr/>
            </a:pPr>
            <a:r>
              <a:rPr lang="cs-CZ" sz="3400" dirty="0"/>
              <a:t>Sběrný dluhopis je imobilizovaným cenným papírem. </a:t>
            </a:r>
          </a:p>
          <a:p>
            <a:pPr>
              <a:defRPr/>
            </a:pPr>
            <a:r>
              <a:rPr lang="cs-CZ" sz="3400" dirty="0"/>
              <a:t>Sběrný dluhopis není hromadnou listinou</a:t>
            </a:r>
          </a:p>
          <a:p>
            <a:pPr algn="just"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58138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Právní úprava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3181351" y="121696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1331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95300" y="1508760"/>
            <a:ext cx="11148060" cy="5349240"/>
          </a:xfrm>
        </p:spPr>
        <p:txBody>
          <a:bodyPr/>
          <a:lstStyle/>
          <a:p>
            <a:pPr algn="just"/>
            <a:r>
              <a:rPr lang="cs-CZ" altLang="cs-CZ" dirty="0" smtClean="0"/>
              <a:t>ČR: vydávání dluhopisů ve speciálním předpise, nikoliv v souvislosti s regulací jejich emitentů. </a:t>
            </a:r>
          </a:p>
          <a:p>
            <a:pPr algn="just"/>
            <a:r>
              <a:rPr lang="cs-CZ" altLang="cs-CZ" dirty="0" smtClean="0"/>
              <a:t>zák. č. 190/2004 Sb. zahrnuje i ty druhy dluhopisů, kterým jinde bývá věnována samostatná úprava (např. státní či komunální dluhopisy nebo kryté dluhopisy).</a:t>
            </a:r>
          </a:p>
          <a:p>
            <a:pPr algn="just"/>
            <a:r>
              <a:rPr lang="cs-CZ" altLang="cs-CZ" dirty="0" smtClean="0"/>
              <a:t>původně snaha podřídit vydávání dluhopisů státnímu dohledu. </a:t>
            </a:r>
          </a:p>
          <a:p>
            <a:pPr algn="just"/>
            <a:r>
              <a:rPr lang="cs-CZ" altLang="cs-CZ" dirty="0" smtClean="0"/>
              <a:t>Tři významné novely (2012, 2014, 2018 –  </a:t>
            </a:r>
            <a:r>
              <a:rPr lang="cs-CZ" altLang="cs-CZ" sz="2000" dirty="0" smtClean="0"/>
              <a:t>zák. č. 307/2018, účinnost od 4. 1. 2019</a:t>
            </a:r>
            <a:r>
              <a:rPr lang="cs-CZ" altLang="cs-CZ" dirty="0" smtClean="0"/>
              <a:t>)</a:t>
            </a:r>
          </a:p>
          <a:p>
            <a:pPr lvl="1" algn="just" eaLnBrk="1" hangingPunct="1"/>
            <a:endParaRPr lang="cs-CZ" altLang="cs-CZ" sz="2600" dirty="0"/>
          </a:p>
          <a:p>
            <a:pPr lvl="1" algn="just" eaLnBrk="1" hangingPunct="1"/>
            <a:endParaRPr lang="cs-CZ" altLang="cs-CZ" sz="2500" dirty="0"/>
          </a:p>
          <a:p>
            <a:pPr lvl="1" algn="just" eaLnBrk="1" hangingPunct="1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  <a:p>
            <a:pPr lvl="1" algn="just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29773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Uložení sběrného dluhopisu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1980" y="1485900"/>
            <a:ext cx="10271760" cy="5111751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cs-CZ" altLang="cs-CZ" dirty="0"/>
              <a:t>Sběrný dluhopis je uložen buď u centrálního depozitáře, obchodníka s cennými papíry, banky, nebo zahraniční osoby s obdobným předmětem podnikání a s povolením poskytovat investiční služby v České republice. </a:t>
            </a:r>
          </a:p>
          <a:p>
            <a:pPr algn="just">
              <a:defRPr/>
            </a:pPr>
            <a:r>
              <a:rPr lang="cs-CZ" altLang="cs-CZ" dirty="0"/>
              <a:t>Tato osoba je pak povinna vést za podmínek stanovených pro vedení evidence investičních nástrojů zvláštní evidenci spoluvlastníků sběrného dluhopisu, která plní funkci evidence vlastníků listinných dluhopisů na jméno. </a:t>
            </a:r>
          </a:p>
          <a:p>
            <a:pPr algn="just">
              <a:defRPr/>
            </a:pPr>
            <a:r>
              <a:rPr lang="cs-CZ" altLang="cs-CZ" dirty="0"/>
              <a:t>Zápis do této evidence má věcné účinky převodu podílu na sběrném dluhopisu, obdobně jako to činí § 1104 OZ ve vztahu k zaknihovaným cenným papírům. </a:t>
            </a:r>
          </a:p>
          <a:p>
            <a:pPr algn="just">
              <a:buFontTx/>
              <a:buNone/>
              <a:defRPr/>
            </a:pPr>
            <a:endParaRPr lang="cs-CZ" altLang="cs-CZ" dirty="0" smtClean="0">
              <a:solidFill>
                <a:srgbClr val="191919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200" dirty="0"/>
              <a:t>						</a:t>
            </a: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200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12300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50520"/>
            <a:ext cx="10753200" cy="548640"/>
          </a:xfrm>
        </p:spPr>
        <p:txBody>
          <a:bodyPr/>
          <a:lstStyle/>
          <a:p>
            <a:pPr algn="just" eaLnBrk="1" hangingPunct="1"/>
            <a:r>
              <a:rPr lang="cs-CZ" altLang="cs-CZ" sz="3000" dirty="0">
                <a:solidFill>
                  <a:srgbClr val="7B9899"/>
                </a:solidFill>
              </a:rPr>
              <a:t>Publikace emisních podmínek</a:t>
            </a:r>
            <a:endParaRPr lang="en-US" altLang="cs-CZ" sz="3000" dirty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25780" y="1097280"/>
            <a:ext cx="11049000" cy="5615940"/>
          </a:xfrm>
        </p:spPr>
        <p:txBody>
          <a:bodyPr>
            <a:normAutofit fontScale="62500" lnSpcReduction="20000"/>
          </a:bodyPr>
          <a:lstStyle/>
          <a:p>
            <a:pPr algn="just">
              <a:defRPr/>
            </a:pPr>
            <a:r>
              <a:rPr lang="cs-CZ" altLang="cs-CZ" sz="3700" dirty="0"/>
              <a:t>Primární povinností emitenta je publikace emisních podmínek. Musí být investorům zpřístupněny nejpozději k datu emise, a to na nosiči informací, který investorům umožňuje reprodukci emisních podmínek v nezměněné podobě a jejich uchování. </a:t>
            </a:r>
          </a:p>
          <a:p>
            <a:pPr algn="just">
              <a:defRPr/>
            </a:pPr>
            <a:r>
              <a:rPr lang="cs-CZ" altLang="cs-CZ" sz="3700" dirty="0" err="1"/>
              <a:t>DluhZ</a:t>
            </a:r>
            <a:r>
              <a:rPr lang="cs-CZ" altLang="cs-CZ" sz="3700" dirty="0"/>
              <a:t> umožňuje emitentovi, který hodlá emitovat více emisí dluhopisů, aby vyhotovil jediné společné emisní podmínky pro blíže neurčený počet emisí dluhopisů – tzv. dluhopisový program (§ 11 </a:t>
            </a:r>
            <a:r>
              <a:rPr lang="cs-CZ" altLang="cs-CZ" sz="3700" dirty="0" err="1"/>
              <a:t>DluhZ</a:t>
            </a:r>
            <a:r>
              <a:rPr lang="cs-CZ" altLang="cs-CZ" sz="3700" dirty="0"/>
              <a:t>). Pro příslušnou emisi se pak k němu vytváří „emisní dodatek“ vydávaný zvlášť pro každou jednotlivou emisi v rámci daného dluhopisového programu. </a:t>
            </a:r>
            <a:endParaRPr lang="cs-CZ" altLang="cs-CZ" sz="3700" dirty="0" smtClean="0"/>
          </a:p>
          <a:p>
            <a:pPr algn="just">
              <a:defRPr/>
            </a:pPr>
            <a:r>
              <a:rPr lang="cs-CZ" altLang="cs-CZ" sz="3700" dirty="0"/>
              <a:t>https://dluhopisy.cz/dluhopisy-altisportcz-2022</a:t>
            </a:r>
            <a:endParaRPr lang="cs-CZ" altLang="cs-CZ" sz="3700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cs-CZ" sz="2500" dirty="0"/>
              <a:t>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14413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358140"/>
            <a:ext cx="10753200" cy="548640"/>
          </a:xfrm>
        </p:spPr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Obsah emisních podmínek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60020" y="1242060"/>
            <a:ext cx="11521440" cy="5699760"/>
          </a:xfrm>
        </p:spPr>
        <p:txBody>
          <a:bodyPr>
            <a:normAutofit fontScale="70000" lnSpcReduction="20000"/>
          </a:bodyPr>
          <a:lstStyle/>
          <a:p>
            <a:pPr algn="just">
              <a:defRPr/>
            </a:pPr>
            <a:r>
              <a:rPr lang="cs-CZ" altLang="cs-CZ" dirty="0"/>
              <a:t>Náležitosti emisních podmínek jsou upraveny v rozsáhlém § 9 </a:t>
            </a:r>
            <a:r>
              <a:rPr lang="cs-CZ" altLang="cs-CZ" dirty="0" err="1"/>
              <a:t>DluhZ</a:t>
            </a:r>
            <a:r>
              <a:rPr lang="cs-CZ" altLang="cs-CZ" dirty="0"/>
              <a:t>. </a:t>
            </a:r>
          </a:p>
          <a:p>
            <a:pPr algn="just">
              <a:defRPr/>
            </a:pPr>
            <a:r>
              <a:rPr lang="cs-CZ" altLang="cs-CZ" dirty="0"/>
              <a:t>Zákon svým rozsáhlým katalogem ovšem cílí především na popis práv spojených s dluhopisy a převážně technické informace o emisi (emisní kurz, určení výnosu, splacení dluhopisu, informace týkající se schůze majitelů dluhopisů, údaje o zdaňování výnosů, řešení sporů v rozhodčím řízení atd.). </a:t>
            </a:r>
          </a:p>
          <a:p>
            <a:pPr algn="just">
              <a:defRPr/>
            </a:pPr>
            <a:r>
              <a:rPr lang="cs-CZ" altLang="cs-CZ" dirty="0"/>
              <a:t>Jen menší pozornost je potom věnována samotnému emitentovi (výjimku v tomto směru představují údaje o případném ratingu). </a:t>
            </a:r>
          </a:p>
          <a:p>
            <a:pPr algn="just">
              <a:defRPr/>
            </a:pPr>
            <a:r>
              <a:rPr lang="cs-CZ" altLang="cs-CZ" dirty="0"/>
              <a:t>Nevhodné pro investorské </a:t>
            </a:r>
            <a:r>
              <a:rPr lang="cs-CZ" altLang="cs-CZ" dirty="0" smtClean="0"/>
              <a:t>rozhodnutí</a:t>
            </a:r>
          </a:p>
          <a:p>
            <a:pPr algn="just">
              <a:defRPr/>
            </a:pPr>
            <a:r>
              <a:rPr lang="cs-CZ" sz="2600" dirty="0" smtClean="0"/>
              <a:t>Ke </a:t>
            </a:r>
            <a:r>
              <a:rPr lang="cs-CZ" sz="2600" dirty="0"/>
              <a:t>změně emisních podmínek se vyžaduje předchozí souhlas schůze </a:t>
            </a:r>
            <a:r>
              <a:rPr lang="cs-CZ" sz="2600" dirty="0" smtClean="0"/>
              <a:t>vlastníků. Výjimky:</a:t>
            </a:r>
          </a:p>
          <a:p>
            <a:r>
              <a:rPr lang="cs-CZ" sz="2600" i="1" dirty="0" smtClean="0"/>
              <a:t>a</a:t>
            </a:r>
            <a:r>
              <a:rPr lang="cs-CZ" sz="2600" i="1" dirty="0"/>
              <a:t>)</a:t>
            </a:r>
            <a:r>
              <a:rPr lang="cs-CZ" sz="2600" dirty="0"/>
              <a:t> </a:t>
            </a:r>
            <a:r>
              <a:rPr lang="cs-CZ" sz="2600" dirty="0" smtClean="0"/>
              <a:t>změny přímo </a:t>
            </a:r>
            <a:r>
              <a:rPr lang="cs-CZ" sz="2600" dirty="0"/>
              <a:t>vyvolané změnou právní úpravy,</a:t>
            </a:r>
          </a:p>
          <a:p>
            <a:r>
              <a:rPr lang="cs-CZ" sz="2600" i="1" dirty="0"/>
              <a:t>b)</a:t>
            </a:r>
            <a:r>
              <a:rPr lang="cs-CZ" sz="2600" dirty="0"/>
              <a:t> </a:t>
            </a:r>
            <a:r>
              <a:rPr lang="cs-CZ" sz="2600" dirty="0" smtClean="0"/>
              <a:t>změna, </a:t>
            </a:r>
            <a:r>
              <a:rPr lang="cs-CZ" sz="2600" b="1" dirty="0"/>
              <a:t>která se netýká postavení nebo zájmů vlastníků dluhopisů</a:t>
            </a:r>
            <a:r>
              <a:rPr lang="cs-CZ" sz="2600" dirty="0"/>
              <a:t>, nebo</a:t>
            </a:r>
          </a:p>
          <a:p>
            <a:r>
              <a:rPr lang="cs-CZ" sz="2600" i="1" dirty="0"/>
              <a:t>c)</a:t>
            </a:r>
            <a:r>
              <a:rPr lang="cs-CZ" sz="2600" dirty="0"/>
              <a:t> </a:t>
            </a:r>
            <a:r>
              <a:rPr lang="cs-CZ" sz="2600" dirty="0" smtClean="0"/>
              <a:t>všechny dluhopisy vlastní emitent.</a:t>
            </a:r>
            <a:endParaRPr lang="cs-CZ" sz="2600" dirty="0"/>
          </a:p>
          <a:p>
            <a:pPr algn="just"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81354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Náležitosti dluhopisu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531620"/>
            <a:ext cx="10572840" cy="5166360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cs-CZ" altLang="cs-CZ" sz="3100" dirty="0"/>
              <a:t>Šest esenciálních náležitostí dluhopisu vydaného v podobě cenného papíru. </a:t>
            </a:r>
          </a:p>
          <a:p>
            <a:pPr algn="just">
              <a:defRPr/>
            </a:pPr>
            <a:r>
              <a:rPr lang="cs-CZ" altLang="cs-CZ" sz="3100" dirty="0"/>
              <a:t>Katalog šesti základních náležitostí tvoří následující položky: a) identifikace emitenta, b) jmenovitá hodnota jako dlužná částka (nevyžaduje se v případě sběrného dluhopisu, plyne-li jmenovitá hodnota ze zápisu v příslušné evidenci), c) výnos dluhopisu, d) datum nebo jiný okamžik splacení dlužné částky, e) údaje identifikující vlastníka dluhopisu (nejde-li o dluhopis vydaný jako zaknihovaný cenný papír nebo sběrný dluhopis) a f) podpis emitenta. </a:t>
            </a:r>
          </a:p>
          <a:p>
            <a:pPr algn="just">
              <a:defRPr/>
            </a:pPr>
            <a:r>
              <a:rPr lang="cs-CZ" altLang="cs-CZ" sz="3100" dirty="0"/>
              <a:t>U zaknihovaných dluhopisů menší rozsah nároků.</a:t>
            </a: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2935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213360"/>
            <a:ext cx="10753200" cy="739140"/>
          </a:xfrm>
        </p:spPr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Výnos a splatnost dluhopisu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79120" y="1257300"/>
            <a:ext cx="10812780" cy="5600700"/>
          </a:xfrm>
        </p:spPr>
        <p:txBody>
          <a:bodyPr>
            <a:normAutofit fontScale="85000" lnSpcReduction="10000"/>
          </a:bodyPr>
          <a:lstStyle/>
          <a:p>
            <a:pPr marL="72000" indent="0" algn="just" eaLnBrk="1" hangingPunct="1">
              <a:lnSpc>
                <a:spcPct val="90000"/>
              </a:lnSpc>
              <a:buNone/>
              <a:defRPr/>
            </a:pPr>
            <a:r>
              <a:rPr lang="cs-CZ" altLang="cs-CZ" dirty="0"/>
              <a:t>Výnos dluhopisu se určí zejména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dirty="0"/>
              <a:t>a) pevnou úrokovou sazbou,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dirty="0"/>
              <a:t>b) rozdílem mezi jmenovitou hodnotou dluhopisu a jeho nižším emisním kurzem,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dirty="0"/>
              <a:t>c) slosovatelnou prémií nebo prémií v závislosti na lhůtě splatnosti dluhopisu, nebo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dirty="0"/>
              <a:t>d) pohyblivou úrokovou sazbou odvozenou například z jiných úrokových sazeb či úrokových výnosů, pohybu měnových kurzů, finančních indexů či cen komodit.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600" dirty="0"/>
              <a:t>aj.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dirty="0" smtClean="0"/>
          </a:p>
          <a:p>
            <a:pPr lvl="1">
              <a:lnSpc>
                <a:spcPct val="90000"/>
              </a:lnSpc>
              <a:buNone/>
              <a:defRPr/>
            </a:pPr>
            <a:endParaRPr lang="cs-CZ" sz="2600" dirty="0" smtClean="0"/>
          </a:p>
          <a:p>
            <a:pPr lvl="1">
              <a:lnSpc>
                <a:spcPct val="90000"/>
              </a:lnSpc>
              <a:buNone/>
              <a:defRPr/>
            </a:pPr>
            <a:r>
              <a:rPr lang="cs-CZ" sz="2600" dirty="0" smtClean="0"/>
              <a:t>V minulosti: při </a:t>
            </a:r>
            <a:r>
              <a:rPr lang="cs-CZ" sz="2600" dirty="0"/>
              <a:t>vydání </a:t>
            </a:r>
            <a:r>
              <a:rPr lang="cs-CZ" sz="2600" b="1" dirty="0" err="1"/>
              <a:t>zero</a:t>
            </a:r>
            <a:r>
              <a:rPr lang="cs-CZ" sz="2600" b="1" dirty="0"/>
              <a:t> bondu </a:t>
            </a:r>
            <a:r>
              <a:rPr lang="cs-CZ" sz="2600" dirty="0"/>
              <a:t>(dluhopisu, jehož výnos je určen rozdílem mezi jeho jmenovitou hodnotou a emisním kurzem) </a:t>
            </a:r>
            <a:r>
              <a:rPr lang="cs-CZ" sz="2600" dirty="0" smtClean="0"/>
              <a:t>musel </a:t>
            </a:r>
            <a:r>
              <a:rPr lang="cs-CZ" sz="2600" dirty="0"/>
              <a:t>být emisní kurz nižší než jmenovitá hodnota. Nová úprava </a:t>
            </a:r>
            <a:r>
              <a:rPr lang="cs-CZ" sz="2600" b="1" dirty="0"/>
              <a:t>umožňuje vydání </a:t>
            </a:r>
            <a:r>
              <a:rPr lang="cs-CZ" sz="2600" b="1" dirty="0" err="1"/>
              <a:t>zero</a:t>
            </a:r>
            <a:r>
              <a:rPr lang="cs-CZ" sz="2600" b="1" dirty="0"/>
              <a:t> bondu se záporným výnosem</a:t>
            </a:r>
            <a:r>
              <a:rPr lang="cs-CZ" sz="2600" dirty="0" smtClean="0"/>
              <a:t>.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cs-CZ" altLang="cs-CZ" sz="2600" dirty="0"/>
          </a:p>
          <a:p>
            <a:pPr lvl="1">
              <a:lnSpc>
                <a:spcPct val="90000"/>
              </a:lnSpc>
              <a:buNone/>
              <a:defRPr/>
            </a:pPr>
            <a:r>
              <a:rPr lang="cs-CZ" altLang="cs-CZ" sz="2600" dirty="0" smtClean="0"/>
              <a:t>Proč to </a:t>
            </a:r>
            <a:r>
              <a:rPr lang="cs-CZ" altLang="cs-CZ" sz="2600" dirty="0"/>
              <a:t>někdo koupí? https://dluhopisy.cz/blog-zaporne-uroky-statnich-dluhopisu</a:t>
            </a:r>
            <a:endParaRPr lang="cs-CZ" altLang="cs-CZ" sz="2600" dirty="0" smtClean="0"/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40262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213360"/>
            <a:ext cx="10753200" cy="739140"/>
          </a:xfrm>
        </p:spPr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Oddělení práva na výnos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34340" y="952500"/>
            <a:ext cx="11186160" cy="6156960"/>
          </a:xfrm>
        </p:spPr>
        <p:txBody>
          <a:bodyPr>
            <a:normAutofit fontScale="55000" lnSpcReduction="20000"/>
          </a:bodyPr>
          <a:lstStyle/>
          <a:p>
            <a:r>
              <a:rPr lang="cs-CZ" sz="3500" dirty="0" smtClean="0"/>
              <a:t>Pokud </a:t>
            </a:r>
            <a:r>
              <a:rPr lang="cs-CZ" sz="3500" dirty="0"/>
              <a:t>to emisní podmínky nevylučují, </a:t>
            </a:r>
            <a:r>
              <a:rPr lang="cs-CZ" sz="3500" dirty="0" smtClean="0"/>
              <a:t>lze </a:t>
            </a:r>
            <a:r>
              <a:rPr lang="cs-CZ" sz="3500" dirty="0"/>
              <a:t>právo na výnos dluhopisu od dluhopisu </a:t>
            </a:r>
            <a:r>
              <a:rPr lang="cs-CZ" sz="3500" dirty="0" smtClean="0"/>
              <a:t>oddělit </a:t>
            </a:r>
            <a:r>
              <a:rPr lang="cs-CZ" sz="3500" dirty="0"/>
              <a:t>a </a:t>
            </a:r>
            <a:r>
              <a:rPr lang="cs-CZ" sz="3500" dirty="0" smtClean="0"/>
              <a:t>spojit </a:t>
            </a:r>
            <a:r>
              <a:rPr lang="cs-CZ" sz="3500" dirty="0"/>
              <a:t>s </a:t>
            </a:r>
            <a:r>
              <a:rPr lang="cs-CZ" sz="3500" dirty="0" smtClean="0"/>
              <a:t>kupónem</a:t>
            </a:r>
          </a:p>
          <a:p>
            <a:r>
              <a:rPr lang="cs-CZ" sz="3500" dirty="0" smtClean="0"/>
              <a:t>CP i ZCP</a:t>
            </a:r>
            <a:endParaRPr lang="cs-CZ" sz="3500" dirty="0"/>
          </a:p>
          <a:p>
            <a:r>
              <a:rPr lang="cs-CZ" sz="3500" dirty="0" smtClean="0"/>
              <a:t>Kupónový </a:t>
            </a:r>
            <a:r>
              <a:rPr lang="cs-CZ" sz="3500" dirty="0"/>
              <a:t>arch k listinnému dluhopisu musí být vydán současně s vydáním dluhopisu, a to se samostatným kupónem pro každý jednotlivý </a:t>
            </a:r>
            <a:r>
              <a:rPr lang="cs-CZ" sz="3500" dirty="0" smtClean="0"/>
              <a:t>výnos.</a:t>
            </a:r>
          </a:p>
          <a:p>
            <a:endParaRPr lang="cs-CZ" sz="3500" dirty="0" smtClean="0"/>
          </a:p>
          <a:p>
            <a:r>
              <a:rPr lang="cs-CZ" sz="3500" i="1" dirty="0" smtClean="0"/>
              <a:t>OZ: § 523 (1</a:t>
            </a:r>
            <a:r>
              <a:rPr lang="cs-CZ" sz="3500" i="1" dirty="0"/>
              <a:t>) Je-li s cenným papírem spojeno právo na výnos, lze pro uplatnění tohoto práva vydat kupón jako cenný papír na doručitele; kupóny se vydávají v kupónovém archu. Je-li součástí kupónového archu talón, vyplývá z něho právo na vydání nového kupónového archu; </a:t>
            </a:r>
            <a:r>
              <a:rPr lang="cs-CZ" sz="3500" b="1" i="1" dirty="0"/>
              <a:t>talón však není cenným papírem</a:t>
            </a:r>
            <a:r>
              <a:rPr lang="cs-CZ" sz="3500" i="1" dirty="0" smtClean="0"/>
              <a:t>. (</a:t>
            </a:r>
            <a:r>
              <a:rPr lang="cs-CZ" sz="3500" i="1" dirty="0"/>
              <a:t>2) Kupón musí obsahovat alespoň údaje </a:t>
            </a:r>
            <a:r>
              <a:rPr lang="cs-CZ" sz="3500" i="1" dirty="0" smtClean="0"/>
              <a:t>o a</a:t>
            </a:r>
            <a:r>
              <a:rPr lang="cs-CZ" sz="3500" i="1" dirty="0"/>
              <a:t>) druhu a emitentovi cenného papíru, ke kterému byl vydán; byl-li kupón vydán k cennému papíru, vyžaduje se i jeho číselné </a:t>
            </a:r>
            <a:r>
              <a:rPr lang="cs-CZ" sz="3500" i="1" dirty="0" smtClean="0"/>
              <a:t>označení, b</a:t>
            </a:r>
            <a:r>
              <a:rPr lang="cs-CZ" sz="3500" i="1" dirty="0"/>
              <a:t>) výši výnosu nebo způsobu jejího určení </a:t>
            </a:r>
            <a:r>
              <a:rPr lang="cs-CZ" sz="3500" i="1" dirty="0" smtClean="0"/>
              <a:t>a c</a:t>
            </a:r>
            <a:r>
              <a:rPr lang="cs-CZ" sz="3500" i="1" dirty="0"/>
              <a:t>) datu a místu uplatnění práva na výnos.</a:t>
            </a:r>
          </a:p>
          <a:p>
            <a:endParaRPr lang="cs-CZ" dirty="0"/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78469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„Korporátní aspekty“ dluhopisů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5320" y="1268414"/>
            <a:ext cx="10698480" cy="590200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cs-CZ" altLang="cs-CZ" sz="3000" dirty="0"/>
              <a:t>Schůze vlastníků </a:t>
            </a:r>
            <a:r>
              <a:rPr lang="cs-CZ" altLang="cs-CZ" sz="3000" dirty="0" smtClean="0"/>
              <a:t>dluhopisů</a:t>
            </a:r>
          </a:p>
          <a:p>
            <a:pPr eaLnBrk="1" hangingPunct="1">
              <a:defRPr/>
            </a:pPr>
            <a:r>
              <a:rPr lang="cs-CZ" altLang="cs-CZ" sz="3000" dirty="0" smtClean="0"/>
              <a:t>Povinnost </a:t>
            </a:r>
            <a:r>
              <a:rPr lang="cs-CZ" altLang="cs-CZ" sz="3000" dirty="0"/>
              <a:t>svolat schůzi emitentem v závažných případech – </a:t>
            </a:r>
            <a:r>
              <a:rPr lang="cs-CZ" altLang="cs-CZ" sz="3000" b="1" dirty="0"/>
              <a:t>změn zásadní povahy</a:t>
            </a:r>
            <a:r>
              <a:rPr lang="cs-CZ" altLang="cs-CZ" sz="3000" dirty="0"/>
              <a:t>, srov. § 21 </a:t>
            </a:r>
            <a:r>
              <a:rPr lang="cs-CZ" altLang="cs-CZ" sz="3000" dirty="0" err="1" smtClean="0"/>
              <a:t>DluhZ</a:t>
            </a:r>
            <a:r>
              <a:rPr lang="cs-CZ" altLang="cs-CZ" sz="3000" dirty="0" smtClean="0"/>
              <a:t>:</a:t>
            </a:r>
          </a:p>
          <a:p>
            <a:pPr lvl="1"/>
            <a:r>
              <a:rPr lang="cs-CZ" sz="3000" i="1" dirty="0"/>
              <a:t>a)</a:t>
            </a:r>
            <a:r>
              <a:rPr lang="cs-CZ" sz="3000" dirty="0"/>
              <a:t> návrhu změn emisních podmínek, pokud se její souhlas ke změně emisních podmínek vyžaduje,</a:t>
            </a:r>
          </a:p>
          <a:p>
            <a:pPr lvl="1"/>
            <a:r>
              <a:rPr lang="cs-CZ" sz="3000" i="1" dirty="0"/>
              <a:t>b)</a:t>
            </a:r>
            <a:r>
              <a:rPr lang="cs-CZ" sz="3000" dirty="0"/>
              <a:t> ukončení činnosti agenta pro zajištění v souladu se smlouvou podle § 20 odst. 1,</a:t>
            </a:r>
          </a:p>
          <a:p>
            <a:pPr lvl="1"/>
            <a:r>
              <a:rPr lang="cs-CZ" sz="3000" i="1" dirty="0"/>
              <a:t>c)</a:t>
            </a:r>
            <a:r>
              <a:rPr lang="cs-CZ" sz="3000" dirty="0"/>
              <a:t> požadavku na změnu v osobě agenta pro zajištění ze strany vlastníků dluhopisů, jejichž jmenovitá hodnota představuje alespoň 5 % celkové jmenovité hodnoty dané emise dluhopisů,</a:t>
            </a:r>
          </a:p>
          <a:p>
            <a:pPr lvl="1"/>
            <a:r>
              <a:rPr lang="cs-CZ" sz="3000" i="1" dirty="0"/>
              <a:t>d)</a:t>
            </a:r>
            <a:r>
              <a:rPr lang="cs-CZ" sz="3000" dirty="0"/>
              <a:t> dalších situací, které vymezují emisní podmínky,</a:t>
            </a:r>
          </a:p>
          <a:p>
            <a:pPr lvl="1"/>
            <a:r>
              <a:rPr lang="cs-CZ" sz="3000" dirty="0"/>
              <a:t>(dále jen "změny zásadní povahy").</a:t>
            </a:r>
          </a:p>
          <a:p>
            <a:pPr lvl="2" algn="just">
              <a:defRPr/>
            </a:pPr>
            <a:endParaRPr lang="cs-CZ" altLang="cs-CZ" sz="3000" dirty="0"/>
          </a:p>
          <a:p>
            <a:pPr lvl="1" algn="just">
              <a:defRPr/>
            </a:pPr>
            <a:r>
              <a:rPr lang="cs-CZ" sz="3000" dirty="0" smtClean="0"/>
              <a:t>Jestliže </a:t>
            </a:r>
            <a:r>
              <a:rPr lang="cs-CZ" sz="3000" dirty="0"/>
              <a:t>schůze vlastníků souhlasila se změnami zásadní povahy, může osoba, která byla vlastníkem dluhopisu k rozhodnému dni pro účast na schůzi vlastníků a podle zápisu </a:t>
            </a:r>
            <a:r>
              <a:rPr lang="cs-CZ" sz="3000" b="1" dirty="0"/>
              <a:t>hlasovala na schůzi proti návrhu nebo se schůze nezúčastnila</a:t>
            </a:r>
            <a:r>
              <a:rPr lang="cs-CZ" sz="3000" dirty="0"/>
              <a:t>, požádat o </a:t>
            </a:r>
            <a:r>
              <a:rPr lang="cs-CZ" sz="3000" b="1" dirty="0"/>
              <a:t>předčasné splacení </a:t>
            </a:r>
            <a:r>
              <a:rPr lang="cs-CZ" sz="3000" dirty="0"/>
              <a:t>jmenovité hodnoty dluhopisu včetně poměrného výnosu</a:t>
            </a:r>
            <a:r>
              <a:rPr lang="cs-CZ" sz="30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8567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Společný zástupce vlastníků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55320" y="1268414"/>
            <a:ext cx="10698480" cy="5902006"/>
          </a:xfrm>
        </p:spPr>
        <p:txBody>
          <a:bodyPr>
            <a:normAutofit/>
          </a:bodyPr>
          <a:lstStyle/>
          <a:p>
            <a:pPr lvl="2" algn="just">
              <a:defRPr/>
            </a:pPr>
            <a:endParaRPr lang="cs-CZ" altLang="cs-CZ" sz="3000" dirty="0"/>
          </a:p>
          <a:p>
            <a:pPr lvl="1" algn="just">
              <a:defRPr/>
            </a:pPr>
            <a:r>
              <a:rPr lang="cs-CZ" sz="3200" dirty="0" smtClean="0"/>
              <a:t>Dříve: ke </a:t>
            </a:r>
            <a:r>
              <a:rPr lang="cs-CZ" sz="3200" dirty="0"/>
              <a:t>jmenování souhlas vlastníků </a:t>
            </a:r>
            <a:r>
              <a:rPr lang="cs-CZ" sz="3200" dirty="0" smtClean="0"/>
              <a:t>dluhopisů</a:t>
            </a:r>
          </a:p>
          <a:p>
            <a:pPr lvl="1" algn="just">
              <a:defRPr/>
            </a:pPr>
            <a:r>
              <a:rPr lang="cs-CZ" sz="3200" dirty="0" smtClean="0"/>
              <a:t>Nově: společný </a:t>
            </a:r>
            <a:r>
              <a:rPr lang="cs-CZ" sz="3200" dirty="0"/>
              <a:t>zástupce </a:t>
            </a:r>
            <a:r>
              <a:rPr lang="cs-CZ" sz="3200" b="1" dirty="0"/>
              <a:t>jmenován ještě před vydáním dluhopisů</a:t>
            </a:r>
            <a:r>
              <a:rPr lang="cs-CZ" sz="3200" dirty="0"/>
              <a:t> na základě dohody mezi emitentem dluhopisů a společným </a:t>
            </a:r>
            <a:r>
              <a:rPr lang="cs-CZ" sz="3200" dirty="0" smtClean="0"/>
              <a:t>zástupcem</a:t>
            </a:r>
          </a:p>
          <a:p>
            <a:pPr lvl="1" algn="just">
              <a:defRPr/>
            </a:pPr>
            <a:r>
              <a:rPr lang="cs-CZ" sz="3200" dirty="0" smtClean="0"/>
              <a:t>Schůze </a:t>
            </a:r>
            <a:r>
              <a:rPr lang="cs-CZ" sz="3200" dirty="0"/>
              <a:t>vlastníků </a:t>
            </a:r>
            <a:r>
              <a:rPr lang="cs-CZ" sz="3200" dirty="0" smtClean="0"/>
              <a:t>dluhopisů: </a:t>
            </a:r>
            <a:r>
              <a:rPr lang="cs-CZ" sz="3200" b="1" dirty="0" smtClean="0"/>
              <a:t>povinnost chránit </a:t>
            </a:r>
            <a:r>
              <a:rPr lang="cs-CZ" sz="3200" b="1" dirty="0"/>
              <a:t>zájmy vlastníků dluhopisů</a:t>
            </a:r>
            <a:r>
              <a:rPr lang="cs-CZ" sz="3200" dirty="0"/>
              <a:t>, zejména uplatňovat jejich práva vůči emitentovi a kontrolovat plnění emisních podmínek. </a:t>
            </a:r>
            <a:endParaRPr lang="cs-CZ" sz="3200" dirty="0" smtClean="0"/>
          </a:p>
          <a:p>
            <a:pPr lvl="1" algn="just">
              <a:defRPr/>
            </a:pPr>
            <a:r>
              <a:rPr lang="cs-CZ" sz="3200" dirty="0" smtClean="0"/>
              <a:t>Společný </a:t>
            </a:r>
            <a:r>
              <a:rPr lang="cs-CZ" sz="3200" dirty="0"/>
              <a:t>zástupce může </a:t>
            </a:r>
            <a:r>
              <a:rPr lang="cs-CZ" sz="3200" dirty="0" smtClean="0"/>
              <a:t>být identický s agentem </a:t>
            </a:r>
            <a:r>
              <a:rPr lang="cs-CZ" sz="3200" dirty="0"/>
              <a:t>pro zajištění.</a:t>
            </a:r>
            <a:endParaRPr lang="cs-CZ" altLang="cs-CZ" sz="3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3486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Agent pro zajištění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5709" y="1417320"/>
            <a:ext cx="11074400" cy="5334462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cs-CZ" b="1" dirty="0" smtClean="0"/>
              <a:t>osoba</a:t>
            </a:r>
            <a:r>
              <a:rPr lang="cs-CZ" b="1" dirty="0"/>
              <a:t>, která zastupuje všechny vlastníky dluhopisů při zřízení a realizaci </a:t>
            </a:r>
            <a:r>
              <a:rPr lang="cs-CZ" b="1" dirty="0" smtClean="0"/>
              <a:t>zajištění</a:t>
            </a:r>
          </a:p>
          <a:p>
            <a:pPr>
              <a:defRPr/>
            </a:pPr>
            <a:r>
              <a:rPr lang="cs-CZ" dirty="0"/>
              <a:t>s</a:t>
            </a:r>
            <a:r>
              <a:rPr lang="cs-CZ" dirty="0" smtClean="0"/>
              <a:t>tává se </a:t>
            </a:r>
            <a:r>
              <a:rPr lang="cs-CZ" b="1" dirty="0"/>
              <a:t>zástavním věřitelem</a:t>
            </a:r>
            <a:r>
              <a:rPr lang="cs-CZ" dirty="0"/>
              <a:t> při zřízení zástavního práva, například k nemovité </a:t>
            </a:r>
            <a:r>
              <a:rPr lang="cs-CZ" dirty="0" smtClean="0"/>
              <a:t>věci</a:t>
            </a:r>
          </a:p>
          <a:p>
            <a:pPr>
              <a:defRPr/>
            </a:pPr>
            <a:r>
              <a:rPr lang="cs-CZ" dirty="0" smtClean="0"/>
              <a:t>Bez něj by </a:t>
            </a:r>
            <a:r>
              <a:rPr lang="cs-CZ" dirty="0"/>
              <a:t>nebylo možné vydat zajištěné dluhopisy, </a:t>
            </a:r>
            <a:r>
              <a:rPr lang="cs-CZ" dirty="0" smtClean="0"/>
              <a:t>odpadá </a:t>
            </a:r>
            <a:r>
              <a:rPr lang="cs-CZ" dirty="0"/>
              <a:t>nutnost zapisovat do příslušného rejstříku (typicky katastr nemovitostí) všechny vlastníky dluhopisů.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V </a:t>
            </a:r>
            <a:r>
              <a:rPr lang="cs-CZ" dirty="0"/>
              <a:t>případě selhání emitenta pak nemusí plnění ze zajištění vymáhat každý z vlastníků dluhopisů samostatně a za všechny jedná agent pro zajištění.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Odpadá </a:t>
            </a:r>
            <a:r>
              <a:rPr lang="cs-CZ" dirty="0"/>
              <a:t>nutnost neustále svolávat schůze vlastníků dluhopisů a dohadovat se na společném postupu (instruktáž ze strany schůze vlastníků ovšem není vyloučena).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Vykonává práva věřitele, </a:t>
            </a:r>
            <a:r>
              <a:rPr lang="cs-CZ" dirty="0"/>
              <a:t>získaný </a:t>
            </a:r>
            <a:r>
              <a:rPr lang="cs-CZ" dirty="0" smtClean="0"/>
              <a:t>výtěžek rozděluje </a:t>
            </a:r>
            <a:r>
              <a:rPr lang="cs-CZ" dirty="0"/>
              <a:t>mezi jednotlivé </a:t>
            </a:r>
            <a:r>
              <a:rPr lang="cs-CZ" dirty="0" smtClean="0"/>
              <a:t>vlastníky.</a:t>
            </a:r>
            <a:r>
              <a:rPr lang="cs-CZ" altLang="cs-CZ" dirty="0"/>
              <a:t>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  <p:pic>
        <p:nvPicPr>
          <p:cNvPr id="54276" name="Picture 5" descr="MCBD05083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4456" y="0"/>
            <a:ext cx="1762125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40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Pochybnosti o právech spojených s dluhopisem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20000" y="1783080"/>
            <a:ext cx="10466160" cy="5181600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defRPr/>
            </a:pPr>
            <a:r>
              <a:rPr lang="cs-CZ" altLang="cs-CZ" sz="3100" dirty="0"/>
              <a:t>§ 12 </a:t>
            </a:r>
            <a:r>
              <a:rPr lang="cs-CZ" altLang="cs-CZ" sz="3100" dirty="0" err="1"/>
              <a:t>DluhZ</a:t>
            </a:r>
            <a:endParaRPr lang="cs-CZ" altLang="cs-CZ" sz="3100" dirty="0"/>
          </a:p>
          <a:p>
            <a:pPr algn="just">
              <a:defRPr/>
            </a:pPr>
            <a:r>
              <a:rPr lang="cs-CZ" altLang="cs-CZ" sz="3100" dirty="0"/>
              <a:t>V případě pochybnosti o obsahu zvláštního práva spojeného s dluhopisem může soud na návrh vlastníka dluhopisu,</a:t>
            </a:r>
          </a:p>
          <a:p>
            <a:pPr lvl="1" algn="just">
              <a:buFont typeface="Wingdings 3" panose="05040102010807070707" pitchFamily="18" charset="2"/>
              <a:buNone/>
              <a:defRPr/>
            </a:pPr>
            <a:r>
              <a:rPr lang="cs-CZ" altLang="cs-CZ" sz="3100" i="1" dirty="0"/>
              <a:t>a)</a:t>
            </a:r>
            <a:r>
              <a:rPr lang="cs-CZ" altLang="cs-CZ" sz="3100" dirty="0"/>
              <a:t> rozhodnout jaké zvláštní právo je s dluhopisem spojeno, je-li z okolností zřejmé, že takové právo vyjadřuje vůli obsaženou v emisních podmínkách nebo je této vůli obsahově nejbližší, nebo</a:t>
            </a:r>
          </a:p>
          <a:p>
            <a:pPr lvl="1" algn="just">
              <a:buFont typeface="Wingdings 3" panose="05040102010807070707" pitchFamily="18" charset="2"/>
              <a:buNone/>
              <a:defRPr/>
            </a:pPr>
            <a:r>
              <a:rPr lang="cs-CZ" altLang="cs-CZ" sz="3100" i="1" dirty="0"/>
              <a:t>b)</a:t>
            </a:r>
            <a:r>
              <a:rPr lang="cs-CZ" altLang="cs-CZ" sz="3100" dirty="0"/>
              <a:t> </a:t>
            </a:r>
            <a:r>
              <a:rPr lang="cs-CZ" altLang="cs-CZ" sz="3100" dirty="0" smtClean="0"/>
              <a:t>nebo </a:t>
            </a:r>
            <a:r>
              <a:rPr lang="cs-CZ" altLang="cs-CZ" sz="3100" dirty="0"/>
              <a:t>rozhodnout, že dluhopis je dluhopis, se kterým </a:t>
            </a:r>
            <a:r>
              <a:rPr lang="cs-CZ" altLang="cs-CZ" sz="3100" b="1" dirty="0"/>
              <a:t>není spojeno </a:t>
            </a:r>
            <a:r>
              <a:rPr lang="cs-CZ" altLang="cs-CZ" sz="3100" dirty="0"/>
              <a:t>zvláštní právo</a:t>
            </a:r>
            <a:r>
              <a:rPr lang="cs-CZ" altLang="cs-CZ" sz="3100" dirty="0" smtClean="0"/>
              <a:t>. – následně odkup, l</a:t>
            </a:r>
            <a:r>
              <a:rPr lang="cs-CZ" sz="3100" dirty="0" smtClean="0"/>
              <a:t>edaže </a:t>
            </a:r>
            <a:r>
              <a:rPr lang="cs-CZ" sz="3100" dirty="0"/>
              <a:t>byla pochybnost zřejmá již v době, kdy vlastník dluhopis získal.</a:t>
            </a:r>
            <a:endParaRPr lang="cs-CZ" altLang="cs-CZ" sz="3100" dirty="0"/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09516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20000" y="472440"/>
            <a:ext cx="10753200" cy="699136"/>
          </a:xfrm>
        </p:spPr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Systematika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1219201"/>
            <a:ext cx="11666220" cy="5478779"/>
          </a:xfrm>
        </p:spPr>
        <p:txBody>
          <a:bodyPr/>
          <a:lstStyle/>
          <a:p>
            <a:pPr algn="just"/>
            <a:r>
              <a:rPr lang="cs-CZ" altLang="cs-CZ" sz="2400" b="1" dirty="0"/>
              <a:t>1. část</a:t>
            </a:r>
            <a:r>
              <a:rPr lang="cs-CZ" altLang="cs-CZ" sz="2400" dirty="0"/>
              <a:t>, vymezení dluhopisů a jejich převodů (§ 2), náležitosti (§ 6), emisní podmínky a jejich změny (§ 8 – 10), dluhopisové programy (§ 11), vydání dluhopisu a vlastní dluhopisy (§ 15a), výnos a jeho vyplácení (§ 16 – 20) a schůzi vlastníků (§ 21 – 24);</a:t>
            </a:r>
          </a:p>
          <a:p>
            <a:pPr algn="just"/>
            <a:r>
              <a:rPr lang="cs-CZ" altLang="cs-CZ" sz="2400" b="1" dirty="0"/>
              <a:t>2. část</a:t>
            </a:r>
            <a:r>
              <a:rPr lang="cs-CZ" altLang="cs-CZ" sz="2400" dirty="0"/>
              <a:t>, úprava speciálních kategorií dluhopisů: státních dluhopisů a dluhopisů vydávaných Českou národní bankou (§ 25 – 26), komunálních dluhopisů (§ 27), krytých dluhopisů </a:t>
            </a:r>
            <a:r>
              <a:rPr lang="cs-CZ" altLang="cs-CZ" sz="2400" dirty="0" smtClean="0"/>
              <a:t>(včet </a:t>
            </a:r>
            <a:r>
              <a:rPr lang="cs-CZ" altLang="cs-CZ" sz="2400" dirty="0"/>
              <a:t>HZL, § 32 </a:t>
            </a:r>
            <a:r>
              <a:rPr lang="cs-CZ" altLang="cs-CZ" sz="2400" dirty="0" err="1"/>
              <a:t>an</a:t>
            </a:r>
            <a:r>
              <a:rPr lang="cs-CZ" altLang="cs-CZ" sz="2400" dirty="0"/>
              <a:t>.), vyměnitelných a prioritních dluhopisů (§ 33), podřízených dluhopisů (§ 34) a sběrných dluhopisů (§ 36);</a:t>
            </a:r>
          </a:p>
          <a:p>
            <a:pPr algn="just"/>
            <a:r>
              <a:rPr lang="cs-CZ" altLang="cs-CZ" sz="2400" b="1" dirty="0"/>
              <a:t>3.  část</a:t>
            </a:r>
            <a:r>
              <a:rPr lang="cs-CZ" altLang="cs-CZ" sz="2400" dirty="0"/>
              <a:t>, dozor u komunálních dluhopisů;</a:t>
            </a:r>
          </a:p>
          <a:p>
            <a:pPr algn="just"/>
            <a:r>
              <a:rPr lang="cs-CZ" altLang="cs-CZ" sz="2400" b="1" dirty="0"/>
              <a:t>4 část</a:t>
            </a:r>
            <a:r>
              <a:rPr lang="cs-CZ" altLang="cs-CZ" sz="2400" dirty="0"/>
              <a:t>, promlčení práv z dluhopisů a kupónů (10 let) a </a:t>
            </a:r>
            <a:r>
              <a:rPr lang="cs-CZ" altLang="cs-CZ" sz="2400" dirty="0" smtClean="0"/>
              <a:t>závěrečná </a:t>
            </a:r>
            <a:r>
              <a:rPr lang="cs-CZ" altLang="cs-CZ" sz="2400" dirty="0"/>
              <a:t>ustanovení.</a:t>
            </a:r>
          </a:p>
          <a:p>
            <a:pPr algn="just"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5449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Zvláštní druhy dluhopisů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91540" y="1487055"/>
            <a:ext cx="10058400" cy="5264727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cs-CZ" altLang="cs-CZ" dirty="0" smtClean="0"/>
              <a:t>Státní dluhopisy (§ 25)</a:t>
            </a:r>
          </a:p>
          <a:p>
            <a:pPr lvl="1" eaLnBrk="1" hangingPunct="1">
              <a:defRPr/>
            </a:pPr>
            <a:r>
              <a:rPr lang="cs-CZ" altLang="cs-CZ" sz="2600" dirty="0"/>
              <a:t>Státní pokladniční poukázky</a:t>
            </a:r>
          </a:p>
          <a:p>
            <a:pPr eaLnBrk="1" hangingPunct="1">
              <a:defRPr/>
            </a:pPr>
            <a:r>
              <a:rPr lang="cs-CZ" altLang="cs-CZ" dirty="0" smtClean="0"/>
              <a:t>Poukázky České národní banky</a:t>
            </a:r>
          </a:p>
          <a:p>
            <a:pPr eaLnBrk="1" hangingPunct="1">
              <a:defRPr/>
            </a:pPr>
            <a:r>
              <a:rPr lang="cs-CZ" altLang="cs-CZ" dirty="0" smtClean="0"/>
              <a:t>Komunální dluhopisy </a:t>
            </a:r>
          </a:p>
          <a:p>
            <a:pPr eaLnBrk="1" hangingPunct="1">
              <a:defRPr/>
            </a:pPr>
            <a:r>
              <a:rPr lang="cs-CZ" altLang="cs-CZ" dirty="0" smtClean="0"/>
              <a:t>Kryté dluhopisy</a:t>
            </a:r>
          </a:p>
          <a:p>
            <a:pPr eaLnBrk="1" hangingPunct="1">
              <a:defRPr/>
            </a:pPr>
            <a:r>
              <a:rPr lang="cs-CZ" altLang="cs-CZ" dirty="0" smtClean="0"/>
              <a:t>Konvertibilní dluhopisy</a:t>
            </a:r>
          </a:p>
          <a:p>
            <a:pPr eaLnBrk="1" hangingPunct="1">
              <a:defRPr/>
            </a:pPr>
            <a:r>
              <a:rPr lang="cs-CZ" altLang="cs-CZ" dirty="0" smtClean="0"/>
              <a:t>Prioritní dluhopisy</a:t>
            </a:r>
          </a:p>
          <a:p>
            <a:pPr eaLnBrk="1" hangingPunct="1">
              <a:defRPr/>
            </a:pPr>
            <a:r>
              <a:rPr lang="cs-CZ" altLang="cs-CZ" dirty="0" smtClean="0"/>
              <a:t>Podřízené dluhopisy</a:t>
            </a:r>
          </a:p>
          <a:p>
            <a:pPr algn="just" eaLnBrk="1" hangingPunct="1">
              <a:lnSpc>
                <a:spcPct val="80000"/>
              </a:lnSpc>
              <a:defRPr/>
            </a:pP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 smtClean="0"/>
              <a:t>Státní </a:t>
            </a:r>
            <a:r>
              <a:rPr lang="cs-CZ" sz="2000" dirty="0"/>
              <a:t>dluhopisy s dobou splatnosti do 1 roku včetně se označují jako státní pokladniční poukázky. </a:t>
            </a:r>
            <a:endParaRPr lang="cs-CZ" sz="2000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 smtClean="0"/>
              <a:t>Dluhopisy </a:t>
            </a:r>
            <a:r>
              <a:rPr lang="cs-CZ" sz="2000" dirty="0"/>
              <a:t>vydávané Českou národní bankou se splatností do 1 roku včetně se označují jako poukázky České národní banky.</a:t>
            </a: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0873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Komunální dluhopisy (§ 27)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1980" y="1539240"/>
            <a:ext cx="10469880" cy="4690111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defRPr/>
            </a:pPr>
            <a:r>
              <a:rPr lang="cs-CZ" altLang="cs-CZ" dirty="0"/>
              <a:t>Dluhopisy vydávané územním samosprávným celkem</a:t>
            </a:r>
          </a:p>
          <a:p>
            <a:pPr algn="just" eaLnBrk="1" hangingPunct="1">
              <a:defRPr/>
            </a:pPr>
            <a:r>
              <a:rPr lang="cs-CZ" altLang="cs-CZ" dirty="0"/>
              <a:t>Součástí názvu tohoto druhu dluhopisu je označení komunální. Jiné dluhopisy nesmí toto označení obsahovat</a:t>
            </a:r>
          </a:p>
          <a:p>
            <a:pPr algn="just" eaLnBrk="1" hangingPunct="1">
              <a:defRPr/>
            </a:pPr>
            <a:r>
              <a:rPr lang="cs-CZ" altLang="cs-CZ" dirty="0"/>
              <a:t>K vydání komunálních dluhopisů je nutný </a:t>
            </a:r>
            <a:r>
              <a:rPr lang="cs-CZ" altLang="cs-CZ" u="sng" dirty="0"/>
              <a:t>předchozí souhlas MF</a:t>
            </a:r>
            <a:r>
              <a:rPr lang="cs-CZ" altLang="cs-CZ" dirty="0"/>
              <a:t>. </a:t>
            </a:r>
          </a:p>
          <a:p>
            <a:pPr algn="just" eaLnBrk="1" hangingPunct="1">
              <a:defRPr/>
            </a:pPr>
            <a:r>
              <a:rPr lang="cs-CZ" altLang="cs-CZ" dirty="0"/>
              <a:t>Ministerstvo souhlas neudělí, dospěje-li k názoru, že ekonomická situace územního samosprávného celku neumožňuje splnění závazků spojených s vydáním komunálních dluhopisů.</a:t>
            </a:r>
          </a:p>
          <a:p>
            <a:pPr algn="just" eaLnBrk="1" hangingPunct="1">
              <a:defRPr/>
            </a:pPr>
            <a:r>
              <a:rPr lang="cs-CZ" altLang="cs-CZ" dirty="0"/>
              <a:t>Uvedený režim se vztahuje i na </a:t>
            </a:r>
            <a:r>
              <a:rPr lang="cs-CZ" altLang="cs-CZ" dirty="0" err="1"/>
              <a:t>na</a:t>
            </a:r>
            <a:r>
              <a:rPr lang="cs-CZ" altLang="cs-CZ" dirty="0"/>
              <a:t> komunální dluhopisy vydávané v zahraničí</a:t>
            </a: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  <p:pic>
        <p:nvPicPr>
          <p:cNvPr id="52228" name="Picture 4" descr="MCj033924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476" y="5322888"/>
            <a:ext cx="904875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677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Kryté dluhopisy (§ 28 </a:t>
            </a:r>
            <a:r>
              <a:rPr lang="cs-CZ" altLang="cs-CZ" dirty="0" err="1" smtClean="0">
                <a:solidFill>
                  <a:srgbClr val="7B9899"/>
                </a:solidFill>
              </a:rPr>
              <a:t>an</a:t>
            </a:r>
            <a:r>
              <a:rPr lang="cs-CZ" altLang="cs-CZ" dirty="0" smtClean="0">
                <a:solidFill>
                  <a:srgbClr val="7B9899"/>
                </a:solidFill>
              </a:rPr>
              <a:t>.)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7700" y="1268414"/>
            <a:ext cx="10302240" cy="4960937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cs-CZ" altLang="cs-CZ" dirty="0" smtClean="0"/>
              <a:t>Omezený okruh emitentů</a:t>
            </a:r>
          </a:p>
          <a:p>
            <a:pPr lvl="1" eaLnBrk="1" hangingPunct="1">
              <a:defRPr/>
            </a:pPr>
            <a:r>
              <a:rPr lang="cs-CZ" altLang="cs-CZ" dirty="0" smtClean="0"/>
              <a:t>pouze banky</a:t>
            </a:r>
          </a:p>
          <a:p>
            <a:pPr>
              <a:defRPr/>
            </a:pPr>
            <a:r>
              <a:rPr lang="cs-CZ" dirty="0" smtClean="0"/>
              <a:t>hypoteční zástavní listy (§ </a:t>
            </a:r>
            <a:r>
              <a:rPr lang="cs-CZ" dirty="0"/>
              <a:t>28b odst. </a:t>
            </a:r>
            <a:r>
              <a:rPr lang="cs-CZ" dirty="0" smtClean="0"/>
              <a:t>1)</a:t>
            </a:r>
          </a:p>
          <a:p>
            <a:pPr>
              <a:defRPr/>
            </a:pPr>
            <a:r>
              <a:rPr lang="cs-CZ" dirty="0" smtClean="0"/>
              <a:t>veřejnoprávní zástavní listy </a:t>
            </a:r>
            <a:r>
              <a:rPr lang="cs-CZ" dirty="0"/>
              <a:t>(§ 28b odst. 2</a:t>
            </a:r>
            <a:r>
              <a:rPr lang="cs-CZ" dirty="0" smtClean="0"/>
              <a:t>)</a:t>
            </a:r>
          </a:p>
          <a:p>
            <a:pPr>
              <a:defRPr/>
            </a:pPr>
            <a:r>
              <a:rPr lang="cs-CZ" dirty="0" smtClean="0"/>
              <a:t>smíšené zástavní listy </a:t>
            </a:r>
            <a:r>
              <a:rPr lang="cs-CZ" dirty="0"/>
              <a:t>(§ 28b odst. 3</a:t>
            </a:r>
            <a:r>
              <a:rPr lang="cs-CZ" dirty="0" smtClean="0"/>
              <a:t>)</a:t>
            </a:r>
            <a:r>
              <a:rPr lang="cs-CZ" altLang="cs-CZ" dirty="0"/>
              <a:t>	</a:t>
            </a:r>
            <a:endParaRPr lang="cs-CZ" altLang="cs-CZ" dirty="0" smtClean="0"/>
          </a:p>
          <a:p>
            <a:pPr>
              <a:defRPr/>
            </a:pPr>
            <a:r>
              <a:rPr lang="cs-CZ" dirty="0"/>
              <a:t>dvojí možnost uspokojení </a:t>
            </a:r>
            <a:r>
              <a:rPr lang="cs-CZ" dirty="0" smtClean="0"/>
              <a:t>pohledávky </a:t>
            </a:r>
            <a:r>
              <a:rPr lang="cs-CZ" dirty="0"/>
              <a:t>jednak z krycího portfolia, jednak u emitenta </a:t>
            </a:r>
            <a:r>
              <a:rPr lang="cs-CZ" dirty="0" smtClean="0"/>
              <a:t>– tzv. mechanismus </a:t>
            </a:r>
            <a:r>
              <a:rPr lang="cs-CZ" dirty="0"/>
              <a:t>„dvojího postihu“.</a:t>
            </a:r>
            <a:endParaRPr lang="cs-CZ" altLang="cs-CZ" dirty="0" smtClean="0"/>
          </a:p>
          <a:p>
            <a:pPr>
              <a:defRPr/>
            </a:pPr>
            <a:r>
              <a:rPr lang="cs-CZ" altLang="cs-CZ" dirty="0" smtClean="0"/>
              <a:t>Krycí </a:t>
            </a:r>
            <a:r>
              <a:rPr lang="cs-CZ" altLang="cs-CZ" dirty="0" smtClean="0"/>
              <a:t>portfolio a krycí blok</a:t>
            </a:r>
            <a:r>
              <a:rPr lang="cs-CZ" altLang="cs-CZ" dirty="0"/>
              <a:t>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  <p:pic>
        <p:nvPicPr>
          <p:cNvPr id="54276" name="Picture 5" descr="MCBD05083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76" y="368301"/>
            <a:ext cx="1762125" cy="154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097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Regulatorní význam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7700" y="1379220"/>
            <a:ext cx="10111740" cy="5120640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  <a:defRPr/>
            </a:pPr>
            <a:r>
              <a:rPr lang="cs-CZ" dirty="0" smtClean="0"/>
              <a:t>Kryté dluhopisy: dluhové nástroje </a:t>
            </a:r>
            <a:r>
              <a:rPr lang="cs-CZ" dirty="0"/>
              <a:t>s nízkým </a:t>
            </a:r>
            <a:r>
              <a:rPr lang="cs-CZ" dirty="0" smtClean="0"/>
              <a:t>rizikem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příznivější </a:t>
            </a:r>
            <a:r>
              <a:rPr lang="cs-CZ" dirty="0"/>
              <a:t>regulatorní kapitálové požadavky podle článku 129 nařízení č. 575/2013 ze dne 26. 6. 2013 o obezřetnostních požadavcích na úvěrové instituce a investiční podniky a o změně nařízení (EU) č. </a:t>
            </a:r>
            <a:r>
              <a:rPr lang="cs-CZ" dirty="0">
                <a:hlinkClick r:id="rId3"/>
              </a:rPr>
              <a:t>648/2012</a:t>
            </a:r>
            <a:r>
              <a:rPr lang="cs-CZ" dirty="0"/>
              <a:t> (CRR). </a:t>
            </a:r>
            <a:endParaRPr lang="cs-CZ" dirty="0" smtClean="0"/>
          </a:p>
          <a:p>
            <a:pPr>
              <a:buFontTx/>
              <a:buChar char="-"/>
              <a:defRPr/>
            </a:pPr>
            <a:r>
              <a:rPr lang="cs-CZ" dirty="0" smtClean="0"/>
              <a:t>Úvěrové </a:t>
            </a:r>
            <a:r>
              <a:rPr lang="cs-CZ" dirty="0"/>
              <a:t>instituce, které investují do krytých dluhopisů, jež splňují podmínky článku 129, smějí ve vztahu k těmto nástrojům držet nižší objem regulatorního </a:t>
            </a:r>
            <a:r>
              <a:rPr lang="cs-CZ" dirty="0" smtClean="0"/>
              <a:t>kapitálu (v dikci </a:t>
            </a:r>
            <a:r>
              <a:rPr lang="cs-CZ" dirty="0"/>
              <a:t>nařízení CRR </a:t>
            </a:r>
            <a:r>
              <a:rPr lang="cs-CZ" dirty="0" smtClean="0"/>
              <a:t>„</a:t>
            </a:r>
            <a:r>
              <a:rPr lang="cs-CZ" dirty="0"/>
              <a:t>preferenční rizikové váhy</a:t>
            </a:r>
            <a:r>
              <a:rPr lang="cs-CZ" dirty="0" smtClean="0"/>
              <a:t>“).</a:t>
            </a:r>
          </a:p>
          <a:p>
            <a:pPr>
              <a:buFontTx/>
              <a:buChar char="-"/>
              <a:defRPr/>
            </a:pPr>
            <a:r>
              <a:rPr lang="cs-CZ" dirty="0" smtClean="0"/>
              <a:t>Zvláštní režim krytých dluhopisů dle zák. č. 374/2015 </a:t>
            </a:r>
            <a:r>
              <a:rPr lang="cs-CZ" dirty="0"/>
              <a:t>Sb</a:t>
            </a:r>
            <a:r>
              <a:rPr lang="cs-CZ" dirty="0" smtClean="0"/>
              <a:t>. o </a:t>
            </a:r>
            <a:r>
              <a:rPr lang="cs-CZ" dirty="0"/>
              <a:t>ozdravných postupech a řešení krize na finančním trhu</a:t>
            </a:r>
            <a:r>
              <a:rPr lang="cs-CZ" altLang="cs-CZ" dirty="0"/>
              <a:t>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97837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Hlavní změny – ochrana před insolvencí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7699" y="1422400"/>
            <a:ext cx="10463646" cy="480695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Zahájení insolvenčního řízení vůči emitentovi, úpadek emitenta ani prohlášení konkursu na majetek emitenta krytých dluhopisů </a:t>
            </a:r>
            <a:r>
              <a:rPr lang="cs-CZ" dirty="0" smtClean="0"/>
              <a:t>nemají </a:t>
            </a:r>
            <a:r>
              <a:rPr lang="cs-CZ" dirty="0"/>
              <a:t>vliv na kryté bloky tohoto emitenta. </a:t>
            </a:r>
          </a:p>
          <a:p>
            <a:pPr>
              <a:defRPr/>
            </a:pPr>
            <a:r>
              <a:rPr lang="cs-CZ" dirty="0" smtClean="0"/>
              <a:t>Věci </a:t>
            </a:r>
            <a:r>
              <a:rPr lang="cs-CZ" dirty="0"/>
              <a:t>obsažené v </a:t>
            </a:r>
            <a:r>
              <a:rPr lang="cs-CZ" dirty="0" smtClean="0"/>
              <a:t>portfoliích </a:t>
            </a:r>
            <a:r>
              <a:rPr lang="cs-CZ" dirty="0"/>
              <a:t>nejsou součástí majetkové podstaty emitenta jako dlužníka v insolvenčním řízení. 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Nedochází k</a:t>
            </a:r>
            <a:r>
              <a:rPr lang="cs-CZ" dirty="0"/>
              <a:t> automatické akceleraci závazků z krytých dluhopisů.</a:t>
            </a:r>
            <a:r>
              <a:rPr lang="cs-CZ" altLang="cs-CZ" dirty="0"/>
              <a:t>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08599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Podřízené dluhopisy (§ 34)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94360" y="1268414"/>
            <a:ext cx="9571990" cy="4960937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defRPr/>
            </a:pPr>
            <a:r>
              <a:rPr lang="cs-CZ" altLang="cs-CZ" dirty="0" smtClean="0"/>
              <a:t>Podřízené dluhopisy jsou dluhopisy, kde v případě</a:t>
            </a:r>
          </a:p>
          <a:p>
            <a:pPr lvl="1" algn="just" eaLnBrk="1" hangingPunct="1">
              <a:defRPr/>
            </a:pPr>
            <a:r>
              <a:rPr lang="cs-CZ" altLang="cs-CZ" dirty="0" smtClean="0"/>
              <a:t> vstupu emitenta do likvidace,</a:t>
            </a:r>
          </a:p>
          <a:p>
            <a:pPr lvl="1" algn="just" eaLnBrk="1" hangingPunct="1">
              <a:defRPr/>
            </a:pPr>
            <a:r>
              <a:rPr lang="cs-CZ" altLang="cs-CZ" dirty="0" smtClean="0"/>
              <a:t>rozhodnutí o úpadku emitent, nebo</a:t>
            </a:r>
          </a:p>
          <a:p>
            <a:pPr lvl="1" algn="just" eaLnBrk="1" hangingPunct="1">
              <a:defRPr/>
            </a:pPr>
            <a:r>
              <a:rPr lang="cs-CZ" altLang="cs-CZ" dirty="0" smtClean="0"/>
              <a:t>je-li emitentem zahraniční osoba, též jiného obdobného opatření,</a:t>
            </a:r>
          </a:p>
          <a:p>
            <a:pPr algn="just" eaLnBrk="1" hangingPunct="1">
              <a:defRPr/>
            </a:pPr>
            <a:r>
              <a:rPr lang="cs-CZ" altLang="cs-CZ" dirty="0" smtClean="0"/>
              <a:t> budou uspokojeny pohledávky s nimi spojené až po uspokojení všech ostatních pohledávek, s výjimkou pohledávek, které jsou vázány stejnou nebo obdobnou podmínkou podřízenosti.</a:t>
            </a:r>
          </a:p>
          <a:p>
            <a:pPr algn="just" eaLnBrk="1" hangingPunct="1">
              <a:defRPr/>
            </a:pPr>
            <a:endParaRPr lang="cs-CZ" altLang="cs-CZ" dirty="0" smtClean="0"/>
          </a:p>
          <a:p>
            <a:pPr algn="just" eaLnBrk="1" hangingPunct="1">
              <a:defRPr/>
            </a:pPr>
            <a:r>
              <a:rPr lang="cs-CZ" altLang="cs-CZ" dirty="0" smtClean="0"/>
              <a:t>Podřízený dluhopis vydávaný v listinné podobě může znít pouze na jméno</a:t>
            </a:r>
          </a:p>
          <a:p>
            <a:pPr algn="just" eaLnBrk="1" hangingPunct="1">
              <a:defRPr/>
            </a:pPr>
            <a:endParaRPr lang="cs-CZ" altLang="cs-CZ" dirty="0" smtClean="0"/>
          </a:p>
          <a:p>
            <a:pPr algn="just" eaLnBrk="1" hangingPunct="1">
              <a:defRPr/>
            </a:pPr>
            <a:r>
              <a:rPr lang="cs-CZ" altLang="cs-CZ" dirty="0" smtClean="0"/>
              <a:t>„Nižší kvalitu“ nutno zřetelně vyznačit </a:t>
            </a:r>
          </a:p>
          <a:p>
            <a:pPr lvl="1" algn="just" eaLnBrk="1" hangingPunct="1">
              <a:defRPr/>
            </a:pPr>
            <a:r>
              <a:rPr lang="cs-CZ" altLang="cs-CZ" dirty="0" smtClean="0"/>
              <a:t>na listinném dluhopisu nebo v evidenci zaknihovaných dluhopisů a </a:t>
            </a:r>
          </a:p>
          <a:p>
            <a:pPr lvl="1" algn="just" eaLnBrk="1" hangingPunct="1">
              <a:defRPr/>
            </a:pPr>
            <a:r>
              <a:rPr lang="cs-CZ" altLang="cs-CZ" dirty="0" smtClean="0"/>
              <a:t>ve všech materiálech používaných k propagaci takového dluhopisu</a:t>
            </a:r>
            <a:r>
              <a:rPr lang="cs-CZ" altLang="cs-CZ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  <p:pic>
        <p:nvPicPr>
          <p:cNvPr id="58372" name="Picture 4" descr="MCj037024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1" y="304801"/>
            <a:ext cx="1825625" cy="137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15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Příklad textu z emisního prospektu České spořitelny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8640" y="1882140"/>
            <a:ext cx="10995660" cy="4347211"/>
          </a:xfrm>
        </p:spPr>
        <p:txBody>
          <a:bodyPr>
            <a:normAutofit fontScale="62500" lnSpcReduction="20000"/>
          </a:bodyPr>
          <a:lstStyle/>
          <a:p>
            <a:pPr marL="0" algn="just">
              <a:buNone/>
              <a:defRPr/>
            </a:pPr>
            <a:r>
              <a:rPr lang="cs-CZ" altLang="cs-CZ" sz="3400" dirty="0"/>
              <a:t>Dluhopisy jsou podřízenými dluhopisy ve smyslu ustanovení § 34 Zákona o dluhopisech. V souladu s tím mají v případě vstupu Emitenta do likvidace, prohlášení konkurzu na majetek Emitenta nebo povolení vyrovnání týkajícího se Emitenta pohledávky z Dluhopisů podřízené postavení vůči ostatním nepodřízeným pohledávkám za Emitentem a pohledávky z Dluhopisů budou uspokojeny až po uspokojení všech ostatních pohledávek za Emitentem, s výjimkou pohledávek, které jsou vázány stejnou nebo obdobnou podmínkou podřízenosti. </a:t>
            </a:r>
          </a:p>
          <a:p>
            <a:pPr marL="0" algn="just">
              <a:buNone/>
              <a:defRPr/>
            </a:pPr>
            <a:endParaRPr lang="cs-CZ" altLang="cs-CZ" sz="3400" dirty="0"/>
          </a:p>
          <a:p>
            <a:pPr marL="0" algn="just">
              <a:buNone/>
              <a:defRPr/>
            </a:pPr>
            <a:r>
              <a:rPr lang="cs-CZ" altLang="cs-CZ" sz="3400" dirty="0"/>
              <a:t>Investoři by měli zvážit určité rizikové faktory spojené s investicí do Dluhopisů. Tyto rizikové faktory jsou uvedeny v kapitole Základního prospektu „Rizikové faktory“.</a:t>
            </a: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14174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Příklad dluhopisu (bez kupónů)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936750" y="1268414"/>
            <a:ext cx="8229600" cy="496093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 3" panose="05040102010807070707" pitchFamily="18" charset="2"/>
              <a:buNone/>
              <a:defRPr/>
            </a:pPr>
            <a:endParaRPr lang="cs-CZ" altLang="cs-CZ" dirty="0" smtClean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  <p:pic>
        <p:nvPicPr>
          <p:cNvPr id="624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143000"/>
            <a:ext cx="8153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257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Novela zákona o dluhopisech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48640" y="1882140"/>
            <a:ext cx="10995660" cy="4347211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altLang="cs-CZ" sz="3400" dirty="0" smtClean="0"/>
              <a:t>„tipaři“</a:t>
            </a:r>
          </a:p>
          <a:p>
            <a:pPr marL="0" indent="0" algn="just">
              <a:buNone/>
              <a:defRPr/>
            </a:pPr>
            <a:r>
              <a:rPr lang="cs-CZ" altLang="cs-CZ" sz="3400" dirty="0" smtClean="0"/>
              <a:t>ISIN povinný pro všechny emise</a:t>
            </a:r>
          </a:p>
          <a:p>
            <a:pPr marL="162900" indent="-342900" algn="just">
              <a:buFontTx/>
              <a:buChar char="-"/>
              <a:defRPr/>
            </a:pPr>
            <a:endParaRPr lang="cs-CZ" altLang="cs-CZ" sz="2000" dirty="0"/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altLang="cs-CZ" sz="2000" dirty="0"/>
              <a:t>						</a:t>
            </a: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alt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4172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Novela 2012 – účinnost od 1. 8. 2012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6240" y="1257300"/>
            <a:ext cx="11254740" cy="5433060"/>
          </a:xfrm>
        </p:spPr>
        <p:txBody>
          <a:bodyPr/>
          <a:lstStyle/>
          <a:p>
            <a:pPr algn="just"/>
            <a:r>
              <a:rPr lang="cs-CZ" altLang="cs-CZ" sz="2400" dirty="0">
                <a:solidFill>
                  <a:srgbClr val="191919"/>
                </a:solidFill>
              </a:rPr>
              <a:t>Zrušena nutnost schvalování emisních podmínek dluhopisů </a:t>
            </a:r>
            <a:r>
              <a:rPr lang="cs-CZ" altLang="cs-CZ" sz="2400" dirty="0" smtClean="0">
                <a:solidFill>
                  <a:srgbClr val="191919"/>
                </a:solidFill>
              </a:rPr>
              <a:t>ČNB </a:t>
            </a:r>
            <a:endParaRPr lang="cs-CZ" altLang="cs-CZ" sz="2400" dirty="0">
              <a:solidFill>
                <a:srgbClr val="191919"/>
              </a:solidFill>
            </a:endParaRPr>
          </a:p>
          <a:p>
            <a:pPr algn="just"/>
            <a:r>
              <a:rPr lang="cs-CZ" altLang="cs-CZ" sz="2400" dirty="0">
                <a:solidFill>
                  <a:srgbClr val="191919"/>
                </a:solidFill>
              </a:rPr>
              <a:t>Odpadly </a:t>
            </a:r>
            <a:r>
              <a:rPr lang="cs-CZ" altLang="cs-CZ" sz="2400" dirty="0" smtClean="0">
                <a:solidFill>
                  <a:srgbClr val="191919"/>
                </a:solidFill>
              </a:rPr>
              <a:t>sankce</a:t>
            </a:r>
            <a:r>
              <a:rPr lang="cs-CZ" altLang="cs-CZ" sz="2400" dirty="0">
                <a:solidFill>
                  <a:srgbClr val="191919"/>
                </a:solidFill>
              </a:rPr>
              <a:t>, které mohla Česká národní banka uložit za neuveřejnění emisních podmínek (či jejich změn) nebo nesvolání schůze majitelů dluhopisů</a:t>
            </a:r>
          </a:p>
          <a:p>
            <a:pPr algn="just"/>
            <a:r>
              <a:rPr lang="cs-CZ" altLang="cs-CZ" sz="2400" dirty="0">
                <a:solidFill>
                  <a:srgbClr val="191919"/>
                </a:solidFill>
              </a:rPr>
              <a:t>Z </a:t>
            </a:r>
            <a:r>
              <a:rPr lang="cs-CZ" altLang="cs-CZ" sz="2400" dirty="0" err="1">
                <a:solidFill>
                  <a:srgbClr val="191919"/>
                </a:solidFill>
              </a:rPr>
              <a:t>DluhZ</a:t>
            </a:r>
            <a:r>
              <a:rPr lang="cs-CZ" altLang="cs-CZ" sz="2400" dirty="0">
                <a:solidFill>
                  <a:srgbClr val="191919"/>
                </a:solidFill>
              </a:rPr>
              <a:t> se stal předpis čistě soukromoprávní povahy. </a:t>
            </a:r>
          </a:p>
          <a:p>
            <a:pPr algn="just"/>
            <a:r>
              <a:rPr lang="cs-CZ" altLang="cs-CZ" sz="2400" dirty="0">
                <a:solidFill>
                  <a:srgbClr val="191919"/>
                </a:solidFill>
              </a:rPr>
              <a:t>To neplatí v případě, že vydání dluhopisů naplní znaky veřejné nabídky, event. bude žádáno o jejich přijetí k obchodování na burze – pak nutný prospekt a jeho schválení ČNB</a:t>
            </a:r>
          </a:p>
          <a:p>
            <a:pPr algn="just"/>
            <a:r>
              <a:rPr lang="cs-CZ" altLang="cs-CZ" sz="2400" dirty="0">
                <a:solidFill>
                  <a:srgbClr val="191919"/>
                </a:solidFill>
              </a:rPr>
              <a:t>Ingerence České národní banky ve výsledku budou ušetřeny pouze ty emise dluhopisů, které nejsou nabízeny širšímu publiku (typicky jde o </a:t>
            </a:r>
            <a:r>
              <a:rPr lang="cs-CZ" altLang="cs-CZ" sz="2400" dirty="0" err="1">
                <a:solidFill>
                  <a:srgbClr val="191919"/>
                </a:solidFill>
              </a:rPr>
              <a:t>private</a:t>
            </a:r>
            <a:r>
              <a:rPr lang="cs-CZ" altLang="cs-CZ" sz="2400" dirty="0">
                <a:solidFill>
                  <a:srgbClr val="191919"/>
                </a:solidFill>
              </a:rPr>
              <a:t> </a:t>
            </a:r>
            <a:r>
              <a:rPr lang="cs-CZ" altLang="cs-CZ" sz="2400" dirty="0" err="1">
                <a:solidFill>
                  <a:srgbClr val="191919"/>
                </a:solidFill>
              </a:rPr>
              <a:t>placement</a:t>
            </a:r>
            <a:r>
              <a:rPr lang="cs-CZ" altLang="cs-CZ" sz="2400" dirty="0">
                <a:solidFill>
                  <a:srgbClr val="191919"/>
                </a:solidFill>
              </a:rPr>
              <a:t>). Výjimka – komunální dluhopisy (</a:t>
            </a:r>
            <a:r>
              <a:rPr lang="cs-CZ" altLang="cs-CZ" sz="2400" dirty="0" err="1">
                <a:solidFill>
                  <a:srgbClr val="191919"/>
                </a:solidFill>
              </a:rPr>
              <a:t>MinFin</a:t>
            </a:r>
            <a:r>
              <a:rPr lang="cs-CZ" altLang="cs-CZ" sz="2400" dirty="0" smtClean="0">
                <a:solidFill>
                  <a:srgbClr val="191919"/>
                </a:solidFill>
              </a:rPr>
              <a:t>) a kryté dluhopisy (ČNB)</a:t>
            </a:r>
            <a:endParaRPr lang="cs-CZ" altLang="cs-CZ" sz="2400" dirty="0">
              <a:solidFill>
                <a:srgbClr val="191919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 3" panose="05040102010807070707" pitchFamily="18" charset="2"/>
              <a:buNone/>
            </a:pPr>
            <a:endParaRPr lang="en-US" altLang="cs-CZ" sz="23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Umělý boom dluhopisů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9580" y="1257300"/>
            <a:ext cx="11338560" cy="5124450"/>
          </a:xfrm>
        </p:spPr>
        <p:txBody>
          <a:bodyPr/>
          <a:lstStyle/>
          <a:p>
            <a:pPr algn="just"/>
            <a:r>
              <a:rPr lang="cs-CZ" altLang="cs-CZ" sz="2300" dirty="0" smtClean="0"/>
              <a:t>Počet primárních emisí zaknihovaných dluhopisů vzrostl z 21 v roce 2011 na 531 v roce 2012</a:t>
            </a:r>
          </a:p>
          <a:p>
            <a:pPr algn="just"/>
            <a:r>
              <a:rPr lang="cs-CZ" altLang="cs-CZ" sz="2300" dirty="0" smtClean="0"/>
              <a:t> Sezonní daňové zvýhodnění skrze úpravu tzv. srážkové daně u výnosu z dluhopisů o velmi nízké nominální hodnotě. </a:t>
            </a:r>
          </a:p>
          <a:p>
            <a:pPr algn="just"/>
            <a:r>
              <a:rPr lang="cs-CZ" altLang="cs-CZ" sz="2300" dirty="0" smtClean="0"/>
              <a:t>Základ daně pro 15 % zdanění výnosu z držby cenných papírů byl stanovován samostatně za jednotlivé cenné papíry a zaokrouhloval se na celé koruny dolů. U dluhopisů velmi nízkých jmenovitých hodnot tak vlivem zaokrouhlení byla efektivní daň nulová.</a:t>
            </a:r>
          </a:p>
          <a:p>
            <a:pPr algn="just"/>
            <a:r>
              <a:rPr lang="cs-CZ" altLang="cs-CZ" sz="2300" dirty="0" smtClean="0"/>
              <a:t> od 1. 1. 2013 se dolů na celé koruny zaokrouhlí až součet všech úroků od jednoho emitenta dluhopisů, ne jako dosud z každého dluhopisu separátně</a:t>
            </a:r>
          </a:p>
        </p:txBody>
      </p:sp>
    </p:spTree>
    <p:extLst>
      <p:ext uri="{BB962C8B-B14F-4D97-AF65-F5344CB8AC3E}">
        <p14:creationId xmlns:p14="http://schemas.microsoft.com/office/powerpoint/2010/main" val="154915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Aktuální boom dluhopisů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49580" y="1257300"/>
            <a:ext cx="11338560" cy="5124450"/>
          </a:xfrm>
        </p:spPr>
        <p:txBody>
          <a:bodyPr/>
          <a:lstStyle/>
          <a:p>
            <a:pPr algn="just"/>
            <a:r>
              <a:rPr lang="cs-CZ" sz="2200" dirty="0" smtClean="0"/>
              <a:t>Značný nárůst malých korporátních emisí do 1 </a:t>
            </a:r>
            <a:r>
              <a:rPr lang="cs-CZ" sz="2200" dirty="0" err="1" smtClean="0"/>
              <a:t>Mio</a:t>
            </a:r>
            <a:r>
              <a:rPr lang="cs-CZ" sz="2200" dirty="0" smtClean="0"/>
              <a:t> euro</a:t>
            </a:r>
            <a:endParaRPr lang="cs-CZ" sz="2200" dirty="0" smtClean="0">
              <a:hlinkClick r:id="rId3"/>
            </a:endParaRPr>
          </a:p>
          <a:p>
            <a:pPr algn="just"/>
            <a:r>
              <a:rPr lang="cs-CZ" sz="2200" dirty="0" smtClean="0">
                <a:hlinkClick r:id="rId3"/>
              </a:rPr>
              <a:t>www.dluhopisy.cz</a:t>
            </a:r>
          </a:p>
          <a:p>
            <a:pPr algn="just"/>
            <a:r>
              <a:rPr lang="cs-CZ" sz="2200" dirty="0">
                <a:hlinkClick r:id="rId3"/>
              </a:rPr>
              <a:t>d</a:t>
            </a:r>
            <a:r>
              <a:rPr lang="cs-CZ" sz="2200" dirty="0" smtClean="0">
                <a:hlinkClick r:id="rId3"/>
              </a:rPr>
              <a:t>ohledový </a:t>
            </a:r>
            <a:r>
              <a:rPr lang="cs-CZ" sz="2200" dirty="0" err="1">
                <a:hlinkClick r:id="rId3"/>
              </a:rPr>
              <a:t>benchmark</a:t>
            </a:r>
            <a:r>
              <a:rPr lang="cs-CZ" sz="2200" dirty="0">
                <a:hlinkClick r:id="rId3"/>
              </a:rPr>
              <a:t> ČNB ze dne </a:t>
            </a:r>
            <a:r>
              <a:rPr lang="cs-CZ" sz="2200" dirty="0" smtClean="0">
                <a:hlinkClick r:id="rId3"/>
              </a:rPr>
              <a:t>14.3.2019</a:t>
            </a:r>
            <a:r>
              <a:rPr lang="cs-CZ" sz="2200" dirty="0" smtClean="0"/>
              <a:t>: ČNB </a:t>
            </a:r>
            <a:r>
              <a:rPr lang="cs-CZ" sz="2200" dirty="0"/>
              <a:t>zdůrazňuje potenciální vysoká rizika korporátních dluhopisů</a:t>
            </a:r>
            <a:r>
              <a:rPr lang="cs-CZ" sz="2200" dirty="0" smtClean="0"/>
              <a:t>. Pro OCP a IZ: </a:t>
            </a:r>
            <a:r>
              <a:rPr lang="cs-CZ" sz="2200" dirty="0"/>
              <a:t>musí chovat obezřetně ve všech případech, kdy prodává korporátní dluhopisy retailovým zákazníkům. </a:t>
            </a:r>
            <a:r>
              <a:rPr lang="cs-CZ" sz="2200" dirty="0" smtClean="0"/>
              <a:t>Je </a:t>
            </a:r>
            <a:r>
              <a:rPr lang="cs-CZ" sz="2200" dirty="0"/>
              <a:t>povinností distributora stanovit cílový trh, v rámci kterého je možné provádět aktivní </a:t>
            </a:r>
            <a:r>
              <a:rPr lang="cs-CZ" sz="2200" dirty="0" smtClean="0"/>
              <a:t>marketing, založený na správně </a:t>
            </a:r>
            <a:r>
              <a:rPr lang="cs-CZ" sz="2200" dirty="0"/>
              <a:t>a pravdivě zjištěných znalostech, zkušenostech, rizikové toleranci a finanční situaci zákazníků. </a:t>
            </a:r>
            <a:r>
              <a:rPr lang="cs-CZ" sz="2200" dirty="0" smtClean="0"/>
              <a:t>Distributora nebude </a:t>
            </a:r>
            <a:r>
              <a:rPr lang="cs-CZ" sz="2200" dirty="0"/>
              <a:t>omlouvat </a:t>
            </a:r>
            <a:r>
              <a:rPr lang="cs-CZ" sz="2200" dirty="0" smtClean="0"/>
              <a:t>to</a:t>
            </a:r>
            <a:r>
              <a:rPr lang="cs-CZ" sz="2200" dirty="0"/>
              <a:t>, že o investici do dluhopisu zažádal </a:t>
            </a:r>
            <a:r>
              <a:rPr lang="cs-CZ" sz="2200" dirty="0" smtClean="0"/>
              <a:t>zákazník, rizikové investici </a:t>
            </a:r>
            <a:r>
              <a:rPr lang="cs-CZ" sz="2200" dirty="0"/>
              <a:t>má distributor </a:t>
            </a:r>
            <a:r>
              <a:rPr lang="cs-CZ" sz="2200" dirty="0" smtClean="0"/>
              <a:t>zamezit; </a:t>
            </a:r>
            <a:r>
              <a:rPr lang="cs-CZ" sz="2200" b="1" dirty="0" smtClean="0"/>
              <a:t>povinnost ČNB </a:t>
            </a:r>
            <a:r>
              <a:rPr lang="cs-CZ" sz="2200" b="1" dirty="0"/>
              <a:t>dovozuje ze standardu odborné péče a povinnosti jednat v nejlepším zájmu zákazníka</a:t>
            </a:r>
            <a:r>
              <a:rPr lang="cs-CZ" sz="2200" dirty="0"/>
              <a:t>. </a:t>
            </a:r>
            <a:endParaRPr lang="cs-CZ" sz="2200" dirty="0" smtClean="0"/>
          </a:p>
          <a:p>
            <a:pPr algn="just"/>
            <a:endParaRPr lang="cs-CZ" altLang="cs-CZ" sz="2300" dirty="0" smtClean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90962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Pojetí dluhopisu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47800"/>
            <a:ext cx="11269980" cy="4998720"/>
          </a:xfrm>
        </p:spPr>
        <p:txBody>
          <a:bodyPr/>
          <a:lstStyle/>
          <a:p>
            <a:pPr algn="just"/>
            <a:r>
              <a:rPr lang="cs-CZ" altLang="cs-CZ" sz="2600" dirty="0"/>
              <a:t>Dluhopis je zastupitelný cenný papír nebo zaknihovaný cenný papír vydaný podle českého práva, s nímž </a:t>
            </a:r>
            <a:r>
              <a:rPr lang="cs-CZ" altLang="cs-CZ" sz="2600" b="1" dirty="0"/>
              <a:t>je spojeno právo na splacení určité dlužné částky jeho emitentem </a:t>
            </a:r>
            <a:r>
              <a:rPr lang="cs-CZ" altLang="cs-CZ" sz="2600" dirty="0"/>
              <a:t>a popřípadě i další práva plynoucí ze zákona nebo z emisních podmínek dluhopisu</a:t>
            </a:r>
          </a:p>
          <a:p>
            <a:pPr algn="just"/>
            <a:r>
              <a:rPr lang="cs-CZ" altLang="cs-CZ" sz="2600" dirty="0"/>
              <a:t> Výhradně zastupitelné cenné papíry: emitent je vydává v tzv. emisích. tj. v „souboru dluhopisů vydávaných na základě týchž emisních podmínek a majících stejné datum emise a stejné datum splatnosti“. </a:t>
            </a:r>
          </a:p>
          <a:p>
            <a:pPr lvl="1" algn="just" eaLnBrk="1" hangingPunct="1"/>
            <a:endParaRPr lang="cs-CZ" altLang="cs-CZ" sz="1900" dirty="0">
              <a:solidFill>
                <a:srgbClr val="191919"/>
              </a:solidFill>
            </a:endParaRPr>
          </a:p>
          <a:p>
            <a:pPr algn="just" eaLnBrk="1" hangingPunct="1">
              <a:buFontTx/>
              <a:buNone/>
            </a:pPr>
            <a:endParaRPr lang="cs-CZ" altLang="cs-CZ" dirty="0">
              <a:solidFill>
                <a:schemeClr val="bg1"/>
              </a:solidFill>
            </a:endParaRPr>
          </a:p>
          <a:p>
            <a:pPr algn="just" eaLnBrk="1" hangingPunct="1">
              <a:buFontTx/>
              <a:buNone/>
            </a:pPr>
            <a:endParaRPr lang="en-US" alt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241756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smtClean="0">
                <a:solidFill>
                  <a:srgbClr val="7B9899"/>
                </a:solidFill>
              </a:rPr>
              <a:t>Český dluhopis</a:t>
            </a:r>
            <a:endParaRPr lang="en-US" altLang="cs-CZ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2460" y="1615439"/>
            <a:ext cx="10401300" cy="5158741"/>
          </a:xfrm>
        </p:spPr>
        <p:txBody>
          <a:bodyPr>
            <a:normAutofit fontScale="40000" lnSpcReduction="20000"/>
          </a:bodyPr>
          <a:lstStyle/>
          <a:p>
            <a:pPr algn="just">
              <a:defRPr/>
            </a:pPr>
            <a:r>
              <a:rPr lang="cs-CZ" altLang="cs-CZ" sz="5500" dirty="0"/>
              <a:t>Zákon se vztahuje pouze na dluhopisy, které mají český právní status, tj. řídí se českým právem. </a:t>
            </a:r>
          </a:p>
          <a:p>
            <a:pPr algn="just">
              <a:defRPr/>
            </a:pPr>
            <a:r>
              <a:rPr lang="cs-CZ" altLang="cs-CZ" sz="5500" dirty="0"/>
              <a:t>§ 82 MPS – rozhoduje povaha cenného papíru.</a:t>
            </a:r>
          </a:p>
          <a:p>
            <a:pPr algn="just">
              <a:defRPr/>
            </a:pPr>
            <a:r>
              <a:rPr lang="cs-CZ" altLang="cs-CZ" sz="5500" dirty="0"/>
              <a:t> Podle příslušného cenného papíru rozhoduje buď a) právo, kterým se řídí právní způsobilost a vnitřní poměry právnické osoby, která cenný papír vydala, b) právo, kterým se </a:t>
            </a:r>
            <a:r>
              <a:rPr lang="cs-CZ" altLang="cs-CZ" sz="5500" b="1" dirty="0"/>
              <a:t>řídí právní poměr, jehož úprava vydání cenného papíru zakládá</a:t>
            </a:r>
            <a:r>
              <a:rPr lang="cs-CZ" altLang="cs-CZ" sz="5500" dirty="0"/>
              <a:t>, c) právo platné v místě, v němž byl cenný papír vydán, d) právo státu, v němž má sídlo nebo obvyklý pobyt osoba, která cenný papír vydává, neodpovídá-li povaze cenného papíru použití jiného práva, nebo e</a:t>
            </a:r>
            <a:r>
              <a:rPr lang="cs-CZ" altLang="cs-CZ" sz="5500" dirty="0" smtClean="0"/>
              <a:t>) právo, které je v cenném papíru určeno, jestliže to povaha cenného papíru připouští. </a:t>
            </a:r>
          </a:p>
          <a:p>
            <a:pPr algn="just">
              <a:defRPr/>
            </a:pPr>
            <a:endParaRPr lang="cs-CZ" sz="3100" dirty="0"/>
          </a:p>
          <a:p>
            <a:r>
              <a:rPr lang="cs-CZ" sz="2000" dirty="0"/>
              <a:t>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07283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cs-CZ" altLang="cs-CZ" dirty="0" smtClean="0">
                <a:solidFill>
                  <a:srgbClr val="7B9899"/>
                </a:solidFill>
              </a:rPr>
              <a:t>Český dluhopis II</a:t>
            </a:r>
            <a:endParaRPr lang="en-US" altLang="cs-CZ" dirty="0" smtClean="0">
              <a:solidFill>
                <a:srgbClr val="7B9899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32459" y="1684019"/>
            <a:ext cx="10719031" cy="5040053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§ 82 MPS, dříve § </a:t>
            </a:r>
            <a:r>
              <a:rPr lang="cs-CZ" dirty="0"/>
              <a:t>11a písm. b): právo, kterým se řídí právní poměr, jehož úprava vydání cenného papíru zakládá (</a:t>
            </a:r>
            <a:r>
              <a:rPr lang="cs-CZ" i="1" dirty="0"/>
              <a:t>lex </a:t>
            </a:r>
            <a:r>
              <a:rPr lang="cs-CZ" i="1" dirty="0" err="1"/>
              <a:t>contractus</a:t>
            </a:r>
            <a:r>
              <a:rPr lang="cs-CZ" dirty="0"/>
              <a:t>) </a:t>
            </a:r>
          </a:p>
          <a:p>
            <a:r>
              <a:rPr lang="cs-CZ" dirty="0" smtClean="0"/>
              <a:t>Dluhopis: kauzální cenný papír, </a:t>
            </a:r>
            <a:r>
              <a:rPr lang="cs-CZ" dirty="0"/>
              <a:t>jejichž důvod (</a:t>
            </a:r>
            <a:r>
              <a:rPr lang="cs-CZ" i="1" dirty="0"/>
              <a:t>causa</a:t>
            </a:r>
            <a:r>
              <a:rPr lang="cs-CZ" dirty="0"/>
              <a:t>) vydání vyplývá z určitého závazkového vztahu a tento důvod je v cenném papíru současně </a:t>
            </a:r>
            <a:r>
              <a:rPr lang="cs-CZ" dirty="0" smtClean="0"/>
              <a:t>obsažen</a:t>
            </a:r>
          </a:p>
          <a:p>
            <a:r>
              <a:rPr lang="cs-CZ" dirty="0" smtClean="0"/>
              <a:t>nesamostatná </a:t>
            </a:r>
            <a:r>
              <a:rPr lang="cs-CZ" dirty="0"/>
              <a:t>kolizní </a:t>
            </a:r>
            <a:r>
              <a:rPr lang="cs-CZ" dirty="0" smtClean="0"/>
              <a:t>norma; k </a:t>
            </a:r>
            <a:r>
              <a:rPr lang="cs-CZ" dirty="0"/>
              <a:t>určení rozhodného práva potřebujeme vyhledat též příslušnou kolizní normu pro hlavní závazkový vztah. </a:t>
            </a:r>
            <a:endParaRPr lang="cs-CZ" dirty="0" smtClean="0"/>
          </a:p>
          <a:p>
            <a:r>
              <a:rPr lang="cs-CZ" dirty="0" smtClean="0"/>
              <a:t>Rozhodným </a:t>
            </a:r>
            <a:r>
              <a:rPr lang="cs-CZ" dirty="0"/>
              <a:t>právem pro určení právního statutu kauzálních cenných papírů, jejichž vydání je založeno smlouvou, </a:t>
            </a:r>
            <a:r>
              <a:rPr lang="cs-CZ" dirty="0" smtClean="0"/>
              <a:t>je </a:t>
            </a:r>
            <a:r>
              <a:rPr lang="cs-CZ" i="1" dirty="0"/>
              <a:t>lex cause </a:t>
            </a:r>
            <a:r>
              <a:rPr lang="cs-CZ" dirty="0"/>
              <a:t>tohoto hlavního právního vztahu, konkrétně </a:t>
            </a:r>
            <a:r>
              <a:rPr lang="cs-CZ" i="1" dirty="0"/>
              <a:t>lex </a:t>
            </a:r>
            <a:r>
              <a:rPr lang="cs-CZ" i="1" dirty="0" err="1"/>
              <a:t>contractus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dluhopisy mají důvod </a:t>
            </a:r>
            <a:r>
              <a:rPr lang="cs-CZ" dirty="0"/>
              <a:t>vydání ve smlouvě o úpisu (úvěru</a:t>
            </a:r>
            <a:r>
              <a:rPr lang="cs-CZ" dirty="0" smtClean="0"/>
              <a:t>) </a:t>
            </a:r>
            <a:r>
              <a:rPr lang="cs-CZ" sz="2000" dirty="0"/>
              <a:t>				</a:t>
            </a: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cs-CZ" sz="2000" dirty="0"/>
              <a:t>						</a:t>
            </a: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cs-CZ" dirty="0">
              <a:solidFill>
                <a:schemeClr val="bg1"/>
              </a:solidFill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243538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1344</TotalTime>
  <Words>2595</Words>
  <Application>Microsoft Office PowerPoint</Application>
  <PresentationFormat>Širokoúhlá obrazovka</PresentationFormat>
  <Paragraphs>308</Paragraphs>
  <Slides>38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4" baseType="lpstr">
      <vt:lpstr>Arial</vt:lpstr>
      <vt:lpstr>Bookman Old Style</vt:lpstr>
      <vt:lpstr>Tahoma</vt:lpstr>
      <vt:lpstr>Wingdings</vt:lpstr>
      <vt:lpstr>Wingdings 3</vt:lpstr>
      <vt:lpstr>Prezentace_MU_CZ</vt:lpstr>
      <vt:lpstr>  Dluhopisy a certifikáty v právní úpravě  </vt:lpstr>
      <vt:lpstr>Právní úprava</vt:lpstr>
      <vt:lpstr>Systematika</vt:lpstr>
      <vt:lpstr>Novela 2012 – účinnost od 1. 8. 2012</vt:lpstr>
      <vt:lpstr>Umělý boom dluhopisů</vt:lpstr>
      <vt:lpstr>Aktuální boom dluhopisů</vt:lpstr>
      <vt:lpstr>Pojetí dluhopisu</vt:lpstr>
      <vt:lpstr>Český dluhopis</vt:lpstr>
      <vt:lpstr>Český dluhopis II</vt:lpstr>
      <vt:lpstr>Materiální vymezení dluhopisu I</vt:lpstr>
      <vt:lpstr>Materiální vymezení dluhopisů II</vt:lpstr>
      <vt:lpstr>Materiální vymezení dluhopisů III</vt:lpstr>
      <vt:lpstr>Materiální vymezení dluhopisů III</vt:lpstr>
      <vt:lpstr>Certifikáty</vt:lpstr>
      <vt:lpstr>Exotické certifikáty – weather certificate</vt:lpstr>
      <vt:lpstr>Emitent dluhopisu</vt:lpstr>
      <vt:lpstr>Transparentnost věřitelů</vt:lpstr>
      <vt:lpstr>Seznam vlastníků</vt:lpstr>
      <vt:lpstr>Sběrný dluhopis</vt:lpstr>
      <vt:lpstr>Uložení sběrného dluhopisu</vt:lpstr>
      <vt:lpstr>Publikace emisních podmínek</vt:lpstr>
      <vt:lpstr>Obsah emisních podmínek</vt:lpstr>
      <vt:lpstr>Náležitosti dluhopisu</vt:lpstr>
      <vt:lpstr>Výnos a splatnost dluhopisu</vt:lpstr>
      <vt:lpstr>Oddělení práva na výnos</vt:lpstr>
      <vt:lpstr>„Korporátní aspekty“ dluhopisů</vt:lpstr>
      <vt:lpstr>Společný zástupce vlastníků</vt:lpstr>
      <vt:lpstr>Agent pro zajištění</vt:lpstr>
      <vt:lpstr>Pochybnosti o právech spojených s dluhopisem</vt:lpstr>
      <vt:lpstr>Zvláštní druhy dluhopisů</vt:lpstr>
      <vt:lpstr>Komunální dluhopisy (§ 27)</vt:lpstr>
      <vt:lpstr>Kryté dluhopisy (§ 28 an.)</vt:lpstr>
      <vt:lpstr>Regulatorní význam</vt:lpstr>
      <vt:lpstr>Hlavní změny – ochrana před insolvencí</vt:lpstr>
      <vt:lpstr>Podřízené dluhopisy (§ 34)</vt:lpstr>
      <vt:lpstr>Příklad textu z emisního prospektu České spořitelny</vt:lpstr>
      <vt:lpstr>Příklad dluhopisu (bez kupónů)</vt:lpstr>
      <vt:lpstr>Novela zákona o dluhopisech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Josef Kotásek</dc:creator>
  <cp:lastModifiedBy>Josef Kotásek</cp:lastModifiedBy>
  <cp:revision>49</cp:revision>
  <cp:lastPrinted>1601-01-01T00:00:00Z</cp:lastPrinted>
  <dcterms:created xsi:type="dcterms:W3CDTF">2019-10-11T08:57:52Z</dcterms:created>
  <dcterms:modified xsi:type="dcterms:W3CDTF">2019-11-13T08:59:25Z</dcterms:modified>
</cp:coreProperties>
</file>