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56" r:id="rId2"/>
    <p:sldId id="267" r:id="rId3"/>
    <p:sldId id="282" r:id="rId4"/>
    <p:sldId id="283" r:id="rId5"/>
    <p:sldId id="284" r:id="rId6"/>
    <p:sldId id="285" r:id="rId7"/>
    <p:sldId id="292" r:id="rId8"/>
    <p:sldId id="293" r:id="rId9"/>
    <p:sldId id="289" r:id="rId10"/>
    <p:sldId id="288" r:id="rId11"/>
    <p:sldId id="291" r:id="rId12"/>
    <p:sldId id="290" r:id="rId13"/>
    <p:sldId id="294" r:id="rId14"/>
    <p:sldId id="286" r:id="rId15"/>
    <p:sldId id="287" r:id="rId16"/>
    <p:sldId id="295" r:id="rId17"/>
    <p:sldId id="261" r:id="rId18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32888" y="899160"/>
            <a:ext cx="9162288" cy="142341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Opatření proti praní špinavých peněz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III</a:t>
            </a:r>
          </a:p>
          <a:p>
            <a:r>
              <a:rPr lang="cs-CZ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Obchod a obchodní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 smtClean="0"/>
              <a:t>Obchod (§4, odst. 1)</a:t>
            </a:r>
          </a:p>
          <a:p>
            <a:r>
              <a:rPr lang="cs-CZ" sz="2800" dirty="0" smtClean="0"/>
              <a:t>„každé jednání povinné osoby s jinou osobou, pokud takové jednání směřuje k nakládání s majetkem této jiné osoby ...“</a:t>
            </a:r>
          </a:p>
          <a:p>
            <a:endParaRPr lang="cs-CZ" sz="2800" dirty="0" smtClean="0"/>
          </a:p>
          <a:p>
            <a:r>
              <a:rPr lang="cs-CZ" sz="2800" b="1" dirty="0" smtClean="0"/>
              <a:t>Obchodní vztah (§4, odst. 2)</a:t>
            </a:r>
          </a:p>
          <a:p>
            <a:r>
              <a:rPr lang="cs-CZ" sz="2800" dirty="0" smtClean="0"/>
              <a:t>„smluvní vztah mezi povinnou osobou a jinou osobou, jehož účelem je nakládání s majetkem této jiné osoby ... Lze-li předpokládat opakující se plnění...“</a:t>
            </a:r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Podezřelý obchod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Obchod uskutečněný za okolností vyvolávajících podezření ze snahy o legalizaci výnosů z trestné činnosti nebo podezření, že v obchodu užité prostředky jsou určeny k financování terorismu</a:t>
            </a:r>
          </a:p>
          <a:p>
            <a:endParaRPr lang="cs-CZ" sz="2800" dirty="0" smtClean="0"/>
          </a:p>
          <a:p>
            <a:r>
              <a:rPr lang="cs-CZ" sz="2800" dirty="0" smtClean="0"/>
              <a:t>příklady:</a:t>
            </a:r>
          </a:p>
          <a:p>
            <a:r>
              <a:rPr lang="cs-CZ" sz="2800" dirty="0" smtClean="0"/>
              <a:t>Klient provádí výběry nebo převody na jiné účty bezprostředně po hotovostních platbách</a:t>
            </a:r>
          </a:p>
          <a:p>
            <a:r>
              <a:rPr lang="cs-CZ" sz="2800" dirty="0" smtClean="0"/>
              <a:t>Počet účtů klienta je v nepoměru k jeho podnikatelské činnosti</a:t>
            </a:r>
          </a:p>
          <a:p>
            <a:r>
              <a:rPr lang="cs-CZ" sz="2800" dirty="0" smtClean="0"/>
              <a:t>Prostředky, jimiž klient nakládá neodpovídají jeho majetkovým poměrům 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Identifikace a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Povinnost identifikace – hodnota obchodu nad 1 tis. </a:t>
            </a:r>
            <a:r>
              <a:rPr lang="cs-CZ" sz="2800" dirty="0" smtClean="0"/>
              <a:t>euro</a:t>
            </a:r>
          </a:p>
          <a:p>
            <a:r>
              <a:rPr lang="cs-CZ" sz="2800" dirty="0" smtClean="0"/>
              <a:t>Povinnost </a:t>
            </a:r>
            <a:r>
              <a:rPr lang="cs-CZ" sz="2800" dirty="0" smtClean="0"/>
              <a:t>identifikace vždy – pokud podezřelý obchod, vznik obchodního vztahu, nákup kulturních památek, atd.</a:t>
            </a:r>
          </a:p>
          <a:p>
            <a:endParaRPr lang="cs-CZ" sz="2800" dirty="0" smtClean="0"/>
          </a:p>
          <a:p>
            <a:r>
              <a:rPr lang="cs-CZ" sz="2800" dirty="0" smtClean="0"/>
              <a:t>Kontrola  - obchod v hodnotě 15 tis. euro a výše, politicky exponovaná osoba, s osobou usazenou v zemi, která je označena za vysoce rizikovou</a:t>
            </a:r>
          </a:p>
          <a:p>
            <a:r>
              <a:rPr lang="cs-CZ" sz="2800" dirty="0" smtClean="0"/>
              <a:t>informace o obchodu, skutečný majitel</a:t>
            </a:r>
            <a:r>
              <a:rPr lang="cs-CZ" sz="2800" dirty="0" smtClean="0"/>
              <a:t>, řídící struktura, </a:t>
            </a:r>
            <a:r>
              <a:rPr lang="cs-CZ" sz="2800" dirty="0" smtClean="0"/>
              <a:t>atd.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Skutečný majitel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1197" y="1927391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Fyzická osoba, která má fakticky či právně možnosti vykonávat přímo či nepřímo rozhodující vliv v právnické osobě</a:t>
            </a:r>
          </a:p>
          <a:p>
            <a:r>
              <a:rPr lang="cs-CZ" sz="2800" dirty="0" smtClean="0"/>
              <a:t>U obchodní korporace se jedná o fyzickou osobu, která sama či ve shodě s ostatními disponuje více než 25% hlasovacích práv, resp. která je členem statutárního orgánu, nelze-li majitele určit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9396054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Institucionální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 smtClean="0"/>
              <a:t>Finanční analytický úřad</a:t>
            </a:r>
          </a:p>
          <a:p>
            <a:r>
              <a:rPr lang="cs-CZ" sz="3200" dirty="0" smtClean="0"/>
              <a:t>Od 2017 „samostatný“ úřad (administrativně a finančně jeho činnost zajišťuje MF)</a:t>
            </a:r>
          </a:p>
          <a:p>
            <a:endParaRPr lang="cs-CZ" sz="2800" dirty="0" smtClean="0"/>
          </a:p>
          <a:p>
            <a:r>
              <a:rPr lang="cs-CZ" sz="2800" dirty="0" smtClean="0"/>
              <a:t>Přijímá oznámení o podezřelých obchodech</a:t>
            </a:r>
          </a:p>
          <a:p>
            <a:r>
              <a:rPr lang="cs-CZ" sz="2800" dirty="0" smtClean="0"/>
              <a:t>Činí vlastní analýzy</a:t>
            </a:r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 smtClean="0"/>
              <a:t>Celní správa</a:t>
            </a:r>
          </a:p>
          <a:p>
            <a:r>
              <a:rPr lang="cs-CZ" sz="3200" dirty="0" smtClean="0"/>
              <a:t>Pravomoci v oblasti </a:t>
            </a:r>
            <a:r>
              <a:rPr lang="cs-CZ" sz="3200" dirty="0" err="1" smtClean="0"/>
              <a:t>přeshraničních</a:t>
            </a:r>
            <a:r>
              <a:rPr lang="cs-CZ" sz="3200" dirty="0" smtClean="0"/>
              <a:t> převozů</a:t>
            </a:r>
          </a:p>
          <a:p>
            <a:endParaRPr lang="cs-CZ" sz="2800" dirty="0" smtClean="0"/>
          </a:p>
          <a:p>
            <a:r>
              <a:rPr lang="cs-CZ" sz="2800" dirty="0" smtClean="0"/>
              <a:t>Spolupráce s FAÚ</a:t>
            </a:r>
          </a:p>
          <a:p>
            <a:r>
              <a:rPr lang="cs-CZ" sz="2800" dirty="0" smtClean="0"/>
              <a:t>Zajišťování věcí, který se týká porušení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484311" y="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cs-CZ" b="1" dirty="0" smtClean="0"/>
              <a:t>Institucionální aspekty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 err="1" smtClean="0"/>
              <a:t>Financial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Action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Task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Force</a:t>
            </a:r>
            <a:endParaRPr lang="cs-CZ" sz="3200" b="1" dirty="0" smtClean="0"/>
          </a:p>
          <a:p>
            <a:r>
              <a:rPr lang="cs-CZ" sz="3200" dirty="0" smtClean="0"/>
              <a:t>Finanční akční výbor</a:t>
            </a:r>
          </a:p>
          <a:p>
            <a:r>
              <a:rPr lang="cs-CZ" sz="3200" dirty="0" smtClean="0"/>
              <a:t>Mezivládní organizace zřízená v roce 1989</a:t>
            </a:r>
          </a:p>
          <a:p>
            <a:r>
              <a:rPr lang="cs-CZ" sz="3200" dirty="0" smtClean="0"/>
              <a:t>Podpora implementace jednotné a efektivní AML úpravy (doporučení)</a:t>
            </a:r>
          </a:p>
          <a:p>
            <a:r>
              <a:rPr lang="cs-CZ" sz="3200" dirty="0" smtClean="0"/>
              <a:t>Vydává seznam rizikových jurisdikcí</a:t>
            </a:r>
          </a:p>
          <a:p>
            <a:endParaRPr lang="cs-CZ" sz="32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484311" y="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cs-CZ" b="1" dirty="0" smtClean="0"/>
              <a:t>FATF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1523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Podstata AML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Zauvažujte nad následující situací:</a:t>
            </a:r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Osoba A získala v hotovosti úplatek ve výši 100 mil. Kč. Nyní má v úmyslu tyto peníze použít na investice do nemovitostí.</a:t>
            </a:r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Podstata AML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Zauvažujte nad následující situací:</a:t>
            </a:r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Osoba A získala v hotovosti úplatek ve výši 100 mil. Kč. Nyní má v úmyslu tyto peníze použít na investice do nemovitostí.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Jak může nelegální původ těchto peněz ztížit nakládání s nimi?</a:t>
            </a:r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Podstata AML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Zauvažujte nad následující situací:</a:t>
            </a:r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Osoba A získala v hotovosti úplatek ve výši 100 mil. Kč. Nyní má v úmyslu tyto peníze použít na investice do nemovitostí.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Jak může nelegální původ těchto peněz ztížit nakládání s nimi?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 Jaké cesty by se tato osoba mohla pokusit učinit, aby tyto peníze „zlegalizovala“?</a:t>
            </a:r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Podstata AML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Zauvažujte nad následující situací:</a:t>
            </a:r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Osoba A získala v hotovosti úplatek ve výši 100 mil. Kč. Nyní má v úmyslu tyto peníze použít na investice do nemovitostí.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Jak může nelegální původ těchto peněz ztížit nakládání s nimi?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 Jaké cesty by se tato osoba mohla pokusit učinit, aby tyto peníze „zlegalizovala“?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Co je v obecné rovině předmětem regulace AML?</a:t>
            </a:r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Základní právní předpis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sz="2800" dirty="0" smtClean="0"/>
              <a:t>Zákon č. 253/2008 Sb., o některých opatřeních proti legalizaci výnosů z trestné činnosti a financování terorismu</a:t>
            </a:r>
          </a:p>
          <a:p>
            <a:r>
              <a:rPr lang="cs-CZ" sz="2800" dirty="0" smtClean="0"/>
              <a:t>Vychází ze směrnic EU</a:t>
            </a:r>
          </a:p>
          <a:p>
            <a:r>
              <a:rPr lang="cs-CZ" sz="2800" dirty="0" smtClean="0"/>
              <a:t>Postupný vývoj – reakce na vývoj v praktikách „legalizace“ výnosů z trestné činnosti</a:t>
            </a:r>
          </a:p>
          <a:p>
            <a:r>
              <a:rPr lang="cs-CZ" sz="2800" dirty="0" smtClean="0"/>
              <a:t>Související předpisy: např. zákon č. 254/2004 Sb., o omezení plateb v hotovosti</a:t>
            </a:r>
          </a:p>
          <a:p>
            <a:r>
              <a:rPr lang="cs-CZ" sz="2800" dirty="0" smtClean="0"/>
              <a:t>Dvě </a:t>
            </a:r>
            <a:r>
              <a:rPr lang="cs-CZ" sz="2800" dirty="0"/>
              <a:t>roviny: legalizace výnosů z trestné činnosti a financování terorismu</a:t>
            </a:r>
          </a:p>
          <a:p>
            <a:endParaRPr lang="cs-CZ" sz="2800" dirty="0" smtClean="0"/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Legalizace výnosů z trestné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Jednání sledující zakrytí nezákonného původu jakékoliv ekonomické výhody vyplývající z trestné činnosti</a:t>
            </a:r>
          </a:p>
          <a:p>
            <a:r>
              <a:rPr lang="cs-CZ" sz="2800" dirty="0" smtClean="0"/>
              <a:t>A to s cílem vzbudit zdání, že jde o majetkový prospěch nabytý v souladu se zákonem</a:t>
            </a:r>
          </a:p>
          <a:p>
            <a:endParaRPr lang="cs-CZ" sz="2800" dirty="0" smtClean="0"/>
          </a:p>
          <a:p>
            <a:r>
              <a:rPr lang="cs-CZ" sz="2800" dirty="0" smtClean="0"/>
              <a:t>Zejména jde o:</a:t>
            </a:r>
          </a:p>
          <a:p>
            <a:r>
              <a:rPr lang="cs-CZ" sz="2800" dirty="0" smtClean="0"/>
              <a:t>Nabytí, držení či přeměna aktiv s vědomím, že pochází z trestné činnosti</a:t>
            </a:r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5678011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Financování terorismu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Shromažďování prostředků s vědomím, že budou použity k trestným činům souvisejícím s terorismem</a:t>
            </a:r>
          </a:p>
          <a:p>
            <a:r>
              <a:rPr lang="cs-CZ" sz="2800" dirty="0" smtClean="0"/>
              <a:t>Jednání vedoucí k poskytnutí odměny či odškodnění pro pachatele trestného činu souvisejícího s terorismem</a:t>
            </a:r>
          </a:p>
          <a:p>
            <a:r>
              <a:rPr lang="cs-CZ" sz="2800" dirty="0" smtClean="0"/>
              <a:t>Financování a šíření zbraní hromadného ničení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27018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Povinné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Klíčové subjekty, kterým AML předpisy ukládají povinnosti:</a:t>
            </a:r>
            <a:endParaRPr lang="cs-CZ" sz="3200" dirty="0" smtClean="0"/>
          </a:p>
          <a:p>
            <a:pPr lvl="1"/>
            <a:r>
              <a:rPr lang="cs-CZ" sz="2800" dirty="0" smtClean="0"/>
              <a:t>Úvěrové instituce</a:t>
            </a:r>
          </a:p>
          <a:p>
            <a:pPr lvl="1"/>
            <a:r>
              <a:rPr lang="cs-CZ" sz="2800" dirty="0" smtClean="0"/>
              <a:t>Finanční </a:t>
            </a:r>
            <a:r>
              <a:rPr lang="cs-CZ" sz="2800" dirty="0" smtClean="0"/>
              <a:t>instituce (centrální depozitář, burza, pojiš</a:t>
            </a:r>
            <a:r>
              <a:rPr lang="cs-CZ" sz="2800" dirty="0" smtClean="0"/>
              <a:t>ťovna, atd.)</a:t>
            </a:r>
            <a:endParaRPr lang="cs-CZ" sz="2800" dirty="0" smtClean="0"/>
          </a:p>
          <a:p>
            <a:pPr lvl="1"/>
            <a:r>
              <a:rPr lang="cs-CZ" sz="2800" dirty="0" smtClean="0"/>
              <a:t>Provozovatel hazardních her</a:t>
            </a:r>
          </a:p>
          <a:p>
            <a:pPr lvl="1"/>
            <a:r>
              <a:rPr lang="cs-CZ" sz="2800" dirty="0" smtClean="0"/>
              <a:t>Auditor, daňový poradce, účetní</a:t>
            </a:r>
          </a:p>
          <a:p>
            <a:pPr lvl="1"/>
            <a:r>
              <a:rPr lang="cs-CZ" sz="2800" dirty="0" smtClean="0"/>
              <a:t>Osoba oprávněná obchodování s kulturními památkami</a:t>
            </a:r>
          </a:p>
          <a:p>
            <a:pPr lvl="1"/>
            <a:r>
              <a:rPr lang="cs-CZ" sz="2800" dirty="0" smtClean="0"/>
              <a:t>Podnikatel při obchodu v hotovosti nad 10 tis. </a:t>
            </a:r>
            <a:r>
              <a:rPr lang="cs-CZ" sz="2800" dirty="0" smtClean="0"/>
              <a:t>euro, atd.</a:t>
            </a:r>
            <a:endParaRPr lang="cs-CZ" sz="24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2240</TotalTime>
  <Words>619</Words>
  <Application>Microsoft Office PowerPoint</Application>
  <PresentationFormat>Širokoúhlá obrazovka</PresentationFormat>
  <Paragraphs>130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Paralaxa</vt:lpstr>
      <vt:lpstr>Opatření proti praní špinavých peněz v ČR</vt:lpstr>
      <vt:lpstr>Podstata AML v příkladech</vt:lpstr>
      <vt:lpstr>Podstata AML v příkladech</vt:lpstr>
      <vt:lpstr>Podstata AML v příkladech</vt:lpstr>
      <vt:lpstr>Podstata AML v příkladech</vt:lpstr>
      <vt:lpstr>Základní právní předpis</vt:lpstr>
      <vt:lpstr>Legalizace výnosů z trestné činnosti</vt:lpstr>
      <vt:lpstr>Financování terorismu</vt:lpstr>
      <vt:lpstr>Povinné osoby</vt:lpstr>
      <vt:lpstr>Obchod a obchodní vztah</vt:lpstr>
      <vt:lpstr>Podezřelý obchod</vt:lpstr>
      <vt:lpstr>Identifikace a kontrola</vt:lpstr>
      <vt:lpstr>Skutečný majitel</vt:lpstr>
      <vt:lpstr>Institucionální aspekty</vt:lpstr>
      <vt:lpstr>Prezentace aplikace PowerPoint</vt:lpstr>
      <vt:lpstr>Prezentace aplikace PowerPoint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162</cp:revision>
  <cp:lastPrinted>2019-12-11T10:41:07Z</cp:lastPrinted>
  <dcterms:created xsi:type="dcterms:W3CDTF">2016-10-17T17:38:14Z</dcterms:created>
  <dcterms:modified xsi:type="dcterms:W3CDTF">2019-12-11T10:51:19Z</dcterms:modified>
</cp:coreProperties>
</file>