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2"/>
  </p:handoutMasterIdLst>
  <p:sldIdLst>
    <p:sldId id="256" r:id="rId2"/>
    <p:sldId id="257" r:id="rId3"/>
    <p:sldId id="280" r:id="rId4"/>
    <p:sldId id="295" r:id="rId5"/>
    <p:sldId id="296" r:id="rId6"/>
    <p:sldId id="297" r:id="rId7"/>
    <p:sldId id="298" r:id="rId8"/>
    <p:sldId id="299" r:id="rId9"/>
    <p:sldId id="300" r:id="rId10"/>
    <p:sldId id="302" r:id="rId11"/>
    <p:sldId id="303" r:id="rId12"/>
    <p:sldId id="304" r:id="rId13"/>
    <p:sldId id="305" r:id="rId14"/>
    <p:sldId id="307" r:id="rId15"/>
    <p:sldId id="308" r:id="rId16"/>
    <p:sldId id="309" r:id="rId17"/>
    <p:sldId id="311" r:id="rId18"/>
    <p:sldId id="312" r:id="rId19"/>
    <p:sldId id="313" r:id="rId20"/>
    <p:sldId id="261" r:id="rId2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83" d="100"/>
          <a:sy n="83" d="100"/>
        </p:scale>
        <p:origin x="-55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16.10.2019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rancnisystem.cz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25274" y="384048"/>
            <a:ext cx="8677748" cy="3014490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Veřejné bankovní </a:t>
            </a:r>
            <a:r>
              <a:rPr lang="cs-CZ" dirty="0" smtClean="0"/>
              <a:t>právo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Finanční právo III</a:t>
            </a:r>
          </a:p>
          <a:p>
            <a:r>
              <a:rPr lang="cs-CZ" sz="2400" dirty="0" smtClean="0"/>
              <a:t>přednáška</a:t>
            </a:r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55228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Pojištění pohledávek z vkladů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defRPr/>
            </a:pPr>
            <a:r>
              <a:rPr lang="cs-CZ" dirty="0"/>
              <a:t>§ 41a – 41s zákona o bankách</a:t>
            </a:r>
          </a:p>
          <a:p>
            <a:pPr>
              <a:defRPr/>
            </a:pPr>
            <a:r>
              <a:rPr lang="cs-CZ" dirty="0"/>
              <a:t>směrnice 2014/49/EU o systémech pojištění vkladů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Fond pojištění vkladů je vnitřní jednotkou </a:t>
            </a:r>
            <a:r>
              <a:rPr lang="cs-CZ" dirty="0" smtClean="0"/>
              <a:t>(peněžním fondem bez </a:t>
            </a:r>
            <a:r>
              <a:rPr lang="cs-CZ" dirty="0" smtClean="0"/>
              <a:t>právní osobnosti) </a:t>
            </a:r>
            <a:r>
              <a:rPr lang="cs-CZ" dirty="0" smtClean="0"/>
              <a:t>Garančního </a:t>
            </a:r>
            <a:r>
              <a:rPr lang="cs-CZ" dirty="0"/>
              <a:t>systému finančního </a:t>
            </a:r>
            <a:r>
              <a:rPr lang="cs-CZ" dirty="0" smtClean="0"/>
              <a:t>trhu</a:t>
            </a:r>
          </a:p>
          <a:p>
            <a:pPr>
              <a:defRPr/>
            </a:pPr>
            <a:r>
              <a:rPr lang="cs-CZ" dirty="0" smtClean="0"/>
              <a:t>GSFT má právní osobnost</a:t>
            </a:r>
            <a:endParaRPr lang="cs-CZ" dirty="0"/>
          </a:p>
          <a:p>
            <a:pPr>
              <a:defRPr/>
            </a:pPr>
            <a:r>
              <a:rPr lang="cs-CZ" dirty="0"/>
              <a:t>FPV dříve existoval jako samostatný </a:t>
            </a:r>
            <a:r>
              <a:rPr lang="cs-CZ" dirty="0" smtClean="0"/>
              <a:t>subjekt</a:t>
            </a:r>
          </a:p>
          <a:p>
            <a:pPr>
              <a:defRPr/>
            </a:pPr>
            <a:r>
              <a:rPr lang="cs-CZ" dirty="0" smtClean="0"/>
              <a:t>Srov. 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garancnisystem.cz</a:t>
            </a:r>
            <a:r>
              <a:rPr lang="cs-CZ" dirty="0" smtClean="0"/>
              <a:t> </a:t>
            </a:r>
            <a:endParaRPr lang="cs-CZ" dirty="0"/>
          </a:p>
          <a:p>
            <a:pPr>
              <a:defRPr/>
            </a:pPr>
            <a:endParaRPr lang="cs-CZ" altLang="cs-CZ" sz="1800" dirty="0" smtClean="0"/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63151346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Pojištění pohledávek z vkladů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Obecně se vztahuje na běžné, spořící, resp. termínované účty FO a PO v ČR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Nevztahuje se na vklady jiných bank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Náhrada vkladů se poskytuje do 100 % jejich výše.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Maximální výše náhrady je ekvivalent částky 100 000 EUR na jednoho klienta v jedné bance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Náhrada se vyplácí v měně státu, v němž se nachází daný účet</a:t>
            </a:r>
            <a:endParaRPr lang="cs-CZ" altLang="cs-CZ" dirty="0" smtClean="0"/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4985034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Pojištění pohledávek z vkladů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00163" y="1618136"/>
            <a:ext cx="9764248" cy="3110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9378949" y="6170613"/>
            <a:ext cx="2124075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100" dirty="0" smtClean="0"/>
              <a:t>Zdroj: GSFT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lvl="1"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91339730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Pojištění pohledávek z vkladů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9378949" y="6170613"/>
            <a:ext cx="2124075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100" dirty="0" smtClean="0"/>
              <a:t>Zdroj: GSFT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lvl="1"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</p:txBody>
      </p:sp>
      <p:pic>
        <p:nvPicPr>
          <p:cNvPr id="6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84311" y="1318489"/>
            <a:ext cx="7676717" cy="544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5042193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Úpadek bank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36520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dirty="0"/>
              <a:t>zvláštní režim v rámci insolvenčního zákona</a:t>
            </a:r>
          </a:p>
          <a:p>
            <a:pPr>
              <a:defRPr/>
            </a:pPr>
            <a:r>
              <a:rPr lang="cs-CZ" dirty="0"/>
              <a:t>odebrání licence ČNB</a:t>
            </a:r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zák. č. 182/2006 Sb., insolvenční zákon § 367 – 388</a:t>
            </a:r>
          </a:p>
          <a:p>
            <a:pPr>
              <a:defRPr/>
            </a:pPr>
            <a:r>
              <a:rPr lang="cs-CZ" dirty="0"/>
              <a:t>směrnice 2001/24/ES, o reorganizaci a likvidaci úvěrových institucí</a:t>
            </a:r>
          </a:p>
          <a:p>
            <a:pPr lvl="2">
              <a:defRPr/>
            </a:pPr>
            <a:endParaRPr lang="cs-CZ" altLang="cs-CZ" sz="2200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13026070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Řešení „krizí“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36520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V rámci Garančního systému je zřízen fond pro řešení krize (FŘK)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Slouží k shromažďování finančních prostředků, které mohou být použity v případě ohrožení stability některé z finančních institucí, tak aby nebylo nutné ukončit její existenci a zahájit výplatu náhrad vkladů jejím klientům.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Prostředky tohoto fondu neslouží k přímým výplatám náhrad vkladů</a:t>
            </a:r>
            <a:endParaRPr lang="cs-CZ" altLang="cs-CZ" sz="2200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33554570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Řešení „krizí“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36520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dirty="0"/>
              <a:t>Výše příspěvků není zákonem explicitně stanovena, po projednání s Garančním systémem ji určuje Česká národní banka</a:t>
            </a:r>
          </a:p>
          <a:p>
            <a:pPr>
              <a:defRPr/>
            </a:pPr>
            <a:r>
              <a:rPr lang="cs-CZ" dirty="0"/>
              <a:t>Cílový objem majetku v příspěvkovém fondu má představovat 1 % z celkového objemu krytých pohledávek z vkladů, a to do 31. 12. 2024</a:t>
            </a:r>
          </a:p>
          <a:p>
            <a:pPr>
              <a:defRPr/>
            </a:pPr>
            <a:r>
              <a:rPr lang="cs-CZ" dirty="0"/>
              <a:t>Příspěvek pro rok 2016 stanovila ČNB ve výši 2 959 mil. Kč. Fond má do 31.12. 2024 nashromáždit částku ve výši přibližně 25 miliard Kč</a:t>
            </a:r>
          </a:p>
          <a:p>
            <a:pPr lvl="2">
              <a:defRPr/>
            </a:pPr>
            <a:endParaRPr lang="cs-CZ" altLang="cs-CZ" sz="2200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16268099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Dohled nad bankami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23685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dirty="0" smtClean="0"/>
              <a:t>Provádí ČNB</a:t>
            </a:r>
          </a:p>
          <a:p>
            <a:pPr>
              <a:defRPr/>
            </a:pPr>
            <a:r>
              <a:rPr lang="cs-CZ" altLang="cs-CZ" dirty="0" smtClean="0"/>
              <a:t>Metody </a:t>
            </a:r>
            <a:r>
              <a:rPr lang="cs-CZ" altLang="cs-CZ" dirty="0"/>
              <a:t>dohledu:</a:t>
            </a:r>
          </a:p>
          <a:p>
            <a:pPr lvl="1">
              <a:defRPr/>
            </a:pPr>
            <a:r>
              <a:rPr lang="cs-CZ" altLang="cs-CZ" dirty="0"/>
              <a:t>Dohlídky na místě</a:t>
            </a:r>
          </a:p>
          <a:p>
            <a:pPr lvl="1">
              <a:defRPr/>
            </a:pPr>
            <a:r>
              <a:rPr lang="cs-CZ" altLang="cs-CZ" dirty="0"/>
              <a:t>Dohled na dálku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 err="1"/>
              <a:t>Mikroobezřetnostní</a:t>
            </a:r>
            <a:r>
              <a:rPr lang="cs-CZ" altLang="cs-CZ" dirty="0"/>
              <a:t> dohled</a:t>
            </a:r>
          </a:p>
          <a:p>
            <a:pPr>
              <a:defRPr/>
            </a:pPr>
            <a:r>
              <a:rPr lang="cs-CZ" altLang="cs-CZ" dirty="0" err="1"/>
              <a:t>Makroobezřetnostní</a:t>
            </a:r>
            <a:r>
              <a:rPr lang="cs-CZ" altLang="cs-CZ" dirty="0"/>
              <a:t> </a:t>
            </a:r>
            <a:r>
              <a:rPr lang="cs-CZ" altLang="cs-CZ" dirty="0" smtClean="0"/>
              <a:t>dohled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 err="1" smtClean="0"/>
              <a:t>Doporuční</a:t>
            </a:r>
            <a:r>
              <a:rPr lang="cs-CZ" altLang="cs-CZ" dirty="0" smtClean="0"/>
              <a:t> ČNB (např. LTV, LTI)</a:t>
            </a:r>
            <a:endParaRPr lang="cs-CZ" altLang="cs-CZ" dirty="0"/>
          </a:p>
          <a:p>
            <a:pPr lvl="2">
              <a:defRPr/>
            </a:pPr>
            <a:endParaRPr lang="cs-CZ" altLang="cs-CZ" sz="2200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57814488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Bankovní unie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2368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dirty="0"/>
              <a:t>reakce EU na finanční krizi a dluhovou </a:t>
            </a:r>
            <a:r>
              <a:rPr lang="cs-CZ" altLang="cs-CZ" dirty="0" smtClean="0"/>
              <a:t>krizi</a:t>
            </a:r>
          </a:p>
          <a:p>
            <a:pPr>
              <a:defRPr/>
            </a:pPr>
            <a:r>
              <a:rPr lang="cs-CZ" altLang="cs-CZ" dirty="0" smtClean="0"/>
              <a:t>Proč většinou souvisí zdraví veřejných financí se zdravím bankovního sektoru?</a:t>
            </a: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eliminace „bludného kruhu“ mezi bankami a veřejnými financemi</a:t>
            </a:r>
          </a:p>
          <a:p>
            <a:pPr>
              <a:defRPr/>
            </a:pPr>
            <a:r>
              <a:rPr lang="cs-CZ" altLang="cs-CZ" dirty="0"/>
              <a:t>možnost přímé rekapitalizace</a:t>
            </a:r>
          </a:p>
          <a:p>
            <a:pPr>
              <a:defRPr/>
            </a:pPr>
            <a:r>
              <a:rPr lang="cs-CZ" altLang="cs-CZ" dirty="0"/>
              <a:t>zavedení „</a:t>
            </a:r>
            <a:r>
              <a:rPr lang="cs-CZ" altLang="cs-CZ" dirty="0" err="1"/>
              <a:t>bail</a:t>
            </a:r>
            <a:r>
              <a:rPr lang="cs-CZ" altLang="cs-CZ" dirty="0"/>
              <a:t>-in“ mechanismu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cíl: „posílení finanční stability“</a:t>
            </a:r>
          </a:p>
          <a:p>
            <a:pPr lvl="2">
              <a:defRPr/>
            </a:pPr>
            <a:endParaRPr lang="cs-CZ" altLang="cs-CZ" sz="2200" dirty="0" smtClean="0"/>
          </a:p>
          <a:p>
            <a:endParaRPr lang="cs-CZ" alt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25309" y="3730875"/>
            <a:ext cx="3666940" cy="3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474528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Bankovní unie - pilíře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523938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dirty="0" smtClean="0"/>
              <a:t>směrnice</a:t>
            </a:r>
            <a:r>
              <a:rPr lang="cs-CZ" altLang="cs-CZ" dirty="0"/>
              <a:t>, nařízení</a:t>
            </a:r>
          </a:p>
          <a:p>
            <a:pPr>
              <a:defRPr/>
            </a:pPr>
            <a:r>
              <a:rPr lang="cs-CZ" altLang="cs-CZ" dirty="0"/>
              <a:t>akty Komise v přenesené pravomoci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„nultý pilíř“	(obezřetnostní požadavky</a:t>
            </a:r>
            <a:r>
              <a:rPr lang="cs-CZ" altLang="cs-CZ" dirty="0" smtClean="0"/>
              <a:t>) (inspirace v </a:t>
            </a:r>
            <a:r>
              <a:rPr lang="cs-CZ" altLang="cs-CZ" dirty="0" err="1" smtClean="0"/>
              <a:t>Basel</a:t>
            </a:r>
            <a:r>
              <a:rPr lang="cs-CZ" altLang="cs-CZ" dirty="0" smtClean="0"/>
              <a:t> III)</a:t>
            </a:r>
            <a:endParaRPr lang="cs-CZ" altLang="cs-CZ" dirty="0"/>
          </a:p>
          <a:p>
            <a:pPr>
              <a:defRPr/>
            </a:pPr>
            <a:r>
              <a:rPr lang="cs-CZ" altLang="cs-CZ" dirty="0"/>
              <a:t>první pilíř	</a:t>
            </a:r>
            <a:r>
              <a:rPr lang="cs-CZ" altLang="cs-CZ" dirty="0" smtClean="0"/>
              <a:t>(</a:t>
            </a:r>
            <a:r>
              <a:rPr lang="cs-CZ" altLang="cs-CZ" dirty="0"/>
              <a:t>jednotný dohled)</a:t>
            </a:r>
          </a:p>
          <a:p>
            <a:pPr>
              <a:defRPr/>
            </a:pPr>
            <a:r>
              <a:rPr lang="cs-CZ" altLang="cs-CZ" dirty="0"/>
              <a:t>druhý pilíř	(jednotné řešení problémů bank)</a:t>
            </a:r>
          </a:p>
          <a:p>
            <a:pPr>
              <a:defRPr/>
            </a:pPr>
            <a:r>
              <a:rPr lang="cs-CZ" altLang="cs-CZ" dirty="0"/>
              <a:t>třetí pilíř		(mechanismy financování a 	</a:t>
            </a:r>
            <a:r>
              <a:rPr lang="cs-CZ" altLang="cs-CZ" dirty="0" smtClean="0"/>
              <a:t>pojištění </a:t>
            </a:r>
            <a:r>
              <a:rPr lang="cs-CZ" altLang="cs-CZ" dirty="0"/>
              <a:t>vkladů</a:t>
            </a:r>
            <a:r>
              <a:rPr lang="cs-CZ" altLang="cs-CZ" dirty="0" smtClean="0"/>
              <a:t>)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 smtClean="0"/>
              <a:t>Postupné zavádění, částečná aplikace jen na eurozónu</a:t>
            </a:r>
            <a:endParaRPr lang="cs-CZ" altLang="cs-CZ" dirty="0"/>
          </a:p>
          <a:p>
            <a:pPr lvl="2">
              <a:defRPr/>
            </a:pPr>
            <a:endParaRPr lang="cs-CZ" altLang="cs-CZ" sz="2200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75434394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1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Bankovní </a:t>
            </a:r>
            <a:r>
              <a:rPr lang="cs-CZ" dirty="0" smtClean="0"/>
              <a:t>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84832"/>
            <a:ext cx="10018713" cy="4364183"/>
          </a:xfrm>
        </p:spPr>
        <p:txBody>
          <a:bodyPr>
            <a:normAutofit/>
          </a:bodyPr>
          <a:lstStyle/>
          <a:p>
            <a:r>
              <a:rPr lang="cs-CZ" dirty="0" smtClean="0"/>
              <a:t>Část soukromoprávní</a:t>
            </a:r>
          </a:p>
          <a:p>
            <a:pPr lvl="1"/>
            <a:r>
              <a:rPr lang="cs-CZ" dirty="0" smtClean="0"/>
              <a:t>Např. smlouvy o vedení účtu, úvěrové smlouvy (občanské, resp. obchodní právo)</a:t>
            </a:r>
          </a:p>
          <a:p>
            <a:endParaRPr lang="cs-CZ" dirty="0" smtClean="0"/>
          </a:p>
          <a:p>
            <a:r>
              <a:rPr lang="cs-CZ" dirty="0" smtClean="0"/>
              <a:t>Část veřejnoprávní</a:t>
            </a:r>
          </a:p>
          <a:p>
            <a:pPr lvl="1"/>
            <a:r>
              <a:rPr lang="cs-CZ" dirty="0" smtClean="0"/>
              <a:t>Např. trestná činnost spojená s bankami (např. úvěrové podvody, </a:t>
            </a:r>
            <a:r>
              <a:rPr lang="cs-CZ" dirty="0" err="1" smtClean="0"/>
              <a:t>tr</a:t>
            </a:r>
            <a:r>
              <a:rPr lang="cs-CZ" dirty="0" smtClean="0"/>
              <a:t>. č. vystavení nepravdivého potvrzení, atd.)</a:t>
            </a:r>
          </a:p>
          <a:p>
            <a:pPr lvl="1"/>
            <a:r>
              <a:rPr lang="cs-CZ" u="sng" dirty="0" smtClean="0"/>
              <a:t>Regulace podmínek pro provozování bankovních služeb (finanční právo)</a:t>
            </a:r>
          </a:p>
          <a:p>
            <a:pPr lvl="1"/>
            <a:r>
              <a:rPr lang="cs-CZ" u="sng" dirty="0" smtClean="0"/>
              <a:t>Dohled nad bankovním sektorem (finanční právo)</a:t>
            </a:r>
          </a:p>
          <a:p>
            <a:pPr lvl="1"/>
            <a:r>
              <a:rPr lang="cs-CZ" u="sng" dirty="0" smtClean="0"/>
              <a:t>Problematika měny (</a:t>
            </a:r>
            <a:r>
              <a:rPr lang="cs-CZ" u="sng" dirty="0" err="1" smtClean="0"/>
              <a:t>subodvětví</a:t>
            </a:r>
            <a:r>
              <a:rPr lang="cs-CZ" u="sng" dirty="0" smtClean="0"/>
              <a:t> finančního práva  – měnové právo)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xmlns="" val="5148478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Bankovní systém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380745"/>
            <a:ext cx="10018713" cy="4849368"/>
          </a:xfrm>
        </p:spPr>
        <p:txBody>
          <a:bodyPr anchor="t">
            <a:normAutofit/>
          </a:bodyPr>
          <a:lstStyle/>
          <a:p>
            <a:r>
              <a:rPr lang="cs-CZ" altLang="cs-CZ" dirty="0" smtClean="0"/>
              <a:t>Veřejnoprávní část bankovního práva – předmět právní úpravy:</a:t>
            </a:r>
          </a:p>
          <a:p>
            <a:r>
              <a:rPr lang="cs-CZ" altLang="cs-CZ" dirty="0" smtClean="0"/>
              <a:t>Obchodní </a:t>
            </a:r>
            <a:r>
              <a:rPr lang="cs-CZ" altLang="cs-CZ" dirty="0" smtClean="0"/>
              <a:t>banky</a:t>
            </a:r>
          </a:p>
          <a:p>
            <a:r>
              <a:rPr lang="cs-CZ" altLang="cs-CZ" dirty="0" smtClean="0"/>
              <a:t>Centrální banka</a:t>
            </a:r>
          </a:p>
          <a:p>
            <a:endParaRPr lang="cs-CZ" altLang="cs-CZ" dirty="0"/>
          </a:p>
          <a:p>
            <a:r>
              <a:rPr lang="cs-CZ" altLang="cs-CZ" dirty="0" smtClean="0"/>
              <a:t>Odlišné funkce, odlišné postavení, odlišný vlastník</a:t>
            </a:r>
          </a:p>
          <a:p>
            <a:r>
              <a:rPr lang="cs-CZ" altLang="cs-CZ" dirty="0" smtClean="0"/>
              <a:t>Základní právní úprava:</a:t>
            </a:r>
          </a:p>
          <a:p>
            <a:pPr lvl="1"/>
            <a:r>
              <a:rPr lang="cs-CZ" altLang="cs-CZ" dirty="0" smtClean="0"/>
              <a:t>Zákon č. 21/1992 Sb., o bankách</a:t>
            </a:r>
          </a:p>
          <a:p>
            <a:pPr lvl="1"/>
            <a:r>
              <a:rPr lang="cs-CZ" altLang="cs-CZ" dirty="0" smtClean="0"/>
              <a:t>Zákon č. 6/1993 Sb., o české národní bance</a:t>
            </a:r>
          </a:p>
          <a:p>
            <a:pPr lvl="1"/>
            <a:endParaRPr lang="cs-CZ" altLang="cs-CZ" dirty="0"/>
          </a:p>
          <a:p>
            <a:pPr lvl="1"/>
            <a:r>
              <a:rPr lang="cs-CZ" altLang="cs-CZ" b="1" dirty="0" smtClean="0"/>
              <a:t>Vychází z práva EU (nařízení, směrnice)</a:t>
            </a: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xmlns="" val="25357666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9200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Obchodní bankovnictví -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4158641"/>
          </a:xfrm>
        </p:spPr>
        <p:txBody>
          <a:bodyPr anchor="t">
            <a:normAutofit/>
          </a:bodyPr>
          <a:lstStyle/>
          <a:p>
            <a:endParaRPr lang="cs-CZ" altLang="cs-CZ" dirty="0" smtClean="0"/>
          </a:p>
          <a:p>
            <a:r>
              <a:rPr lang="cs-CZ" altLang="cs-CZ" dirty="0" smtClean="0"/>
              <a:t>Vývoj </a:t>
            </a:r>
            <a:r>
              <a:rPr lang="cs-CZ" altLang="cs-CZ" dirty="0" smtClean="0"/>
              <a:t>od </a:t>
            </a:r>
            <a:r>
              <a:rPr lang="cs-CZ" altLang="cs-CZ" dirty="0" smtClean="0"/>
              <a:t>poskytování půjček a úschovy drahých kovů </a:t>
            </a:r>
            <a:r>
              <a:rPr lang="cs-CZ" altLang="cs-CZ" dirty="0" smtClean="0"/>
              <a:t>k </a:t>
            </a:r>
            <a:r>
              <a:rPr lang="cs-CZ" altLang="cs-CZ" dirty="0" smtClean="0"/>
              <a:t>modernímu globálnímu </a:t>
            </a:r>
            <a:r>
              <a:rPr lang="cs-CZ" altLang="cs-CZ" dirty="0" smtClean="0"/>
              <a:t>bankovnímu systému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Základní pojmy:</a:t>
            </a:r>
            <a:endParaRPr lang="cs-CZ" altLang="cs-CZ" dirty="0"/>
          </a:p>
          <a:p>
            <a:r>
              <a:rPr lang="cs-CZ" altLang="cs-CZ" dirty="0" smtClean="0"/>
              <a:t>Depozitní služby</a:t>
            </a:r>
          </a:p>
          <a:p>
            <a:r>
              <a:rPr lang="cs-CZ" altLang="cs-CZ" dirty="0" smtClean="0"/>
              <a:t>Úvěrování</a:t>
            </a:r>
            <a:endParaRPr lang="cs-CZ" altLang="cs-CZ" dirty="0"/>
          </a:p>
          <a:p>
            <a:r>
              <a:rPr lang="cs-CZ" altLang="cs-CZ" dirty="0" smtClean="0"/>
              <a:t>„tvorba“ peněz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34053375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Centrální bankovnictví -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4921209"/>
          </a:xfrm>
        </p:spPr>
        <p:txBody>
          <a:bodyPr anchor="t">
            <a:normAutofit/>
          </a:bodyPr>
          <a:lstStyle/>
          <a:p>
            <a:r>
              <a:rPr lang="cs-CZ" altLang="cs-CZ" dirty="0" smtClean="0"/>
              <a:t>V různých státech, různý počátek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Bankéři panovníka dostávají zvláštní oprávnění</a:t>
            </a:r>
          </a:p>
          <a:p>
            <a:r>
              <a:rPr lang="cs-CZ" altLang="cs-CZ" dirty="0" smtClean="0"/>
              <a:t>Správce povinných rezerv</a:t>
            </a:r>
          </a:p>
          <a:p>
            <a:r>
              <a:rPr lang="cs-CZ" altLang="cs-CZ" dirty="0" smtClean="0"/>
              <a:t>Poskytování vypořádacích služeb</a:t>
            </a:r>
          </a:p>
          <a:p>
            <a:endParaRPr lang="cs-CZ" altLang="cs-CZ" dirty="0"/>
          </a:p>
          <a:p>
            <a:r>
              <a:rPr lang="cs-CZ" altLang="cs-CZ" dirty="0" smtClean="0"/>
              <a:t>S čím je to spojeno?</a:t>
            </a:r>
          </a:p>
          <a:p>
            <a:pPr lvl="1"/>
            <a:r>
              <a:rPr lang="cs-CZ" altLang="cs-CZ" dirty="0" smtClean="0"/>
              <a:t>Ovlivňování množství peněz v oběhu</a:t>
            </a:r>
          </a:p>
          <a:p>
            <a:pPr lvl="1"/>
            <a:r>
              <a:rPr lang="cs-CZ" altLang="cs-CZ" dirty="0" smtClean="0"/>
              <a:t>Dohled nad obchodními bankami</a:t>
            </a:r>
          </a:p>
          <a:p>
            <a:pPr marL="0" indent="0">
              <a:buNone/>
            </a:pPr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8382564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Veřejné bankovní právo – oblasti 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4921209"/>
          </a:xfrm>
        </p:spPr>
        <p:txBody>
          <a:bodyPr anchor="t">
            <a:normAutofit/>
          </a:bodyPr>
          <a:lstStyle/>
          <a:p>
            <a:pPr marL="457200" indent="-457200"/>
            <a:r>
              <a:rPr lang="cs-CZ" altLang="cs-CZ" dirty="0" smtClean="0"/>
              <a:t>Široká škála právních vztahů</a:t>
            </a:r>
          </a:p>
          <a:p>
            <a:pPr marL="457200" indent="-457200"/>
            <a:r>
              <a:rPr lang="cs-CZ" altLang="cs-CZ" dirty="0" smtClean="0"/>
              <a:t>Mezi klíčové oblasti patří:</a:t>
            </a:r>
            <a:endParaRPr lang="cs-CZ" alt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altLang="cs-CZ" dirty="0" smtClean="0"/>
              <a:t>Základní </a:t>
            </a:r>
            <a:r>
              <a:rPr lang="cs-CZ" altLang="cs-CZ" dirty="0" smtClean="0"/>
              <a:t>požadavky pro provozování bankovních služeb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dirty="0" smtClean="0"/>
              <a:t>Obezřetnostní požadavky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dirty="0" smtClean="0"/>
              <a:t>Pojištění </a:t>
            </a:r>
            <a:r>
              <a:rPr lang="cs-CZ" altLang="cs-CZ" dirty="0" smtClean="0"/>
              <a:t>vkladů a související </a:t>
            </a:r>
            <a:r>
              <a:rPr lang="cs-CZ" altLang="cs-CZ" dirty="0" smtClean="0"/>
              <a:t>mechanismy financování</a:t>
            </a:r>
          </a:p>
          <a:p>
            <a:pPr marL="457200" indent="-457200">
              <a:buFont typeface="+mj-lt"/>
              <a:buAutoNum type="arabicPeriod"/>
            </a:pPr>
            <a:endParaRPr lang="cs-CZ" altLang="cs-CZ" dirty="0"/>
          </a:p>
          <a:p>
            <a:pPr marL="457200" indent="-457200">
              <a:buFont typeface="+mj-lt"/>
              <a:buAutoNum type="arabicPeriod"/>
            </a:pPr>
            <a:r>
              <a:rPr lang="cs-CZ" altLang="cs-CZ" dirty="0" smtClean="0"/>
              <a:t>Dohled nad bankovním sektorem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165426120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Základní požadavky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4791900"/>
          </a:xfrm>
        </p:spPr>
        <p:txBody>
          <a:bodyPr anchor="t">
            <a:normAutofit/>
          </a:bodyPr>
          <a:lstStyle/>
          <a:p>
            <a:pPr lvl="1">
              <a:defRPr/>
            </a:pPr>
            <a:r>
              <a:rPr lang="cs-CZ" altLang="cs-CZ" sz="2400" dirty="0" smtClean="0"/>
              <a:t>Licence od ČNB</a:t>
            </a:r>
          </a:p>
          <a:p>
            <a:pPr lvl="1">
              <a:defRPr/>
            </a:pPr>
            <a:r>
              <a:rPr lang="cs-CZ" altLang="cs-CZ" sz="2400" dirty="0" smtClean="0"/>
              <a:t>základní </a:t>
            </a:r>
            <a:r>
              <a:rPr lang="cs-CZ" altLang="cs-CZ" sz="2400" dirty="0"/>
              <a:t>kapitál min. 500 mil. </a:t>
            </a:r>
            <a:r>
              <a:rPr lang="cs-CZ" altLang="cs-CZ" sz="2400" dirty="0" smtClean="0"/>
              <a:t>Kč</a:t>
            </a:r>
          </a:p>
          <a:p>
            <a:pPr lvl="2">
              <a:defRPr/>
            </a:pPr>
            <a:r>
              <a:rPr lang="cs-CZ" altLang="cs-CZ" sz="2200" dirty="0" smtClean="0"/>
              <a:t>Musí být tvořen peněžitými vklady</a:t>
            </a:r>
            <a:endParaRPr lang="cs-CZ" altLang="cs-CZ" sz="2200" dirty="0"/>
          </a:p>
          <a:p>
            <a:pPr lvl="1">
              <a:defRPr/>
            </a:pPr>
            <a:r>
              <a:rPr lang="cs-CZ" altLang="cs-CZ" sz="2400" dirty="0"/>
              <a:t>požadavky na </a:t>
            </a:r>
            <a:r>
              <a:rPr lang="cs-CZ" altLang="cs-CZ" sz="2400" dirty="0" smtClean="0"/>
              <a:t>odbornost</a:t>
            </a:r>
          </a:p>
          <a:p>
            <a:pPr lvl="1">
              <a:defRPr/>
            </a:pPr>
            <a:r>
              <a:rPr lang="cs-CZ" altLang="cs-CZ" sz="2400" dirty="0"/>
              <a:t>z</a:t>
            </a:r>
            <a:r>
              <a:rPr lang="cs-CZ" altLang="cs-CZ" sz="2400" dirty="0" smtClean="0"/>
              <a:t>řízení kontrolního systému</a:t>
            </a:r>
            <a:endParaRPr lang="cs-CZ" altLang="cs-CZ" sz="2400" dirty="0"/>
          </a:p>
          <a:p>
            <a:pPr lvl="1">
              <a:defRPr/>
            </a:pPr>
            <a:endParaRPr lang="cs-CZ" altLang="cs-CZ" sz="2400" dirty="0" smtClean="0"/>
          </a:p>
          <a:p>
            <a:pPr lvl="1">
              <a:defRPr/>
            </a:pPr>
            <a:r>
              <a:rPr lang="cs-CZ" altLang="cs-CZ" sz="2400" dirty="0" smtClean="0"/>
              <a:t>jednotná </a:t>
            </a:r>
            <a:r>
              <a:rPr lang="cs-CZ" altLang="cs-CZ" sz="2400" dirty="0"/>
              <a:t>licence v EU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5574017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Obezřetnostní požadavky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 lnSpcReduction="10000"/>
          </a:bodyPr>
          <a:lstStyle/>
          <a:p>
            <a:pPr lvl="1">
              <a:defRPr/>
            </a:pPr>
            <a:r>
              <a:rPr lang="cs-CZ" altLang="cs-CZ" sz="2400" dirty="0" smtClean="0"/>
              <a:t>Vybrané (základní)</a:t>
            </a:r>
          </a:p>
          <a:p>
            <a:pPr lvl="2">
              <a:defRPr/>
            </a:pPr>
            <a:r>
              <a:rPr lang="cs-CZ" altLang="cs-CZ" sz="2200" dirty="0" smtClean="0"/>
              <a:t>Požadavky kapitálové přiměřenosti</a:t>
            </a:r>
          </a:p>
          <a:p>
            <a:pPr lvl="3">
              <a:defRPr/>
            </a:pPr>
            <a:r>
              <a:rPr lang="cs-CZ" altLang="cs-CZ" sz="2000" i="1" dirty="0" smtClean="0"/>
              <a:t>„Kvalitní kapitál vůči riziku“</a:t>
            </a:r>
          </a:p>
          <a:p>
            <a:pPr lvl="2">
              <a:defRPr/>
            </a:pPr>
            <a:r>
              <a:rPr lang="cs-CZ" altLang="cs-CZ" sz="2200" dirty="0" smtClean="0"/>
              <a:t>Požadavky na páku (</a:t>
            </a:r>
            <a:r>
              <a:rPr lang="cs-CZ" altLang="cs-CZ" sz="2200" dirty="0" err="1" smtClean="0"/>
              <a:t>leverage</a:t>
            </a:r>
            <a:r>
              <a:rPr lang="cs-CZ" altLang="cs-CZ" sz="2200" dirty="0" smtClean="0"/>
              <a:t>)</a:t>
            </a:r>
          </a:p>
          <a:p>
            <a:pPr lvl="3">
              <a:defRPr/>
            </a:pPr>
            <a:r>
              <a:rPr lang="cs-CZ" altLang="cs-CZ" sz="2000" i="1" dirty="0" smtClean="0"/>
              <a:t>„Kvalitní kapitál vůči celkovým expozicím banky“</a:t>
            </a:r>
          </a:p>
          <a:p>
            <a:pPr lvl="2">
              <a:defRPr/>
            </a:pPr>
            <a:r>
              <a:rPr lang="cs-CZ" altLang="cs-CZ" sz="2200" dirty="0" smtClean="0"/>
              <a:t>Kapitálové rezervy</a:t>
            </a:r>
          </a:p>
          <a:p>
            <a:pPr lvl="3">
              <a:defRPr/>
            </a:pPr>
            <a:r>
              <a:rPr lang="cs-CZ" dirty="0"/>
              <a:t>bezpečnostní kapitálová rezerva (</a:t>
            </a:r>
            <a:r>
              <a:rPr lang="cs-CZ" i="1" dirty="0" err="1"/>
              <a:t>capital</a:t>
            </a:r>
            <a:r>
              <a:rPr lang="cs-CZ" i="1" dirty="0"/>
              <a:t> </a:t>
            </a:r>
            <a:r>
              <a:rPr lang="cs-CZ" i="1" dirty="0" err="1"/>
              <a:t>conservation</a:t>
            </a:r>
            <a:r>
              <a:rPr lang="cs-CZ" i="1" dirty="0"/>
              <a:t> </a:t>
            </a:r>
            <a:r>
              <a:rPr lang="cs-CZ" i="1" dirty="0" err="1"/>
              <a:t>buffer</a:t>
            </a:r>
            <a:r>
              <a:rPr lang="cs-CZ" dirty="0"/>
              <a:t>) (2,5%)</a:t>
            </a:r>
          </a:p>
          <a:p>
            <a:pPr lvl="3">
              <a:defRPr/>
            </a:pPr>
            <a:r>
              <a:rPr lang="cs-CZ" dirty="0" err="1"/>
              <a:t>proticyklická</a:t>
            </a:r>
            <a:r>
              <a:rPr lang="cs-CZ" dirty="0"/>
              <a:t> kapitálová rezerva (</a:t>
            </a:r>
            <a:r>
              <a:rPr lang="cs-CZ" i="1" dirty="0" err="1"/>
              <a:t>countercyclical</a:t>
            </a:r>
            <a:r>
              <a:rPr lang="cs-CZ" i="1" dirty="0"/>
              <a:t> </a:t>
            </a:r>
            <a:r>
              <a:rPr lang="cs-CZ" i="1" dirty="0" err="1"/>
              <a:t>capital</a:t>
            </a:r>
            <a:r>
              <a:rPr lang="cs-CZ" i="1" dirty="0"/>
              <a:t> </a:t>
            </a:r>
            <a:r>
              <a:rPr lang="cs-CZ" i="1" dirty="0" err="1"/>
              <a:t>buffer</a:t>
            </a:r>
            <a:r>
              <a:rPr lang="cs-CZ" dirty="0"/>
              <a:t>); (0-2,5 %, možno i více</a:t>
            </a:r>
            <a:r>
              <a:rPr lang="cs-CZ" dirty="0" smtClean="0"/>
              <a:t>), nyní v ČR </a:t>
            </a:r>
            <a:r>
              <a:rPr lang="cs-CZ" dirty="0" smtClean="0"/>
              <a:t>1.5</a:t>
            </a:r>
            <a:r>
              <a:rPr lang="cs-CZ" dirty="0" smtClean="0"/>
              <a:t>%</a:t>
            </a:r>
            <a:endParaRPr lang="cs-CZ" dirty="0"/>
          </a:p>
          <a:p>
            <a:pPr lvl="3">
              <a:defRPr/>
            </a:pPr>
            <a:r>
              <a:rPr lang="cs-CZ" dirty="0"/>
              <a:t>kapitálová rezerva pro krytí systémového rizika (3%, možno i více</a:t>
            </a:r>
            <a:r>
              <a:rPr lang="cs-CZ" dirty="0" smtClean="0"/>
              <a:t>), a další (v ČR pro 5 bank 1-3%)</a:t>
            </a:r>
            <a:endParaRPr lang="cs-CZ" altLang="cs-CZ" sz="1400" dirty="0" smtClean="0"/>
          </a:p>
          <a:p>
            <a:pPr lvl="2">
              <a:defRPr/>
            </a:pPr>
            <a:r>
              <a:rPr lang="cs-CZ" altLang="cs-CZ" sz="2200" dirty="0" smtClean="0"/>
              <a:t>Požadavky na likviditu</a:t>
            </a:r>
          </a:p>
          <a:p>
            <a:pPr lvl="3">
              <a:defRPr/>
            </a:pPr>
            <a:r>
              <a:rPr lang="cs-CZ" altLang="cs-CZ" sz="1800" dirty="0" err="1"/>
              <a:t>liquidity</a:t>
            </a:r>
            <a:r>
              <a:rPr lang="cs-CZ" altLang="cs-CZ" sz="1800" dirty="0"/>
              <a:t> </a:t>
            </a:r>
            <a:r>
              <a:rPr lang="cs-CZ" altLang="cs-CZ" sz="1800" dirty="0" err="1"/>
              <a:t>coverage</a:t>
            </a:r>
            <a:r>
              <a:rPr lang="cs-CZ" altLang="cs-CZ" sz="1800" dirty="0"/>
              <a:t> ratio (LCR)</a:t>
            </a:r>
          </a:p>
          <a:p>
            <a:pPr lvl="3">
              <a:defRPr/>
            </a:pPr>
            <a:r>
              <a:rPr lang="cs-CZ" altLang="cs-CZ" sz="1800" dirty="0" err="1"/>
              <a:t>net</a:t>
            </a:r>
            <a:r>
              <a:rPr lang="cs-CZ" altLang="cs-CZ" sz="1800" dirty="0"/>
              <a:t> </a:t>
            </a:r>
            <a:r>
              <a:rPr lang="cs-CZ" altLang="cs-CZ" sz="1800" dirty="0" err="1" smtClean="0"/>
              <a:t>stable</a:t>
            </a:r>
            <a:r>
              <a:rPr lang="cs-CZ" altLang="cs-CZ" sz="1800" dirty="0" smtClean="0"/>
              <a:t> </a:t>
            </a:r>
            <a:r>
              <a:rPr lang="cs-CZ" altLang="cs-CZ" sz="1800" dirty="0" err="1"/>
              <a:t>funding</a:t>
            </a:r>
            <a:r>
              <a:rPr lang="cs-CZ" altLang="cs-CZ" sz="1800" dirty="0"/>
              <a:t> ratio (NSFR)</a:t>
            </a:r>
          </a:p>
          <a:p>
            <a:pPr lvl="3">
              <a:defRPr/>
            </a:pPr>
            <a:endParaRPr lang="cs-CZ" altLang="cs-CZ" sz="1800" dirty="0" smtClean="0"/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9110875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dirty="0" smtClean="0"/>
              <a:t>Pojištění pohledávek z vkladů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defRPr/>
            </a:pPr>
            <a:r>
              <a:rPr lang="cs-CZ" altLang="cs-CZ" dirty="0"/>
              <a:t>Co je to „pojištění vkladů“?</a:t>
            </a:r>
          </a:p>
          <a:p>
            <a:pPr>
              <a:defRPr/>
            </a:pPr>
            <a:r>
              <a:rPr lang="cs-CZ" altLang="cs-CZ" dirty="0"/>
              <a:t>Proč existuje tento institut? 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Do jaké výše jsou pojištěny vklady u bank?</a:t>
            </a:r>
          </a:p>
          <a:p>
            <a:pPr>
              <a:defRPr/>
            </a:pPr>
            <a:r>
              <a:rPr lang="cs-CZ" altLang="cs-CZ" dirty="0"/>
              <a:t>Na koho se pojištění vztahuje?</a:t>
            </a:r>
          </a:p>
          <a:p>
            <a:pPr>
              <a:defRPr/>
            </a:pPr>
            <a:r>
              <a:rPr lang="cs-CZ" altLang="cs-CZ" dirty="0"/>
              <a:t>Kdo „pojišťuje“?</a:t>
            </a:r>
            <a:endParaRPr lang="en-US" altLang="cs-CZ" dirty="0"/>
          </a:p>
          <a:p>
            <a:pPr lvl="1">
              <a:defRPr/>
            </a:pPr>
            <a:endParaRPr lang="cs-CZ" altLang="cs-CZ" sz="1800" dirty="0" smtClean="0"/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97705113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12</TotalTime>
  <Words>799</Words>
  <Application>Microsoft Office PowerPoint</Application>
  <PresentationFormat>Vlastní</PresentationFormat>
  <Paragraphs>166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Paralaxa</vt:lpstr>
      <vt:lpstr>Veřejné bankovní právo  </vt:lpstr>
      <vt:lpstr>Bankovní právo</vt:lpstr>
      <vt:lpstr>Bankovní systém v ČR</vt:lpstr>
      <vt:lpstr>Obchodní bankovnictví - obecně</vt:lpstr>
      <vt:lpstr>Centrální bankovnictví - obecně</vt:lpstr>
      <vt:lpstr>Veřejné bankovní právo – oblasti regulace</vt:lpstr>
      <vt:lpstr>Základní požadavky</vt:lpstr>
      <vt:lpstr>Obezřetnostní požadavky</vt:lpstr>
      <vt:lpstr>Pojištění pohledávek z vkladů</vt:lpstr>
      <vt:lpstr>Pojištění pohledávek z vkladů II</vt:lpstr>
      <vt:lpstr>Pojištění pohledávek z vkladů III</vt:lpstr>
      <vt:lpstr>Pojištění pohledávek z vkladů IV</vt:lpstr>
      <vt:lpstr>Pojištění pohledávek z vkladů V</vt:lpstr>
      <vt:lpstr>Úpadek bank</vt:lpstr>
      <vt:lpstr>Řešení „krizí“ I</vt:lpstr>
      <vt:lpstr>Řešení „krizí“ II</vt:lpstr>
      <vt:lpstr>Dohled nad bankami</vt:lpstr>
      <vt:lpstr>Bankovní unie</vt:lpstr>
      <vt:lpstr>Bankovní unie - pilíře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Windows User</cp:lastModifiedBy>
  <cp:revision>108</cp:revision>
  <cp:lastPrinted>2016-12-01T06:58:45Z</cp:lastPrinted>
  <dcterms:created xsi:type="dcterms:W3CDTF">2016-10-17T17:38:14Z</dcterms:created>
  <dcterms:modified xsi:type="dcterms:W3CDTF">2019-10-16T07:42:11Z</dcterms:modified>
</cp:coreProperties>
</file>