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30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98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0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86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33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70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4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1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66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0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4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582B0-9219-4B6E-8D07-D6E31782B6D4}" type="datetimeFigureOut">
              <a:rPr lang="cs-CZ" smtClean="0"/>
              <a:t>19.10.2019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C57B-C828-47C3-B836-390644DE15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23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MĚSTSKÉ PRÁVO A SPRÁVA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• vznik mimo naše území, přenes. </a:t>
            </a:r>
            <a:r>
              <a:rPr lang="cs-CZ" dirty="0"/>
              <a:t>k</a:t>
            </a:r>
            <a:r>
              <a:rPr lang="cs-CZ" dirty="0" smtClean="0"/>
              <a:t>olonisty (Soběslavova privilegia pro pražské Němce 1174-1178)</a:t>
            </a:r>
          </a:p>
          <a:p>
            <a:pPr marL="0" indent="0">
              <a:buNone/>
            </a:pPr>
            <a:r>
              <a:rPr lang="cs-CZ" dirty="0" smtClean="0"/>
              <a:t>2 právní oblasti: A) severoněmecké – magdeburské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B) jihoněmecké – norimberské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právní partikularismus</a:t>
            </a:r>
          </a:p>
          <a:p>
            <a:pPr marL="0" indent="0">
              <a:buNone/>
            </a:pPr>
            <a:r>
              <a:rPr lang="cs-CZ" dirty="0" smtClean="0"/>
              <a:t>• na počátku souboru listina zakládací a list. </a:t>
            </a:r>
            <a:r>
              <a:rPr lang="cs-CZ" dirty="0"/>
              <a:t>m</a:t>
            </a:r>
            <a:r>
              <a:rPr lang="cs-CZ" dirty="0" smtClean="0"/>
              <a:t>ěstských výsad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91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MĚSTSKÁ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Rychtář</a:t>
            </a:r>
          </a:p>
          <a:p>
            <a:r>
              <a:rPr lang="cs-CZ" dirty="0"/>
              <a:t> </a:t>
            </a:r>
            <a:r>
              <a:rPr lang="cs-CZ" dirty="0" smtClean="0"/>
              <a:t>(biřic a kat)</a:t>
            </a:r>
          </a:p>
          <a:p>
            <a:r>
              <a:rPr lang="cs-CZ" dirty="0" smtClean="0"/>
              <a:t>Městská rada – konšelé (v čele purkmistr)</a:t>
            </a:r>
          </a:p>
          <a:p>
            <a:r>
              <a:rPr lang="cs-CZ" dirty="0" smtClean="0"/>
              <a:t>Městský soud (ius </a:t>
            </a:r>
            <a:r>
              <a:rPr lang="cs-CZ" dirty="0" err="1" smtClean="0"/>
              <a:t>iudicii</a:t>
            </a:r>
            <a:r>
              <a:rPr lang="cs-CZ" dirty="0" smtClean="0"/>
              <a:t>)</a:t>
            </a:r>
          </a:p>
          <a:p>
            <a:r>
              <a:rPr lang="cs-CZ" dirty="0" smtClean="0"/>
              <a:t>Městská obec</a:t>
            </a:r>
          </a:p>
          <a:p>
            <a:r>
              <a:rPr lang="cs-CZ" dirty="0" smtClean="0"/>
              <a:t>Městská kancelář </a:t>
            </a:r>
            <a:endParaRPr lang="cs-CZ" dirty="0"/>
          </a:p>
          <a:p>
            <a:r>
              <a:rPr lang="cs-CZ" dirty="0" smtClean="0"/>
              <a:t>    písař (,,Slyšený ztrácí se hlas, napsané slovo trvá.“)</a:t>
            </a:r>
          </a:p>
          <a:p>
            <a:r>
              <a:rPr lang="cs-CZ" dirty="0"/>
              <a:t> </a:t>
            </a:r>
            <a:r>
              <a:rPr lang="cs-CZ" dirty="0" smtClean="0"/>
              <a:t>   veřejný notář (</a:t>
            </a:r>
            <a:r>
              <a:rPr lang="cs-CZ" dirty="0" err="1" smtClean="0"/>
              <a:t>význ</a:t>
            </a:r>
            <a:r>
              <a:rPr lang="cs-CZ" dirty="0" smtClean="0"/>
              <a:t>. např. Jindřich Vlach, Jan z </a:t>
            </a:r>
            <a:r>
              <a:rPr lang="cs-CZ" dirty="0" err="1" smtClean="0"/>
              <a:t>Gelnhausenu</a:t>
            </a:r>
            <a:r>
              <a:rPr lang="cs-CZ" dirty="0" smtClean="0"/>
              <a:t>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6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13.stol – zakládání tzv. úředních městských knih (1280, Praha)</a:t>
            </a:r>
          </a:p>
          <a:p>
            <a:r>
              <a:rPr lang="cs-CZ" dirty="0" smtClean="0"/>
              <a:t>Nejprve 1 kniha (tzv. pamětní)- </a:t>
            </a:r>
            <a:r>
              <a:rPr lang="cs-CZ" dirty="0" err="1" smtClean="0"/>
              <a:t>zapis</a:t>
            </a:r>
            <a:r>
              <a:rPr lang="cs-CZ" dirty="0" smtClean="0"/>
              <a:t>. pro paměť dalších pokolení -&gt; samostatné knihy (specializované)</a:t>
            </a:r>
          </a:p>
          <a:p>
            <a:r>
              <a:rPr lang="cs-CZ" dirty="0" smtClean="0"/>
              <a:t>Estetické hledisko (vazby z drahé kůže, kování..)</a:t>
            </a:r>
          </a:p>
          <a:p>
            <a:r>
              <a:rPr lang="cs-CZ" dirty="0" smtClean="0"/>
              <a:t>Latina, během 14.stol </a:t>
            </a:r>
            <a:r>
              <a:rPr lang="cs-CZ" dirty="0" err="1" smtClean="0"/>
              <a:t>nár</a:t>
            </a:r>
            <a:r>
              <a:rPr lang="cs-CZ" dirty="0" smtClean="0"/>
              <a:t>. jazyky jen ojediněle (1.čes.zápis – </a:t>
            </a:r>
            <a:r>
              <a:rPr lang="cs-CZ" smtClean="0"/>
              <a:t>Kronika Hradčanská 1388)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9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HOSPODÁŘSTVÍ MĚSTSKÉ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Podmíněno rozsahem a úrovní řemeslné výroby (</a:t>
            </a:r>
            <a:r>
              <a:rPr lang="cs-CZ" dirty="0" err="1" smtClean="0"/>
              <a:t>hl.zdroj</a:t>
            </a:r>
            <a:r>
              <a:rPr lang="cs-CZ" dirty="0" smtClean="0"/>
              <a:t> prosperity)</a:t>
            </a:r>
          </a:p>
          <a:p>
            <a:r>
              <a:rPr lang="cs-CZ" dirty="0" smtClean="0"/>
              <a:t>Příjmy: městská daň (2 termíny v roce, vyměř. </a:t>
            </a:r>
            <a:r>
              <a:rPr lang="cs-CZ" dirty="0"/>
              <a:t>d</a:t>
            </a:r>
            <a:r>
              <a:rPr lang="cs-CZ" dirty="0" smtClean="0"/>
              <a:t>le majetku a výkonu řemesla), soudní pokuty, různé dávky a poplatky, feudální renta..</a:t>
            </a:r>
          </a:p>
          <a:p>
            <a:r>
              <a:rPr lang="cs-CZ" dirty="0" smtClean="0"/>
              <a:t>+ i příjmy z činnosti měst. soudu a měst. rady; výběr </a:t>
            </a:r>
            <a:r>
              <a:rPr lang="cs-CZ" dirty="0" err="1" smtClean="0"/>
              <a:t>cla,mýta</a:t>
            </a:r>
            <a:r>
              <a:rPr lang="cs-CZ" dirty="0" smtClean="0"/>
              <a:t> a ungeltu (1-5% trž. </a:t>
            </a:r>
            <a:r>
              <a:rPr lang="cs-CZ" dirty="0"/>
              <a:t>c</a:t>
            </a:r>
            <a:r>
              <a:rPr lang="cs-CZ" dirty="0" smtClean="0"/>
              <a:t>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5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Hoffmann, František. </a:t>
            </a:r>
            <a:r>
              <a:rPr lang="cs-CZ" i="1" dirty="0" smtClean="0"/>
              <a:t>České město ve středověku. </a:t>
            </a:r>
            <a:r>
              <a:rPr lang="cs-CZ" dirty="0" smtClean="0"/>
              <a:t>1.vyd. Praha: Panorama, 1992. ISBN 80-7038-182-5</a:t>
            </a:r>
            <a:endParaRPr lang="cs-CZ" i="1" dirty="0" smtClean="0"/>
          </a:p>
          <a:p>
            <a:r>
              <a:rPr lang="cs-CZ" dirty="0" smtClean="0"/>
              <a:t>Hledíková, Zdeňka. </a:t>
            </a:r>
            <a:r>
              <a:rPr lang="cs-CZ" i="1" dirty="0" smtClean="0"/>
              <a:t>Dějiny správy v českých zemích: od počátku státu po současnost</a:t>
            </a:r>
            <a:r>
              <a:rPr lang="cs-CZ" dirty="0" smtClean="0"/>
              <a:t>. 2.vyd. Praha: Nakladatelství Lidové Noviny, 2007 ISBN 978-80-7106-906-5</a:t>
            </a:r>
            <a:endParaRPr lang="cs-C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87888" y="3482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08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279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MĚSTSKÉ PRÁVO A SPRÁVA</vt:lpstr>
      <vt:lpstr>Městské právo</vt:lpstr>
      <vt:lpstr>MĚSTSKÁ SPRÁVA</vt:lpstr>
      <vt:lpstr>Prezentace aplikace PowerPoint</vt:lpstr>
      <vt:lpstr>HOSPODÁŘSTVÍ MĚSTSKÉ SPRÁVY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MĚSTSKÉ PRÁVO A SPRÁVA</dc:title>
  <dc:creator>Petra Císařová</dc:creator>
  <cp:lastModifiedBy>Petra Císařová</cp:lastModifiedBy>
  <cp:revision>6</cp:revision>
  <dcterms:created xsi:type="dcterms:W3CDTF">2019-10-19T07:52:02Z</dcterms:created>
  <dcterms:modified xsi:type="dcterms:W3CDTF">2019-10-19T09:07:47Z</dcterms:modified>
</cp:coreProperties>
</file>