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0"/>
    <p:restoredTop sz="94671"/>
  </p:normalViewPr>
  <p:slideViewPr>
    <p:cSldViewPr snapToGrid="0" snapToObjects="1">
      <p:cViewPr>
        <p:scale>
          <a:sx n="44" d="100"/>
          <a:sy n="44" d="100"/>
        </p:scale>
        <p:origin x="3048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809B-AC75-4442-9815-A5F4D4CCDAC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894DB-BF61-924F-A1D1-0EA9D2FB3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95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1DB96-D988-214B-B5F3-A0D0D512099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612C-C77D-144B-B364-AA39F61A4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56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 fontScale="90000"/>
          </a:bodyPr>
          <a:lstStyle/>
          <a:p>
            <a:r>
              <a:rPr lang="cs-CZ" sz="4800" dirty="0">
                <a:solidFill>
                  <a:srgbClr val="FFFFFF"/>
                </a:solidFill>
              </a:rPr>
              <a:t>Obnovené zřízení </a:t>
            </a:r>
            <a:r>
              <a:rPr lang="cs-CZ" sz="4800" dirty="0" smtClean="0">
                <a:solidFill>
                  <a:srgbClr val="FFFFFF"/>
                </a:solidFill>
              </a:rPr>
              <a:t>zemské dědičného našeho království  českého</a:t>
            </a:r>
            <a:endParaRPr lang="cs-CZ" sz="4800" dirty="0">
              <a:solidFill>
                <a:srgbClr val="FFFF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r>
              <a:rPr lang="cs-CZ" sz="2000">
                <a:solidFill>
                  <a:srgbClr val="FFFFFF"/>
                </a:solidFill>
              </a:rPr>
              <a:t>Petr Kouba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826" y="492573"/>
            <a:ext cx="3969537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MALÝ, </a:t>
            </a:r>
            <a:r>
              <a:rPr lang="cs-CZ" dirty="0" smtClean="0"/>
              <a:t>Karel a kol. </a:t>
            </a:r>
            <a:r>
              <a:rPr lang="cs-CZ" i="1" dirty="0" smtClean="0"/>
              <a:t>Dějiny </a:t>
            </a:r>
            <a:r>
              <a:rPr lang="cs-CZ" i="1" dirty="0"/>
              <a:t>českého a československého práva do roku 1945</a:t>
            </a:r>
            <a:r>
              <a:rPr lang="cs-CZ" dirty="0"/>
              <a:t>. 4</a:t>
            </a:r>
            <a:r>
              <a:rPr lang="cs-CZ" dirty="0" smtClean="0"/>
              <a:t>. </a:t>
            </a:r>
            <a:r>
              <a:rPr lang="cs-CZ" dirty="0" err="1" smtClean="0"/>
              <a:t>přeprac</a:t>
            </a:r>
            <a:r>
              <a:rPr lang="cs-CZ" dirty="0" smtClean="0"/>
              <a:t>. Vyd. </a:t>
            </a:r>
            <a:r>
              <a:rPr lang="cs-CZ" dirty="0"/>
              <a:t>Praha: </a:t>
            </a:r>
            <a:r>
              <a:rPr lang="cs-CZ" dirty="0" err="1"/>
              <a:t>Leges</a:t>
            </a:r>
            <a:r>
              <a:rPr lang="cs-CZ" dirty="0"/>
              <a:t>, </a:t>
            </a:r>
            <a:r>
              <a:rPr lang="cs-CZ" dirty="0" smtClean="0"/>
              <a:t>2010, 640 s. ISBN </a:t>
            </a:r>
            <a:r>
              <a:rPr lang="cs-CZ" dirty="0"/>
              <a:t>978-80-87212-39-4.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64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cs-CZ" sz="3100" dirty="0"/>
              <a:t>Kontext doby v Zemích Koruny české před Bílou horou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cs-CZ" sz="1800" dirty="0"/>
              <a:t>Majestát Rudolfa II – náboženská svoboda</a:t>
            </a:r>
          </a:p>
          <a:p>
            <a:r>
              <a:rPr lang="cs-CZ" sz="1800" dirty="0"/>
              <a:t> Volba nového českého krále - Ferdinand II. Štýrský</a:t>
            </a:r>
          </a:p>
          <a:p>
            <a:r>
              <a:rPr lang="cs-CZ" sz="1800" dirty="0"/>
              <a:t> České stavovské povstání </a:t>
            </a:r>
          </a:p>
          <a:p>
            <a:r>
              <a:rPr lang="cs-CZ" sz="1800" dirty="0"/>
              <a:t>Třicetiletá válka – evropský náboženský konflikt</a:t>
            </a:r>
          </a:p>
          <a:p>
            <a:pPr marL="0" indent="0">
              <a:buNone/>
            </a:pPr>
            <a:r>
              <a:rPr lang="cs-CZ" sz="1800" b="1" dirty="0"/>
              <a:t>Náboženské poměry v Zemích </a:t>
            </a:r>
            <a:r>
              <a:rPr lang="cs-CZ" sz="1800" b="1"/>
              <a:t>Koruny </a:t>
            </a:r>
            <a:r>
              <a:rPr lang="cs-CZ" sz="1800" b="1" smtClean="0"/>
              <a:t>české</a:t>
            </a:r>
            <a:endParaRPr lang="cs-CZ" sz="1800" b="1" dirty="0"/>
          </a:p>
          <a:p>
            <a:pPr>
              <a:buFont typeface="Arial" charset="0"/>
              <a:buChar char="•"/>
            </a:pPr>
            <a:r>
              <a:rPr lang="cs-CZ" sz="1800" dirty="0"/>
              <a:t>Katolíci ( 10 – 15% politicky aktivních) – jednotní, podpora vládnoucí dynastie, vysoké úřady</a:t>
            </a:r>
          </a:p>
          <a:p>
            <a:pPr>
              <a:buFont typeface="Arial" charset="0"/>
              <a:buChar char="•"/>
            </a:pPr>
            <a:r>
              <a:rPr lang="cs-CZ" sz="1800" dirty="0"/>
              <a:t>Nekatolíci ( 85- 90%) – Česká konfese,  </a:t>
            </a:r>
            <a:r>
              <a:rPr lang="cs-CZ" sz="1800" dirty="0" smtClean="0"/>
              <a:t>Kalvinisté, </a:t>
            </a:r>
            <a:r>
              <a:rPr lang="cs-CZ" sz="1800" dirty="0"/>
              <a:t>Jednota bratrská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154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24588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xmlns="" id="{3CD9DF72-87A3-404E-A828-84CBF11A8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cs-CZ" sz="2800"/>
              <a:t>Kontext doby v Zemích Koruny české po Bílé hoře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0E3A342-4D61-4E3F-AF90-1AB42AEB9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cs-CZ" sz="1500" dirty="0"/>
              <a:t>Zrušen Rudolfův Majestát - </a:t>
            </a:r>
            <a:r>
              <a:rPr lang="cs-CZ" sz="1500" dirty="0" smtClean="0"/>
              <a:t>l </a:t>
            </a:r>
            <a:r>
              <a:rPr lang="cs-CZ" sz="1500" dirty="0"/>
              <a:t>Poprava českých pánů – </a:t>
            </a:r>
          </a:p>
          <a:p>
            <a:r>
              <a:rPr lang="cs-CZ" sz="1500" dirty="0"/>
              <a:t>Konfiskace majetku nekatolíků</a:t>
            </a:r>
          </a:p>
          <a:p>
            <a:r>
              <a:rPr lang="cs-CZ" sz="1500" dirty="0"/>
              <a:t>Vyhnání nekatolících kněžích  (Jednota bratrská, Česká konfese, Kalvinisté)</a:t>
            </a:r>
          </a:p>
          <a:p>
            <a:r>
              <a:rPr lang="cs-CZ" sz="1500" dirty="0"/>
              <a:t>Patent z  29.4. 1624 – ustanovil jediné náboženské vyznání ( katolictví) pro Čechy a Moravu</a:t>
            </a:r>
          </a:p>
          <a:p>
            <a:r>
              <a:rPr lang="cs-CZ" sz="1500" dirty="0"/>
              <a:t>1627 vydán patent, který </a:t>
            </a:r>
            <a:r>
              <a:rPr lang="cs-CZ" sz="1500" dirty="0" smtClean="0"/>
              <a:t>přikazoval šlechtě přihlásit se ke katolické víře -&gt; opuštění země. ( prohlásil OZZ za zákon)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62448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377" y="600257"/>
            <a:ext cx="4041246" cy="6061869"/>
          </a:xfrm>
        </p:spPr>
      </p:pic>
    </p:spTree>
    <p:extLst>
      <p:ext uri="{BB962C8B-B14F-4D97-AF65-F5344CB8AC3E}">
        <p14:creationId xmlns:p14="http://schemas.microsoft.com/office/powerpoint/2010/main" val="20782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Obnovené zřízení zemské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10. 5. 1627 v Čechách</a:t>
            </a:r>
          </a:p>
          <a:p>
            <a:r>
              <a:rPr lang="cs-CZ" dirty="0" smtClean="0"/>
              <a:t>Morava 1628</a:t>
            </a:r>
          </a:p>
          <a:p>
            <a:r>
              <a:rPr lang="cs-CZ" dirty="0" smtClean="0"/>
              <a:t>Vydal: Ferdinand II. Štýrský</a:t>
            </a:r>
          </a:p>
          <a:p>
            <a:r>
              <a:rPr lang="cs-CZ" dirty="0" smtClean="0"/>
              <a:t>Oktrojovaný dokument</a:t>
            </a:r>
          </a:p>
          <a:p>
            <a:r>
              <a:rPr lang="cs-CZ" dirty="0" smtClean="0"/>
              <a:t>Teorie  o propadlých právech</a:t>
            </a:r>
          </a:p>
          <a:p>
            <a:r>
              <a:rPr lang="cs-CZ" dirty="0" smtClean="0"/>
              <a:t>Vydán v němčině ( český tisk </a:t>
            </a:r>
            <a:r>
              <a:rPr lang="cs-CZ" dirty="0" smtClean="0"/>
              <a:t>nedokončen, </a:t>
            </a:r>
            <a:r>
              <a:rPr lang="cs-CZ" dirty="0" err="1" smtClean="0"/>
              <a:t>zastevení</a:t>
            </a:r>
            <a:r>
              <a:rPr lang="cs-CZ" dirty="0" smtClean="0"/>
              <a:t> u listu 135, litery F 1)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Obnovené zřízení zemské -vznik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Rekodifikační komise –  7 členů ( Albrecht z Valdštejna)</a:t>
            </a:r>
          </a:p>
          <a:p>
            <a:r>
              <a:rPr lang="cs-CZ" dirty="0" smtClean="0"/>
              <a:t>4 otázky:</a:t>
            </a:r>
          </a:p>
          <a:p>
            <a:r>
              <a:rPr lang="cs-CZ" b="1" dirty="0" smtClean="0"/>
              <a:t>Co učinit k upevnění katolické víry </a:t>
            </a:r>
          </a:p>
          <a:p>
            <a:r>
              <a:rPr lang="cs-CZ" b="1" dirty="0" smtClean="0"/>
              <a:t>Jak upevnit v zemi spravedlnost</a:t>
            </a:r>
          </a:p>
          <a:p>
            <a:r>
              <a:rPr lang="cs-CZ" b="1" dirty="0" smtClean="0"/>
              <a:t>Co učinit k upevnění vojenské moci</a:t>
            </a:r>
          </a:p>
          <a:p>
            <a:r>
              <a:rPr lang="cs-CZ" b="1" dirty="0" smtClean="0"/>
              <a:t>Jak upevnit finanční situaci v zemi     </a:t>
            </a:r>
          </a:p>
        </p:txBody>
      </p:sp>
    </p:spTree>
    <p:extLst>
      <p:ext uri="{BB962C8B-B14F-4D97-AF65-F5344CB8AC3E}">
        <p14:creationId xmlns:p14="http://schemas.microsoft.com/office/powerpoint/2010/main" val="20541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OZZ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Doplněno o : Svatováclavskou smlouvu, Smlouva o kovy,  Novely a </a:t>
            </a:r>
            <a:r>
              <a:rPr lang="cs-CZ" dirty="0" err="1" smtClean="0"/>
              <a:t>Deklaratoria</a:t>
            </a:r>
            <a:endParaRPr lang="cs-CZ" dirty="0" smtClean="0"/>
          </a:p>
          <a:p>
            <a:r>
              <a:rPr lang="cs-CZ" dirty="0" smtClean="0"/>
              <a:t>Upravuje: trestní, správní, státní soudnictví a majetkové právo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61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OZZ nejdůležitější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Dědičné sukcese Habsburské dynastie</a:t>
            </a:r>
          </a:p>
          <a:p>
            <a:pPr marL="0" indent="0" algn="ctr">
              <a:buNone/>
            </a:pPr>
            <a:r>
              <a:rPr lang="cs-CZ" b="1" dirty="0" smtClean="0"/>
              <a:t>Zemský sněm</a:t>
            </a:r>
          </a:p>
          <a:p>
            <a:r>
              <a:rPr lang="cs-CZ" dirty="0" smtClean="0"/>
              <a:t> přibyl duchovní stav – 1. v pořadí, 4 stavy ve sněmu</a:t>
            </a:r>
          </a:p>
          <a:p>
            <a:r>
              <a:rPr lang="cs-CZ" dirty="0" smtClean="0"/>
              <a:t>Královská města – 1 hlas dohromady</a:t>
            </a:r>
          </a:p>
          <a:p>
            <a:r>
              <a:rPr lang="cs-CZ" dirty="0" smtClean="0"/>
              <a:t>Zemské úředníky jmenoval panovník, odpovědnost k panovníkovi (5let)</a:t>
            </a:r>
          </a:p>
          <a:p>
            <a:r>
              <a:rPr lang="cs-CZ" dirty="0" smtClean="0"/>
              <a:t>Zemský sněm ztratil zákonodárnou iniciativu </a:t>
            </a:r>
          </a:p>
          <a:p>
            <a:r>
              <a:rPr lang="cs-CZ" dirty="0" smtClean="0"/>
              <a:t>Právo sněmu omezeno (  ukládat finanční břemena, změny zemské ústavy)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03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OZZ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7787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Soudní řízení – písemné a tajné, ( spisy v německé a české verzi)</a:t>
            </a:r>
          </a:p>
          <a:p>
            <a:r>
              <a:rPr lang="cs-CZ" dirty="0" smtClean="0"/>
              <a:t>Zánik průhonu -&gt; </a:t>
            </a:r>
            <a:r>
              <a:rPr lang="cs-CZ" dirty="0" smtClean="0"/>
              <a:t> úřední obeslání</a:t>
            </a:r>
          </a:p>
          <a:p>
            <a:r>
              <a:rPr lang="cs-CZ" dirty="0" smtClean="0"/>
              <a:t>Zánik nedílu ( forma spoluvlastnictví)-&gt; zamezení práva odúmrti</a:t>
            </a:r>
            <a:endParaRPr lang="cs-CZ" dirty="0" smtClean="0"/>
          </a:p>
          <a:p>
            <a:r>
              <a:rPr lang="cs-CZ" dirty="0" smtClean="0"/>
              <a:t>Uzákonění absolutismu</a:t>
            </a:r>
          </a:p>
          <a:p>
            <a:r>
              <a:rPr lang="cs-CZ" dirty="0" smtClean="0"/>
              <a:t>Udělování inkolátu</a:t>
            </a:r>
          </a:p>
          <a:p>
            <a:r>
              <a:rPr lang="cs-CZ" dirty="0" smtClean="0"/>
              <a:t>Jakýkoliv zásah do panovníkova práv byl považován za zločin urážky majestátu -&gt; trest smrti</a:t>
            </a:r>
          </a:p>
          <a:p>
            <a:r>
              <a:rPr lang="cs-CZ" dirty="0" smtClean="0"/>
              <a:t>Katolictví jako jediné náboženství</a:t>
            </a:r>
          </a:p>
          <a:p>
            <a:r>
              <a:rPr lang="cs-CZ" dirty="0" smtClean="0"/>
              <a:t>Rovnost německého a českého jazyka</a:t>
            </a:r>
          </a:p>
          <a:p>
            <a:r>
              <a:rPr lang="cs-CZ" dirty="0" smtClean="0"/>
              <a:t>Svrchovanost zemské soudu -&gt; možná revize panovníka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</TotalTime>
  <Words>418</Words>
  <Application>Microsoft Macintosh PowerPoint</Application>
  <PresentationFormat>Širokoúhlá obrazovka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Motiv Office</vt:lpstr>
      <vt:lpstr>Obnovené zřízení zemské dědičného našeho království  českého</vt:lpstr>
      <vt:lpstr>Kontext doby v Zemích Koruny české před Bílou horou</vt:lpstr>
      <vt:lpstr>Kontext doby v Zemích Koruny české po Bílé hoře</vt:lpstr>
      <vt:lpstr>Prezentace aplikace PowerPoint</vt:lpstr>
      <vt:lpstr>Obnovené zřízení zemské</vt:lpstr>
      <vt:lpstr>Obnovené zřízení zemské -vznik</vt:lpstr>
      <vt:lpstr>OZZ - obsah</vt:lpstr>
      <vt:lpstr>OZZ nejdůležitější ustanovení</vt:lpstr>
      <vt:lpstr>Důsledky OZZ</vt:lpstr>
      <vt:lpstr>Zdroj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Kouba</dc:creator>
  <cp:lastModifiedBy>Petr Kouba</cp:lastModifiedBy>
  <cp:revision>31</cp:revision>
  <dcterms:created xsi:type="dcterms:W3CDTF">2019-11-16T10:17:09Z</dcterms:created>
  <dcterms:modified xsi:type="dcterms:W3CDTF">2019-12-09T18:55:30Z</dcterms:modified>
</cp:coreProperties>
</file>