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2"/>
  </p:notesMasterIdLst>
  <p:sldIdLst>
    <p:sldId id="256" r:id="rId2"/>
    <p:sldId id="257" r:id="rId3"/>
    <p:sldId id="258" r:id="rId4"/>
    <p:sldId id="260" r:id="rId5"/>
    <p:sldId id="261" r:id="rId6"/>
    <p:sldId id="259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60"/>
    <p:restoredTop sz="94671"/>
  </p:normalViewPr>
  <p:slideViewPr>
    <p:cSldViewPr snapToGrid="0" snapToObjects="1">
      <p:cViewPr>
        <p:scale>
          <a:sx n="44" d="100"/>
          <a:sy n="44" d="100"/>
        </p:scale>
        <p:origin x="3048" y="14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3E809B-AC75-4442-9815-A5F4D4CCDAC2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3894DB-BF61-924F-A1D1-0EA9D2FB36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4952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1DB96-D988-214B-B5F3-A0D0D512099F}" type="datetimeFigureOut">
              <a:rPr lang="cs-CZ" smtClean="0"/>
              <a:t>09.12.2019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3612C-C77D-144B-B364-AA39F61A42F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9562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AB45A142-4255-493C-8284-5D566C121B1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4237" y="914400"/>
            <a:ext cx="3657600" cy="2887579"/>
          </a:xfrm>
        </p:spPr>
        <p:txBody>
          <a:bodyPr>
            <a:normAutofit fontScale="90000"/>
          </a:bodyPr>
          <a:lstStyle/>
          <a:p>
            <a:r>
              <a:rPr lang="cs-CZ" sz="4800" dirty="0">
                <a:solidFill>
                  <a:srgbClr val="FFFFFF"/>
                </a:solidFill>
              </a:rPr>
              <a:t>Obnovené zřízení </a:t>
            </a:r>
            <a:r>
              <a:rPr lang="cs-CZ" sz="4800" dirty="0" smtClean="0">
                <a:solidFill>
                  <a:srgbClr val="FFFFFF"/>
                </a:solidFill>
              </a:rPr>
              <a:t>zemské dědičného našeho království  českého</a:t>
            </a:r>
            <a:endParaRPr lang="cs-CZ" sz="4800" dirty="0">
              <a:solidFill>
                <a:srgbClr val="FFFFFF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74237" y="4170501"/>
            <a:ext cx="3657600" cy="1525597"/>
          </a:xfrm>
        </p:spPr>
        <p:txBody>
          <a:bodyPr>
            <a:normAutofit/>
          </a:bodyPr>
          <a:lstStyle/>
          <a:p>
            <a:r>
              <a:rPr lang="cs-CZ" sz="2000">
                <a:solidFill>
                  <a:srgbClr val="FFFFFF"/>
                </a:solidFill>
              </a:rPr>
              <a:t>Petr Kouba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38FB9660-F42F-4313-BBC4-47C007FE484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826" y="492573"/>
            <a:ext cx="3969537" cy="588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2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MALÝ, </a:t>
            </a:r>
            <a:r>
              <a:rPr lang="cs-CZ" dirty="0" smtClean="0"/>
              <a:t>Karel a kol. </a:t>
            </a:r>
            <a:r>
              <a:rPr lang="cs-CZ" i="1" dirty="0" smtClean="0"/>
              <a:t>Dějiny </a:t>
            </a:r>
            <a:r>
              <a:rPr lang="cs-CZ" i="1" dirty="0"/>
              <a:t>českého a československého práva do roku 1945</a:t>
            </a:r>
            <a:r>
              <a:rPr lang="cs-CZ" dirty="0"/>
              <a:t>. 4</a:t>
            </a:r>
            <a:r>
              <a:rPr lang="cs-CZ" dirty="0" smtClean="0"/>
              <a:t>. </a:t>
            </a:r>
            <a:r>
              <a:rPr lang="cs-CZ" dirty="0" err="1" smtClean="0"/>
              <a:t>přeprac</a:t>
            </a:r>
            <a:r>
              <a:rPr lang="cs-CZ" dirty="0" smtClean="0"/>
              <a:t>. Vyd. </a:t>
            </a:r>
            <a:r>
              <a:rPr lang="cs-CZ" dirty="0"/>
              <a:t>Praha: </a:t>
            </a:r>
            <a:r>
              <a:rPr lang="cs-CZ" dirty="0" err="1"/>
              <a:t>Leges</a:t>
            </a:r>
            <a:r>
              <a:rPr lang="cs-CZ" dirty="0"/>
              <a:t>, </a:t>
            </a:r>
            <a:r>
              <a:rPr lang="cs-CZ" dirty="0" smtClean="0"/>
              <a:t>2010, 640 s. ISBN </a:t>
            </a:r>
            <a:r>
              <a:rPr lang="cs-CZ" dirty="0"/>
              <a:t>978-80-87212-39-4.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156436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1" y="803325"/>
            <a:ext cx="5314536" cy="1325563"/>
          </a:xfrm>
        </p:spPr>
        <p:txBody>
          <a:bodyPr>
            <a:normAutofit/>
          </a:bodyPr>
          <a:lstStyle/>
          <a:p>
            <a:r>
              <a:rPr lang="cs-CZ" sz="3100" dirty="0"/>
              <a:t>Kontext doby v Zemích Koruny české před Bílou horou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279018"/>
            <a:ext cx="5314543" cy="3375920"/>
          </a:xfrm>
        </p:spPr>
        <p:txBody>
          <a:bodyPr anchor="t">
            <a:normAutofit/>
          </a:bodyPr>
          <a:lstStyle/>
          <a:p>
            <a:r>
              <a:rPr lang="cs-CZ" sz="1800" dirty="0"/>
              <a:t>Majestát Rudolfa II – náboženská svoboda</a:t>
            </a:r>
          </a:p>
          <a:p>
            <a:r>
              <a:rPr lang="cs-CZ" sz="1800" dirty="0"/>
              <a:t> Volba nového českého krále - Ferdinand II. Štýrský</a:t>
            </a:r>
          </a:p>
          <a:p>
            <a:r>
              <a:rPr lang="cs-CZ" sz="1800" dirty="0"/>
              <a:t> České stavovské povstání </a:t>
            </a:r>
          </a:p>
          <a:p>
            <a:r>
              <a:rPr lang="cs-CZ" sz="1800" dirty="0"/>
              <a:t>Třicetiletá válka – evropský náboženský konflikt</a:t>
            </a:r>
          </a:p>
          <a:p>
            <a:pPr marL="0" indent="0">
              <a:buNone/>
            </a:pPr>
            <a:r>
              <a:rPr lang="cs-CZ" sz="1800" b="1" dirty="0"/>
              <a:t>Náboženské poměry v Zemích </a:t>
            </a:r>
            <a:r>
              <a:rPr lang="cs-CZ" sz="1800" b="1"/>
              <a:t>Koruny </a:t>
            </a:r>
            <a:r>
              <a:rPr lang="cs-CZ" sz="1800" b="1" smtClean="0"/>
              <a:t>české</a:t>
            </a:r>
            <a:endParaRPr lang="cs-CZ" sz="1800" b="1" dirty="0"/>
          </a:p>
          <a:p>
            <a:pPr>
              <a:buFont typeface="Arial" charset="0"/>
              <a:buChar char="•"/>
            </a:pPr>
            <a:r>
              <a:rPr lang="cs-CZ" sz="1800" dirty="0"/>
              <a:t>Katolíci ( 10 – 15% politicky aktivních) – jednotní, podpora vládnoucí dynastie, vysoké úřady</a:t>
            </a:r>
          </a:p>
          <a:p>
            <a:pPr>
              <a:buFont typeface="Arial" charset="0"/>
              <a:buChar char="•"/>
            </a:pPr>
            <a:r>
              <a:rPr lang="cs-CZ" sz="1800" dirty="0"/>
              <a:t>Nekatolíci ( 85- 90%) – Česká konfese,  </a:t>
            </a:r>
            <a:r>
              <a:rPr lang="cs-CZ" sz="1800" dirty="0" smtClean="0"/>
              <a:t>Kalvinisté, </a:t>
            </a:r>
            <a:r>
              <a:rPr lang="cs-CZ" sz="1800" dirty="0"/>
              <a:t>Jednota bratrská </a:t>
            </a: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CF62D2A7-8207-488C-9F46-316BA81A16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582780" y="-2008"/>
            <a:ext cx="5609220" cy="5840278"/>
          </a:xfrm>
          <a:custGeom>
            <a:avLst/>
            <a:gdLst>
              <a:gd name="connsiteX0" fmla="*/ 0 w 5609220"/>
              <a:gd name="connsiteY0" fmla="*/ 0 h 5840278"/>
              <a:gd name="connsiteX1" fmla="*/ 4637091 w 5609220"/>
              <a:gd name="connsiteY1" fmla="*/ 0 h 5840278"/>
              <a:gd name="connsiteX2" fmla="*/ 4822569 w 5609220"/>
              <a:gd name="connsiteY2" fmla="*/ 204077 h 5840278"/>
              <a:gd name="connsiteX3" fmla="*/ 5609220 w 5609220"/>
              <a:gd name="connsiteY3" fmla="*/ 2395363 h 5840278"/>
              <a:gd name="connsiteX4" fmla="*/ 2164305 w 5609220"/>
              <a:gd name="connsiteY4" fmla="*/ 5840278 h 5840278"/>
              <a:gd name="connsiteX5" fmla="*/ 238220 w 5609220"/>
              <a:gd name="connsiteY5" fmla="*/ 5251941 h 5840278"/>
              <a:gd name="connsiteX6" fmla="*/ 0 w 5609220"/>
              <a:gd name="connsiteY6" fmla="*/ 5073803 h 58402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609220" h="5840278">
                <a:moveTo>
                  <a:pt x="0" y="0"/>
                </a:moveTo>
                <a:lnTo>
                  <a:pt x="4637091" y="0"/>
                </a:lnTo>
                <a:lnTo>
                  <a:pt x="4822569" y="204077"/>
                </a:lnTo>
                <a:cubicBezTo>
                  <a:pt x="5314007" y="799562"/>
                  <a:pt x="5609220" y="1562987"/>
                  <a:pt x="5609220" y="2395363"/>
                </a:cubicBezTo>
                <a:cubicBezTo>
                  <a:pt x="5609220" y="4297937"/>
                  <a:pt x="4066879" y="5840278"/>
                  <a:pt x="2164305" y="5840278"/>
                </a:cubicBezTo>
                <a:cubicBezTo>
                  <a:pt x="1450840" y="5840278"/>
                  <a:pt x="788032" y="5623387"/>
                  <a:pt x="238220" y="5251941"/>
                </a:cubicBezTo>
                <a:lnTo>
                  <a:pt x="0" y="5073803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21542"/>
          <a:stretch/>
        </p:blipFill>
        <p:spPr>
          <a:xfrm>
            <a:off x="6750141" y="-2"/>
            <a:ext cx="5441859" cy="5654940"/>
          </a:xfrm>
          <a:custGeom>
            <a:avLst/>
            <a:gdLst>
              <a:gd name="connsiteX0" fmla="*/ 1041368 w 5441859"/>
              <a:gd name="connsiteY0" fmla="*/ 0 h 5654940"/>
              <a:gd name="connsiteX1" fmla="*/ 5441859 w 5441859"/>
              <a:gd name="connsiteY1" fmla="*/ 0 h 5654940"/>
              <a:gd name="connsiteX2" fmla="*/ 5441859 w 5441859"/>
              <a:gd name="connsiteY2" fmla="*/ 4820612 h 5654940"/>
              <a:gd name="connsiteX3" fmla="*/ 5285166 w 5441859"/>
              <a:gd name="connsiteY3" fmla="*/ 4957981 h 5654940"/>
              <a:gd name="connsiteX4" fmla="*/ 3267719 w 5441859"/>
              <a:gd name="connsiteY4" fmla="*/ 5654940 h 5654940"/>
              <a:gd name="connsiteX5" fmla="*/ 0 w 5441859"/>
              <a:gd name="connsiteY5" fmla="*/ 2387221 h 5654940"/>
              <a:gd name="connsiteX6" fmla="*/ 957093 w 5441859"/>
              <a:gd name="connsiteY6" fmla="*/ 76595 h 5654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441859" h="5654940">
                <a:moveTo>
                  <a:pt x="1041368" y="0"/>
                </a:moveTo>
                <a:lnTo>
                  <a:pt x="5441859" y="0"/>
                </a:lnTo>
                <a:lnTo>
                  <a:pt x="5441859" y="4820612"/>
                </a:lnTo>
                <a:lnTo>
                  <a:pt x="5285166" y="4957981"/>
                </a:lnTo>
                <a:cubicBezTo>
                  <a:pt x="4729628" y="5394557"/>
                  <a:pt x="4029081" y="5654940"/>
                  <a:pt x="3267719" y="5654940"/>
                </a:cubicBezTo>
                <a:cubicBezTo>
                  <a:pt x="1463008" y="5654940"/>
                  <a:pt x="0" y="4191932"/>
                  <a:pt x="0" y="2387221"/>
                </a:cubicBezTo>
                <a:cubicBezTo>
                  <a:pt x="0" y="1484866"/>
                  <a:pt x="365752" y="667936"/>
                  <a:pt x="957093" y="76595"/>
                </a:cubicBez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9245888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730"/>
          <a:stretch/>
        </p:blipFill>
        <p:spPr>
          <a:xfrm>
            <a:off x="-1" y="10"/>
            <a:ext cx="12192000" cy="6857990"/>
          </a:xfrm>
          <a:prstGeom prst="rect">
            <a:avLst/>
          </a:prstGeom>
        </p:spPr>
      </p:pic>
      <p:sp>
        <p:nvSpPr>
          <p:cNvPr id="9" name="Freeform 5">
            <a:extLst>
              <a:ext uri="{FF2B5EF4-FFF2-40B4-BE49-F238E27FC236}">
                <a16:creationId xmlns:a16="http://schemas.microsoft.com/office/drawing/2014/main" xmlns="" id="{3CD9DF72-87A3-404E-A828-84CBF11A83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 flipH="1">
            <a:off x="0" y="998175"/>
            <a:ext cx="6017172" cy="5859825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5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spcAft>
                <a:spcPts val="1000"/>
              </a:spcAft>
              <a:buClr>
                <a:schemeClr val="tx1"/>
              </a:buClr>
              <a:buSzPct val="100000"/>
              <a:buFont typeface="Arial"/>
              <a:buNone/>
            </a:pPr>
            <a:endParaRPr lang="en-US" sz="1600" cap="all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9448" y="1913950"/>
            <a:ext cx="4204137" cy="1342754"/>
          </a:xfrm>
        </p:spPr>
        <p:txBody>
          <a:bodyPr>
            <a:normAutofit/>
          </a:bodyPr>
          <a:lstStyle/>
          <a:p>
            <a:pPr algn="ctr"/>
            <a:r>
              <a:rPr lang="cs-CZ" sz="2800"/>
              <a:t>Kontext doby v Zemích Koruny české po Bílé hoře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20E3A342-4D61-4E3F-AF90-1AB42AEB96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87051" y="3337139"/>
            <a:ext cx="935420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5516" y="3417573"/>
            <a:ext cx="4593021" cy="2619839"/>
          </a:xfrm>
        </p:spPr>
        <p:txBody>
          <a:bodyPr anchor="ctr">
            <a:normAutofit/>
          </a:bodyPr>
          <a:lstStyle/>
          <a:p>
            <a:r>
              <a:rPr lang="cs-CZ" sz="1500" dirty="0"/>
              <a:t>Zrušen Rudolfův Majestát - </a:t>
            </a:r>
            <a:r>
              <a:rPr lang="cs-CZ" sz="1500" dirty="0" smtClean="0"/>
              <a:t>l </a:t>
            </a:r>
            <a:r>
              <a:rPr lang="cs-CZ" sz="1500" dirty="0"/>
              <a:t>Poprava českých pánů – </a:t>
            </a:r>
          </a:p>
          <a:p>
            <a:r>
              <a:rPr lang="cs-CZ" sz="1500" dirty="0"/>
              <a:t>Konfiskace majetku nekatolíků</a:t>
            </a:r>
          </a:p>
          <a:p>
            <a:r>
              <a:rPr lang="cs-CZ" sz="1500" dirty="0"/>
              <a:t>Vyhnání nekatolících kněžích  (Jednota bratrská, Česká konfese, Kalvinisté)</a:t>
            </a:r>
          </a:p>
          <a:p>
            <a:r>
              <a:rPr lang="cs-CZ" sz="1500" dirty="0"/>
              <a:t>Patent z  29.4. 1624 – ustanovil jediné náboženské vyznání ( katolictví) pro Čechy a Moravu</a:t>
            </a:r>
          </a:p>
          <a:p>
            <a:r>
              <a:rPr lang="cs-CZ" sz="1500" dirty="0"/>
              <a:t>1627 vydán patent, který </a:t>
            </a:r>
            <a:r>
              <a:rPr lang="cs-CZ" sz="1500" dirty="0" smtClean="0"/>
              <a:t>přikazoval šlechtě přihlásit se ke katolické víře -&gt; opuštění země. ( prohlásil OZZ za zákon)</a:t>
            </a:r>
            <a:endParaRPr lang="cs-CZ" sz="1500" dirty="0"/>
          </a:p>
        </p:txBody>
      </p:sp>
    </p:spTree>
    <p:extLst>
      <p:ext uri="{BB962C8B-B14F-4D97-AF65-F5344CB8AC3E}">
        <p14:creationId xmlns:p14="http://schemas.microsoft.com/office/powerpoint/2010/main" val="162448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5377" y="600257"/>
            <a:ext cx="4041246" cy="6061869"/>
          </a:xfrm>
        </p:spPr>
      </p:pic>
    </p:spTree>
    <p:extLst>
      <p:ext uri="{BB962C8B-B14F-4D97-AF65-F5344CB8AC3E}">
        <p14:creationId xmlns:p14="http://schemas.microsoft.com/office/powerpoint/2010/main" val="2078220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Obnovené zřízení zemské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10. 5. 1627 v Čechách</a:t>
            </a:r>
          </a:p>
          <a:p>
            <a:r>
              <a:rPr lang="cs-CZ" dirty="0" smtClean="0"/>
              <a:t>Morava 1628</a:t>
            </a:r>
          </a:p>
          <a:p>
            <a:r>
              <a:rPr lang="cs-CZ" dirty="0" smtClean="0"/>
              <a:t>Vydal: Ferdinand II. Štýrský</a:t>
            </a:r>
          </a:p>
          <a:p>
            <a:r>
              <a:rPr lang="cs-CZ" dirty="0" smtClean="0"/>
              <a:t>Oktrojovaný dokument</a:t>
            </a:r>
          </a:p>
          <a:p>
            <a:r>
              <a:rPr lang="cs-CZ" dirty="0" smtClean="0"/>
              <a:t>Teorie  o propadlých právech</a:t>
            </a:r>
          </a:p>
          <a:p>
            <a:r>
              <a:rPr lang="cs-CZ" dirty="0" smtClean="0"/>
              <a:t>Vydán v němčině ( český tisk </a:t>
            </a:r>
            <a:r>
              <a:rPr lang="cs-CZ" dirty="0" smtClean="0"/>
              <a:t>nedokončen, </a:t>
            </a:r>
            <a:r>
              <a:rPr lang="cs-CZ" dirty="0" err="1" smtClean="0"/>
              <a:t>zastevení</a:t>
            </a:r>
            <a:r>
              <a:rPr lang="cs-CZ" dirty="0" smtClean="0"/>
              <a:t> u listu 135, litery F 1)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0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Obnovené zřízení zemské -vznik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Rekodifikační komise –  7 členů ( Albrecht z Valdštejna)</a:t>
            </a:r>
          </a:p>
          <a:p>
            <a:r>
              <a:rPr lang="cs-CZ" dirty="0" smtClean="0"/>
              <a:t>4 otázky:</a:t>
            </a:r>
          </a:p>
          <a:p>
            <a:r>
              <a:rPr lang="cs-CZ" b="1" dirty="0" smtClean="0"/>
              <a:t>Co učinit k upevnění katolické víry </a:t>
            </a:r>
          </a:p>
          <a:p>
            <a:r>
              <a:rPr lang="cs-CZ" b="1" dirty="0" smtClean="0"/>
              <a:t>Jak upevnit v zemi spravedlnost</a:t>
            </a:r>
          </a:p>
          <a:p>
            <a:r>
              <a:rPr lang="cs-CZ" b="1" dirty="0" smtClean="0"/>
              <a:t>Co učinit k upevnění vojenské moci</a:t>
            </a:r>
          </a:p>
          <a:p>
            <a:r>
              <a:rPr lang="cs-CZ" b="1" dirty="0" smtClean="0"/>
              <a:t>Jak upevnit finanční situaci v zemi     </a:t>
            </a:r>
          </a:p>
        </p:txBody>
      </p:sp>
    </p:spTree>
    <p:extLst>
      <p:ext uri="{BB962C8B-B14F-4D97-AF65-F5344CB8AC3E}">
        <p14:creationId xmlns:p14="http://schemas.microsoft.com/office/powerpoint/2010/main" val="2054189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OZZ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Doplněno o : Svatováclavskou smlouvu, Smlouva o kovy,  Novely a </a:t>
            </a:r>
            <a:r>
              <a:rPr lang="cs-CZ" dirty="0" err="1" smtClean="0"/>
              <a:t>Deklaratoria</a:t>
            </a:r>
            <a:endParaRPr lang="cs-CZ" dirty="0" smtClean="0"/>
          </a:p>
          <a:p>
            <a:r>
              <a:rPr lang="cs-CZ" dirty="0" smtClean="0"/>
              <a:t>Upravuje: trestní, správní, státní soudnictví a majetkové právo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0619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OZZ nejdůležitější ustanovení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u="sng" dirty="0" smtClean="0"/>
              <a:t>Dědičné sukcese Habsburské dynastie</a:t>
            </a:r>
          </a:p>
          <a:p>
            <a:pPr marL="0" indent="0" algn="ctr">
              <a:buNone/>
            </a:pPr>
            <a:r>
              <a:rPr lang="cs-CZ" b="1" dirty="0" smtClean="0"/>
              <a:t>Zemský sněm</a:t>
            </a:r>
          </a:p>
          <a:p>
            <a:r>
              <a:rPr lang="cs-CZ" dirty="0" smtClean="0"/>
              <a:t> přibyl duchovní stav – 1. v pořadí, 4 stavy ve sněmu</a:t>
            </a:r>
          </a:p>
          <a:p>
            <a:r>
              <a:rPr lang="cs-CZ" dirty="0" smtClean="0"/>
              <a:t>Královská města – 1 hlas dohromady</a:t>
            </a:r>
          </a:p>
          <a:p>
            <a:r>
              <a:rPr lang="cs-CZ" dirty="0" smtClean="0"/>
              <a:t>Zemské úředníky jmenoval panovník, odpovědnost k panovníkovi (5let)</a:t>
            </a:r>
          </a:p>
          <a:p>
            <a:r>
              <a:rPr lang="cs-CZ" dirty="0" smtClean="0"/>
              <a:t>Zemský sněm ztratil zákonodárnou iniciativu </a:t>
            </a:r>
          </a:p>
          <a:p>
            <a:r>
              <a:rPr lang="cs-CZ" dirty="0" smtClean="0"/>
              <a:t>Právo sněmu omezeno (  ukládat finanční břemena, změny zemské ústavy)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990381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Důsledky OZZ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77876"/>
            <a:ext cx="10515600" cy="435133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Soudní řízení – písemné a tajné, ( spisy v německé a české verzi)</a:t>
            </a:r>
          </a:p>
          <a:p>
            <a:r>
              <a:rPr lang="cs-CZ" dirty="0" smtClean="0"/>
              <a:t>Zánik průhonu -&gt; </a:t>
            </a:r>
            <a:r>
              <a:rPr lang="cs-CZ" dirty="0" smtClean="0"/>
              <a:t> úřední obeslání</a:t>
            </a:r>
          </a:p>
          <a:p>
            <a:r>
              <a:rPr lang="cs-CZ" dirty="0" smtClean="0"/>
              <a:t>Zánik nedílu ( forma spoluvlastnictví)-&gt; zamezení práva odúmrti</a:t>
            </a:r>
            <a:endParaRPr lang="cs-CZ" dirty="0" smtClean="0"/>
          </a:p>
          <a:p>
            <a:r>
              <a:rPr lang="cs-CZ" dirty="0" smtClean="0"/>
              <a:t>Uzákonění absolutismu</a:t>
            </a:r>
          </a:p>
          <a:p>
            <a:r>
              <a:rPr lang="cs-CZ" dirty="0" smtClean="0"/>
              <a:t>Udělování inkolátu</a:t>
            </a:r>
          </a:p>
          <a:p>
            <a:r>
              <a:rPr lang="cs-CZ" dirty="0" smtClean="0"/>
              <a:t>Jakýkoliv zásah do panovníkova práv byl považován za zločin urážky majestátu -&gt; trest smrti</a:t>
            </a:r>
          </a:p>
          <a:p>
            <a:r>
              <a:rPr lang="cs-CZ" dirty="0" smtClean="0"/>
              <a:t>Katolictví jako jediné náboženství</a:t>
            </a:r>
          </a:p>
          <a:p>
            <a:r>
              <a:rPr lang="cs-CZ" dirty="0" smtClean="0"/>
              <a:t>Rovnost německého a českého jazyka</a:t>
            </a:r>
          </a:p>
          <a:p>
            <a:r>
              <a:rPr lang="cs-CZ" dirty="0" smtClean="0"/>
              <a:t>Svrchovanost zemské soudu -&gt; možná revize panovníka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662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983</TotalTime>
  <Words>418</Words>
  <Application>Microsoft Macintosh PowerPoint</Application>
  <PresentationFormat>Širokoúhlá obrazovka</PresentationFormat>
  <Paragraphs>54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4" baseType="lpstr">
      <vt:lpstr>Calibri</vt:lpstr>
      <vt:lpstr>Calibri Light</vt:lpstr>
      <vt:lpstr>Arial</vt:lpstr>
      <vt:lpstr>Motiv Office</vt:lpstr>
      <vt:lpstr>Obnovené zřízení zemské dědičného našeho království  českého</vt:lpstr>
      <vt:lpstr>Kontext doby v Zemích Koruny české před Bílou horou</vt:lpstr>
      <vt:lpstr>Kontext doby v Zemích Koruny české po Bílé hoře</vt:lpstr>
      <vt:lpstr>Prezentace aplikace PowerPoint</vt:lpstr>
      <vt:lpstr>Obnovené zřízení zemské</vt:lpstr>
      <vt:lpstr>Obnovené zřízení zemské -vznik</vt:lpstr>
      <vt:lpstr>OZZ - obsah</vt:lpstr>
      <vt:lpstr>OZZ nejdůležitější ustanovení</vt:lpstr>
      <vt:lpstr>Důsledky OZZ</vt:lpstr>
      <vt:lpstr>Zdroj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Petr Kouba</dc:creator>
  <cp:lastModifiedBy>Petr Kouba</cp:lastModifiedBy>
  <cp:revision>31</cp:revision>
  <dcterms:created xsi:type="dcterms:W3CDTF">2019-11-16T10:17:09Z</dcterms:created>
  <dcterms:modified xsi:type="dcterms:W3CDTF">2019-12-09T18:55:30Z</dcterms:modified>
</cp:coreProperties>
</file>