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5EB5B-BFAD-4D78-A984-D41DF54B81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11C556-448B-47B8-ABB9-47AF4B44E3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84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37FA8-795D-47EF-8BB6-0944839AF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Městské soudnictví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A00BC-EF70-43CB-895F-B3C27B7CE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Nebyl to jednolitý systém</a:t>
            </a:r>
          </a:p>
          <a:p>
            <a:r>
              <a:rPr lang="cs-CZ" dirty="0"/>
              <a:t>Právní řád pro rozhodování sporů určoval zakladatel města </a:t>
            </a:r>
          </a:p>
          <a:p>
            <a:r>
              <a:rPr lang="cs-CZ" dirty="0"/>
              <a:t>Dvě oblasti práva: </a:t>
            </a:r>
          </a:p>
          <a:p>
            <a:pPr lvl="1"/>
            <a:r>
              <a:rPr lang="cs-CZ" dirty="0"/>
              <a:t>Magdeburské </a:t>
            </a:r>
          </a:p>
          <a:p>
            <a:pPr lvl="1"/>
            <a:r>
              <a:rPr lang="cs-CZ" dirty="0"/>
              <a:t>Norimberské</a:t>
            </a:r>
          </a:p>
          <a:p>
            <a:r>
              <a:rPr lang="cs-CZ" dirty="0"/>
              <a:t>Vznikaly odvolací soudy </a:t>
            </a:r>
          </a:p>
          <a:p>
            <a:r>
              <a:rPr lang="cs-CZ" dirty="0"/>
              <a:t>městským soudům předsedal rychtář, později purkmistr a členové rady</a:t>
            </a:r>
          </a:p>
          <a:p>
            <a:r>
              <a:rPr lang="cs-CZ" dirty="0"/>
              <a:t>Výroční soud – odvolací soud pro městské soudy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0589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248DA-9E78-422C-80CA-9D27C697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Městské soudnictví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324CA-CE16-4369-9077-0F2610D9E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ze stran mohla u soudu 4x požádat o odklad</a:t>
            </a:r>
          </a:p>
          <a:p>
            <a:r>
              <a:rPr lang="cs-CZ" dirty="0"/>
              <a:t>Soudcové byli často podpláceni </a:t>
            </a:r>
          </a:p>
          <a:p>
            <a:r>
              <a:rPr lang="cs-CZ" dirty="0"/>
              <a:t>Častý trest – vypovězení odsouzeného z města </a:t>
            </a:r>
          </a:p>
          <a:p>
            <a:r>
              <a:rPr lang="cs-CZ" dirty="0"/>
              <a:t>Popravy byly veřejné a dalo se jim vyhnout</a:t>
            </a:r>
          </a:p>
        </p:txBody>
      </p:sp>
    </p:spTree>
    <p:extLst>
      <p:ext uri="{BB962C8B-B14F-4D97-AF65-F5344CB8AC3E}">
        <p14:creationId xmlns:p14="http://schemas.microsoft.com/office/powerpoint/2010/main" val="248753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A07C2-322C-4997-8CAE-C083BA4D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Apelační soud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B2E17C-0CC1-4BB0-BF97-476B07DFC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Zřízen v roce 1547 Ferdinandem I.</a:t>
            </a:r>
          </a:p>
          <a:p>
            <a:r>
              <a:rPr lang="cs-CZ" dirty="0"/>
              <a:t>Zřízen pro kontrolu měst</a:t>
            </a:r>
          </a:p>
          <a:p>
            <a:r>
              <a:rPr lang="cs-CZ" dirty="0"/>
              <a:t>Jeho smyslem bylo sjednocení práva</a:t>
            </a:r>
          </a:p>
          <a:p>
            <a:r>
              <a:rPr lang="cs-CZ" dirty="0"/>
              <a:t>Privilegium </a:t>
            </a:r>
            <a:r>
              <a:rPr lang="cs-CZ" dirty="0" err="1"/>
              <a:t>inapelačnosti</a:t>
            </a:r>
            <a:endParaRPr lang="cs-CZ" dirty="0"/>
          </a:p>
          <a:p>
            <a:r>
              <a:rPr lang="cs-CZ" dirty="0"/>
              <a:t>Řídil se striktně dle zásad římského práva</a:t>
            </a:r>
          </a:p>
          <a:p>
            <a:r>
              <a:rPr lang="cs-CZ" dirty="0"/>
              <a:t>Jeho řízení byla písemná</a:t>
            </a:r>
          </a:p>
          <a:p>
            <a:r>
              <a:rPr lang="cs-CZ" dirty="0"/>
              <a:t>O rozsudku se hlasovalo</a:t>
            </a:r>
          </a:p>
        </p:txBody>
      </p:sp>
    </p:spTree>
    <p:extLst>
      <p:ext uri="{BB962C8B-B14F-4D97-AF65-F5344CB8AC3E}">
        <p14:creationId xmlns:p14="http://schemas.microsoft.com/office/powerpoint/2010/main" val="3255613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F21DB-7E43-482C-9457-5E132331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Církevní soudnictví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3AC93D-5170-4325-991D-9B0AF36E4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880530" cy="3878166"/>
          </a:xfrm>
        </p:spPr>
        <p:txBody>
          <a:bodyPr/>
          <a:lstStyle/>
          <a:p>
            <a:r>
              <a:rPr lang="cs-CZ" dirty="0"/>
              <a:t>Rozhodovalo ve sporech manželských, vdov, sirotků a chudých</a:t>
            </a:r>
          </a:p>
          <a:p>
            <a:r>
              <a:rPr lang="cs-CZ" dirty="0"/>
              <a:t>Manský soud – olomoucký biskup </a:t>
            </a:r>
          </a:p>
          <a:p>
            <a:r>
              <a:rPr lang="cs-CZ" dirty="0"/>
              <a:t>Vše se ukládalo do jednoho spisu </a:t>
            </a:r>
            <a:r>
              <a:rPr lang="cs-CZ" dirty="0">
                <a:sym typeface="Wingdings" panose="05000000000000000000" pitchFamily="2" charset="2"/>
              </a:rPr>
              <a:t> často podle toho, co se církvi hodilo </a:t>
            </a:r>
          </a:p>
          <a:p>
            <a:r>
              <a:rPr lang="cs-CZ" dirty="0">
                <a:sym typeface="Wingdings" panose="05000000000000000000" pitchFamily="2" charset="2"/>
              </a:rPr>
              <a:t>Řízení bylo písemné</a:t>
            </a:r>
          </a:p>
          <a:p>
            <a:r>
              <a:rPr lang="cs-CZ" dirty="0">
                <a:sym typeface="Wingdings" panose="05000000000000000000" pitchFamily="2" charset="2"/>
              </a:rPr>
              <a:t>Ve 14. století vznikly inkviziční soudy proti kacířství </a:t>
            </a:r>
          </a:p>
          <a:p>
            <a:r>
              <a:rPr lang="cs-CZ" dirty="0">
                <a:sym typeface="Wingdings" panose="05000000000000000000" pitchFamily="2" charset="2"/>
              </a:rPr>
              <a:t>Proces bylo možné zahájit ze 3 podnětů: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Per </a:t>
            </a:r>
            <a:r>
              <a:rPr lang="cs-CZ" dirty="0" err="1"/>
              <a:t>accusationem</a:t>
            </a:r>
            <a:r>
              <a:rPr lang="cs-CZ" dirty="0"/>
              <a:t> (na základě obžaloby)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Per </a:t>
            </a:r>
            <a:r>
              <a:rPr lang="cs-CZ" dirty="0" err="1"/>
              <a:t>denuntationem</a:t>
            </a:r>
            <a:r>
              <a:rPr lang="cs-CZ" dirty="0"/>
              <a:t> (na základě udání viníka)</a:t>
            </a:r>
          </a:p>
          <a:p>
            <a:pPr marL="571500" lvl="1" indent="-342900">
              <a:buFont typeface="+mj-lt"/>
              <a:buAutoNum type="arabicPeriod"/>
            </a:pPr>
            <a:r>
              <a:rPr lang="cs-CZ" dirty="0"/>
              <a:t>Per </a:t>
            </a:r>
            <a:r>
              <a:rPr lang="cs-CZ" dirty="0" err="1"/>
              <a:t>inquisitionem</a:t>
            </a:r>
            <a:r>
              <a:rPr lang="cs-CZ" dirty="0"/>
              <a:t> (na základě vyhledání viníka) – často zneužíváno</a:t>
            </a:r>
          </a:p>
        </p:txBody>
      </p:sp>
    </p:spTree>
    <p:extLst>
      <p:ext uri="{BB962C8B-B14F-4D97-AF65-F5344CB8AC3E}">
        <p14:creationId xmlns:p14="http://schemas.microsoft.com/office/powerpoint/2010/main" val="3200287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BB7003-7864-462F-99B4-528C6DB6D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Církevní soudnictví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75CDCF-B05F-4AB6-BF2D-E02B06593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Neexistovala zde presumpce neviny</a:t>
            </a:r>
          </a:p>
          <a:p>
            <a:r>
              <a:rPr lang="cs-CZ" dirty="0"/>
              <a:t>Bylo povoleno i mučení při výslechu obžalovaného – mělo ale stanovené hranice </a:t>
            </a:r>
          </a:p>
          <a:p>
            <a:r>
              <a:rPr lang="cs-CZ" dirty="0"/>
              <a:t>Řízení nebyla veřejná a výsledky se utajovaly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56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B6947-7EBD-4ED8-B9CE-AFFCB2BB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Specializované soudy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C40777-F89F-43ED-A27C-47A3908B1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Rektorský soud – vznikl na Univerzitě Karlově</a:t>
            </a:r>
          </a:p>
          <a:p>
            <a:r>
              <a:rPr lang="cs-CZ" dirty="0"/>
              <a:t>Viničné soudnictví</a:t>
            </a:r>
          </a:p>
          <a:p>
            <a:r>
              <a:rPr lang="cs-CZ" dirty="0" err="1"/>
              <a:t>Mlynárenský</a:t>
            </a:r>
            <a:r>
              <a:rPr lang="cs-CZ" dirty="0"/>
              <a:t> soud vodoprávní </a:t>
            </a:r>
          </a:p>
          <a:p>
            <a:r>
              <a:rPr lang="cs-CZ" dirty="0"/>
              <a:t>Patrimoniální soudy</a:t>
            </a:r>
          </a:p>
        </p:txBody>
      </p:sp>
    </p:spTree>
    <p:extLst>
      <p:ext uri="{BB962C8B-B14F-4D97-AF65-F5344CB8AC3E}">
        <p14:creationId xmlns:p14="http://schemas.microsoft.com/office/powerpoint/2010/main" val="281001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E25E1C-8DCC-4408-BEEB-B4B7F7E5E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FCB7E2-16D2-4D98-A3CB-605DF6E1E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SCHELLE, Karel a Jiří BÍLÝ. </a:t>
            </a:r>
            <a:r>
              <a:rPr lang="cs-CZ" i="1" dirty="0"/>
              <a:t>Dějiny českého soudnictví</a:t>
            </a:r>
            <a:r>
              <a:rPr lang="cs-CZ" dirty="0"/>
              <a:t>. ČR: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2018. ISBN 978-80-7552-959-6.</a:t>
            </a:r>
          </a:p>
        </p:txBody>
      </p:sp>
    </p:spTree>
    <p:extLst>
      <p:ext uri="{BB962C8B-B14F-4D97-AF65-F5344CB8AC3E}">
        <p14:creationId xmlns:p14="http://schemas.microsoft.com/office/powerpoint/2010/main" val="272052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C56DEE-35E6-4CDB-BCA4-E090FA47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255561-F8C6-46B3-9B3C-28FB585E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Soudnictví – tzv. rozhodování sporů o právo </a:t>
            </a:r>
          </a:p>
          <a:p>
            <a:r>
              <a:rPr lang="cs-CZ" dirty="0"/>
              <a:t>Patřilo mezi nástroje ochrany vládnoucí společnosti</a:t>
            </a:r>
          </a:p>
          <a:p>
            <a:r>
              <a:rPr lang="cs-CZ" dirty="0"/>
              <a:t>Vznikly z důvodu sílících osobností na určitých územích </a:t>
            </a:r>
          </a:p>
        </p:txBody>
      </p:sp>
    </p:spTree>
    <p:extLst>
      <p:ext uri="{BB962C8B-B14F-4D97-AF65-F5344CB8AC3E}">
        <p14:creationId xmlns:p14="http://schemas.microsoft.com/office/powerpoint/2010/main" val="345643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E440E-F731-465F-8D71-1EF42D6CE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Počátek soudnictví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9A92A2-9E65-40C0-826F-DAD87A40C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Původními soudci moudré osobnosti v okolí</a:t>
            </a:r>
          </a:p>
          <a:p>
            <a:r>
              <a:rPr lang="cs-CZ" dirty="0"/>
              <a:t>Později celá shromáždění</a:t>
            </a:r>
          </a:p>
          <a:p>
            <a:r>
              <a:rPr lang="cs-CZ" dirty="0"/>
              <a:t>Kníže </a:t>
            </a:r>
            <a:r>
              <a:rPr lang="cs-CZ" dirty="0">
                <a:sym typeface="Wingdings" panose="05000000000000000000" pitchFamily="2" charset="2"/>
              </a:rPr>
              <a:t> soudcovství byl důležitý pilíř moci  později jeho zástupci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82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4E02E-9B2A-401B-8341-3AB399E8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Velká </a:t>
            </a:r>
            <a:r>
              <a:rPr lang="cs-CZ" dirty="0" err="1"/>
              <a:t>morava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323733-6FE1-4569-9BBC-1FFA65CEE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Soustava hradišť – soudcovské </a:t>
            </a:r>
            <a:r>
              <a:rPr lang="cs-CZ" dirty="0" err="1"/>
              <a:t>pravomoce</a:t>
            </a:r>
            <a:r>
              <a:rPr lang="cs-CZ" dirty="0"/>
              <a:t> měl správce </a:t>
            </a:r>
          </a:p>
          <a:p>
            <a:r>
              <a:rPr lang="cs-CZ" dirty="0"/>
              <a:t>Obyčejové právo</a:t>
            </a:r>
          </a:p>
          <a:p>
            <a:r>
              <a:rPr lang="cs-CZ" dirty="0"/>
              <a:t>Zákon </a:t>
            </a:r>
            <a:r>
              <a:rPr lang="cs-CZ" dirty="0" err="1"/>
              <a:t>sudnyj</a:t>
            </a:r>
            <a:r>
              <a:rPr lang="cs-CZ" dirty="0"/>
              <a:t> </a:t>
            </a:r>
            <a:r>
              <a:rPr lang="cs-CZ" dirty="0" err="1"/>
              <a:t>ljudem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 měnil  a doplňoval dosavadní normy</a:t>
            </a:r>
          </a:p>
          <a:p>
            <a:r>
              <a:rPr lang="cs-CZ" dirty="0">
                <a:sym typeface="Wingdings" panose="05000000000000000000" pitchFamily="2" charset="2"/>
              </a:rPr>
              <a:t>Zdrojem ZSL: Eklogy </a:t>
            </a:r>
          </a:p>
          <a:p>
            <a:r>
              <a:rPr lang="cs-CZ" dirty="0">
                <a:sym typeface="Wingdings" panose="05000000000000000000" pitchFamily="2" charset="2"/>
              </a:rPr>
              <a:t>Katalog trestů: </a:t>
            </a:r>
            <a:r>
              <a:rPr lang="cs-CZ" dirty="0" err="1">
                <a:sym typeface="Wingdings" panose="05000000000000000000" pitchFamily="2" charset="2"/>
              </a:rPr>
              <a:t>Nomokánon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088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10B9D-0500-4DA1-A6E3-AA90420F0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Přemyslovský stát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A6324B-5ED0-41B4-AF9F-856215C37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39219"/>
          </a:xfrm>
        </p:spPr>
        <p:txBody>
          <a:bodyPr/>
          <a:lstStyle/>
          <a:p>
            <a:r>
              <a:rPr lang="cs-CZ" dirty="0"/>
              <a:t>Dvorské sjezdy:  panovník + velmožové + církev </a:t>
            </a:r>
          </a:p>
          <a:p>
            <a:r>
              <a:rPr lang="cs-CZ" dirty="0"/>
              <a:t>Hradský </a:t>
            </a:r>
            <a:r>
              <a:rPr lang="cs-CZ" dirty="0" err="1"/>
              <a:t>súd</a:t>
            </a:r>
            <a:r>
              <a:rPr lang="cs-CZ" dirty="0"/>
              <a:t>: funkce udělená panovníkem </a:t>
            </a:r>
          </a:p>
          <a:p>
            <a:r>
              <a:rPr lang="cs-CZ" dirty="0"/>
              <a:t>Začaly vznikat soudní zápisy </a:t>
            </a:r>
          </a:p>
          <a:p>
            <a:r>
              <a:rPr lang="cs-CZ" dirty="0"/>
              <a:t>Měnily se normy </a:t>
            </a:r>
          </a:p>
          <a:p>
            <a:r>
              <a:rPr lang="cs-CZ" dirty="0"/>
              <a:t>Princip kolektivní viny</a:t>
            </a:r>
          </a:p>
          <a:p>
            <a:r>
              <a:rPr lang="cs-CZ" dirty="0"/>
              <a:t>Projevení společenské diferenciace při soudních sporech</a:t>
            </a:r>
          </a:p>
          <a:p>
            <a:r>
              <a:rPr lang="cs-CZ" dirty="0"/>
              <a:t>Později zavedeny ustálené soudní postupy</a:t>
            </a:r>
          </a:p>
          <a:p>
            <a:r>
              <a:rPr lang="cs-CZ" dirty="0"/>
              <a:t>Od 11. století </a:t>
            </a:r>
            <a:r>
              <a:rPr lang="cs-CZ" dirty="0">
                <a:sym typeface="Wingdings" panose="05000000000000000000" pitchFamily="2" charset="2"/>
              </a:rPr>
              <a:t> listinné důkazy, svědectví, </a:t>
            </a:r>
            <a:r>
              <a:rPr lang="cs-CZ" dirty="0" err="1">
                <a:sym typeface="Wingdings" panose="05000000000000000000" pitchFamily="2" charset="2"/>
              </a:rPr>
              <a:t>ordálové</a:t>
            </a:r>
            <a:r>
              <a:rPr lang="cs-CZ" dirty="0">
                <a:sym typeface="Wingdings" panose="05000000000000000000" pitchFamily="2" charset="2"/>
              </a:rPr>
              <a:t> přísahy</a:t>
            </a:r>
          </a:p>
          <a:p>
            <a:r>
              <a:rPr lang="cs-CZ" dirty="0" err="1">
                <a:sym typeface="Wingdings" panose="05000000000000000000" pitchFamily="2" charset="2"/>
              </a:rPr>
              <a:t>Ordály</a:t>
            </a:r>
            <a:r>
              <a:rPr lang="cs-CZ" dirty="0">
                <a:sym typeface="Wingdings" panose="05000000000000000000" pitchFamily="2" charset="2"/>
              </a:rPr>
              <a:t> s vodou, železem, s kyji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51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7E433-5741-469A-9ED5-4BCA48B3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Zemský soud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4047B7-D765-4145-85D8-82F9D07A3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14. století změna organizace na krajskou</a:t>
            </a:r>
          </a:p>
          <a:p>
            <a:r>
              <a:rPr lang="cs-CZ" dirty="0"/>
              <a:t>Nejdůležitější soud v Českém království</a:t>
            </a:r>
          </a:p>
          <a:p>
            <a:r>
              <a:rPr lang="cs-CZ" dirty="0"/>
              <a:t>Vznik cca. 2. polovina 13. století </a:t>
            </a:r>
          </a:p>
          <a:p>
            <a:r>
              <a:rPr lang="cs-CZ" dirty="0"/>
              <a:t>Během jeho působení se měnily jeho </a:t>
            </a:r>
            <a:r>
              <a:rPr lang="cs-CZ" dirty="0" err="1"/>
              <a:t>pravomoce</a:t>
            </a:r>
            <a:endParaRPr lang="cs-CZ" dirty="0"/>
          </a:p>
          <a:p>
            <a:r>
              <a:rPr lang="cs-CZ" dirty="0"/>
              <a:t>Původně rozhodoval nejdůležitější a nejvážnější spory</a:t>
            </a:r>
          </a:p>
          <a:p>
            <a:r>
              <a:rPr lang="cs-CZ" dirty="0"/>
              <a:t>Nejdůležitější zemští úředníci + stálí přísedící z řad šlechty </a:t>
            </a:r>
          </a:p>
        </p:txBody>
      </p:sp>
    </p:spTree>
    <p:extLst>
      <p:ext uri="{BB962C8B-B14F-4D97-AF65-F5344CB8AC3E}">
        <p14:creationId xmlns:p14="http://schemas.microsoft.com/office/powerpoint/2010/main" val="239321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64A65-6E6A-4C4A-8C21-0C4716B2A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Dvorský soud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7B1437-D039-44AF-B5EA-63F79A78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Druhý nejdůležitější soud své doby </a:t>
            </a:r>
          </a:p>
          <a:p>
            <a:r>
              <a:rPr lang="cs-CZ" dirty="0"/>
              <a:t>V </a:t>
            </a:r>
            <a:r>
              <a:rPr lang="cs-CZ"/>
              <a:t>moci šlechty </a:t>
            </a:r>
            <a:endParaRPr lang="cs-CZ" dirty="0"/>
          </a:p>
          <a:p>
            <a:r>
              <a:rPr lang="cs-CZ" dirty="0"/>
              <a:t>Řízení, která se týkala lén a odúmrti </a:t>
            </a:r>
          </a:p>
        </p:txBody>
      </p:sp>
    </p:spTree>
    <p:extLst>
      <p:ext uri="{BB962C8B-B14F-4D97-AF65-F5344CB8AC3E}">
        <p14:creationId xmlns:p14="http://schemas.microsoft.com/office/powerpoint/2010/main" val="1043405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AECCC-F9D7-41F9-9918-DED399DE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Komorní soud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0CD85B-4BA1-42FF-B147-6D9F5B52E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Původně pro šlechtu a královské záležitosti </a:t>
            </a:r>
          </a:p>
          <a:p>
            <a:r>
              <a:rPr lang="cs-CZ" dirty="0"/>
              <a:t>Nejvyšší hofmistr + 12 přísedících</a:t>
            </a:r>
          </a:p>
          <a:p>
            <a:r>
              <a:rPr lang="cs-CZ" dirty="0"/>
              <a:t>Po roce 1528 ztratil spoustu pravomocí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099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F8ADD-5D56-4EF1-B9A3-20F3E72C5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šlechtické soudy v království českém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21810E-964F-451E-9D94-3D3010CC5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Zemský soud nižší</a:t>
            </a:r>
          </a:p>
          <a:p>
            <a:r>
              <a:rPr lang="cs-CZ" dirty="0"/>
              <a:t>Purkrabský soud</a:t>
            </a:r>
          </a:p>
          <a:p>
            <a:r>
              <a:rPr lang="cs-CZ" dirty="0"/>
              <a:t>Mezní soud</a:t>
            </a:r>
          </a:p>
          <a:p>
            <a:r>
              <a:rPr lang="cs-CZ" dirty="0"/>
              <a:t>Soud zemského maršálka</a:t>
            </a:r>
          </a:p>
          <a:p>
            <a:r>
              <a:rPr lang="cs-CZ" dirty="0" err="1"/>
              <a:t>Slubní</a:t>
            </a:r>
            <a:r>
              <a:rPr lang="cs-CZ" dirty="0"/>
              <a:t> soud</a:t>
            </a:r>
          </a:p>
        </p:txBody>
      </p:sp>
    </p:spTree>
    <p:extLst>
      <p:ext uri="{BB962C8B-B14F-4D97-AF65-F5344CB8AC3E}">
        <p14:creationId xmlns:p14="http://schemas.microsoft.com/office/powerpoint/2010/main" val="967549518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84</TotalTime>
  <Words>466</Words>
  <Application>Microsoft Office PowerPoint</Application>
  <PresentationFormat>Širokoúhlá obrazovka</PresentationFormat>
  <Paragraphs>89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Balík</vt:lpstr>
      <vt:lpstr>soudnictví</vt:lpstr>
      <vt:lpstr>soudnictví</vt:lpstr>
      <vt:lpstr>Počátek soudnictví</vt:lpstr>
      <vt:lpstr>Velká morava</vt:lpstr>
      <vt:lpstr>Přemyslovský stát</vt:lpstr>
      <vt:lpstr>Zemský soud</vt:lpstr>
      <vt:lpstr>Dvorský soud</vt:lpstr>
      <vt:lpstr>Komorní soud</vt:lpstr>
      <vt:lpstr>Ostatní šlechtické soudy v království českém</vt:lpstr>
      <vt:lpstr>Městské soudnictví</vt:lpstr>
      <vt:lpstr>Městské soudnictví</vt:lpstr>
      <vt:lpstr>Apelační soud</vt:lpstr>
      <vt:lpstr>Církevní soudnictví</vt:lpstr>
      <vt:lpstr>Církevní soudnictví</vt:lpstr>
      <vt:lpstr>Specializované soudy</vt:lpstr>
      <vt:lpstr>zdroj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soudnictví</dc:title>
  <dc:creator>Barbora Freundová</dc:creator>
  <cp:lastModifiedBy>Barbora Freundová</cp:lastModifiedBy>
  <cp:revision>7</cp:revision>
  <dcterms:created xsi:type="dcterms:W3CDTF">2019-10-21T11:12:22Z</dcterms:created>
  <dcterms:modified xsi:type="dcterms:W3CDTF">2019-10-21T19:10:35Z</dcterms:modified>
</cp:coreProperties>
</file>