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0" r:id="rId3"/>
    <p:sldId id="289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0" r:id="rId22"/>
    <p:sldId id="309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528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9628AFE-DE05-46FA-BE12-33C4B7FA54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6984E14-613B-4DEA-B636-529AF2176D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DB36637F-8538-4247-893D-609B617B8C9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FEA6D-AF11-480E-94DA-BDF6A257064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56D7-32E8-48BB-BA06-706031963A7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8F17D-384A-4ACC-929F-6C9480AD486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00B11-EC3D-423C-B6BB-34DD63627DB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23540-0090-450B-89DE-16A7B1B26BD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DB14F-7359-4A79-B582-2E1597DEA35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26146-466D-490E-AC18-4FA23D990B5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FF678-90DD-43A2-9D33-1A522FE055C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5B103-6119-41AD-B39C-CCF0018A1B9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BE14-131A-4461-ADDE-225658007BA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1BD9DB72-1045-447C-878F-E84175481AB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</a:t>
            </a:r>
            <a:r>
              <a:rPr lang="cs-CZ" altLang="cs-CZ" dirty="0" smtClean="0"/>
              <a:t>státu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5CAE63A4-4620-4B95-94E4-A3710EF3FD91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Veřejný majetek </a:t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Majetek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státu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Státní organizace</a:t>
            </a:r>
          </a:p>
          <a:p>
            <a:pPr eaLnBrk="1" hangingPunct="1"/>
            <a:r>
              <a:rPr lang="cs-CZ" sz="1800" b="1" smtClean="0"/>
              <a:t>charakteristika</a:t>
            </a:r>
          </a:p>
          <a:p>
            <a:pPr lvl="1" eaLnBrk="1" hangingPunct="1"/>
            <a:r>
              <a:rPr lang="cs-CZ" sz="1800" smtClean="0"/>
              <a:t>právní subjekt</a:t>
            </a:r>
          </a:p>
          <a:p>
            <a:pPr lvl="1" eaLnBrk="1" hangingPunct="1"/>
            <a:r>
              <a:rPr lang="cs-CZ" sz="1800" smtClean="0"/>
              <a:t>„tradiční“ nezpůsobilost vlastnit (!)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majetek nabývá pro stát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hospodaří a nakládá s majetkem státu na základě „příslušnosti hospodařit“ (nikoli práva)</a:t>
            </a:r>
          </a:p>
          <a:p>
            <a:pPr lvl="1" eaLnBrk="1" hangingPunct="1"/>
            <a:r>
              <a:rPr lang="cs-CZ" sz="1800" smtClean="0"/>
              <a:t>má však závazky = </a:t>
            </a:r>
            <a:r>
              <a:rPr lang="cs-CZ" sz="1800" b="1" smtClean="0"/>
              <a:t>zjevná asymetrie</a:t>
            </a:r>
          </a:p>
          <a:p>
            <a:pPr lvl="1" eaLnBrk="1" hangingPunct="1"/>
            <a:r>
              <a:rPr lang="cs-CZ" sz="1800" smtClean="0"/>
              <a:t>závazky uspokojuje z majetku státu, ke kterému nemá žádné právo…</a:t>
            </a:r>
            <a:endParaRPr lang="cs-CZ" sz="1800" i="1" smtClean="0"/>
          </a:p>
          <a:p>
            <a:pPr lvl="2" eaLnBrk="1" hangingPunct="1"/>
            <a:r>
              <a:rPr lang="cs-CZ" sz="1800" i="1" smtClean="0"/>
              <a:t>jde ještě o právnickou osobu?</a:t>
            </a:r>
          </a:p>
          <a:p>
            <a:pPr lvl="1" eaLnBrk="1" hangingPunct="1"/>
            <a:endParaRPr lang="cs-CZ" sz="1800" smtClean="0"/>
          </a:p>
          <a:p>
            <a:pPr lvl="1" eaLnBrk="1" hangingPunct="1"/>
            <a:r>
              <a:rPr lang="cs-CZ" sz="1800" smtClean="0"/>
              <a:t>„přechodnost“ kategorie SO - mají být nahrazeny, ale v praxi setrvávají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3C5D9E-B6DC-48B6-820F-CB868D803FD3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00B050"/>
                </a:solidFill>
              </a:rPr>
              <a:t>Státní organizace</a:t>
            </a:r>
          </a:p>
          <a:p>
            <a:pPr eaLnBrk="1" hangingPunct="1"/>
            <a:r>
              <a:rPr lang="cs-CZ" sz="1800" b="1" dirty="0" smtClean="0"/>
              <a:t>okruhy majetkoprávních vztahů</a:t>
            </a:r>
          </a:p>
          <a:p>
            <a:pPr lvl="1" eaLnBrk="1" hangingPunct="1"/>
            <a:r>
              <a:rPr lang="cs-CZ" sz="1800" i="1" dirty="0" smtClean="0"/>
              <a:t>klasické „vnější“ (smlouva)</a:t>
            </a:r>
          </a:p>
          <a:p>
            <a:pPr lvl="1" eaLnBrk="1" hangingPunct="1"/>
            <a:r>
              <a:rPr lang="cs-CZ" sz="1800" i="1" dirty="0" smtClean="0"/>
              <a:t>specifické „vnější“ (smlouva)</a:t>
            </a:r>
          </a:p>
          <a:p>
            <a:pPr lvl="1" eaLnBrk="1" hangingPunct="1"/>
            <a:r>
              <a:rPr lang="cs-CZ" sz="1800" i="1" dirty="0" smtClean="0"/>
              <a:t>specifické „vnitřní“ (smlouva)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dirty="0" smtClean="0"/>
              <a:t>jednání svým jménem</a:t>
            </a:r>
          </a:p>
          <a:p>
            <a:pPr lvl="1" eaLnBrk="1" hangingPunct="1"/>
            <a:r>
              <a:rPr lang="cs-CZ" sz="1800" dirty="0" smtClean="0"/>
              <a:t>vlastním jménem a na svoji odpovědnost</a:t>
            </a:r>
          </a:p>
          <a:p>
            <a:pPr lvl="1" eaLnBrk="1" hangingPunct="1"/>
            <a:r>
              <a:rPr lang="cs-CZ" sz="1800" dirty="0" smtClean="0"/>
              <a:t>statutární orgán (zákon, z. listina)</a:t>
            </a:r>
          </a:p>
          <a:p>
            <a:pPr lvl="1" eaLnBrk="1" hangingPunct="1"/>
            <a:r>
              <a:rPr lang="cs-CZ" sz="1800" dirty="0" smtClean="0"/>
              <a:t>a dále dle obecné úpravy</a:t>
            </a:r>
          </a:p>
          <a:p>
            <a:pPr lvl="2" eaLnBrk="1" hangingPunct="1"/>
            <a:r>
              <a:rPr lang="cs-CZ" sz="1800" dirty="0" smtClean="0"/>
              <a:t>zaměstnanci (za určitých okolností)</a:t>
            </a:r>
          </a:p>
          <a:p>
            <a:pPr lvl="2" eaLnBrk="1" hangingPunct="1"/>
            <a:r>
              <a:rPr lang="cs-CZ" sz="1800" dirty="0" smtClean="0"/>
              <a:t>zmocněnci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B9FE07-FCF6-4EC4-A274-941F4F04B556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Státní organizace - druhy</a:t>
            </a:r>
          </a:p>
          <a:p>
            <a:pPr eaLnBrk="1" hangingPunct="1"/>
            <a:r>
              <a:rPr lang="cs-CZ" sz="1800" b="1" i="1" smtClean="0">
                <a:solidFill>
                  <a:srgbClr val="7030A0"/>
                </a:solidFill>
              </a:rPr>
              <a:t>státní příspěvková organizace</a:t>
            </a:r>
          </a:p>
          <a:p>
            <a:pPr lvl="1" eaLnBrk="1" hangingPunct="1"/>
            <a:r>
              <a:rPr lang="cs-CZ" sz="1800" smtClean="0"/>
              <a:t>PO napojená na státní rozpočet finančními vztahy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smtClean="0"/>
              <a:t>	(zejména příspěvkem nebo odvodem)</a:t>
            </a:r>
          </a:p>
          <a:p>
            <a:pPr lvl="1" eaLnBrk="1" hangingPunct="1"/>
            <a:r>
              <a:rPr lang="cs-CZ" sz="1800" smtClean="0"/>
              <a:t>upravena ZMS a RP</a:t>
            </a:r>
          </a:p>
          <a:p>
            <a:pPr lvl="1" eaLnBrk="1" hangingPunct="1"/>
            <a:r>
              <a:rPr lang="cs-CZ" sz="1800" smtClean="0"/>
              <a:t>hlavní činnost nevýdělečného charakteru</a:t>
            </a:r>
          </a:p>
          <a:p>
            <a:pPr lvl="1" eaLnBrk="1" hangingPunct="1"/>
            <a:r>
              <a:rPr lang="cs-CZ" sz="1800" smtClean="0"/>
              <a:t>v teorii kategorie </a:t>
            </a:r>
            <a:r>
              <a:rPr lang="cs-CZ" sz="1800" i="1" smtClean="0"/>
              <a:t>samostatného „veřejného ústavu“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souhrn věcných a osobních prostředků, s nimiž disponuje subjekt veřejné správy za účelem trvalé služby zvláštnímu veřejnému účelu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určité zařízení poskytující služby ve veřejném zájmu</a:t>
            </a:r>
          </a:p>
          <a:p>
            <a:pPr lvl="1" eaLnBrk="1" hangingPunct="1"/>
            <a:r>
              <a:rPr lang="cs-CZ" sz="1800" smtClean="0"/>
              <a:t>zřízení jen v případech a za podmínek stanovených právním předpisem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1547C4-DCCC-472B-94E4-7E22443C1E7F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Státní organizace - druhy</a:t>
            </a:r>
          </a:p>
          <a:p>
            <a:pPr eaLnBrk="1" hangingPunct="1"/>
            <a:r>
              <a:rPr lang="cs-CZ" sz="1800" b="1" i="1" smtClean="0">
                <a:solidFill>
                  <a:srgbClr val="7030A0"/>
                </a:solidFill>
              </a:rPr>
              <a:t>státní podnik</a:t>
            </a:r>
          </a:p>
          <a:p>
            <a:pPr lvl="1" eaLnBrk="1" hangingPunct="1"/>
            <a:r>
              <a:rPr lang="cs-CZ" sz="1800" smtClean="0"/>
              <a:t>nejednotný režim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zejména ale </a:t>
            </a:r>
            <a:r>
              <a:rPr lang="pl-PL" sz="1800" smtClean="0"/>
              <a:t>zákon č. 77/1997 Sb. o státním podniku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i="1" smtClean="0"/>
              <a:t>PO provozující podnikatelskou činnost s majetkem státu vlastním jménem a na vlastní odpovědnost</a:t>
            </a:r>
          </a:p>
          <a:p>
            <a:pPr lvl="1" eaLnBrk="1" hangingPunct="1"/>
            <a:r>
              <a:rPr lang="cs-CZ" sz="1800" smtClean="0"/>
              <a:t>v teorii kategorie </a:t>
            </a:r>
            <a:r>
              <a:rPr lang="cs-CZ" sz="1800" i="1" smtClean="0"/>
              <a:t>„veřejného podniku v nejužším smyslu“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i="1" smtClean="0"/>
              <a:t>	</a:t>
            </a:r>
            <a:r>
              <a:rPr lang="pl-PL" sz="1800" smtClean="0"/>
              <a:t>(podnikání ve veřejném zájmu)</a:t>
            </a:r>
          </a:p>
          <a:p>
            <a:pPr lvl="1" eaLnBrk="1" hangingPunct="1"/>
            <a:r>
              <a:rPr lang="cs-CZ" sz="1800" smtClean="0"/>
              <a:t>opět v zásadě vlastnicky nezpůsobilé</a:t>
            </a:r>
          </a:p>
          <a:p>
            <a:pPr lvl="1" eaLnBrk="1" hangingPunct="1"/>
            <a:r>
              <a:rPr lang="cs-CZ" sz="1800" smtClean="0"/>
              <a:t>zvláštní kategorie „určeného majetku“ SP</a:t>
            </a:r>
          </a:p>
          <a:p>
            <a:pPr lvl="1" eaLnBrk="1" hangingPunct="1"/>
            <a:r>
              <a:rPr lang="cs-CZ" sz="1800" smtClean="0"/>
              <a:t>založení zakládací listinou ministerstvem + souhlas vlády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4E95C4-4275-4FF9-B6B9-ECD1754641D4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Státní organizace - druhy</a:t>
            </a:r>
          </a:p>
          <a:p>
            <a:pPr eaLnBrk="1" hangingPunct="1"/>
            <a:r>
              <a:rPr lang="cs-CZ" sz="1800" b="1" i="1" smtClean="0">
                <a:solidFill>
                  <a:srgbClr val="7030A0"/>
                </a:solidFill>
              </a:rPr>
              <a:t>jiné státní organizace – státní fond</a:t>
            </a:r>
          </a:p>
          <a:p>
            <a:pPr lvl="1" eaLnBrk="1" hangingPunct="1"/>
            <a:r>
              <a:rPr lang="cs-CZ" sz="1800" smtClean="0"/>
              <a:t>PO hospodařící s peněžními prostředky státu pro zvlášť stanovené úkoly (např. za účelem poskytování dotací či návratných finančních výpomoc)</a:t>
            </a:r>
          </a:p>
          <a:p>
            <a:pPr lvl="1" eaLnBrk="1" hangingPunct="1"/>
            <a:r>
              <a:rPr lang="cs-CZ" sz="1800" smtClean="0"/>
              <a:t>zpravidla přísná účelovost</a:t>
            </a:r>
          </a:p>
          <a:p>
            <a:pPr lvl="1" eaLnBrk="1" hangingPunct="1"/>
            <a:r>
              <a:rPr lang="cs-CZ" sz="1800" smtClean="0"/>
              <a:t>upravené RP</a:t>
            </a:r>
          </a:p>
          <a:p>
            <a:pPr lvl="1" eaLnBrk="1" hangingPunct="1"/>
            <a:r>
              <a:rPr lang="cs-CZ" sz="1800" smtClean="0"/>
              <a:t>zřizované zákonem</a:t>
            </a:r>
          </a:p>
          <a:p>
            <a:pPr lvl="1" eaLnBrk="1" hangingPunct="1"/>
            <a:r>
              <a:rPr lang="cs-CZ" sz="1800" smtClean="0"/>
              <a:t>v teorii kategorie </a:t>
            </a:r>
            <a:r>
              <a:rPr lang="cs-CZ" sz="1800" i="1" smtClean="0"/>
              <a:t>„veřejného fondu“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BD0731-3613-4C74-9A79-5405C6970D70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Úřad pro zastupování státu ve věcech majetkových</a:t>
            </a:r>
          </a:p>
          <a:p>
            <a:pPr eaLnBrk="1" hangingPunct="1"/>
            <a:endParaRPr lang="cs-CZ" sz="1800" i="1" smtClean="0"/>
          </a:p>
          <a:p>
            <a:pPr eaLnBrk="1" hangingPunct="1"/>
            <a:r>
              <a:rPr lang="cs-CZ" sz="1800" i="1" smtClean="0"/>
              <a:t>obecná zásada </a:t>
            </a:r>
            <a:r>
              <a:rPr lang="cs-CZ" sz="1800" smtClean="0"/>
              <a:t>= ve věcech týkajících se majetku státu vystupuje příslušná OS nebo SO </a:t>
            </a:r>
            <a:r>
              <a:rPr lang="cs-CZ" sz="1800" b="1" smtClean="0"/>
              <a:t>také v procesněprávních vztazích</a:t>
            </a:r>
          </a:p>
          <a:p>
            <a:pPr lvl="1" eaLnBrk="1" hangingPunct="1"/>
            <a:r>
              <a:rPr lang="cs-CZ" sz="1800" smtClean="0"/>
              <a:t>ALE tam, kde to stanoví zákon, vystupuje (může vystupovat) také Úřad pro zastupování státu ve věcech majetkových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zákon č. 201/2002 Sb. 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smtClean="0"/>
              <a:t>Úřad = zejména instituce hájící </a:t>
            </a:r>
            <a:r>
              <a:rPr lang="cs-CZ" sz="1800" i="1" smtClean="0"/>
              <a:t>veřejný zájem na kvalitní právní ochraně majetku státu</a:t>
            </a:r>
          </a:p>
          <a:p>
            <a:pPr eaLnBrk="1" hangingPunct="1"/>
            <a:r>
              <a:rPr lang="cs-CZ" sz="1800" smtClean="0"/>
              <a:t>státní orgán svého druhu (nevrchnostenský)</a:t>
            </a:r>
          </a:p>
          <a:p>
            <a:pPr eaLnBrk="1" hangingPunct="1"/>
            <a:r>
              <a:rPr lang="cs-CZ" sz="1800" b="1" smtClean="0"/>
              <a:t>organizační složka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3BF3F8-955F-48DD-B5F1-B38AC565153D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Úřad pro zastupování státu ve věcech majetkových</a:t>
            </a:r>
          </a:p>
          <a:p>
            <a:pPr eaLnBrk="1" hangingPunct="1"/>
            <a:r>
              <a:rPr lang="cs-CZ" sz="1800" b="1" smtClean="0"/>
              <a:t>úkoly</a:t>
            </a:r>
          </a:p>
          <a:p>
            <a:pPr lvl="1" eaLnBrk="1" hangingPunct="1"/>
            <a:r>
              <a:rPr lang="cs-CZ" sz="1800" smtClean="0"/>
              <a:t>1) jedná v řízení před soudy, rozhodčími, správními a jinými orgány</a:t>
            </a:r>
          </a:p>
          <a:p>
            <a:pPr lvl="1" eaLnBrk="1" hangingPunct="1"/>
            <a:r>
              <a:rPr lang="cs-CZ" sz="1800" smtClean="0"/>
              <a:t>2) zpracovává právní stanoviska</a:t>
            </a:r>
          </a:p>
          <a:p>
            <a:pPr lvl="1" eaLnBrk="1" hangingPunct="1"/>
            <a:r>
              <a:rPr lang="cs-CZ" sz="1800" smtClean="0"/>
              <a:t>3) plní další úkoly na základě zákona/prováděcího předpisu</a:t>
            </a:r>
          </a:p>
          <a:p>
            <a:pPr eaLnBrk="1" hangingPunct="1"/>
            <a:r>
              <a:rPr lang="cs-CZ" sz="2000" smtClean="0"/>
              <a:t>další úkoly</a:t>
            </a:r>
          </a:p>
          <a:p>
            <a:pPr lvl="1" eaLnBrk="1" hangingPunct="1"/>
            <a:r>
              <a:rPr lang="cs-CZ" sz="2000" b="1" smtClean="0"/>
              <a:t>hospodaření s majetkem státu</a:t>
            </a:r>
          </a:p>
          <a:p>
            <a:pPr lvl="2" eaLnBrk="1" hangingPunct="1"/>
            <a:r>
              <a:rPr lang="cs-CZ" sz="2000" smtClean="0"/>
              <a:t>„běžné hospodaření“ (provozní majetek a majetek, který na Úřad přešel na základě některých zákonů)</a:t>
            </a:r>
          </a:p>
          <a:p>
            <a:pPr lvl="2" eaLnBrk="1" hangingPunct="1"/>
            <a:r>
              <a:rPr lang="cs-CZ" sz="2000" smtClean="0"/>
              <a:t>„prozatímní hospodaření“ (tzv. bezprizorný majetek)</a:t>
            </a:r>
          </a:p>
          <a:p>
            <a:pPr lvl="1" eaLnBrk="1" hangingPunct="1"/>
            <a:r>
              <a:rPr lang="cs-CZ" sz="2000" b="1" smtClean="0"/>
              <a:t>zastupování obcí</a:t>
            </a:r>
          </a:p>
          <a:p>
            <a:pPr lvl="2" eaLnBrk="1" hangingPunct="1"/>
            <a:r>
              <a:rPr lang="cs-CZ" sz="2000" smtClean="0"/>
              <a:t>odborná pomoc (jen) při vedení vybraných sporů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CA1A11-13E1-40B7-86F7-492EDB3CE15F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Úřad pro zastupování státu ve věcech majetkových</a:t>
            </a:r>
          </a:p>
          <a:p>
            <a:pPr eaLnBrk="1" hangingPunct="1"/>
            <a:r>
              <a:rPr lang="cs-CZ" sz="1800" b="1" smtClean="0"/>
              <a:t>právní stanoviska</a:t>
            </a:r>
          </a:p>
          <a:p>
            <a:pPr lvl="1" eaLnBrk="1" hangingPunct="1"/>
            <a:r>
              <a:rPr lang="cs-CZ" sz="1800" smtClean="0"/>
              <a:t>na žádost pro OS a SO</a:t>
            </a:r>
          </a:p>
          <a:p>
            <a:pPr lvl="1" eaLnBrk="1" hangingPunct="1"/>
            <a:r>
              <a:rPr lang="cs-CZ" sz="1800" smtClean="0"/>
              <a:t>odůvodňuje-li to </a:t>
            </a:r>
            <a:r>
              <a:rPr lang="cs-CZ" sz="1800" i="1" smtClean="0"/>
              <a:t>zásadní význam nebo složitost věci</a:t>
            </a:r>
          </a:p>
          <a:p>
            <a:pPr lvl="1" eaLnBrk="1" hangingPunct="1"/>
            <a:endParaRPr lang="cs-CZ" sz="1800" i="1" smtClean="0"/>
          </a:p>
          <a:p>
            <a:pPr eaLnBrk="1" hangingPunct="1"/>
            <a:r>
              <a:rPr lang="cs-CZ" sz="1800" smtClean="0"/>
              <a:t>další úkoly</a:t>
            </a:r>
          </a:p>
          <a:p>
            <a:pPr lvl="1" eaLnBrk="1" hangingPunct="1"/>
            <a:r>
              <a:rPr lang="cs-CZ" sz="1800" b="1" smtClean="0"/>
              <a:t>hospodaření s majetkem státu</a:t>
            </a:r>
          </a:p>
          <a:p>
            <a:pPr lvl="2" eaLnBrk="1" hangingPunct="1"/>
            <a:r>
              <a:rPr lang="cs-CZ" sz="1800" smtClean="0"/>
              <a:t>„běžné hospodaření“ (provozní majetek a majetek, který na Úřad přešel na základě některých zákonů)</a:t>
            </a:r>
          </a:p>
          <a:p>
            <a:pPr lvl="2" eaLnBrk="1" hangingPunct="1"/>
            <a:r>
              <a:rPr lang="cs-CZ" sz="1800" smtClean="0"/>
              <a:t>„prozatímní hospodaření“ (tzv. bezprizorný majetek)</a:t>
            </a:r>
          </a:p>
          <a:p>
            <a:pPr lvl="1" eaLnBrk="1" hangingPunct="1"/>
            <a:r>
              <a:rPr lang="cs-CZ" sz="1800" b="1" smtClean="0"/>
              <a:t>zastupování obcí</a:t>
            </a:r>
          </a:p>
          <a:p>
            <a:pPr lvl="2" eaLnBrk="1" hangingPunct="1"/>
            <a:r>
              <a:rPr lang="cs-CZ" sz="1800" smtClean="0"/>
              <a:t>odborná pomoc (jen) při vedení vybraných sporů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D894CB-C919-4AE4-A0A0-239FA7B69102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Nabývání majetku státem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potřeba státu nabývat majetek</a:t>
            </a:r>
            <a:endParaRPr lang="cs-CZ" sz="180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b="1" smtClean="0"/>
              <a:t>k plnění úkolů a funkcí </a:t>
            </a:r>
            <a:r>
              <a:rPr lang="cs-CZ" sz="1800" smtClean="0"/>
              <a:t>státu potřeba majetku</a:t>
            </a:r>
          </a:p>
          <a:p>
            <a:pPr lvl="1" eaLnBrk="1" hangingPunct="1"/>
            <a:r>
              <a:rPr lang="cs-CZ" sz="1800" smtClean="0"/>
              <a:t>nevystačí pouze s majetkem, který v daný okamžik má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smtClean="0"/>
              <a:t>změna úkolů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smtClean="0"/>
              <a:t>amortizace</a:t>
            </a:r>
            <a:endParaRPr lang="cs-CZ" sz="1800" smtClean="0"/>
          </a:p>
          <a:p>
            <a:pPr eaLnBrk="1" hangingPunct="1"/>
            <a:r>
              <a:rPr lang="cs-CZ" sz="1800" smtClean="0"/>
              <a:t>nabýváním ve vlastním smyslu však pouze nabývání od svébytného vlastnického subjektu</a:t>
            </a:r>
          </a:p>
          <a:p>
            <a:pPr lvl="1" eaLnBrk="1" hangingPunct="1"/>
            <a:r>
              <a:rPr lang="cs-CZ" sz="1800" b="1" smtClean="0"/>
              <a:t>nikoli mezi OS a SO</a:t>
            </a:r>
            <a:r>
              <a:rPr lang="cs-CZ" sz="1800" smtClean="0"/>
              <a:t>, kdy pouze změna „příslušnosti“ hospodařit</a:t>
            </a:r>
          </a:p>
          <a:p>
            <a:pPr eaLnBrk="1" hangingPunct="1"/>
            <a:endParaRPr lang="cs-CZ" sz="1800" b="1" smtClean="0"/>
          </a:p>
          <a:p>
            <a:pPr eaLnBrk="1" hangingPunct="1"/>
            <a:r>
              <a:rPr lang="cs-CZ" sz="1800" smtClean="0"/>
              <a:t>způsoby nabývání</a:t>
            </a:r>
          </a:p>
          <a:p>
            <a:pPr lvl="1" eaLnBrk="1" hangingPunct="1"/>
            <a:r>
              <a:rPr lang="cs-CZ" sz="1800" b="1" i="1" smtClean="0">
                <a:solidFill>
                  <a:srgbClr val="00287D"/>
                </a:solidFill>
              </a:rPr>
              <a:t>smluvní (§ 12 ZMS)</a:t>
            </a:r>
          </a:p>
          <a:p>
            <a:pPr lvl="1" eaLnBrk="1" hangingPunct="1"/>
            <a:r>
              <a:rPr lang="cs-CZ" sz="1800" b="1" i="1" smtClean="0">
                <a:solidFill>
                  <a:srgbClr val="00287D"/>
                </a:solidFill>
              </a:rPr>
              <a:t>jinými způsoby (§ 13 ZMS)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F48C97-801D-4932-943E-CA20BBA1B045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Nabývání majetku státem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smluvní nabývání</a:t>
            </a:r>
          </a:p>
          <a:p>
            <a:pPr lvl="1" eaLnBrk="1" hangingPunct="1"/>
            <a:r>
              <a:rPr lang="cs-CZ" sz="1800" smtClean="0"/>
              <a:t>typově nejčastější způsob</a:t>
            </a:r>
          </a:p>
          <a:p>
            <a:pPr lvl="1" eaLnBrk="1" hangingPunct="1"/>
            <a:r>
              <a:rPr lang="cs-CZ" sz="1800" smtClean="0"/>
              <a:t>zakládá </a:t>
            </a:r>
            <a:r>
              <a:rPr lang="cs-CZ" sz="1800" b="1" i="1" smtClean="0"/>
              <a:t>závazkový právní vztah </a:t>
            </a:r>
            <a:r>
              <a:rPr lang="cs-CZ" sz="1800" smtClean="0"/>
              <a:t>v režimu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občanského zákoníku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jiného právního předpis (zejména veřejné zakázky)</a:t>
            </a:r>
          </a:p>
          <a:p>
            <a:pPr lvl="1" eaLnBrk="1" hangingPunct="1"/>
            <a:r>
              <a:rPr lang="cs-CZ" sz="1800" smtClean="0">
                <a:solidFill>
                  <a:srgbClr val="00287D"/>
                </a:solidFill>
              </a:rPr>
              <a:t>bezúplatné a úplatné</a:t>
            </a:r>
          </a:p>
          <a:p>
            <a:pPr lvl="2" eaLnBrk="1" hangingPunct="1"/>
            <a:endParaRPr lang="cs-CZ" sz="1400" smtClean="0"/>
          </a:p>
          <a:p>
            <a:pPr eaLnBrk="1" hangingPunct="1"/>
            <a:r>
              <a:rPr lang="cs-CZ" sz="1800" smtClean="0"/>
              <a:t>ZMS stanovena ucelená „veřejnoprávní“ </a:t>
            </a:r>
            <a:r>
              <a:rPr lang="cs-CZ" sz="1800" b="1" smtClean="0"/>
              <a:t>pravidla a omezení</a:t>
            </a:r>
            <a:endParaRPr lang="cs-CZ" sz="1800" smtClean="0"/>
          </a:p>
          <a:p>
            <a:pPr lvl="1" eaLnBrk="1" hangingPunct="1"/>
            <a:r>
              <a:rPr lang="cs-CZ" sz="1800" smtClean="0"/>
              <a:t>obecně </a:t>
            </a:r>
            <a:r>
              <a:rPr lang="cs-CZ" sz="1800" i="1" smtClean="0">
                <a:solidFill>
                  <a:srgbClr val="00287D"/>
                </a:solidFill>
              </a:rPr>
              <a:t>písemná smlouva s podpisy na jedné listině </a:t>
            </a:r>
            <a:r>
              <a:rPr lang="cs-CZ" sz="1800" smtClean="0"/>
              <a:t>(pokud použití písemné formy nevylučuje zákon anebo povaha právního úkonu či jeho okolnosti)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CB48BF-07C2-49E0-A059-5A2AE8F766C0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Malé shrnutí…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smtClean="0">
                <a:solidFill>
                  <a:srgbClr val="C00000"/>
                </a:solidFill>
              </a:rPr>
              <a:t>veřejný majetek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významná sociálně ekonomická kategorie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veřejné (veřejnoprávní) subjekty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veřejné vlastnictví veřejných věcí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ale i jiná majetková práva a závazky (dluhy)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určitá specifická </a:t>
            </a:r>
            <a:r>
              <a:rPr lang="cs-CZ" sz="1800" smtClean="0">
                <a:solidFill>
                  <a:srgbClr val="00287D"/>
                </a:solidFill>
              </a:rPr>
              <a:t>(veřejnoprávní) </a:t>
            </a:r>
            <a:r>
              <a:rPr lang="cs-CZ" sz="1800" i="1" smtClean="0">
                <a:solidFill>
                  <a:srgbClr val="00287D"/>
                </a:solidFill>
              </a:rPr>
              <a:t>omezení</a:t>
            </a:r>
          </a:p>
          <a:p>
            <a:pPr lvl="1"/>
            <a:r>
              <a:rPr lang="cs-CZ" sz="1800" i="1" smtClean="0">
                <a:solidFill>
                  <a:srgbClr val="00287D"/>
                </a:solidFill>
              </a:rPr>
              <a:t>určitý „hraniční“ rozsah</a:t>
            </a:r>
          </a:p>
          <a:p>
            <a:pPr lvl="1"/>
            <a:r>
              <a:rPr lang="cs-CZ" sz="1800" b="1" i="1" smtClean="0">
                <a:solidFill>
                  <a:srgbClr val="00287D"/>
                </a:solidFill>
              </a:rPr>
              <a:t>veřejný zájem </a:t>
            </a:r>
            <a:r>
              <a:rPr lang="cs-CZ" sz="1800" i="1" smtClean="0">
                <a:solidFill>
                  <a:srgbClr val="00287D"/>
                </a:solidFill>
              </a:rPr>
              <a:t>(vlastní veřejné správě)</a:t>
            </a:r>
          </a:p>
          <a:p>
            <a:pPr lvl="1">
              <a:buFont typeface="Wingdings" panose="05000000000000000000" pitchFamily="2" charset="2"/>
              <a:buNone/>
            </a:pPr>
            <a:endParaRPr lang="cs-CZ" sz="1800" smtClean="0"/>
          </a:p>
          <a:p>
            <a:r>
              <a:rPr lang="cs-CZ" sz="1800" smtClean="0"/>
              <a:t>prakticky především oblasti majetku</a:t>
            </a:r>
          </a:p>
          <a:p>
            <a:pPr lvl="1"/>
            <a:r>
              <a:rPr lang="cs-CZ" sz="1800" b="1" i="1" u="sng" smtClean="0">
                <a:solidFill>
                  <a:srgbClr val="00B050"/>
                </a:solidFill>
              </a:rPr>
              <a:t>státu</a:t>
            </a:r>
          </a:p>
          <a:p>
            <a:pPr lvl="1"/>
            <a:r>
              <a:rPr lang="cs-CZ" sz="1800" i="1" smtClean="0">
                <a:solidFill>
                  <a:srgbClr val="00B050"/>
                </a:solidFill>
              </a:rPr>
              <a:t>ÚSC</a:t>
            </a:r>
          </a:p>
          <a:p>
            <a:pPr lvl="1"/>
            <a:r>
              <a:rPr lang="cs-CZ" sz="1800" i="1" smtClean="0">
                <a:solidFill>
                  <a:srgbClr val="00B050"/>
                </a:solidFill>
              </a:rPr>
              <a:t>subjektů zájmové samosprávy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C98B05-EF9F-447D-B496-CABF164136BE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Nabývání majetku státem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smluvní nabývání bezúplatné</a:t>
            </a:r>
          </a:p>
          <a:p>
            <a:pPr lvl="1" eaLnBrk="1" hangingPunct="1"/>
            <a:r>
              <a:rPr lang="cs-CZ" sz="1800" smtClean="0"/>
              <a:t>schválení MF vyžaduje </a:t>
            </a:r>
            <a:r>
              <a:rPr lang="cs-CZ" sz="1800" b="1" smtClean="0"/>
              <a:t>bezúplatné nabývání nemovitostí</a:t>
            </a:r>
            <a:r>
              <a:rPr lang="cs-CZ" sz="1800" smtClean="0"/>
              <a:t>, které se evidují v katastru nemovitostí a některých dalších věcí 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riziko tzv. danajských darů</a:t>
            </a:r>
          </a:p>
          <a:p>
            <a:pPr lvl="1" eaLnBrk="1" hangingPunct="1"/>
            <a:r>
              <a:rPr lang="cs-CZ" sz="1800" smtClean="0"/>
              <a:t>ostatní případy bezúplatného nabývání se neomezují</a:t>
            </a:r>
          </a:p>
          <a:p>
            <a:pPr lvl="1" eaLnBrk="1" hangingPunct="1"/>
            <a:endParaRPr lang="cs-CZ" sz="1800" smtClean="0"/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smluvní nabývání úplatné</a:t>
            </a:r>
            <a:endParaRPr lang="cs-CZ" sz="180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smtClean="0"/>
              <a:t>pouze majetek, který splňuje </a:t>
            </a:r>
            <a:r>
              <a:rPr lang="cs-CZ" sz="1800" b="1" smtClean="0"/>
              <a:t>předpoklady pro majetek státu, případně jde o nabytí ve veřejném zájmu</a:t>
            </a:r>
          </a:p>
          <a:p>
            <a:pPr lvl="1" eaLnBrk="1" hangingPunct="1"/>
            <a:r>
              <a:rPr lang="cs-CZ" sz="1800" smtClean="0"/>
              <a:t>cena pouze do výše </a:t>
            </a:r>
            <a:r>
              <a:rPr lang="cs-CZ" sz="1800" b="1" smtClean="0"/>
              <a:t>rovnající se ocenění </a:t>
            </a:r>
            <a:r>
              <a:rPr lang="cs-CZ" sz="1800" smtClean="0"/>
              <a:t>tohoto majetku podle zvláštního právního předpisu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-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3579D-D761-4DAD-8CD7-3F2287640503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Nabývání majetku státem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smluvní nabývání bezúplatné</a:t>
            </a:r>
          </a:p>
          <a:p>
            <a:pPr lvl="1" eaLnBrk="1" hangingPunct="1"/>
            <a:r>
              <a:rPr lang="cs-CZ" sz="1800" smtClean="0"/>
              <a:t>schválení MF vyžaduje </a:t>
            </a:r>
            <a:r>
              <a:rPr lang="cs-CZ" sz="1800" b="1" smtClean="0"/>
              <a:t>bezúplatné nabývání nemovitostí</a:t>
            </a:r>
            <a:r>
              <a:rPr lang="cs-CZ" sz="1800" smtClean="0"/>
              <a:t>, které se evidují v katastru nemovitostí a některých dalších věcí 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riziko tzv. danajských darů</a:t>
            </a:r>
          </a:p>
          <a:p>
            <a:pPr lvl="1" eaLnBrk="1" hangingPunct="1"/>
            <a:r>
              <a:rPr lang="cs-CZ" sz="1800" smtClean="0"/>
              <a:t>ostatní případy bezúplatného nabývání se neomezují</a:t>
            </a:r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smluvní nabývání úplatné</a:t>
            </a:r>
            <a:endParaRPr lang="cs-CZ" sz="180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smtClean="0"/>
              <a:t>pouze majetek, který splňuje </a:t>
            </a:r>
            <a:r>
              <a:rPr lang="cs-CZ" sz="1800" b="1" smtClean="0"/>
              <a:t>předpoklady pro majetek státu, případně jde o nabytí ve veřejném zájmu</a:t>
            </a:r>
          </a:p>
          <a:p>
            <a:pPr lvl="1" eaLnBrk="1" hangingPunct="1"/>
            <a:r>
              <a:rPr lang="cs-CZ" sz="1800" smtClean="0"/>
              <a:t>cena pouze do výše </a:t>
            </a:r>
            <a:r>
              <a:rPr lang="cs-CZ" sz="1800" b="1" smtClean="0"/>
              <a:t>rovnající se ocenění </a:t>
            </a:r>
            <a:r>
              <a:rPr lang="cs-CZ" sz="1800" smtClean="0"/>
              <a:t>tohoto majetku podle zvláštního právního předpisu </a:t>
            </a:r>
            <a:r>
              <a:rPr lang="cs-CZ" sz="1800" i="1" smtClean="0"/>
              <a:t>(zákon o oceňování majetku)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ve veřejném zájmu může MF dát předchozí souhlas ke sjednání ceny vyšší</a:t>
            </a:r>
          </a:p>
          <a:p>
            <a:pPr lvl="1" eaLnBrk="1" hangingPunct="1"/>
            <a:r>
              <a:rPr lang="cs-CZ" sz="1800" smtClean="0"/>
              <a:t>režim </a:t>
            </a:r>
            <a:r>
              <a:rPr lang="cs-CZ" sz="1800" b="1" smtClean="0"/>
              <a:t>zadávání veřejných zakázek </a:t>
            </a:r>
            <a:r>
              <a:rPr lang="cs-CZ" sz="1800" smtClean="0"/>
              <a:t>(stát = veřejný zadavatel)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z podstaty chrání výdajovou stránku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AF5B16-28B6-4982-BFAF-89D9F951A053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Nabývání majetku státem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nabývání jinými způsoby</a:t>
            </a:r>
            <a:endParaRPr lang="cs-CZ" sz="1600" b="1" smtClean="0"/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zákonem</a:t>
            </a:r>
            <a:r>
              <a:rPr lang="cs-CZ" sz="1600" smtClean="0"/>
              <a:t> (např. zákonem č. 541/1992 Sb., o dělení majetku České a Slovenské Federativní republiky mezi Českou republiku a Slovenskou republiku …, nebo zákona č. 178/2005 Sb., o zrušení Fondu národního majetku České republiky)</a:t>
            </a:r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na základě zákona </a:t>
            </a:r>
            <a:r>
              <a:rPr lang="cs-CZ" sz="1600" smtClean="0"/>
              <a:t>[např. vydržením, zpracováním cizí (movité) věci na věc novou, tzv. přírůstky, odúmrtí, uložením trestu propadnutí majetku, propadnutím věci,…</a:t>
            </a:r>
            <a:r>
              <a:rPr lang="en-US" sz="1600" smtClean="0"/>
              <a:t>]</a:t>
            </a:r>
            <a:endParaRPr lang="cs-CZ" sz="1600" smtClean="0"/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děděním</a:t>
            </a:r>
            <a:r>
              <a:rPr lang="cs-CZ" sz="1600" smtClean="0"/>
              <a:t> ze závěti či na základě dědické smlouvy</a:t>
            </a:r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rozhodnutím příslušného orgánu </a:t>
            </a:r>
            <a:r>
              <a:rPr lang="cs-CZ" sz="1600" smtClean="0"/>
              <a:t>[např. rozhodnutí vyvlastňovacího úřadu</a:t>
            </a:r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na základě mezinárodní smlouvy</a:t>
            </a:r>
            <a:r>
              <a:rPr lang="cs-CZ" sz="1600" smtClean="0"/>
              <a:t>, kterou je stát vázán</a:t>
            </a:r>
          </a:p>
          <a:p>
            <a:pPr lvl="1" eaLnBrk="1" hangingPunct="1"/>
            <a:r>
              <a:rPr lang="cs-CZ" sz="1600" b="1" i="1" smtClean="0">
                <a:solidFill>
                  <a:srgbClr val="00287D"/>
                </a:solidFill>
              </a:rPr>
              <a:t>na základě jiných skutečností </a:t>
            </a:r>
            <a:r>
              <a:rPr lang="cs-CZ" sz="1600" smtClean="0"/>
              <a:t>stanovených zákonem</a:t>
            </a:r>
          </a:p>
          <a:p>
            <a:pPr lvl="1" eaLnBrk="1" hangingPunct="1"/>
            <a:endParaRPr lang="cs-CZ" sz="1800" smtClean="0"/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0ED8EE-9235-4B00-A8E3-904EBF1EA11C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Hospodaření s majetkem státu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smtClean="0">
                <a:solidFill>
                  <a:srgbClr val="00B050"/>
                </a:solidFill>
              </a:rPr>
              <a:t>hospodaření </a:t>
            </a:r>
            <a:r>
              <a:rPr lang="cs-CZ" sz="1800" smtClean="0"/>
              <a:t>= držba, užívání a požívání majetku = </a:t>
            </a:r>
            <a:r>
              <a:rPr lang="cs-CZ" sz="1800" b="1" smtClean="0"/>
              <a:t>výkon vlastnického práva</a:t>
            </a:r>
          </a:p>
          <a:p>
            <a:pPr lvl="1" eaLnBrk="1" hangingPunct="1"/>
            <a:r>
              <a:rPr lang="cs-CZ" sz="1800" smtClean="0"/>
              <a:t>x nakládání = činění právních dispozic</a:t>
            </a:r>
          </a:p>
          <a:p>
            <a:pPr eaLnBrk="1" hangingPunct="1"/>
            <a:r>
              <a:rPr lang="cs-CZ" sz="1800" smtClean="0"/>
              <a:t>hospodaření s majetkem v širším smyslu = hospodaření v užším smyslu + nakládání)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zprostředkovaně</a:t>
            </a:r>
          </a:p>
          <a:p>
            <a:pPr lvl="1" eaLnBrk="1" hangingPunct="1"/>
            <a:r>
              <a:rPr lang="cs-CZ" sz="1800" i="1" smtClean="0"/>
              <a:t>„organizačně“</a:t>
            </a:r>
          </a:p>
          <a:p>
            <a:pPr lvl="1" eaLnBrk="1" hangingPunct="1"/>
            <a:r>
              <a:rPr lang="cs-CZ" sz="1800" i="1" smtClean="0"/>
              <a:t>„právně“</a:t>
            </a:r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základní povinnosti při hospodaření</a:t>
            </a:r>
          </a:p>
          <a:p>
            <a:pPr lvl="1" eaLnBrk="1" hangingPunct="1"/>
            <a:r>
              <a:rPr lang="cs-CZ" sz="1800" smtClean="0"/>
              <a:t>povinnosti vyplývající ze zvláštní právní úpravy pro všechny osoby (stavebněprávní předpisy, požární bezpečnost apod.)</a:t>
            </a:r>
          </a:p>
          <a:p>
            <a:pPr lvl="1" eaLnBrk="1" hangingPunct="1"/>
            <a:r>
              <a:rPr lang="cs-CZ" sz="1800" smtClean="0"/>
              <a:t>úprava v ZMS (§ 14)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B810A6-672C-4EED-A49A-864341EF1EA7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Hospodaření s majetkem státu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využívat majetek účelně a hospodárně k plnění funkcí státu a k výkonu stanovených činností státu</a:t>
            </a:r>
            <a:endParaRPr lang="cs-CZ" sz="1800" i="1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1800" smtClean="0"/>
              <a:t>= jakási obecná zásada hospodaření</a:t>
            </a:r>
          </a:p>
          <a:p>
            <a:pPr lvl="1" eaLnBrk="1" hangingPunct="1"/>
            <a:r>
              <a:rPr lang="cs-CZ" sz="1800" b="1" smtClean="0">
                <a:solidFill>
                  <a:srgbClr val="7030A0"/>
                </a:solidFill>
              </a:rPr>
              <a:t>dvojí hledisko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i="1" smtClean="0">
                <a:solidFill>
                  <a:srgbClr val="00287D"/>
                </a:solidFill>
              </a:rPr>
              <a:t>účelně a hospodárně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i="1" smtClean="0">
                <a:solidFill>
                  <a:srgbClr val="00287D"/>
                </a:solidFill>
              </a:rPr>
              <a:t>k plnění funkcí státu a výkonu činností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jiným způsobem jen v právem dovolených případech</a:t>
            </a:r>
          </a:p>
          <a:p>
            <a:pPr lvl="1" eaLnBrk="1" hangingPunct="1"/>
            <a:r>
              <a:rPr lang="cs-CZ" sz="1800" smtClean="0"/>
              <a:t>z toho vyplývající </a:t>
            </a:r>
            <a:r>
              <a:rPr lang="cs-CZ" sz="1800" b="1" smtClean="0"/>
              <a:t>negativní vymezení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nepoškozování majetku ÚSC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nesnižování jeho rozsahu a hodnoty (zachování „podstaty“ majetku) či výnosu z něj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endParaRPr lang="cs-CZ" sz="1800" smtClean="0"/>
          </a:p>
          <a:p>
            <a:pPr lvl="1" eaLnBrk="1" hangingPunct="1"/>
            <a:r>
              <a:rPr lang="cs-CZ" sz="1800" b="1" smtClean="0">
                <a:solidFill>
                  <a:srgbClr val="7030A0"/>
                </a:solidFill>
              </a:rPr>
              <a:t>+ obecná omezení </a:t>
            </a:r>
            <a:r>
              <a:rPr lang="cs-CZ" sz="1800" smtClean="0"/>
              <a:t>užívání vyplývající z právních předpisů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D28095-7790-4120-84B9-08641A6DAB40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Hospodaření s majetkem státu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vést majetek v evidenci</a:t>
            </a:r>
          </a:p>
          <a:p>
            <a:pPr lvl="1" eaLnBrk="1" hangingPunct="1"/>
            <a:r>
              <a:rPr lang="cs-CZ" sz="1800" smtClean="0"/>
              <a:t>evidovat majetek = výslovně vést majetek </a:t>
            </a:r>
            <a:r>
              <a:rPr lang="cs-CZ" sz="1800" b="1" smtClean="0"/>
              <a:t>v účetnictví                  </a:t>
            </a:r>
            <a:r>
              <a:rPr lang="cs-CZ" sz="1800" smtClean="0"/>
              <a:t>(účetní evidence a inventarizace)</a:t>
            </a:r>
          </a:p>
          <a:p>
            <a:pPr lvl="1" eaLnBrk="1" hangingPunct="1"/>
            <a:r>
              <a:rPr lang="cs-CZ" sz="1800" smtClean="0"/>
              <a:t>ale také povinnost evidovat majetek </a:t>
            </a:r>
            <a:r>
              <a:rPr lang="cs-CZ" sz="1800" b="1" smtClean="0"/>
              <a:t>v katastru nemovitostí</a:t>
            </a:r>
          </a:p>
          <a:p>
            <a:pPr lvl="1" eaLnBrk="1" hangingPunct="1"/>
            <a:endParaRPr lang="cs-CZ" sz="1800" smtClean="0"/>
          </a:p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pečovat o zachování a rozvoj majetku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jednak zachování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jednak „zkvalitnění“ či zvětšení</a:t>
            </a:r>
          </a:p>
          <a:p>
            <a:pPr lvl="1" eaLnBrk="1" hangingPunct="1"/>
            <a:endParaRPr lang="cs-CZ" sz="1800" smtClean="0"/>
          </a:p>
          <a:p>
            <a:pPr lvl="1" eaLnBrk="1" hangingPunct="1"/>
            <a:r>
              <a:rPr lang="cs-CZ" sz="1800" b="1" smtClean="0"/>
              <a:t>aktivity tímto směrem</a:t>
            </a:r>
          </a:p>
          <a:p>
            <a:pPr marL="1257300" lvl="2" indent="-342900" eaLnBrk="1" hangingPunct="1">
              <a:buFont typeface="Wingdings" pitchFamily="2" charset="2"/>
              <a:buChar char="Ø"/>
            </a:pPr>
            <a:r>
              <a:rPr lang="cs-CZ" sz="1800" smtClean="0"/>
              <a:t>údržba, oprava, fyzická ochrana (faktické zabezpečení, ale také právní prostředky – např. odpovědnost za hodnoty svěřené k vyúčtování, pojištění apod.)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A83876-854C-4952-AB56-6B7E016857D4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Hospodaření s majetkem státu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chránit majetek před neoprávněnými zásahy a včas uplatňovat právo na náhradu škody a právo na vydání bezdůvodného obohacení</a:t>
            </a:r>
          </a:p>
          <a:p>
            <a:pPr lvl="1" eaLnBrk="1" hangingPunct="1"/>
            <a:r>
              <a:rPr lang="cs-CZ" sz="1800" smtClean="0">
                <a:solidFill>
                  <a:srgbClr val="00287D"/>
                </a:solidFill>
              </a:rPr>
              <a:t>klasické právní prostředky </a:t>
            </a:r>
            <a:r>
              <a:rPr lang="cs-CZ" sz="1800" smtClean="0"/>
              <a:t>= civilní žaloby (vlastnické, ochrana držby, určovací…)</a:t>
            </a:r>
          </a:p>
          <a:p>
            <a:pPr lvl="1" eaLnBrk="1" hangingPunct="1"/>
            <a:r>
              <a:rPr lang="cs-CZ" sz="1800" smtClean="0"/>
              <a:t>povinnost využívat dostupné právní prostředky se týká také nehmotného majetku = </a:t>
            </a:r>
            <a:r>
              <a:rPr lang="cs-CZ" sz="1800" smtClean="0">
                <a:solidFill>
                  <a:srgbClr val="00287D"/>
                </a:solidFill>
              </a:rPr>
              <a:t>především ochrana pohledávek </a:t>
            </a:r>
            <a:r>
              <a:rPr lang="cs-CZ" sz="1800" smtClean="0"/>
              <a:t>(zajišťovací prostředky)</a:t>
            </a:r>
          </a:p>
          <a:p>
            <a:pPr eaLnBrk="1" hangingPunct="1"/>
            <a:endParaRPr lang="cs-CZ" sz="1800" b="1" smtClean="0"/>
          </a:p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trvale sledovat, zda dlužníci platí včas a řádně plní své závazky + zabezpečit, aby nedošlo k promlčení/prekluzi</a:t>
            </a:r>
          </a:p>
          <a:p>
            <a:pPr lvl="1" eaLnBrk="1" hangingPunct="1"/>
            <a:r>
              <a:rPr lang="cs-CZ" sz="1800" smtClean="0"/>
              <a:t>včasné uplatňování pohledávek (od splatnosti do promlčení/prekluze)</a:t>
            </a:r>
          </a:p>
          <a:p>
            <a:pPr lvl="1" eaLnBrk="1" hangingPunct="1"/>
            <a:r>
              <a:rPr lang="cs-CZ" sz="1800" smtClean="0"/>
              <a:t>následné vymáhání</a:t>
            </a:r>
          </a:p>
          <a:p>
            <a:pPr lvl="1" eaLnBrk="1" hangingPunct="1"/>
            <a:r>
              <a:rPr lang="cs-CZ" sz="1800" smtClean="0"/>
              <a:t>také povinnost požadovat úroky z prodlení a sjednané sankce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51F188-45F6-4CDB-B018-006A6A0DE701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Hospodaření s majetkem státu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smtClean="0">
                <a:solidFill>
                  <a:srgbClr val="C00000"/>
                </a:solidFill>
              </a:rPr>
              <a:t>povinnost rozhodnout o nepotřebnosti majetku a naložit s ním za podmínek a způsoby podle zvláštních předpisů</a:t>
            </a:r>
          </a:p>
          <a:p>
            <a:pPr lvl="1" eaLnBrk="1" hangingPunct="1"/>
            <a:r>
              <a:rPr lang="cs-CZ" sz="1800" smtClean="0">
                <a:solidFill>
                  <a:srgbClr val="00287D"/>
                </a:solidFill>
              </a:rPr>
              <a:t>majetek přebytečný</a:t>
            </a:r>
          </a:p>
          <a:p>
            <a:pPr lvl="1" eaLnBrk="1" hangingPunct="1"/>
            <a:r>
              <a:rPr lang="cs-CZ" sz="1800" smtClean="0">
                <a:solidFill>
                  <a:srgbClr val="00287D"/>
                </a:solidFill>
              </a:rPr>
              <a:t>majetek neupotřebitelný </a:t>
            </a:r>
            <a:r>
              <a:rPr lang="cs-CZ" sz="1800" smtClean="0"/>
              <a:t>(ztráta původních vlastností)</a:t>
            </a:r>
          </a:p>
          <a:p>
            <a:pPr eaLnBrk="1" hangingPunct="1"/>
            <a:endParaRPr lang="cs-CZ" sz="1800" b="1" smtClean="0"/>
          </a:p>
          <a:p>
            <a:pPr eaLnBrk="1" hangingPunct="1"/>
            <a:endParaRPr lang="cs-CZ" sz="1800" b="1" smtClean="0"/>
          </a:p>
          <a:p>
            <a:pPr eaLnBrk="1" hangingPunct="1"/>
            <a:endParaRPr lang="cs-CZ" sz="1800" b="1" smtClean="0"/>
          </a:p>
          <a:p>
            <a:pPr eaLnBrk="1" hangingPunct="1"/>
            <a:r>
              <a:rPr lang="cs-CZ" sz="1800" b="1" smtClean="0"/>
              <a:t>zvláštní kategorie = </a:t>
            </a:r>
            <a:r>
              <a:rPr lang="cs-CZ" sz="1800" b="1" smtClean="0">
                <a:solidFill>
                  <a:srgbClr val="00B050"/>
                </a:solidFill>
              </a:rPr>
              <a:t>finanční hospodaření</a:t>
            </a:r>
          </a:p>
          <a:p>
            <a:pPr lvl="1" eaLnBrk="1" hangingPunct="1"/>
            <a:r>
              <a:rPr lang="cs-CZ" sz="1800" smtClean="0"/>
              <a:t>upraveno především RP, který má k ZMS povahu speciálního předpisu</a:t>
            </a:r>
          </a:p>
          <a:p>
            <a:pPr lvl="1" eaLnBrk="1" hangingPunct="1"/>
            <a:r>
              <a:rPr lang="cs-CZ" sz="1800" smtClean="0"/>
              <a:t>řídí se zejména </a:t>
            </a:r>
            <a:r>
              <a:rPr lang="cs-CZ" sz="1800" b="1" smtClean="0"/>
              <a:t>státním rozpočtem</a:t>
            </a:r>
            <a:endParaRPr lang="cs-CZ" sz="1800" smtClean="0"/>
          </a:p>
          <a:p>
            <a:pPr lvl="1" eaLnBrk="1" hangingPunct="1"/>
            <a:r>
              <a:rPr lang="cs-CZ" sz="1800" smtClean="0"/>
              <a:t>pokud není schválen do 1. 1., rozpočtové provizorium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12FCA6-70CD-4CDD-860F-26125DFD17A9}" type="slidenum">
              <a:rPr lang="cs-CZ" altLang="cs-CZ" smtClean="0"/>
              <a:pPr>
                <a:defRPr/>
              </a:pPr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nakládání = </a:t>
            </a:r>
            <a:r>
              <a:rPr lang="cs-CZ" sz="1800" b="1" smtClean="0"/>
              <a:t>činění právních dispozic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smtClean="0"/>
              <a:t>současný model nakládání s majetkem státu v principu spočívá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soukromoprávních úkonech </a:t>
            </a:r>
            <a:r>
              <a:rPr lang="cs-CZ" sz="1800" smtClean="0"/>
              <a:t>(typicky smlouvě)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ZMS předpokládá zásadně uplatnění obecných soukromoprávních způsobů nakládání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výjimka = 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b="1" i="1" smtClean="0">
                <a:solidFill>
                  <a:srgbClr val="00287D"/>
                </a:solidFill>
              </a:rPr>
              <a:t>zápis </a:t>
            </a:r>
            <a:r>
              <a:rPr lang="cs-CZ" sz="1800" smtClean="0"/>
              <a:t>(nakládání mezi organizačními složkami)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b="1" i="1" smtClean="0">
                <a:solidFill>
                  <a:srgbClr val="00287D"/>
                </a:solidFill>
              </a:rPr>
              <a:t>opatření</a:t>
            </a:r>
            <a:r>
              <a:rPr lang="cs-CZ" sz="1800" i="1" smtClean="0"/>
              <a:t> </a:t>
            </a:r>
            <a:r>
              <a:rPr lang="cs-CZ" sz="1800" smtClean="0"/>
              <a:t>(nakládání jednostranně zřizovatelem)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veřejnoprávním ovlivňování vůle nakládajícího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veřejnoprávní mantinely v podobě veřejnoprávních podmínek uzavírání smluv (právního jednání)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73C74C-CBA9-40CF-B2DE-C8B526CA3F7A}" type="slidenum">
              <a:rPr lang="cs-CZ" altLang="cs-CZ" smtClean="0"/>
              <a:pPr>
                <a:defRPr/>
              </a:pPr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převody vlastnictví</a:t>
            </a:r>
          </a:p>
          <a:p>
            <a:pPr lvl="1" eaLnBrk="1" hangingPunct="1"/>
            <a:r>
              <a:rPr lang="cs-CZ" sz="1800" smtClean="0"/>
              <a:t>věci ve vlastnictví státu lze převádět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smtClean="0"/>
              <a:t>za stanovených podmínek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jen tehdy, je-li tato věc pro stát </a:t>
            </a:r>
            <a:r>
              <a:rPr lang="cs-CZ" sz="1800" b="1" i="1" smtClean="0"/>
              <a:t>trvale nepotřebná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smtClean="0"/>
              <a:t>ze závažných důvodů může vláda povolit výjimku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smtClean="0"/>
              <a:t>po předchozím vyjádření Ministerstva financí 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forma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smlouva </a:t>
            </a:r>
            <a:r>
              <a:rPr lang="cs-CZ" sz="1800" i="1" smtClean="0"/>
              <a:t>písemně s podpisy na jedné listině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i v případě, že to právní předpisy nevyžadují, pokud použití písemné formy nevylučuje 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smtClean="0"/>
              <a:t>zákon anebo 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cs-CZ" sz="1800" smtClean="0"/>
              <a:t>povaha právního úkonu, popřípadě okolnosti, za kterých k němu dochází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E64055-BF74-4BA8-9E1D-E769F9C2E441}" type="slidenum">
              <a:rPr lang="cs-CZ" altLang="cs-CZ" smtClean="0"/>
              <a:pPr>
                <a:defRPr/>
              </a:pPr>
              <a:t>29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Východiska a právní úprava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  <a:defRPr/>
            </a:pPr>
            <a:r>
              <a:rPr lang="cs-CZ" sz="1800" dirty="0" smtClean="0"/>
              <a:t>stát lze považovat za </a:t>
            </a:r>
            <a:r>
              <a:rPr lang="cs-CZ" sz="1800" b="1" dirty="0" smtClean="0"/>
              <a:t>vlastníka se „zvláštním posláním“</a:t>
            </a:r>
          </a:p>
          <a:p>
            <a:pPr eaLnBrk="1" hangingPunct="1">
              <a:defRPr/>
            </a:pPr>
            <a:endParaRPr lang="cs-CZ" sz="1800" b="1" dirty="0" smtClean="0"/>
          </a:p>
          <a:p>
            <a:pPr eaLnBrk="1" hangingPunct="1">
              <a:defRPr/>
            </a:pPr>
            <a:r>
              <a:rPr lang="cs-CZ" sz="1800" b="1" dirty="0" smtClean="0"/>
              <a:t>historický posun </a:t>
            </a:r>
            <a:r>
              <a:rPr lang="cs-CZ" sz="1800" dirty="0" smtClean="0"/>
              <a:t>ve vnímání vlastnictví státu</a:t>
            </a:r>
          </a:p>
          <a:p>
            <a:pPr lvl="1" eaLnBrk="1" hangingPunct="1">
              <a:defRPr/>
            </a:pPr>
            <a:r>
              <a:rPr lang="cs-CZ" sz="1800" i="1" dirty="0" smtClean="0">
                <a:solidFill>
                  <a:srgbClr val="C00000"/>
                </a:solidFill>
              </a:rPr>
              <a:t>enormní zvětšení majetku státu v 2. </a:t>
            </a:r>
            <a:r>
              <a:rPr lang="cs-CZ" sz="1800" i="1" dirty="0" err="1" smtClean="0">
                <a:solidFill>
                  <a:srgbClr val="C00000"/>
                </a:solidFill>
              </a:rPr>
              <a:t>pol</a:t>
            </a:r>
            <a:r>
              <a:rPr lang="cs-CZ" sz="1800" i="1" dirty="0" smtClean="0">
                <a:solidFill>
                  <a:srgbClr val="C00000"/>
                </a:solidFill>
              </a:rPr>
              <a:t>. 40 let. min. st.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cs-CZ" sz="1800" dirty="0" smtClean="0"/>
              <a:t>zestátnění, konfiskace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cs-CZ" sz="1800" dirty="0" smtClean="0"/>
              <a:t>později hierarchicky uspořádaná vlastnická soustava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cs-CZ" sz="1800" dirty="0" smtClean="0"/>
              <a:t>privilegované socialistické státní vlastnictví</a:t>
            </a:r>
          </a:p>
          <a:p>
            <a:pPr lvl="1" eaLnBrk="1" hangingPunct="1">
              <a:defRPr/>
            </a:pPr>
            <a:r>
              <a:rPr lang="cs-CZ" sz="1800" i="1" dirty="0" smtClean="0">
                <a:solidFill>
                  <a:srgbClr val="C00000"/>
                </a:solidFill>
              </a:rPr>
              <a:t>enormní zmenšení v 90. letech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cs-CZ" sz="1800" dirty="0" smtClean="0"/>
              <a:t>privatizace, restituce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cs-CZ" sz="1800" dirty="0" smtClean="0"/>
              <a:t>„zrovnoprávnění“ subjektů VP, ochrana VP</a:t>
            </a:r>
          </a:p>
          <a:p>
            <a:pPr marL="342900" lvl="1" indent="-342900" eaLnBrk="1" hangingPunct="1">
              <a:buClr>
                <a:srgbClr val="969696"/>
              </a:buClr>
              <a:buFont typeface="Wingdings" panose="05000000000000000000" pitchFamily="2" charset="2"/>
              <a:buNone/>
              <a:defRPr/>
            </a:pPr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81BDA8-4C8D-4633-B1F0-43C7FFCA9475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schválení</a:t>
            </a:r>
          </a:p>
          <a:p>
            <a:pPr lvl="1" eaLnBrk="1" hangingPunct="1"/>
            <a:r>
              <a:rPr lang="cs-CZ" sz="1800" b="1" u="sng" smtClean="0">
                <a:solidFill>
                  <a:srgbClr val="00287D"/>
                </a:solidFill>
              </a:rPr>
              <a:t>MF</a:t>
            </a:r>
            <a:r>
              <a:rPr lang="pt-BR" sz="1800" smtClean="0"/>
              <a:t> převod nemovité věci, která se eviduje v katastru nemovitostí, jakož i smlouva o převodu bytu a nebytového prostor</a:t>
            </a:r>
            <a:r>
              <a:rPr lang="cs-CZ" sz="1800" smtClean="0"/>
              <a:t>y </a:t>
            </a:r>
            <a:r>
              <a:rPr lang="cs-CZ" sz="1800" i="1" smtClean="0"/>
              <a:t>(výjimky)</a:t>
            </a:r>
          </a:p>
          <a:p>
            <a:pPr lvl="1" eaLnBrk="1" hangingPunct="1"/>
            <a:r>
              <a:rPr lang="cs-CZ" sz="1800" b="1" u="sng" smtClean="0">
                <a:solidFill>
                  <a:srgbClr val="00287D"/>
                </a:solidFill>
              </a:rPr>
              <a:t>MK</a:t>
            </a:r>
            <a:r>
              <a:rPr lang="cs-CZ" sz="1800" smtClean="0"/>
              <a:t> převod věci prohlášené za kulturní památku a převod sbírky muzejní povahy</a:t>
            </a:r>
          </a:p>
          <a:p>
            <a:pPr lvl="1" eaLnBrk="1" hangingPunct="1"/>
            <a:r>
              <a:rPr lang="cs-CZ" sz="1800" b="1" u="sng" smtClean="0">
                <a:solidFill>
                  <a:srgbClr val="00287D"/>
                </a:solidFill>
              </a:rPr>
              <a:t>MŽP</a:t>
            </a:r>
            <a:r>
              <a:rPr lang="cs-CZ" sz="1800" smtClean="0"/>
              <a:t> převod pozemku ve zvláště chráněném území a jeho ochranném pásmu</a:t>
            </a:r>
          </a:p>
          <a:p>
            <a:pPr lvl="1" eaLnBrk="1" hangingPunct="1"/>
            <a:r>
              <a:rPr lang="cs-CZ" sz="1800" smtClean="0"/>
              <a:t>dále </a:t>
            </a:r>
            <a:r>
              <a:rPr lang="cs-CZ" sz="1800" b="1" u="sng" smtClean="0">
                <a:solidFill>
                  <a:srgbClr val="00287D"/>
                </a:solidFill>
              </a:rPr>
              <a:t>může vyhradit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zřizovatel OS nebo MF, pokud zřizovatel není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vláda (věci mající strategickou povahu nebo značnou peněžitou anebo jinou hodnotu)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endParaRPr lang="cs-CZ" sz="1800" smtClean="0"/>
          </a:p>
          <a:p>
            <a:pPr lvl="1" eaLnBrk="1" hangingPunct="1"/>
            <a:r>
              <a:rPr lang="cs-CZ" sz="1800" smtClean="0"/>
              <a:t>avšak schválení nevyžadují smlouvy uzavírané ÚZSVM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153D1A-739F-40B6-9440-D23DD258817B}" type="slidenum">
              <a:rPr lang="cs-CZ" altLang="cs-CZ" smtClean="0"/>
              <a:pPr>
                <a:defRPr/>
              </a:pPr>
              <a:t>30</a:t>
            </a:fld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převody vlastnictví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úplatně</a:t>
            </a:r>
            <a:r>
              <a:rPr lang="cs-CZ" sz="1800" b="1" i="1" smtClean="0">
                <a:solidFill>
                  <a:srgbClr val="00287D"/>
                </a:solidFill>
              </a:rPr>
              <a:t> </a:t>
            </a:r>
            <a:r>
              <a:rPr lang="cs-CZ" sz="1800" smtClean="0"/>
              <a:t>(koupě, směna)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cena nejméně ve výši, která je v daném místě a čase obvyklá, pokud zvláštní právní předpis nestanoví jinak</a:t>
            </a:r>
          </a:p>
          <a:p>
            <a:pPr lvl="1" eaLnBrk="1" hangingPunct="1"/>
            <a:r>
              <a:rPr lang="cs-CZ" sz="1800" b="1" i="1" smtClean="0">
                <a:solidFill>
                  <a:srgbClr val="C00000"/>
                </a:solidFill>
              </a:rPr>
              <a:t>bezúplatně</a:t>
            </a:r>
            <a:r>
              <a:rPr lang="cs-CZ" sz="1800" b="1" smtClean="0"/>
              <a:t> </a:t>
            </a:r>
            <a:r>
              <a:rPr lang="cs-CZ" sz="1800" smtClean="0"/>
              <a:t>(darování)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pouze ve veřejném zájmu,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anebo je-li bezúplatný převod hospodárnější než jiný způsob naložení s věcí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nebo stanoví-li tak zvláštní právní předpis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3BF259-E0CA-4849-9AFF-F55AF736457B}" type="slidenum">
              <a:rPr lang="cs-CZ" altLang="cs-CZ" smtClean="0"/>
              <a:pPr>
                <a:defRPr/>
              </a:pPr>
              <a:t>31</a:t>
            </a:fld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přenechání majetku státu do užívání jiným osobám</a:t>
            </a:r>
          </a:p>
          <a:p>
            <a:pPr lvl="1" eaLnBrk="1" hangingPunct="1"/>
            <a:r>
              <a:rPr lang="cs-CZ" sz="1800" dirty="0" smtClean="0"/>
              <a:t>v tomto případě majetek neopouští vlastnickou sféru státu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dirty="0" smtClean="0"/>
              <a:t>zejména nájem (pacht) nebo výpůjčka (výprosa)</a:t>
            </a:r>
          </a:p>
          <a:p>
            <a:pPr lvl="1" eaLnBrk="1" hangingPunct="1"/>
            <a:r>
              <a:rPr lang="cs-CZ" sz="1800" b="1" dirty="0" smtClean="0"/>
              <a:t>zejména </a:t>
            </a:r>
            <a:r>
              <a:rPr lang="cs-CZ" sz="1800" b="1" i="1" dirty="0" smtClean="0"/>
              <a:t>situace, kdy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dirty="0" smtClean="0"/>
              <a:t>majetek k plnění svých úkolů </a:t>
            </a:r>
            <a:r>
              <a:rPr lang="cs-CZ" sz="1800" i="1" dirty="0" smtClean="0">
                <a:solidFill>
                  <a:srgbClr val="00287D"/>
                </a:solidFill>
              </a:rPr>
              <a:t>dočasně nepotřebuje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dirty="0" smtClean="0"/>
              <a:t>dojde k </a:t>
            </a:r>
            <a:r>
              <a:rPr lang="cs-CZ" sz="1800" i="1" dirty="0" smtClean="0">
                <a:solidFill>
                  <a:srgbClr val="00287D"/>
                </a:solidFill>
              </a:rPr>
              <a:t>účelnějšímu nebo hospodárnějšímu využití věci</a:t>
            </a:r>
          </a:p>
          <a:p>
            <a:pPr lvl="1" eaLnBrk="1" hangingPunct="1"/>
            <a:r>
              <a:rPr lang="cs-CZ" sz="1800" dirty="0" smtClean="0"/>
              <a:t>pouze </a:t>
            </a:r>
            <a:r>
              <a:rPr lang="cs-CZ" sz="1800" b="1" dirty="0" smtClean="0"/>
              <a:t>na dobu určitou </a:t>
            </a:r>
            <a:r>
              <a:rPr lang="cs-CZ" sz="1800" dirty="0" smtClean="0"/>
              <a:t>nejdéle 8 let pro jednoho uživatele + prodloužení o tuto dobu </a:t>
            </a:r>
          </a:p>
          <a:p>
            <a:pPr lvl="1" eaLnBrk="1" hangingPunct="1"/>
            <a:r>
              <a:rPr lang="cs-CZ" sz="1800" dirty="0" smtClean="0"/>
              <a:t>smlouva </a:t>
            </a:r>
            <a:r>
              <a:rPr lang="cs-CZ" sz="1800" b="1" dirty="0" smtClean="0"/>
              <a:t>musí</a:t>
            </a:r>
            <a:r>
              <a:rPr lang="cs-CZ" sz="1800" dirty="0" smtClean="0"/>
              <a:t> (nestanoví-li zvláštní právní předpis jinak) obsahovat ujednání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o možnosti ukončit užívací vztah výpovědí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a rovněž odstoupením od smlouvy (neplnění uživatelem, obnovení potřebnosti)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15BB0D-497F-44AA-B86F-FC5462F4DA63}" type="slidenum">
              <a:rPr lang="cs-CZ" altLang="cs-CZ" smtClean="0"/>
              <a:pPr>
                <a:defRPr/>
              </a:pPr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Nakládání s majetkem státu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další formy nakládání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nakládání s pohledávkami</a:t>
            </a:r>
            <a:r>
              <a:rPr lang="cs-CZ" sz="1800" smtClean="0"/>
              <a:t>, jinými majetkovými právy a majetkovými hodnotami státu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účast státu v právnických osobách </a:t>
            </a:r>
            <a:r>
              <a:rPr lang="cs-CZ" sz="1800" smtClean="0"/>
              <a:t>a sdruženích od nich odlišných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(zapsaný) ústav, nadace, nadační fond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akciová společnost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smtClean="0"/>
              <a:t>zpravidla třeba souhlas vlády</a:t>
            </a: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A378B4-8544-4539-A831-7AE854AFAFE8}" type="slidenum">
              <a:rPr lang="cs-CZ" altLang="cs-CZ" smtClean="0"/>
              <a:pPr>
                <a:defRPr/>
              </a:pPr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Východiska a právní úprava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obecný rámec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zákon č. 219/2000 Sb., </a:t>
            </a:r>
            <a:r>
              <a:rPr lang="cs-CZ" sz="1800" b="1" i="1" smtClean="0">
                <a:solidFill>
                  <a:srgbClr val="00287D"/>
                </a:solidFill>
              </a:rPr>
              <a:t>o majetku České republiky </a:t>
            </a:r>
            <a:r>
              <a:rPr lang="cs-CZ" sz="1800" i="1" smtClean="0">
                <a:solidFill>
                  <a:srgbClr val="00287D"/>
                </a:solidFill>
              </a:rPr>
              <a:t>a jejím vystupování v právních vztazích</a:t>
            </a:r>
          </a:p>
          <a:p>
            <a:pPr lvl="1" eaLnBrk="1" hangingPunct="1"/>
            <a:r>
              <a:rPr lang="cs-CZ" sz="1800" i="1" smtClean="0">
                <a:solidFill>
                  <a:srgbClr val="00287D"/>
                </a:solidFill>
              </a:rPr>
              <a:t>vyhláška č. 62/2001 Sb., o hospodaření organizačních složek státu a státních organizací s majetkem státu</a:t>
            </a:r>
          </a:p>
          <a:p>
            <a:pPr eaLnBrk="1" hangingPunct="1"/>
            <a:r>
              <a:rPr lang="cs-CZ" sz="1800" b="1" smtClean="0"/>
              <a:t>další zvláštní úprava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zákon č. 218/2000 Sb., </a:t>
            </a:r>
            <a:r>
              <a:rPr lang="cs-CZ" sz="1600" b="1" i="1" smtClean="0">
                <a:solidFill>
                  <a:srgbClr val="00287D"/>
                </a:solidFill>
              </a:rPr>
              <a:t>o rozpočtových pravidlech </a:t>
            </a:r>
            <a:r>
              <a:rPr lang="cs-CZ" sz="1600" i="1" smtClean="0">
                <a:solidFill>
                  <a:srgbClr val="00287D"/>
                </a:solidFill>
              </a:rPr>
              <a:t>a o změně některých souvisejících zákonů (rozpočtová pravidla)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zákon o Státním pozemkovém úřadu a o změně některých souvisejících zákonů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daňové zákony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zákon o veřejných zakázkách 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zákon o koncesních smlouvách 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zákon o účetnictví </a:t>
            </a:r>
          </a:p>
          <a:p>
            <a:pPr lvl="1" eaLnBrk="1" hangingPunct="1"/>
            <a:r>
              <a:rPr lang="cs-CZ" sz="1600" i="1" smtClean="0">
                <a:solidFill>
                  <a:srgbClr val="00287D"/>
                </a:solidFill>
              </a:rPr>
              <a:t>v omezené míře zákon o vlastnictví bytů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3D1D53-8384-4F54-AFD4-7B59CDC51B0B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Východiska a právní úprava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vystupování státu v právních vztazích</a:t>
            </a:r>
          </a:p>
          <a:p>
            <a:pPr lvl="1" eaLnBrk="1" hangingPunct="1"/>
            <a:r>
              <a:rPr lang="cs-CZ" sz="1800" b="1" smtClean="0"/>
              <a:t>§ 6 ZMS </a:t>
            </a:r>
            <a:r>
              <a:rPr lang="cs-CZ" sz="1800" smtClean="0"/>
              <a:t>Pokud stát vystupuje jako účastník právních vztahů, je právnickou osobou.</a:t>
            </a:r>
          </a:p>
          <a:p>
            <a:pPr lvl="1" eaLnBrk="1" hangingPunct="1"/>
            <a:endParaRPr lang="cs-CZ" sz="1800" smtClean="0"/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využívání majetku státu</a:t>
            </a:r>
          </a:p>
          <a:p>
            <a:pPr lvl="1" eaLnBrk="1" hangingPunct="1"/>
            <a:r>
              <a:rPr lang="cs-CZ" sz="1800" b="1" smtClean="0"/>
              <a:t>§ 8/1 ZMS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smtClean="0"/>
              <a:t>	(1) Majetek státu … využívá stát zejména</a:t>
            </a:r>
          </a:p>
          <a:p>
            <a:pPr marL="742950" lvl="2" indent="-342900" eaLnBrk="1" hangingPunct="1">
              <a:buClr>
                <a:srgbClr val="969696"/>
              </a:buClr>
            </a:pPr>
            <a:r>
              <a:rPr lang="cs-CZ" sz="1800" smtClean="0"/>
              <a:t>	</a:t>
            </a:r>
            <a:r>
              <a:rPr lang="cs-CZ" sz="1800" b="1" smtClean="0"/>
              <a:t>	a) </a:t>
            </a:r>
            <a:r>
              <a:rPr lang="cs-CZ" sz="1800" smtClean="0"/>
              <a:t>k plnění svých funkcí anebo v souvislosti s plněním těchto funkcí,</a:t>
            </a:r>
          </a:p>
          <a:p>
            <a:pPr marL="742950" lvl="2" indent="-342900" eaLnBrk="1" hangingPunct="1">
              <a:buClr>
                <a:srgbClr val="969696"/>
              </a:buClr>
            </a:pPr>
            <a:r>
              <a:rPr lang="cs-CZ" sz="1800" smtClean="0"/>
              <a:t>	</a:t>
            </a:r>
            <a:r>
              <a:rPr lang="cs-CZ" sz="1800" b="1" smtClean="0"/>
              <a:t>	b)</a:t>
            </a:r>
            <a:r>
              <a:rPr lang="cs-CZ" sz="1800" smtClean="0"/>
              <a:t> k zajišťování veřejně prospěšných činností anebo pro účely 	podnikání.</a:t>
            </a:r>
          </a:p>
          <a:p>
            <a:pPr marL="742950" lvl="2" indent="-342900" eaLnBrk="1" hangingPunct="1">
              <a:buClr>
                <a:srgbClr val="969696"/>
              </a:buClr>
            </a:pPr>
            <a:endParaRPr lang="cs-CZ" sz="1800" smtClean="0"/>
          </a:p>
          <a:p>
            <a:pPr lvl="1" eaLnBrk="1" hangingPunct="1"/>
            <a:r>
              <a:rPr lang="cs-CZ" sz="1800" smtClean="0"/>
              <a:t>(stát tedy může podnikat)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B02909-7861-481F-95E3-517D8E9406E4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C00000"/>
                </a:solidFill>
              </a:rPr>
              <a:t>Vykonavatelé</a:t>
            </a:r>
            <a:r>
              <a:rPr lang="cs-CZ" sz="1800" smtClean="0">
                <a:solidFill>
                  <a:srgbClr val="C00000"/>
                </a:solidFill>
              </a:rPr>
              <a:t> vlastnického práva a jiných majetkových práv státu</a:t>
            </a:r>
          </a:p>
          <a:p>
            <a:pPr eaLnBrk="1" hangingPunct="1"/>
            <a:endParaRPr lang="cs-CZ" sz="180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stát </a:t>
            </a:r>
            <a:r>
              <a:rPr lang="cs-CZ" sz="1800" b="1" smtClean="0"/>
              <a:t>= subjekt svého druhu</a:t>
            </a:r>
          </a:p>
          <a:p>
            <a:pPr lvl="1" eaLnBrk="1" hangingPunct="1"/>
            <a:r>
              <a:rPr lang="cs-CZ" sz="1800" smtClean="0"/>
              <a:t>sám způsobilý svým jménem jednat v právních vztazích (a především ve vztazích majetkoprávních)</a:t>
            </a:r>
          </a:p>
          <a:p>
            <a:pPr lvl="1" eaLnBrk="1" hangingPunct="1"/>
            <a:endParaRPr lang="cs-CZ" sz="1800" smtClean="0"/>
          </a:p>
          <a:p>
            <a:pPr eaLnBrk="1" hangingPunct="1"/>
            <a:r>
              <a:rPr lang="cs-CZ" sz="1800" smtClean="0"/>
              <a:t>v praxi ale především </a:t>
            </a:r>
            <a:r>
              <a:rPr lang="cs-CZ" sz="1800" b="1" smtClean="0"/>
              <a:t>zprostředkovaný</a:t>
            </a:r>
            <a:r>
              <a:rPr lang="cs-CZ" sz="1800" smtClean="0"/>
              <a:t> výkon práv určitými „subjekty“ (vykonavateli)</a:t>
            </a:r>
          </a:p>
          <a:p>
            <a:pPr lvl="1" eaLnBrk="1" hangingPunct="1"/>
            <a:r>
              <a:rPr lang="cs-CZ" sz="1800" b="1" u="sng" smtClean="0">
                <a:solidFill>
                  <a:srgbClr val="00B050"/>
                </a:solidFill>
              </a:rPr>
              <a:t>organizačně</a:t>
            </a:r>
          </a:p>
          <a:p>
            <a:pPr lvl="1" eaLnBrk="1" hangingPunct="1"/>
            <a:r>
              <a:rPr lang="cs-CZ" sz="1800" b="1" u="sng" smtClean="0">
                <a:solidFill>
                  <a:srgbClr val="00B050"/>
                </a:solidFill>
              </a:rPr>
              <a:t>právně</a:t>
            </a:r>
          </a:p>
          <a:p>
            <a:pPr eaLnBrk="1" hangingPunct="1"/>
            <a:r>
              <a:rPr lang="cs-CZ" sz="1800" smtClean="0"/>
              <a:t>od 1. 1. 2001 (zákon o majetku státu)</a:t>
            </a:r>
          </a:p>
          <a:p>
            <a:pPr lvl="1" eaLnBrk="1" hangingPunct="1"/>
            <a:r>
              <a:rPr lang="cs-CZ" sz="1800" b="1" i="1" smtClean="0">
                <a:solidFill>
                  <a:srgbClr val="00287D"/>
                </a:solidFill>
              </a:rPr>
              <a:t>organizační složky</a:t>
            </a:r>
          </a:p>
          <a:p>
            <a:pPr lvl="1" eaLnBrk="1" hangingPunct="1"/>
            <a:r>
              <a:rPr lang="cs-CZ" sz="1800" b="1" i="1" smtClean="0">
                <a:solidFill>
                  <a:srgbClr val="00287D"/>
                </a:solidFill>
              </a:rPr>
              <a:t>státní organizace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33546F-7B24-48E1-A622-77A75926F6B6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Organizační složky</a:t>
            </a:r>
          </a:p>
          <a:p>
            <a:pPr eaLnBrk="1" hangingPunct="1"/>
            <a:r>
              <a:rPr lang="cs-CZ" sz="1800" smtClean="0"/>
              <a:t>novinka (ZMS), „přeměna“ rozpočtových organizací</a:t>
            </a:r>
          </a:p>
          <a:p>
            <a:pPr eaLnBrk="1" hangingPunct="1"/>
            <a:r>
              <a:rPr lang="cs-CZ" sz="1800" b="1" smtClean="0"/>
              <a:t>povaha</a:t>
            </a:r>
          </a:p>
          <a:p>
            <a:pPr lvl="1" eaLnBrk="1" hangingPunct="1"/>
            <a:r>
              <a:rPr lang="cs-CZ" sz="1800" i="1" smtClean="0"/>
              <a:t>nemají právní subjektivitu </a:t>
            </a:r>
            <a:r>
              <a:rPr lang="cs-CZ" sz="1800" smtClean="0"/>
              <a:t>(organizační „vnitřní“ útvary)</a:t>
            </a:r>
          </a:p>
          <a:p>
            <a:pPr lvl="1" eaLnBrk="1" hangingPunct="1"/>
            <a:r>
              <a:rPr lang="cs-CZ" sz="1800" smtClean="0"/>
              <a:t>nemohou vlastnit („příslušnost hospodaření s majetkem“)</a:t>
            </a:r>
          </a:p>
          <a:p>
            <a:pPr lvl="1" eaLnBrk="1" hangingPunct="1"/>
            <a:r>
              <a:rPr lang="cs-CZ" sz="1800" smtClean="0"/>
              <a:t>avšak reálně vystupují v právních vztazích „jménem státu“</a:t>
            </a:r>
          </a:p>
          <a:p>
            <a:pPr lvl="1" eaLnBrk="1" hangingPunct="1"/>
            <a:r>
              <a:rPr lang="cs-CZ" sz="1800" smtClean="0"/>
              <a:t>jejich jednání zakládá (mění, ruší) P a Po státu</a:t>
            </a:r>
          </a:p>
          <a:p>
            <a:pPr lvl="1" eaLnBrk="1" hangingPunct="1"/>
            <a:r>
              <a:rPr lang="cs-CZ" sz="1800" smtClean="0"/>
              <a:t>v zásadě jsou účetními jednotkami</a:t>
            </a:r>
          </a:p>
          <a:p>
            <a:pPr lvl="1" eaLnBrk="1" hangingPunct="1"/>
            <a:r>
              <a:rPr lang="cs-CZ" sz="1800" smtClean="0"/>
              <a:t>působnost nebo předmět činnosti zásadně neorientuje OS na podnikání</a:t>
            </a:r>
          </a:p>
          <a:p>
            <a:pPr lvl="1" eaLnBrk="1" hangingPunct="1"/>
            <a:r>
              <a:rPr lang="cs-CZ" sz="1800" smtClean="0"/>
              <a:t>mají svůj název, sídlo a v čele vedoucího</a:t>
            </a:r>
          </a:p>
          <a:p>
            <a:pPr lvl="1" eaLnBrk="1" hangingPunct="1"/>
            <a:r>
              <a:rPr lang="cs-CZ" sz="1800" smtClean="0"/>
              <a:t>financování upravují zejména RP</a:t>
            </a:r>
            <a:endParaRPr lang="cs-CZ" sz="1800" smtClean="0">
              <a:solidFill>
                <a:srgbClr val="C00000"/>
              </a:solidFill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757F80-6911-44E8-8D47-E3D8F1220FD3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Organizační složky</a:t>
            </a:r>
            <a:endParaRPr lang="cs-CZ" sz="1800" b="1" smtClean="0"/>
          </a:p>
          <a:p>
            <a:pPr eaLnBrk="1" hangingPunct="1"/>
            <a:r>
              <a:rPr lang="cs-CZ" sz="1800" b="1" smtClean="0"/>
              <a:t>okruhy majetkoprávních vztahů</a:t>
            </a:r>
          </a:p>
          <a:p>
            <a:pPr lvl="1" eaLnBrk="1" hangingPunct="1"/>
            <a:r>
              <a:rPr lang="cs-CZ" sz="1800" i="1" smtClean="0"/>
              <a:t>klasické „vnější“ (smlouva)</a:t>
            </a:r>
          </a:p>
          <a:p>
            <a:pPr lvl="1" eaLnBrk="1" hangingPunct="1"/>
            <a:r>
              <a:rPr lang="cs-CZ" sz="1800" i="1" smtClean="0"/>
              <a:t>specifické „vnější“ (smlouva)</a:t>
            </a:r>
          </a:p>
          <a:p>
            <a:pPr lvl="1" eaLnBrk="1" hangingPunct="1"/>
            <a:r>
              <a:rPr lang="cs-CZ" sz="1800" i="1" smtClean="0"/>
              <a:t>specifické „vnitřní“ (zápis)</a:t>
            </a:r>
          </a:p>
          <a:p>
            <a:pPr lvl="1" eaLnBrk="1" hangingPunct="1"/>
            <a:endParaRPr lang="cs-CZ" sz="1800" b="1" smtClean="0"/>
          </a:p>
          <a:p>
            <a:pPr eaLnBrk="1" hangingPunct="1"/>
            <a:r>
              <a:rPr lang="cs-CZ" sz="1800" b="1" smtClean="0"/>
              <a:t>typy organizačních složek</a:t>
            </a:r>
          </a:p>
          <a:p>
            <a:pPr lvl="1" eaLnBrk="1" hangingPunct="1"/>
            <a:r>
              <a:rPr lang="cs-CZ" sz="1800" smtClean="0"/>
              <a:t>zákonem vyjmenované</a:t>
            </a:r>
          </a:p>
          <a:p>
            <a:pPr lvl="1" eaLnBrk="1" hangingPunct="1"/>
            <a:r>
              <a:rPr lang="cs-CZ" sz="1800" smtClean="0"/>
              <a:t>(zákonem označené)</a:t>
            </a:r>
          </a:p>
          <a:p>
            <a:pPr lvl="1" eaLnBrk="1" hangingPunct="1"/>
            <a:r>
              <a:rPr lang="cs-CZ" sz="1800" smtClean="0"/>
              <a:t>zřízené ministerstvem</a:t>
            </a:r>
          </a:p>
          <a:p>
            <a:pPr eaLnBrk="1" hangingPunct="1"/>
            <a:endParaRPr lang="cs-CZ" sz="1800" smtClean="0">
              <a:solidFill>
                <a:srgbClr val="C00000"/>
              </a:solidFill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8CF916-2160-4D8E-9547-410BF46D5164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Majetek státu - </a:t>
            </a:r>
            <a:r>
              <a:rPr lang="cs-CZ" smtClean="0">
                <a:solidFill>
                  <a:srgbClr val="C00000"/>
                </a:solidFill>
              </a:rPr>
              <a:t>Vykonavatelé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smtClean="0">
                <a:solidFill>
                  <a:srgbClr val="00B050"/>
                </a:solidFill>
              </a:rPr>
              <a:t>Organizační složky</a:t>
            </a:r>
          </a:p>
          <a:p>
            <a:pPr eaLnBrk="1" hangingPunct="1"/>
            <a:r>
              <a:rPr lang="cs-CZ" sz="1800" b="1" smtClean="0"/>
              <a:t>zřízení</a:t>
            </a:r>
          </a:p>
          <a:p>
            <a:pPr lvl="1" eaLnBrk="1" hangingPunct="1"/>
            <a:r>
              <a:rPr lang="cs-CZ" sz="1800" smtClean="0"/>
              <a:t>opatřením zřizovatele + zřizovací listina</a:t>
            </a:r>
          </a:p>
          <a:p>
            <a:pPr lvl="1" eaLnBrk="1" hangingPunct="1"/>
            <a:r>
              <a:rPr lang="cs-CZ" sz="1800" smtClean="0"/>
              <a:t>povinnost svěřit OS majetek státu pro plnění jejích úkolů</a:t>
            </a:r>
          </a:p>
          <a:p>
            <a:pPr lvl="1" eaLnBrk="1" hangingPunct="1"/>
            <a:r>
              <a:rPr lang="cs-CZ" sz="1800" smtClean="0"/>
              <a:t>předchozí souhlas MF</a:t>
            </a:r>
          </a:p>
          <a:p>
            <a:pPr lvl="1" eaLnBrk="1" hangingPunct="1"/>
            <a:r>
              <a:rPr lang="cs-CZ" sz="1800" smtClean="0"/>
              <a:t>zrušení opatřením nebo uplynutím doby</a:t>
            </a:r>
          </a:p>
          <a:p>
            <a:pPr lvl="1" eaLnBrk="1" hangingPunct="1"/>
            <a:endParaRPr lang="cs-CZ" sz="1800" smtClean="0"/>
          </a:p>
          <a:p>
            <a:pPr eaLnBrk="1" hangingPunct="1"/>
            <a:r>
              <a:rPr lang="cs-CZ" sz="1800" b="1" smtClean="0"/>
              <a:t>jednání jménem státu</a:t>
            </a:r>
          </a:p>
          <a:p>
            <a:pPr lvl="1" eaLnBrk="1" hangingPunct="1"/>
            <a:r>
              <a:rPr lang="cs-CZ" sz="1800" smtClean="0"/>
              <a:t>zvláštní úprava (nikoli obecná)</a:t>
            </a:r>
          </a:p>
          <a:p>
            <a:pPr lvl="1" eaLnBrk="1" hangingPunct="1"/>
            <a:r>
              <a:rPr lang="cs-CZ" sz="1800" smtClean="0"/>
              <a:t>vedoucí OS</a:t>
            </a:r>
          </a:p>
          <a:p>
            <a:pPr lvl="1" eaLnBrk="1" hangingPunct="1"/>
            <a:r>
              <a:rPr lang="cs-CZ" sz="1800" smtClean="0"/>
              <a:t>pověřený vedoucí zaměstnanec</a:t>
            </a:r>
          </a:p>
          <a:p>
            <a:pPr lvl="1" eaLnBrk="1" hangingPunct="1"/>
            <a:r>
              <a:rPr lang="cs-CZ" sz="1800" smtClean="0"/>
              <a:t>zaměstnanci dle vnitřního předpisu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státu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BE6F89-16D4-411C-80FF-BC61750AFE4A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65309</TotalTime>
  <Words>2310</Words>
  <Application>Microsoft Office PowerPoint</Application>
  <PresentationFormat>Předvádění na obrazovce (4:3)</PresentationFormat>
  <Paragraphs>415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Tahoma</vt:lpstr>
      <vt:lpstr>Arial</vt:lpstr>
      <vt:lpstr>Wingdings</vt:lpstr>
      <vt:lpstr>law_sablona_cz (1)</vt:lpstr>
      <vt:lpstr> Veřejný majetek  Majetek státu  </vt:lpstr>
      <vt:lpstr>Malé shrnutí…</vt:lpstr>
      <vt:lpstr>Majetek státu - Východiska a právní úprava </vt:lpstr>
      <vt:lpstr>Majetek státu - Východiska a právní úprava </vt:lpstr>
      <vt:lpstr>Majetek státu - Východiska a právní úprava 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Vykonavatelé</vt:lpstr>
      <vt:lpstr>Majetek státu - Nabývání majetku státem</vt:lpstr>
      <vt:lpstr>Majetek státu - Nabývání majetku státem</vt:lpstr>
      <vt:lpstr>Majetek státu - Nabývání majetku státem</vt:lpstr>
      <vt:lpstr>Majetek státu - Nabývání majetku státem</vt:lpstr>
      <vt:lpstr>Majetek státu - Nabývání majetku státem</vt:lpstr>
      <vt:lpstr>Majetek státu - Hospodaření s majetkem státu</vt:lpstr>
      <vt:lpstr>Majetek státu - Hospodaření s majetkem státu</vt:lpstr>
      <vt:lpstr>Majetek státu - Hospodaření s majetkem státu</vt:lpstr>
      <vt:lpstr>Majetek státu - Hospodaření s majetkem státu</vt:lpstr>
      <vt:lpstr>Majetek státu - Hospodaření s majetkem státu</vt:lpstr>
      <vt:lpstr>Majetek státu - Nakládání s majetkem státu</vt:lpstr>
      <vt:lpstr>Majetek státu - Nakládání s majetkem státu</vt:lpstr>
      <vt:lpstr>Majetek státu - Nakládání s majetkem státu</vt:lpstr>
      <vt:lpstr>Majetek státu - Nakládání s majetkem státu</vt:lpstr>
      <vt:lpstr>Majetek státu - Nakládání s majetkem státu</vt:lpstr>
      <vt:lpstr>Majetek státu - Nakládání s majetkem státu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3231</cp:revision>
  <cp:lastPrinted>1601-01-01T00:00:00Z</cp:lastPrinted>
  <dcterms:created xsi:type="dcterms:W3CDTF">2016-03-09T14:49:29Z</dcterms:created>
  <dcterms:modified xsi:type="dcterms:W3CDTF">2019-02-14T14:05:22Z</dcterms:modified>
</cp:coreProperties>
</file>