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auchen@mail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F6268A-6A04-4C76-886D-6BE472250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62081" y="6111763"/>
            <a:ext cx="7920000" cy="252000"/>
          </a:xfrm>
        </p:spPr>
        <p:txBody>
          <a:bodyPr/>
          <a:lstStyle/>
          <a:p>
            <a:pPr algn="ctr"/>
            <a:r>
              <a:rPr lang="cs-CZ" dirty="0"/>
              <a:t>Masarykova univerzita, Právnická fakulta, Katedra dějin státu a práva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A3C6B2-FB06-47B9-98F8-BB8592125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603266"/>
            <a:ext cx="11361600" cy="1299676"/>
          </a:xfrm>
        </p:spPr>
        <p:txBody>
          <a:bodyPr/>
          <a:lstStyle/>
          <a:p>
            <a:pPr algn="ctr">
              <a:lnSpc>
                <a:spcPts val="5100"/>
              </a:lnSpc>
            </a:pPr>
            <a:r>
              <a:rPr lang="cs-CZ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PROTEKTORÁT ČECHY A MORAVA </a:t>
            </a:r>
            <a:br>
              <a:rPr lang="cs-CZ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JEHO PRÁVNÍ ŘÁD</a:t>
            </a:r>
            <a:endParaRPr lang="de-DE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318BD3B-6E74-40F0-B8A8-64E82980F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2909" y="4671127"/>
            <a:ext cx="6056726" cy="571835"/>
          </a:xfrm>
        </p:spPr>
        <p:txBody>
          <a:bodyPr/>
          <a:lstStyle/>
          <a:p>
            <a:pPr algn="ctr"/>
            <a:r>
              <a:rPr lang="cs-CZ" sz="2200" b="1" dirty="0"/>
              <a:t>doc. JUDr. Jaromír Tauchen, Ph.D., LL.M.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03189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B54DC6-197B-42D7-ABA3-BC7E4C193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2426"/>
            <a:ext cx="7920000" cy="252000"/>
          </a:xfrm>
        </p:spPr>
        <p:txBody>
          <a:bodyPr/>
          <a:lstStyle/>
          <a:p>
            <a:r>
              <a:rPr lang="cs-CZ" dirty="0"/>
              <a:t>Protektorát Čechy a Morava a jeho právní řád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46A06-2AE7-45CA-8C8F-94D408F34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2007" y="635242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D0D2E-8299-4C47-BA6E-09E6873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sz="3200" dirty="0"/>
              <a:t>SPECIFIKA PRÁVA PLATNÉHO V PROTEKTORÁTU</a:t>
            </a:r>
            <a:endParaRPr lang="de-DE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4534D-A7CB-4A02-A591-985B4626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7614"/>
            <a:ext cx="10753200" cy="4695986"/>
          </a:xfrm>
        </p:spPr>
        <p:txBody>
          <a:bodyPr/>
          <a:lstStyle/>
          <a:p>
            <a:r>
              <a:rPr lang="cs-CZ" sz="2400" dirty="0"/>
              <a:t>porušení principu teritoriality a principu rovnosti</a:t>
            </a:r>
          </a:p>
          <a:p>
            <a:r>
              <a:rPr lang="cs-CZ" sz="2400" dirty="0"/>
              <a:t>zavedení principu zvláštního zákonodárství</a:t>
            </a:r>
          </a:p>
          <a:p>
            <a:r>
              <a:rPr lang="cs-CZ" sz="2400" dirty="0"/>
              <a:t>dvojí právo: 	</a:t>
            </a:r>
            <a:r>
              <a:rPr lang="cs-CZ" sz="2400" b="1" dirty="0"/>
              <a:t>protektorátní (autonomní)</a:t>
            </a:r>
          </a:p>
          <a:p>
            <a:pPr marL="72000" indent="0">
              <a:buNone/>
            </a:pPr>
            <a:r>
              <a:rPr lang="cs-CZ" sz="2400" b="1" dirty="0"/>
              <a:t>			říšské (německé)</a:t>
            </a:r>
          </a:p>
          <a:p>
            <a:r>
              <a:rPr lang="cs-CZ" sz="2400" dirty="0"/>
              <a:t>aplikace závislá </a:t>
            </a:r>
            <a:r>
              <a:rPr lang="cs-CZ" sz="2400" b="1" u="sng" dirty="0"/>
              <a:t>zpravidla</a:t>
            </a:r>
            <a:r>
              <a:rPr lang="cs-CZ" sz="2400" dirty="0"/>
              <a:t> na státní příslušnosti (výjimky)</a:t>
            </a:r>
          </a:p>
          <a:p>
            <a:pPr marL="72000" indent="0">
              <a:buNone/>
            </a:pPr>
            <a:endParaRPr lang="cs-CZ" sz="2400" dirty="0"/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9577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B54DC6-197B-42D7-ABA3-BC7E4C193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2426"/>
            <a:ext cx="7920000" cy="252000"/>
          </a:xfrm>
        </p:spPr>
        <p:txBody>
          <a:bodyPr/>
          <a:lstStyle/>
          <a:p>
            <a:r>
              <a:rPr lang="cs-CZ" dirty="0"/>
              <a:t>Protektorát Čechy a Morava a jeho právní řád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46A06-2AE7-45CA-8C8F-94D408F34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2007" y="635242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D0D2E-8299-4C47-BA6E-09E6873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1050963" cy="451576"/>
          </a:xfrm>
        </p:spPr>
        <p:txBody>
          <a:bodyPr/>
          <a:lstStyle/>
          <a:p>
            <a:r>
              <a:rPr lang="cs-CZ" sz="3200" dirty="0"/>
              <a:t>NĚMECKÉ PRÁVO PLATNÉ V PROTEKTORÁTU</a:t>
            </a:r>
            <a:endParaRPr lang="de-DE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4534D-A7CB-4A02-A591-985B4626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7614"/>
            <a:ext cx="10753200" cy="4695986"/>
          </a:xfrm>
        </p:spPr>
        <p:txBody>
          <a:bodyPr/>
          <a:lstStyle/>
          <a:p>
            <a:r>
              <a:rPr lang="cs-CZ" sz="2400" dirty="0"/>
              <a:t>Němci v Protektorátu ►podléhali německému soudnictví</a:t>
            </a:r>
          </a:p>
          <a:p>
            <a:pPr lvl="1">
              <a:buFont typeface="Symbol" panose="05050102010706020507" pitchFamily="18" charset="2"/>
              <a:buChar char=""/>
              <a:defRPr/>
            </a:pPr>
            <a:r>
              <a:rPr lang="cs-CZ" sz="1800" dirty="0"/>
              <a:t> úřední soudy </a:t>
            </a:r>
            <a:r>
              <a:rPr lang="cs-CZ" sz="1800" i="1" dirty="0"/>
              <a:t>(</a:t>
            </a:r>
            <a:r>
              <a:rPr lang="cs-CZ" sz="1800" i="1" dirty="0" err="1"/>
              <a:t>Amtsgerichte</a:t>
            </a:r>
            <a:r>
              <a:rPr lang="cs-CZ" sz="1800" i="1" dirty="0"/>
              <a:t>)</a:t>
            </a:r>
            <a:endParaRPr lang="cs-CZ" sz="1800" dirty="0"/>
          </a:p>
          <a:p>
            <a:pPr lvl="1">
              <a:buFont typeface="Symbol" panose="05050102010706020507" pitchFamily="18" charset="2"/>
              <a:buChar char=""/>
              <a:defRPr/>
            </a:pPr>
            <a:r>
              <a:rPr lang="cs-CZ" sz="1800" dirty="0"/>
              <a:t> zemské soudy </a:t>
            </a:r>
            <a:r>
              <a:rPr lang="cs-CZ" sz="1800" i="1" dirty="0"/>
              <a:t>(</a:t>
            </a:r>
            <a:r>
              <a:rPr lang="cs-CZ" sz="1800" i="1" dirty="0" err="1"/>
              <a:t>Landgerichte</a:t>
            </a:r>
            <a:r>
              <a:rPr lang="cs-CZ" sz="1800" i="1" dirty="0"/>
              <a:t>) </a:t>
            </a:r>
            <a:r>
              <a:rPr lang="cs-CZ" sz="1800" i="1" dirty="0">
                <a:cs typeface="Calibri"/>
              </a:rPr>
              <a:t>→ </a:t>
            </a:r>
            <a:r>
              <a:rPr lang="cs-CZ" sz="1800" dirty="0">
                <a:cs typeface="Calibri"/>
              </a:rPr>
              <a:t>Praha, Brno</a:t>
            </a:r>
            <a:endParaRPr lang="cs-CZ" sz="1800" dirty="0"/>
          </a:p>
          <a:p>
            <a:pPr lvl="1">
              <a:buFont typeface="Symbol" panose="05050102010706020507" pitchFamily="18" charset="2"/>
              <a:buChar char=""/>
              <a:defRPr/>
            </a:pPr>
            <a:r>
              <a:rPr lang="cs-CZ" sz="1800" dirty="0"/>
              <a:t> vrchní zemský soud v Praze </a:t>
            </a:r>
            <a:r>
              <a:rPr lang="cs-CZ" sz="1800" i="1" dirty="0"/>
              <a:t>(</a:t>
            </a:r>
            <a:r>
              <a:rPr lang="cs-CZ" sz="1800" i="1" dirty="0" err="1"/>
              <a:t>Oberlandesgericht</a:t>
            </a:r>
            <a:r>
              <a:rPr lang="cs-CZ" sz="1800" i="1" dirty="0"/>
              <a:t>)</a:t>
            </a:r>
            <a:r>
              <a:rPr lang="cs-CZ" sz="1800" dirty="0"/>
              <a:t> </a:t>
            </a:r>
          </a:p>
          <a:p>
            <a:pPr lvl="1">
              <a:buFont typeface="Symbol" panose="05050102010706020507" pitchFamily="18" charset="2"/>
              <a:buChar char=""/>
              <a:defRPr/>
            </a:pPr>
            <a:r>
              <a:rPr lang="cs-CZ" sz="1800" dirty="0"/>
              <a:t> říšský soud v Lipsku </a:t>
            </a:r>
            <a:r>
              <a:rPr lang="cs-CZ" sz="1800" i="1" dirty="0"/>
              <a:t>(</a:t>
            </a:r>
            <a:r>
              <a:rPr lang="cs-CZ" sz="1800" i="1" dirty="0" err="1"/>
              <a:t>Reichsgericht</a:t>
            </a:r>
            <a:r>
              <a:rPr lang="cs-CZ" sz="1800" i="1" dirty="0"/>
              <a:t>)</a:t>
            </a:r>
            <a:endParaRPr lang="cs-CZ" sz="1800" dirty="0"/>
          </a:p>
          <a:p>
            <a:pPr lvl="1">
              <a:buFont typeface="Symbol" panose="05050102010706020507" pitchFamily="18" charset="2"/>
              <a:buChar char=""/>
              <a:defRPr/>
            </a:pPr>
            <a:r>
              <a:rPr lang="cs-CZ" sz="1800" dirty="0"/>
              <a:t> Lidový soudní dvůr v Berlíně </a:t>
            </a:r>
            <a:r>
              <a:rPr lang="cs-CZ" sz="1800" i="1" dirty="0"/>
              <a:t>(</a:t>
            </a:r>
            <a:r>
              <a:rPr lang="cs-CZ" sz="1800" i="1" dirty="0" err="1"/>
              <a:t>Volksgerichtshof</a:t>
            </a:r>
            <a:r>
              <a:rPr lang="cs-CZ" sz="1800" i="1" dirty="0"/>
              <a:t>)</a:t>
            </a:r>
          </a:p>
          <a:p>
            <a:pPr lvl="1">
              <a:buFont typeface="Symbol" panose="05050102010706020507" pitchFamily="18" charset="2"/>
              <a:buChar char=""/>
              <a:defRPr/>
            </a:pPr>
            <a:endParaRPr lang="cs-CZ" sz="1800" dirty="0"/>
          </a:p>
          <a:p>
            <a:r>
              <a:rPr lang="cs-CZ" sz="2400" dirty="0"/>
              <a:t>zřízeno rovněž státní zastupitelství</a:t>
            </a:r>
          </a:p>
          <a:p>
            <a:r>
              <a:rPr lang="cs-CZ" sz="2400" dirty="0">
                <a:cs typeface="Calibri"/>
              </a:rPr>
              <a:t>stanné soudy</a:t>
            </a:r>
          </a:p>
          <a:p>
            <a:r>
              <a:rPr lang="cs-CZ" sz="2400" dirty="0">
                <a:cs typeface="Calibri"/>
              </a:rPr>
              <a:t>mimořádné soudy </a:t>
            </a:r>
            <a:r>
              <a:rPr lang="cs-CZ" sz="2400" i="1" dirty="0">
                <a:cs typeface="Calibri"/>
              </a:rPr>
              <a:t>(</a:t>
            </a:r>
            <a:r>
              <a:rPr lang="cs-CZ" sz="2400" i="1" dirty="0" err="1">
                <a:cs typeface="Calibri"/>
              </a:rPr>
              <a:t>Sondergerichte</a:t>
            </a:r>
            <a:r>
              <a:rPr lang="cs-CZ" sz="2400" i="1" dirty="0">
                <a:cs typeface="Calibri"/>
              </a:rPr>
              <a:t>)</a:t>
            </a:r>
            <a:endParaRPr lang="cs-CZ" sz="2400" i="1" dirty="0"/>
          </a:p>
          <a:p>
            <a:r>
              <a:rPr lang="cs-CZ" sz="2400" dirty="0"/>
              <a:t>říšské právo ►neplatilo v Protektorátu jako celek ►jen některé </a:t>
            </a:r>
            <a:r>
              <a:rPr lang="cs-CZ" sz="2400" dirty="0" err="1"/>
              <a:t>pr</a:t>
            </a:r>
            <a:r>
              <a:rPr lang="cs-CZ" sz="2400" dirty="0"/>
              <a:t>. normy</a:t>
            </a:r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4790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B54DC6-197B-42D7-ABA3-BC7E4C193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2426"/>
            <a:ext cx="7920000" cy="252000"/>
          </a:xfrm>
        </p:spPr>
        <p:txBody>
          <a:bodyPr/>
          <a:lstStyle/>
          <a:p>
            <a:r>
              <a:rPr lang="cs-CZ" dirty="0"/>
              <a:t>Protektorát Čechy a Morava a jeho právní řád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46A06-2AE7-45CA-8C8F-94D408F34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2007" y="635242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D0D2E-8299-4C47-BA6E-09E6873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1050963" cy="451576"/>
          </a:xfrm>
        </p:spPr>
        <p:txBody>
          <a:bodyPr/>
          <a:lstStyle/>
          <a:p>
            <a:r>
              <a:rPr lang="cs-CZ" sz="3200" dirty="0"/>
              <a:t>NĚMECKÉ PRÁVO PLATNÉ V PROTEKTORÁTU</a:t>
            </a:r>
            <a:endParaRPr lang="de-DE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4534D-A7CB-4A02-A591-985B4626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7614"/>
            <a:ext cx="10753200" cy="4695986"/>
          </a:xfrm>
        </p:spPr>
        <p:txBody>
          <a:bodyPr/>
          <a:lstStyle/>
          <a:p>
            <a:r>
              <a:rPr lang="cs-CZ" sz="2400" dirty="0"/>
              <a:t>Němci v Protektorátu ► především ustanovení říšského práva osobního, rodinného, dědického, trestního či práva sociálního zabezpečení</a:t>
            </a:r>
          </a:p>
          <a:p>
            <a:pPr marL="72000" indent="0">
              <a:buNone/>
            </a:pPr>
            <a:r>
              <a:rPr lang="cs-CZ" sz="2400" dirty="0"/>
              <a:t>			     ► ustanovení autonomního pracovního práva či 				          správního práva</a:t>
            </a:r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často právní nejistota o platnosti říšských předpisů na území Protektorátu</a:t>
            </a:r>
          </a:p>
          <a:p>
            <a:r>
              <a:rPr lang="cs-CZ" sz="2400" dirty="0"/>
              <a:t>publikace říšských předpisů ve Věstníku Říšského protektora ► do r. 1942 úřední překlady do češtiny</a:t>
            </a:r>
          </a:p>
          <a:p>
            <a:r>
              <a:rPr lang="cs-CZ" sz="2400" dirty="0"/>
              <a:t>soukromé sbírky ► překlad do češtiny</a:t>
            </a:r>
          </a:p>
          <a:p>
            <a:pPr marL="7200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1643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B54DC6-197B-42D7-ABA3-BC7E4C193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2426"/>
            <a:ext cx="7920000" cy="252000"/>
          </a:xfrm>
        </p:spPr>
        <p:txBody>
          <a:bodyPr/>
          <a:lstStyle/>
          <a:p>
            <a:r>
              <a:rPr lang="cs-CZ" dirty="0"/>
              <a:t>Protektorát Čechy a Morava a jeho právní řád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46A06-2AE7-45CA-8C8F-94D408F34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2007" y="635242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D0D2E-8299-4C47-BA6E-09E6873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1050963" cy="451576"/>
          </a:xfrm>
        </p:spPr>
        <p:txBody>
          <a:bodyPr/>
          <a:lstStyle/>
          <a:p>
            <a:r>
              <a:rPr lang="cs-CZ" sz="3200" dirty="0"/>
              <a:t>NĚMECKÉ PRÁVO PLATNÉ V PROTEKTORÁTU</a:t>
            </a:r>
            <a:endParaRPr lang="de-DE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4534D-A7CB-4A02-A591-985B4626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47613"/>
            <a:ext cx="11136203" cy="4960239"/>
          </a:xfrm>
        </p:spPr>
        <p:txBody>
          <a:bodyPr/>
          <a:lstStyle/>
          <a:p>
            <a:r>
              <a:rPr lang="cs-CZ" sz="2400" dirty="0"/>
              <a:t>na Čechy se vztahovala především některá ustanovení říšského trestního práva</a:t>
            </a:r>
          </a:p>
          <a:p>
            <a:r>
              <a:rPr lang="cs-CZ" sz="2400" dirty="0"/>
              <a:t>politické trestné činy + narušení válečného hospodářství (černý obchod, šmelina, vyhýbání se pracovnímu nasazení)</a:t>
            </a:r>
          </a:p>
          <a:p>
            <a:r>
              <a:rPr lang="cs-CZ" sz="2400" dirty="0"/>
              <a:t>příslušné německé soudy</a:t>
            </a:r>
          </a:p>
          <a:p>
            <a:pPr marL="72000" indent="0">
              <a:lnSpc>
                <a:spcPts val="1900"/>
              </a:lnSpc>
              <a:buNone/>
            </a:pPr>
            <a:endParaRPr lang="cs-CZ" dirty="0"/>
          </a:p>
          <a:p>
            <a:pPr>
              <a:lnSpc>
                <a:spcPts val="2500"/>
              </a:lnSpc>
              <a:spcAft>
                <a:spcPts val="600"/>
              </a:spcAft>
              <a:buNone/>
              <a:defRPr/>
            </a:pPr>
            <a:r>
              <a:rPr lang="cs-C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 nacistického práva</a:t>
            </a:r>
          </a:p>
          <a:p>
            <a:r>
              <a:rPr lang="cs-CZ" sz="2000" dirty="0"/>
              <a:t>zcela otevřeně popíralo zásadu rovnosti a další základní právní zásady</a:t>
            </a:r>
          </a:p>
          <a:p>
            <a:r>
              <a:rPr lang="cs-CZ" sz="2000" dirty="0"/>
              <a:t>úkolem soudů nebylo hájit zájmy jednotlivce, nýbrž zájmy celku německého národa</a:t>
            </a:r>
          </a:p>
          <a:p>
            <a:r>
              <a:rPr lang="cs-CZ" sz="2000" dirty="0"/>
              <a:t>nové prameny práva: Vůdcova vůle či národně socialistická ideologie</a:t>
            </a:r>
          </a:p>
          <a:p>
            <a:r>
              <a:rPr lang="cs-CZ" sz="2000" dirty="0"/>
              <a:t>porušeny zásady  </a:t>
            </a:r>
            <a:r>
              <a:rPr lang="cs-CZ" sz="2000" i="1" dirty="0"/>
              <a:t>„</a:t>
            </a:r>
            <a:r>
              <a:rPr lang="cs-CZ" sz="2000" i="1" dirty="0" err="1"/>
              <a:t>nullum</a:t>
            </a:r>
            <a:r>
              <a:rPr lang="cs-CZ" sz="2000" i="1" dirty="0"/>
              <a:t> </a:t>
            </a:r>
            <a:r>
              <a:rPr lang="cs-CZ" sz="2000" i="1" dirty="0" err="1"/>
              <a:t>crimen</a:t>
            </a:r>
            <a:r>
              <a:rPr lang="cs-CZ" sz="2000" i="1" dirty="0"/>
              <a:t>  sine lege“ </a:t>
            </a:r>
            <a:r>
              <a:rPr lang="cs-CZ" sz="2000" dirty="0"/>
              <a:t>a </a:t>
            </a:r>
            <a:r>
              <a:rPr lang="cs-CZ" sz="2000" i="1" dirty="0"/>
              <a:t>„</a:t>
            </a:r>
            <a:r>
              <a:rPr lang="cs-CZ" sz="2000" i="1" dirty="0" err="1"/>
              <a:t>nulla</a:t>
            </a:r>
            <a:r>
              <a:rPr lang="cs-CZ" sz="2000" i="1" dirty="0"/>
              <a:t> </a:t>
            </a:r>
            <a:r>
              <a:rPr lang="cs-CZ" sz="2000" i="1" dirty="0" err="1"/>
              <a:t>poena</a:t>
            </a:r>
            <a:r>
              <a:rPr lang="cs-CZ" sz="2000" i="1" dirty="0"/>
              <a:t> sine lege“</a:t>
            </a:r>
            <a:r>
              <a:rPr lang="cs-CZ" sz="2000" dirty="0"/>
              <a:t> </a:t>
            </a:r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0074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B54DC6-197B-42D7-ABA3-BC7E4C193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2426"/>
            <a:ext cx="7920000" cy="252000"/>
          </a:xfrm>
        </p:spPr>
        <p:txBody>
          <a:bodyPr/>
          <a:lstStyle/>
          <a:p>
            <a:r>
              <a:rPr lang="cs-CZ" dirty="0"/>
              <a:t>Protektorát Čechy a Morava a jeho právní řád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46A06-2AE7-45CA-8C8F-94D408F34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2007" y="635242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D0D2E-8299-4C47-BA6E-09E6873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1050963" cy="451576"/>
          </a:xfrm>
        </p:spPr>
        <p:txBody>
          <a:bodyPr/>
          <a:lstStyle/>
          <a:p>
            <a:r>
              <a:rPr lang="cs-CZ" sz="3200" dirty="0"/>
              <a:t>AUTONOMNÍ (=ČESKÉ) PRÁVO</a:t>
            </a:r>
            <a:endParaRPr lang="de-DE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4534D-A7CB-4A02-A591-985B4626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7614"/>
            <a:ext cx="10787492" cy="4695986"/>
          </a:xfrm>
        </p:spPr>
        <p:txBody>
          <a:bodyPr/>
          <a:lstStyle/>
          <a:p>
            <a:r>
              <a:rPr lang="cs-CZ" sz="2400" dirty="0"/>
              <a:t>většina norem převzatá z I. a II. ČSR ► prakticky právo rakouské</a:t>
            </a:r>
          </a:p>
          <a:p>
            <a:r>
              <a:rPr lang="cs-CZ" sz="2400" dirty="0"/>
              <a:t>kdo vydával právní předpisy?</a:t>
            </a:r>
          </a:p>
          <a:p>
            <a:pPr lvl="1"/>
            <a:r>
              <a:rPr lang="cs-CZ" dirty="0"/>
              <a:t>národní shromáždění neexistovalo</a:t>
            </a:r>
          </a:p>
          <a:p>
            <a:pPr lvl="1"/>
            <a:r>
              <a:rPr lang="cs-CZ" dirty="0"/>
              <a:t>zmocňovací zákon (1938) ► protektorátní vláda (vládní nařízení) a státní prezident (dekrety)</a:t>
            </a:r>
          </a:p>
          <a:p>
            <a:pPr lvl="1"/>
            <a:r>
              <a:rPr lang="cs-CZ" dirty="0"/>
              <a:t>ministerstva ► prováděcí předpisy (vyhlášky, výnosy)</a:t>
            </a:r>
          </a:p>
          <a:p>
            <a:r>
              <a:rPr lang="cs-CZ" sz="2400" dirty="0"/>
              <a:t>zásahy do autonomie ze strany Úřadu říšského protektora ► nutnost schválení ► možnost vydat vlastní právní předpis</a:t>
            </a:r>
          </a:p>
          <a:p>
            <a:r>
              <a:rPr lang="cs-CZ" sz="2400" dirty="0"/>
              <a:t>odlišný průběh legislativního procesu než v I. ČSR ► změna 1942</a:t>
            </a:r>
          </a:p>
          <a:p>
            <a:r>
              <a:rPr lang="cs-CZ" sz="2400" dirty="0"/>
              <a:t>ovlivnění normotvorby i na nižší úrovni ► </a:t>
            </a:r>
            <a:r>
              <a:rPr lang="cs-CZ" sz="2400" dirty="0" err="1"/>
              <a:t>Oberlandráti</a:t>
            </a:r>
            <a:r>
              <a:rPr lang="cs-CZ" sz="2400" dirty="0"/>
              <a:t> ► vliv na předpisy okresních úřadů </a:t>
            </a:r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0425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B54DC6-197B-42D7-ABA3-BC7E4C193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2426"/>
            <a:ext cx="7920000" cy="252000"/>
          </a:xfrm>
        </p:spPr>
        <p:txBody>
          <a:bodyPr/>
          <a:lstStyle/>
          <a:p>
            <a:r>
              <a:rPr lang="cs-CZ" dirty="0"/>
              <a:t>Protektorát Čechy a Morava a jeho právní řád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46A06-2AE7-45CA-8C8F-94D408F34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2007" y="635242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D0D2E-8299-4C47-BA6E-09E6873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1229193" cy="451576"/>
          </a:xfrm>
        </p:spPr>
        <p:txBody>
          <a:bodyPr/>
          <a:lstStyle/>
          <a:p>
            <a:r>
              <a:rPr lang="cs-CZ" sz="3200" dirty="0"/>
              <a:t>CHARAKTERISTICKÉ ZNAKY PRÁVA (1939-1945)</a:t>
            </a:r>
            <a:endParaRPr lang="de-DE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4534D-A7CB-4A02-A591-985B4626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47614"/>
            <a:ext cx="10973471" cy="4695986"/>
          </a:xfrm>
        </p:spPr>
        <p:txBody>
          <a:bodyPr/>
          <a:lstStyle/>
          <a:p>
            <a:r>
              <a:rPr lang="cs-CZ" sz="2400" dirty="0"/>
              <a:t>přímý či nepřímý vliv říšského práva na právo autonomní</a:t>
            </a:r>
          </a:p>
          <a:p>
            <a:r>
              <a:rPr lang="cs-CZ" sz="2400" dirty="0"/>
              <a:t>malá právní jistota ► především vzhledem k rozsahu platnosti říšského práva</a:t>
            </a:r>
          </a:p>
          <a:p>
            <a:r>
              <a:rPr lang="cs-CZ" sz="2400" dirty="0"/>
              <a:t>krátká </a:t>
            </a:r>
            <a:r>
              <a:rPr lang="cs-CZ" sz="2400" dirty="0" err="1"/>
              <a:t>legisvakační</a:t>
            </a:r>
            <a:r>
              <a:rPr lang="cs-CZ" sz="2400" dirty="0"/>
              <a:t> lhůta ► většinou den vyhlášení</a:t>
            </a:r>
          </a:p>
          <a:p>
            <a:r>
              <a:rPr lang="cs-CZ" sz="2400" dirty="0"/>
              <a:t>někdy retroaktivní účinek</a:t>
            </a:r>
          </a:p>
          <a:p>
            <a:r>
              <a:rPr lang="cs-CZ" sz="2400" dirty="0"/>
              <a:t>neexistence Ústavy ► Ústava 1920 nikdy nezrušena ► návrh Jana </a:t>
            </a:r>
            <a:r>
              <a:rPr lang="cs-CZ" sz="2400" dirty="0" err="1"/>
              <a:t>Malypetra</a:t>
            </a:r>
            <a:r>
              <a:rPr lang="cs-CZ" sz="2400" dirty="0"/>
              <a:t> ► Hitlerův výnos (1939)</a:t>
            </a:r>
          </a:p>
          <a:p>
            <a:r>
              <a:rPr lang="cs-CZ" sz="2400" dirty="0"/>
              <a:t>neřešila se hierarchie právní norem</a:t>
            </a:r>
          </a:p>
          <a:p>
            <a:r>
              <a:rPr lang="cs-CZ" sz="2400" dirty="0"/>
              <a:t>autonomní právo ► publikace ve Sbírce zákonů a nařízení, věstníky ministerstev, Úřední list ► dvojjazyčnost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7702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B54DC6-197B-42D7-ABA3-BC7E4C193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2426"/>
            <a:ext cx="7920000" cy="252000"/>
          </a:xfrm>
        </p:spPr>
        <p:txBody>
          <a:bodyPr/>
          <a:lstStyle/>
          <a:p>
            <a:r>
              <a:rPr lang="cs-CZ" dirty="0"/>
              <a:t>Protektorát Čechy a Morava a jeho právní řád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146A06-2AE7-45CA-8C8F-94D408F34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2007" y="635242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D0D2E-8299-4C47-BA6E-09E68732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1229193" cy="451576"/>
          </a:xfrm>
        </p:spPr>
        <p:txBody>
          <a:bodyPr/>
          <a:lstStyle/>
          <a:p>
            <a:r>
              <a:rPr lang="cs-CZ" sz="3200" dirty="0"/>
              <a:t>CHARAKTERISTICKÉ ZNAKY PRÁVA (1939-1945)</a:t>
            </a:r>
            <a:endParaRPr lang="de-DE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4534D-A7CB-4A02-A591-985B4626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47614"/>
            <a:ext cx="10973471" cy="4695986"/>
          </a:xfrm>
        </p:spPr>
        <p:txBody>
          <a:bodyPr/>
          <a:lstStyle/>
          <a:p>
            <a:r>
              <a:rPr lang="cs-CZ" sz="2400" dirty="0"/>
              <a:t>neproběhla žádná rekodifikace ► rakouské zákoníky z 19. století platily nadále</a:t>
            </a:r>
          </a:p>
          <a:p>
            <a:r>
              <a:rPr lang="cs-CZ" sz="2400" dirty="0"/>
              <a:t>provedeny jen některé důležité novelizace</a:t>
            </a:r>
          </a:p>
          <a:p>
            <a:r>
              <a:rPr lang="cs-CZ" sz="2400" dirty="0"/>
              <a:t>některé zákoníky ► prakticky beze změn (ABGB, obchodní zákoník)</a:t>
            </a:r>
          </a:p>
          <a:p>
            <a:r>
              <a:rPr lang="cs-CZ" sz="2400" dirty="0"/>
              <a:t>některá právní odvětví zásadně ovlivněna ► pracovní právo ► tisíce vyhlášek a výnosů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04516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A5CC50-4014-44E0-B62E-EF8EEEF67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B381BC-C13D-4368-ABE6-944CE9FA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508" y="2536505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Děkuji Vám za pozornost</a:t>
            </a:r>
            <a:endParaRPr lang="de-DE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81C92B-2BFA-4D9A-AFCB-2546F6861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484" y="4902681"/>
            <a:ext cx="6323736" cy="508757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1800" dirty="0"/>
              <a:t>Případné dotazy směřujete na </a:t>
            </a:r>
            <a:r>
              <a:rPr lang="cs-CZ" sz="1800" dirty="0">
                <a:hlinkClick r:id="rId2"/>
              </a:rPr>
              <a:t>tauchen@mail.muni.cz</a:t>
            </a:r>
            <a:r>
              <a:rPr lang="cs-CZ" sz="1800" dirty="0"/>
              <a:t>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0140871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Protektorát Čechy a Morava a jeho právní řád</Template>
  <TotalTime>0</TotalTime>
  <Words>526</Words>
  <Application>Microsoft Office PowerPoint</Application>
  <PresentationFormat>Širokoúhlá obrazovka</PresentationFormat>
  <Paragraphs>94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Tahoma</vt:lpstr>
      <vt:lpstr>Wingdings</vt:lpstr>
      <vt:lpstr>Prezentace_MU_CZ</vt:lpstr>
      <vt:lpstr>PROTEKTORÁT ČECHY A MORAVA  A JEHO PRÁVNÍ ŘÁD</vt:lpstr>
      <vt:lpstr>SPECIFIKA PRÁVA PLATNÉHO V PROTEKTORÁTU</vt:lpstr>
      <vt:lpstr>NĚMECKÉ PRÁVO PLATNÉ V PROTEKTORÁTU</vt:lpstr>
      <vt:lpstr>NĚMECKÉ PRÁVO PLATNÉ V PROTEKTORÁTU</vt:lpstr>
      <vt:lpstr>NĚMECKÉ PRÁVO PLATNÉ V PROTEKTORÁTU</vt:lpstr>
      <vt:lpstr>AUTONOMNÍ (=ČESKÉ) PRÁVO</vt:lpstr>
      <vt:lpstr>CHARAKTERISTICKÉ ZNAKY PRÁVA (1939-1945)</vt:lpstr>
      <vt:lpstr>CHARAKTERISTICKÉ ZNAKY PRÁVA (1939-1945)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PROTEKTORÁT ČECHY A MORAVA  A JEHO PRÁVNÍ ŘÁD</dc:title>
  <dc:creator>Jaromír Tauchen</dc:creator>
  <cp:lastModifiedBy>Pavel Salák</cp:lastModifiedBy>
  <cp:revision>19</cp:revision>
  <cp:lastPrinted>1601-01-01T00:00:00Z</cp:lastPrinted>
  <dcterms:created xsi:type="dcterms:W3CDTF">2019-09-06T06:19:07Z</dcterms:created>
  <dcterms:modified xsi:type="dcterms:W3CDTF">2019-10-30T22:11:47Z</dcterms:modified>
</cp:coreProperties>
</file>