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3" r:id="rId2"/>
  </p:sldMasterIdLst>
  <p:notesMasterIdLst>
    <p:notesMasterId r:id="rId17"/>
  </p:notesMasterIdLst>
  <p:handoutMasterIdLst>
    <p:handoutMasterId r:id="rId18"/>
  </p:handoutMasterIdLst>
  <p:sldIdLst>
    <p:sldId id="309" r:id="rId3"/>
    <p:sldId id="305" r:id="rId4"/>
    <p:sldId id="312" r:id="rId5"/>
    <p:sldId id="313" r:id="rId6"/>
    <p:sldId id="314" r:id="rId7"/>
    <p:sldId id="315" r:id="rId8"/>
    <p:sldId id="316" r:id="rId9"/>
    <p:sldId id="320" r:id="rId10"/>
    <p:sldId id="332" r:id="rId11"/>
    <p:sldId id="330" r:id="rId12"/>
    <p:sldId id="333" r:id="rId13"/>
    <p:sldId id="334" r:id="rId14"/>
    <p:sldId id="331" r:id="rId15"/>
    <p:sldId id="329" r:id="rId16"/>
  </p:sldIdLst>
  <p:sldSz cx="9144000" cy="6858000" type="screen4x3"/>
  <p:notesSz cx="6858000" cy="9144000"/>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80379B"/>
    <a:srgbClr val="A9AAAE"/>
    <a:srgbClr val="68676C"/>
    <a:srgbClr val="DFE1E2"/>
    <a:srgbClr val="F6F6F7"/>
    <a:srgbClr val="DFE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4747" autoAdjust="0"/>
  </p:normalViewPr>
  <p:slideViewPr>
    <p:cSldViewPr>
      <p:cViewPr varScale="1">
        <p:scale>
          <a:sx n="109" d="100"/>
          <a:sy n="109" d="100"/>
        </p:scale>
        <p:origin x="1548" y="12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2430A28A-834E-4E78-833E-95F3645027D5}" type="slidenum">
              <a:rPr lang="cs-CZ" altLang="cs-CZ"/>
              <a:pPr/>
              <a:t>‹#›</a:t>
            </a:fld>
            <a:endParaRPr lang="cs-CZ" altLang="cs-CZ"/>
          </a:p>
        </p:txBody>
      </p:sp>
    </p:spTree>
    <p:extLst>
      <p:ext uri="{BB962C8B-B14F-4D97-AF65-F5344CB8AC3E}">
        <p14:creationId xmlns:p14="http://schemas.microsoft.com/office/powerpoint/2010/main" val="3446171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3348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F217052C-B559-4455-A57A-0C57AB7FDDA4}" type="slidenum">
              <a:rPr lang="cs-CZ" altLang="cs-CZ"/>
              <a:pPr/>
              <a:t>‹#›</a:t>
            </a:fld>
            <a:endParaRPr lang="cs-CZ" altLang="cs-CZ"/>
          </a:p>
        </p:txBody>
      </p:sp>
    </p:spTree>
    <p:extLst>
      <p:ext uri="{BB962C8B-B14F-4D97-AF65-F5344CB8AC3E}">
        <p14:creationId xmlns:p14="http://schemas.microsoft.com/office/powerpoint/2010/main" val="10993265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5100" y="3860800"/>
            <a:ext cx="5969000" cy="2376488"/>
          </a:xfrm>
        </p:spPr>
        <p:txBody>
          <a:bodyPr bIns="1080000"/>
          <a:lstStyle>
            <a:lvl1pPr>
              <a:defRPr sz="4600"/>
            </a:lvl1pPr>
          </a:lstStyle>
          <a:p>
            <a:pPr lvl="0"/>
            <a:r>
              <a:rPr lang="cs-CZ" altLang="cs-CZ" noProof="0" smtClean="0"/>
              <a:t>Kliknutím lze upravit styl.</a:t>
            </a:r>
          </a:p>
        </p:txBody>
      </p:sp>
      <p:sp>
        <p:nvSpPr>
          <p:cNvPr id="251909" name="Rectangle 5"/>
          <p:cNvSpPr>
            <a:spLocks noGrp="1" noChangeArrowheads="1"/>
          </p:cNvSpPr>
          <p:nvPr>
            <p:ph type="subTitle" idx="1"/>
          </p:nvPr>
        </p:nvSpPr>
        <p:spPr>
          <a:xfrm>
            <a:off x="2705100" y="3141663"/>
            <a:ext cx="5969000" cy="647700"/>
          </a:xfrm>
        </p:spPr>
        <p:txBody>
          <a:bodyPr/>
          <a:lstStyle>
            <a:lvl1pPr marL="0" indent="0">
              <a:buFont typeface="Wingdings" pitchFamily="2" charset="2"/>
              <a:buNone/>
              <a:defRPr>
                <a:solidFill>
                  <a:srgbClr val="68676C"/>
                </a:solidFill>
              </a:defRPr>
            </a:lvl1pPr>
          </a:lstStyle>
          <a:p>
            <a:pPr lvl="0"/>
            <a:r>
              <a:rPr lang="cs-CZ" altLang="cs-CZ" noProof="0" smtClean="0"/>
              <a:t>Kliknutím lze upravit styl předlohy.</a:t>
            </a:r>
          </a:p>
        </p:txBody>
      </p:sp>
      <p:sp>
        <p:nvSpPr>
          <p:cNvPr id="251910" name="Rectangle 6"/>
          <p:cNvSpPr>
            <a:spLocks noGrp="1" noChangeArrowheads="1"/>
          </p:cNvSpPr>
          <p:nvPr>
            <p:ph type="ftr" sz="quarter" idx="3"/>
          </p:nvPr>
        </p:nvSpPr>
        <p:spPr>
          <a:xfrm>
            <a:off x="2705100" y="6442075"/>
            <a:ext cx="4960938" cy="279400"/>
          </a:xfrm>
        </p:spPr>
        <p:txBody>
          <a:bodyPr/>
          <a:lstStyle>
            <a:lvl1pPr>
              <a:defRPr/>
            </a:lvl1pPr>
          </a:lstStyle>
          <a:p>
            <a:r>
              <a:rPr lang="cs-CZ" altLang="cs-CZ"/>
              <a:t>Zápatí prezentace</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A8AB88D-7C25-4296-9D92-292B8E64CA5B}" type="slidenum">
              <a:rPr lang="cs-CZ" altLang="cs-CZ"/>
              <a:pPr/>
              <a:t>‹#›</a:t>
            </a:fld>
            <a:endParaRPr lang="cs-CZ" altLang="cs-CZ"/>
          </a:p>
        </p:txBody>
      </p:sp>
      <p:sp>
        <p:nvSpPr>
          <p:cNvPr id="251918" name="Rectangle 14"/>
          <p:cNvSpPr>
            <a:spLocks noChangeArrowheads="1"/>
          </p:cNvSpPr>
          <p:nvPr/>
        </p:nvSpPr>
        <p:spPr bwMode="auto">
          <a:xfrm>
            <a:off x="0" y="-6350"/>
            <a:ext cx="9144000" cy="2536825"/>
          </a:xfrm>
          <a:prstGeom prst="rect">
            <a:avLst/>
          </a:prstGeom>
          <a:solidFill>
            <a:srgbClr val="DFE1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25" name="Picture 21"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25" y="-63500"/>
            <a:ext cx="2339975"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29" name="Picture 25"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431800"/>
            <a:ext cx="53911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30" name="Rectangle 26"/>
          <p:cNvSpPr>
            <a:spLocks noChangeArrowheads="1"/>
          </p:cNvSpPr>
          <p:nvPr/>
        </p:nvSpPr>
        <p:spPr bwMode="auto">
          <a:xfrm>
            <a:off x="6391275" y="2457450"/>
            <a:ext cx="2752725" cy="115888"/>
          </a:xfrm>
          <a:prstGeom prst="rect">
            <a:avLst/>
          </a:prstGeom>
          <a:solidFill>
            <a:srgbClr val="80379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B67099B9-50FA-47A1-94C2-003C4A35B9E5}" type="slidenum">
              <a:rPr lang="cs-CZ" altLang="cs-CZ"/>
              <a:pPr/>
              <a:t>‹#›</a:t>
            </a:fld>
            <a:endParaRPr lang="cs-CZ" altLang="cs-CZ"/>
          </a:p>
        </p:txBody>
      </p:sp>
    </p:spTree>
    <p:extLst>
      <p:ext uri="{BB962C8B-B14F-4D97-AF65-F5344CB8AC3E}">
        <p14:creationId xmlns:p14="http://schemas.microsoft.com/office/powerpoint/2010/main" val="22315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3BA0F9CE-CB2C-4242-B18D-0C2472BA709D}" type="slidenum">
              <a:rPr lang="cs-CZ" altLang="cs-CZ"/>
              <a:pPr/>
              <a:t>‹#›</a:t>
            </a:fld>
            <a:endParaRPr lang="cs-CZ" altLang="cs-CZ"/>
          </a:p>
        </p:txBody>
      </p:sp>
    </p:spTree>
    <p:extLst>
      <p:ext uri="{BB962C8B-B14F-4D97-AF65-F5344CB8AC3E}">
        <p14:creationId xmlns:p14="http://schemas.microsoft.com/office/powerpoint/2010/main" val="21860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299306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179737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2522749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zápatí 4"/>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2427844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zápatí 6"/>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959835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zápatí 2"/>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313643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1893251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417732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27759F06-7EA8-4E84-855E-3C5E463007BB}" type="slidenum">
              <a:rPr lang="cs-CZ" altLang="cs-CZ"/>
              <a:pPr/>
              <a:t>‹#›</a:t>
            </a:fld>
            <a:endParaRPr lang="cs-CZ" altLang="cs-CZ"/>
          </a:p>
        </p:txBody>
      </p:sp>
    </p:spTree>
    <p:extLst>
      <p:ext uri="{BB962C8B-B14F-4D97-AF65-F5344CB8AC3E}">
        <p14:creationId xmlns:p14="http://schemas.microsoft.com/office/powerpoint/2010/main" val="3248678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2060819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2566746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85298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600200"/>
            <a:ext cx="6019800" cy="4852988"/>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Tree>
    <p:extLst>
      <p:ext uri="{BB962C8B-B14F-4D97-AF65-F5344CB8AC3E}">
        <p14:creationId xmlns:p14="http://schemas.microsoft.com/office/powerpoint/2010/main" val="148027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EB37BAAB-1542-44AC-8C6C-72171E064A4B}" type="slidenum">
              <a:rPr lang="cs-CZ" altLang="cs-CZ"/>
              <a:pPr/>
              <a:t>‹#›</a:t>
            </a:fld>
            <a:endParaRPr lang="cs-CZ" altLang="cs-CZ"/>
          </a:p>
        </p:txBody>
      </p:sp>
    </p:spTree>
    <p:extLst>
      <p:ext uri="{BB962C8B-B14F-4D97-AF65-F5344CB8AC3E}">
        <p14:creationId xmlns:p14="http://schemas.microsoft.com/office/powerpoint/2010/main" val="306313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zápatí 4"/>
          <p:cNvSpPr>
            <a:spLocks noGrp="1"/>
          </p:cNvSpPr>
          <p:nvPr>
            <p:ph type="ftr" sz="quarter" idx="10"/>
          </p:nvPr>
        </p:nvSpPr>
        <p:spPr/>
        <p:txBody>
          <a:bodyPr/>
          <a:lstStyle>
            <a:lvl1pPr>
              <a:defRPr/>
            </a:lvl1pPr>
          </a:lstStyle>
          <a:p>
            <a:r>
              <a:rPr lang="cs-CZ" altLang="cs-CZ"/>
              <a:t>Zápatí prezentace</a:t>
            </a:r>
          </a:p>
        </p:txBody>
      </p:sp>
      <p:sp>
        <p:nvSpPr>
          <p:cNvPr id="6" name="Zástupný symbol pro číslo snímku 5"/>
          <p:cNvSpPr>
            <a:spLocks noGrp="1"/>
          </p:cNvSpPr>
          <p:nvPr>
            <p:ph type="sldNum" sz="quarter" idx="11"/>
          </p:nvPr>
        </p:nvSpPr>
        <p:spPr/>
        <p:txBody>
          <a:bodyPr/>
          <a:lstStyle>
            <a:lvl1pPr>
              <a:defRPr/>
            </a:lvl1pPr>
          </a:lstStyle>
          <a:p>
            <a:fld id="{3E044C4B-3843-413C-AD89-C2D599C70737}" type="slidenum">
              <a:rPr lang="cs-CZ" altLang="cs-CZ"/>
              <a:pPr/>
              <a:t>‹#›</a:t>
            </a:fld>
            <a:endParaRPr lang="cs-CZ" altLang="cs-CZ"/>
          </a:p>
        </p:txBody>
      </p:sp>
    </p:spTree>
    <p:extLst>
      <p:ext uri="{BB962C8B-B14F-4D97-AF65-F5344CB8AC3E}">
        <p14:creationId xmlns:p14="http://schemas.microsoft.com/office/powerpoint/2010/main" val="227892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zápatí 6"/>
          <p:cNvSpPr>
            <a:spLocks noGrp="1"/>
          </p:cNvSpPr>
          <p:nvPr>
            <p:ph type="ftr" sz="quarter" idx="10"/>
          </p:nvPr>
        </p:nvSpPr>
        <p:spPr/>
        <p:txBody>
          <a:bodyPr/>
          <a:lstStyle>
            <a:lvl1pPr>
              <a:defRPr/>
            </a:lvl1pPr>
          </a:lstStyle>
          <a:p>
            <a:r>
              <a:rPr lang="cs-CZ" altLang="cs-CZ"/>
              <a:t>Zápatí prezentace</a:t>
            </a:r>
          </a:p>
        </p:txBody>
      </p:sp>
      <p:sp>
        <p:nvSpPr>
          <p:cNvPr id="8" name="Zástupný symbol pro číslo snímku 7"/>
          <p:cNvSpPr>
            <a:spLocks noGrp="1"/>
          </p:cNvSpPr>
          <p:nvPr>
            <p:ph type="sldNum" sz="quarter" idx="11"/>
          </p:nvPr>
        </p:nvSpPr>
        <p:spPr/>
        <p:txBody>
          <a:bodyPr/>
          <a:lstStyle>
            <a:lvl1pPr>
              <a:defRPr/>
            </a:lvl1pPr>
          </a:lstStyle>
          <a:p>
            <a:fld id="{B157D352-0F48-463D-9674-41D0C3D5CFF2}" type="slidenum">
              <a:rPr lang="cs-CZ" altLang="cs-CZ"/>
              <a:pPr/>
              <a:t>‹#›</a:t>
            </a:fld>
            <a:endParaRPr lang="cs-CZ" altLang="cs-CZ"/>
          </a:p>
        </p:txBody>
      </p:sp>
    </p:spTree>
    <p:extLst>
      <p:ext uri="{BB962C8B-B14F-4D97-AF65-F5344CB8AC3E}">
        <p14:creationId xmlns:p14="http://schemas.microsoft.com/office/powerpoint/2010/main" val="29697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zápatí 2"/>
          <p:cNvSpPr>
            <a:spLocks noGrp="1"/>
          </p:cNvSpPr>
          <p:nvPr>
            <p:ph type="ftr" sz="quarter" idx="10"/>
          </p:nvPr>
        </p:nvSpPr>
        <p:spPr/>
        <p:txBody>
          <a:bodyPr/>
          <a:lstStyle>
            <a:lvl1pPr>
              <a:defRPr/>
            </a:lvl1pPr>
          </a:lstStyle>
          <a:p>
            <a:r>
              <a:rPr lang="cs-CZ" altLang="cs-CZ"/>
              <a:t>Zápatí prezentace</a:t>
            </a:r>
          </a:p>
        </p:txBody>
      </p:sp>
      <p:sp>
        <p:nvSpPr>
          <p:cNvPr id="4" name="Zástupný symbol pro číslo snímku 3"/>
          <p:cNvSpPr>
            <a:spLocks noGrp="1"/>
          </p:cNvSpPr>
          <p:nvPr>
            <p:ph type="sldNum" sz="quarter" idx="11"/>
          </p:nvPr>
        </p:nvSpPr>
        <p:spPr/>
        <p:txBody>
          <a:bodyPr/>
          <a:lstStyle>
            <a:lvl1pPr>
              <a:defRPr/>
            </a:lvl1pPr>
          </a:lstStyle>
          <a:p>
            <a:fld id="{B88B0CF7-F52C-4135-9F33-CD1A44FF5F25}" type="slidenum">
              <a:rPr lang="cs-CZ" altLang="cs-CZ"/>
              <a:pPr/>
              <a:t>‹#›</a:t>
            </a:fld>
            <a:endParaRPr lang="cs-CZ" altLang="cs-CZ"/>
          </a:p>
        </p:txBody>
      </p:sp>
    </p:spTree>
    <p:extLst>
      <p:ext uri="{BB962C8B-B14F-4D97-AF65-F5344CB8AC3E}">
        <p14:creationId xmlns:p14="http://schemas.microsoft.com/office/powerpoint/2010/main" val="108347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7DE0388B-91A7-4181-A96B-6C2C72354583}" type="slidenum">
              <a:rPr lang="cs-CZ" altLang="cs-CZ"/>
              <a:pPr/>
              <a:t>‹#›</a:t>
            </a:fld>
            <a:endParaRPr lang="cs-CZ" altLang="cs-CZ"/>
          </a:p>
        </p:txBody>
      </p:sp>
    </p:spTree>
    <p:extLst>
      <p:ext uri="{BB962C8B-B14F-4D97-AF65-F5344CB8AC3E}">
        <p14:creationId xmlns:p14="http://schemas.microsoft.com/office/powerpoint/2010/main" val="113558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Zápatí prezentace</a:t>
            </a:r>
          </a:p>
        </p:txBody>
      </p:sp>
      <p:sp>
        <p:nvSpPr>
          <p:cNvPr id="6" name="Zástupný symbol pro číslo snímku 5"/>
          <p:cNvSpPr>
            <a:spLocks noGrp="1"/>
          </p:cNvSpPr>
          <p:nvPr>
            <p:ph type="sldNum" sz="quarter" idx="11"/>
          </p:nvPr>
        </p:nvSpPr>
        <p:spPr/>
        <p:txBody>
          <a:bodyPr/>
          <a:lstStyle>
            <a:lvl1pPr>
              <a:defRPr/>
            </a:lvl1pPr>
          </a:lstStyle>
          <a:p>
            <a:fld id="{9F4EBB23-A9AF-493B-B82D-922C8068A82E}" type="slidenum">
              <a:rPr lang="cs-CZ" altLang="cs-CZ"/>
              <a:pPr/>
              <a:t>‹#›</a:t>
            </a:fld>
            <a:endParaRPr lang="cs-CZ" altLang="cs-CZ"/>
          </a:p>
        </p:txBody>
      </p:sp>
    </p:spTree>
    <p:extLst>
      <p:ext uri="{BB962C8B-B14F-4D97-AF65-F5344CB8AC3E}">
        <p14:creationId xmlns:p14="http://schemas.microsoft.com/office/powerpoint/2010/main" val="323788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Zápatí prezentace</a:t>
            </a:r>
          </a:p>
        </p:txBody>
      </p:sp>
      <p:sp>
        <p:nvSpPr>
          <p:cNvPr id="6" name="Zástupný symbol pro číslo snímku 5"/>
          <p:cNvSpPr>
            <a:spLocks noGrp="1"/>
          </p:cNvSpPr>
          <p:nvPr>
            <p:ph type="sldNum" sz="quarter" idx="11"/>
          </p:nvPr>
        </p:nvSpPr>
        <p:spPr/>
        <p:txBody>
          <a:bodyPr/>
          <a:lstStyle>
            <a:lvl1pPr>
              <a:defRPr/>
            </a:lvl1pPr>
          </a:lstStyle>
          <a:p>
            <a:fld id="{1C967908-2F84-4EE8-9BC5-744F35DA65B8}" type="slidenum">
              <a:rPr lang="cs-CZ" altLang="cs-CZ"/>
              <a:pPr/>
              <a:t>‹#›</a:t>
            </a:fld>
            <a:endParaRPr lang="cs-CZ" altLang="cs-CZ"/>
          </a:p>
        </p:txBody>
      </p:sp>
    </p:spTree>
    <p:extLst>
      <p:ext uri="{BB962C8B-B14F-4D97-AF65-F5344CB8AC3E}">
        <p14:creationId xmlns:p14="http://schemas.microsoft.com/office/powerpoint/2010/main" val="244507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89000"/>
          </a:xfrm>
          <a:prstGeom prst="rect">
            <a:avLst/>
          </a:prstGeom>
          <a:solidFill>
            <a:srgbClr val="DFE1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ltLang="cs-CZ"/>
          </a:p>
        </p:txBody>
      </p:sp>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smtClean="0"/>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26308" name="Rectangle 4"/>
          <p:cNvSpPr>
            <a:spLocks noGrp="1" noChangeArrowheads="1"/>
          </p:cNvSpPr>
          <p:nvPr>
            <p:ph type="ftr" sz="quarter" idx="3"/>
          </p:nvPr>
        </p:nvSpPr>
        <p:spPr bwMode="auto">
          <a:xfrm>
            <a:off x="898525" y="6442075"/>
            <a:ext cx="68373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200">
                <a:solidFill>
                  <a:srgbClr val="777777"/>
                </a:solidFill>
                <a:latin typeface="+mn-lt"/>
              </a:defRPr>
            </a:lvl1pPr>
          </a:lstStyle>
          <a:p>
            <a:r>
              <a:rPr lang="cs-CZ" altLang="cs-CZ"/>
              <a:t>Zápatí prezentace</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b="1">
                <a:latin typeface="+mn-lt"/>
              </a:defRPr>
            </a:lvl1pPr>
          </a:lstStyle>
          <a:p>
            <a:fld id="{378040A6-3223-4100-A594-D783EA708E9A}" type="slidenum">
              <a:rPr lang="cs-CZ" altLang="cs-CZ"/>
              <a:pPr/>
              <a:t>‹#›</a:t>
            </a:fld>
            <a:endParaRPr lang="cs-CZ" altLang="cs-CZ"/>
          </a:p>
        </p:txBody>
      </p:sp>
      <p:sp>
        <p:nvSpPr>
          <p:cNvPr id="226314" name="Text Box 10"/>
          <p:cNvSpPr txBox="1">
            <a:spLocks noChangeArrowheads="1"/>
          </p:cNvSpPr>
          <p:nvPr/>
        </p:nvSpPr>
        <p:spPr bwMode="auto">
          <a:xfrm>
            <a:off x="6588125" y="161925"/>
            <a:ext cx="21605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cs-CZ" altLang="cs-CZ" sz="1400">
                <a:solidFill>
                  <a:srgbClr val="68676C"/>
                </a:solidFill>
                <a:latin typeface="Trebuchet MS" pitchFamily="34" charset="0"/>
              </a:rPr>
              <a:t>www.law.muni.cz</a:t>
            </a:r>
          </a:p>
        </p:txBody>
      </p:sp>
      <p:pic>
        <p:nvPicPr>
          <p:cNvPr id="226322" name="Picture 18" descr="PF_PPT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14313"/>
            <a:ext cx="2422525" cy="406400"/>
          </a:xfrm>
          <a:prstGeom prst="rect">
            <a:avLst/>
          </a:prstGeom>
          <a:noFill/>
          <a:extLst>
            <a:ext uri="{909E8E84-426E-40DD-AFC4-6F175D3DCCD1}">
              <a14:hiddenFill xmlns:a14="http://schemas.microsoft.com/office/drawing/2010/main">
                <a:solidFill>
                  <a:srgbClr val="FFFFFF"/>
                </a:solidFill>
              </a14:hiddenFill>
            </a:ext>
          </a:extLst>
        </p:spPr>
      </p:pic>
      <p:pic>
        <p:nvPicPr>
          <p:cNvPr id="226328" name="Picture 24" descr="PF_PPT_nahl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5925" y="-6350"/>
            <a:ext cx="2339975" cy="884238"/>
          </a:xfrm>
          <a:prstGeom prst="rect">
            <a:avLst/>
          </a:prstGeom>
          <a:noFill/>
          <a:extLst>
            <a:ext uri="{909E8E84-426E-40DD-AFC4-6F175D3DCCD1}">
              <a14:hiddenFill xmlns:a14="http://schemas.microsoft.com/office/drawing/2010/main">
                <a:solidFill>
                  <a:srgbClr val="FFFFFF"/>
                </a:solidFill>
              </a14:hiddenFill>
            </a:ext>
          </a:extLst>
        </p:spPr>
      </p:pic>
      <p:sp>
        <p:nvSpPr>
          <p:cNvPr id="226329" name="Rectangle 25"/>
          <p:cNvSpPr>
            <a:spLocks noChangeArrowheads="1"/>
          </p:cNvSpPr>
          <p:nvPr/>
        </p:nvSpPr>
        <p:spPr bwMode="auto">
          <a:xfrm>
            <a:off x="6391275" y="819150"/>
            <a:ext cx="2752725" cy="115888"/>
          </a:xfrm>
          <a:prstGeom prst="rect">
            <a:avLst/>
          </a:prstGeom>
          <a:solidFill>
            <a:srgbClr val="80379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Trebuchet MS" pitchFamily="34" charset="0"/>
        </a:defRPr>
      </a:lvl2pPr>
      <a:lvl3pPr algn="l" rtl="0" eaLnBrk="1" fontAlgn="base" hangingPunct="1">
        <a:spcBef>
          <a:spcPct val="0"/>
        </a:spcBef>
        <a:spcAft>
          <a:spcPct val="0"/>
        </a:spcAft>
        <a:defRPr sz="3200">
          <a:solidFill>
            <a:schemeClr val="tx1"/>
          </a:solidFill>
          <a:latin typeface="Trebuchet MS" pitchFamily="34" charset="0"/>
        </a:defRPr>
      </a:lvl3pPr>
      <a:lvl4pPr algn="l" rtl="0" eaLnBrk="1" fontAlgn="base" hangingPunct="1">
        <a:spcBef>
          <a:spcPct val="0"/>
        </a:spcBef>
        <a:spcAft>
          <a:spcPct val="0"/>
        </a:spcAft>
        <a:defRPr sz="3200">
          <a:solidFill>
            <a:schemeClr val="tx1"/>
          </a:solidFill>
          <a:latin typeface="Trebuchet MS" pitchFamily="34" charset="0"/>
        </a:defRPr>
      </a:lvl4pPr>
      <a:lvl5pPr algn="l" rtl="0" eaLnBrk="1" fontAlgn="base" hangingPunct="1">
        <a:spcBef>
          <a:spcPct val="0"/>
        </a:spcBef>
        <a:spcAft>
          <a:spcPct val="0"/>
        </a:spcAft>
        <a:defRPr sz="3200">
          <a:solidFill>
            <a:schemeClr val="tx1"/>
          </a:solidFill>
          <a:latin typeface="Trebuchet MS" pitchFamily="34" charset="0"/>
        </a:defRPr>
      </a:lvl5pPr>
      <a:lvl6pPr marL="457200" algn="l" rtl="0" eaLnBrk="1" fontAlgn="base" hangingPunct="1">
        <a:spcBef>
          <a:spcPct val="0"/>
        </a:spcBef>
        <a:spcAft>
          <a:spcPct val="0"/>
        </a:spcAft>
        <a:defRPr sz="3200">
          <a:solidFill>
            <a:schemeClr val="tx1"/>
          </a:solidFill>
          <a:latin typeface="Trebuchet MS" pitchFamily="34" charset="0"/>
        </a:defRPr>
      </a:lvl6pPr>
      <a:lvl7pPr marL="914400" algn="l" rtl="0" eaLnBrk="1" fontAlgn="base" hangingPunct="1">
        <a:spcBef>
          <a:spcPct val="0"/>
        </a:spcBef>
        <a:spcAft>
          <a:spcPct val="0"/>
        </a:spcAft>
        <a:defRPr sz="3200">
          <a:solidFill>
            <a:schemeClr val="tx1"/>
          </a:solidFill>
          <a:latin typeface="Trebuchet MS" pitchFamily="34" charset="0"/>
        </a:defRPr>
      </a:lvl7pPr>
      <a:lvl8pPr marL="1371600" algn="l" rtl="0" eaLnBrk="1" fontAlgn="base" hangingPunct="1">
        <a:spcBef>
          <a:spcPct val="0"/>
        </a:spcBef>
        <a:spcAft>
          <a:spcPct val="0"/>
        </a:spcAft>
        <a:defRPr sz="3200">
          <a:solidFill>
            <a:schemeClr val="tx1"/>
          </a:solidFill>
          <a:latin typeface="Trebuchet MS" pitchFamily="34" charset="0"/>
        </a:defRPr>
      </a:lvl8pPr>
      <a:lvl9pPr marL="1828800" algn="l" rtl="0" eaLnBrk="1" fontAlgn="base" hangingPunct="1">
        <a:spcBef>
          <a:spcPct val="0"/>
        </a:spcBef>
        <a:spcAft>
          <a:spcPct val="0"/>
        </a:spcAft>
        <a:defRPr sz="3200">
          <a:solidFill>
            <a:schemeClr val="tx1"/>
          </a:solidFill>
          <a:latin typeface="Trebuchet MS" pitchFamily="34" charset="0"/>
        </a:defRPr>
      </a:lvl9pPr>
    </p:titleStyle>
    <p:bodyStyle>
      <a:lvl1pPr marL="342900" indent="-342900" algn="l" rtl="0" eaLnBrk="1" fontAlgn="base" hangingPunct="1">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eaLnBrk="1" fontAlgn="base" hangingPunct="1">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536825"/>
          </a:xfrm>
          <a:prstGeom prst="rect">
            <a:avLst/>
          </a:prstGeom>
          <a:solidFill>
            <a:srgbClr val="DFE1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ltLang="cs-CZ"/>
          </a:p>
        </p:txBody>
      </p:sp>
      <p:sp>
        <p:nvSpPr>
          <p:cNvPr id="227332" name="Rectangle 4"/>
          <p:cNvSpPr>
            <a:spLocks noGrp="1" noChangeArrowheads="1"/>
          </p:cNvSpPr>
          <p:nvPr>
            <p:ph type="ftr" sz="quarter" idx="3"/>
          </p:nvPr>
        </p:nvSpPr>
        <p:spPr bwMode="auto">
          <a:xfrm>
            <a:off x="2705100" y="6442075"/>
            <a:ext cx="4960938"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200">
                <a:solidFill>
                  <a:srgbClr val="777777"/>
                </a:solidFill>
                <a:latin typeface="+mn-lt"/>
              </a:defRPr>
            </a:lvl1pPr>
          </a:lstStyle>
          <a:p>
            <a:r>
              <a:rPr lang="cs-CZ" altLang="cs-CZ"/>
              <a:t>Zápatí prezentace</a:t>
            </a:r>
          </a:p>
        </p:txBody>
      </p:sp>
      <p:sp>
        <p:nvSpPr>
          <p:cNvPr id="227339" name="Rectangle 11"/>
          <p:cNvSpPr>
            <a:spLocks noGrp="1" noChangeArrowheads="1"/>
          </p:cNvSpPr>
          <p:nvPr>
            <p:ph type="title"/>
          </p:nvPr>
        </p:nvSpPr>
        <p:spPr bwMode="auto">
          <a:xfrm>
            <a:off x="2705100" y="3141663"/>
            <a:ext cx="5969000"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t" anchorCtr="0" compatLnSpc="1">
            <a:prstTxWarp prst="textNoShape">
              <a:avLst/>
            </a:prstTxWarp>
          </a:bodyPr>
          <a:lstStyle/>
          <a:p>
            <a:pPr lvl="0"/>
            <a:r>
              <a:rPr lang="cs-CZ" altLang="cs-CZ" smtClean="0"/>
              <a:t>Klepnutím lze upravit styl předlohy nadpisů.</a:t>
            </a:r>
          </a:p>
        </p:txBody>
      </p:sp>
      <p:sp>
        <p:nvSpPr>
          <p:cNvPr id="227350" name="Rectangle 22"/>
          <p:cNvSpPr>
            <a:spLocks noChangeArrowheads="1"/>
          </p:cNvSpPr>
          <p:nvPr/>
        </p:nvSpPr>
        <p:spPr bwMode="auto">
          <a:xfrm>
            <a:off x="6391275" y="2457450"/>
            <a:ext cx="2752725" cy="115888"/>
          </a:xfrm>
          <a:prstGeom prst="rect">
            <a:avLst/>
          </a:prstGeom>
          <a:solidFill>
            <a:srgbClr val="80379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7351" name="Picture 23" descr="PF_PP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431800"/>
            <a:ext cx="53911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52" name="Picture 24" descr="pruh+znak_PF_13_gray5+fialovy_RGB"/>
          <p:cNvPicPr>
            <a:picLocks noChangeAspect="1" noChangeArrowheads="1"/>
          </p:cNvPicPr>
          <p:nvPr/>
        </p:nvPicPr>
        <p:blipFill>
          <a:blip r:embed="rId14">
            <a:extLst>
              <a:ext uri="{28A0092B-C50C-407E-A947-70E740481C1C}">
                <a14:useLocalDpi xmlns:a14="http://schemas.microsoft.com/office/drawing/2010/main" val="0"/>
              </a:ext>
            </a:extLst>
          </a:blip>
          <a:srcRect t="15526" b="33673"/>
          <a:stretch>
            <a:fillRect/>
          </a:stretch>
        </p:blipFill>
        <p:spPr bwMode="auto">
          <a:xfrm>
            <a:off x="415925" y="-63500"/>
            <a:ext cx="2339975"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sldNum="0" hdr="0" dt="0"/>
  <p:txStyles>
    <p:titleStyle>
      <a:lvl1pPr algn="l" rtl="0" fontAlgn="base">
        <a:spcBef>
          <a:spcPct val="20000"/>
        </a:spcBef>
        <a:spcAft>
          <a:spcPct val="0"/>
        </a:spcAft>
        <a:buClr>
          <a:srgbClr val="7D1E1E"/>
        </a:buClr>
        <a:buSzPct val="90000"/>
        <a:buFont typeface="Wingdings" pitchFamily="2" charset="2"/>
        <a:defRPr sz="5200">
          <a:solidFill>
            <a:schemeClr val="tx1"/>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guardian.com/world/ng-interactive/2017/nov/03/worlds-biggest-grave-robbery-asias-disappearing-ww2-shipwreck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n.wikipedia.org/wiki/Our_Lady_of_Merc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File:Monedas,_Nuestra_Se%C3%B1ora_de_las_Mercedes,_Sevilla,_Espa%C3%B1a,_2015_03.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0"/>
          </p:nvPr>
        </p:nvSpPr>
        <p:spPr/>
        <p:txBody>
          <a:bodyPr/>
          <a:lstStyle/>
          <a:p>
            <a:r>
              <a:rPr lang="cs-CZ" altLang="cs-CZ"/>
              <a:t>Zápatí prezentace</a:t>
            </a:r>
          </a:p>
        </p:txBody>
      </p:sp>
      <p:sp>
        <p:nvSpPr>
          <p:cNvPr id="318470" name="Rectangle 6"/>
          <p:cNvSpPr>
            <a:spLocks noGrp="1" noChangeArrowheads="1"/>
          </p:cNvSpPr>
          <p:nvPr>
            <p:ph type="title"/>
          </p:nvPr>
        </p:nvSpPr>
        <p:spPr>
          <a:xfrm>
            <a:off x="2483768" y="2564905"/>
            <a:ext cx="6190332" cy="3888284"/>
          </a:xfrm>
        </p:spPr>
        <p:txBody>
          <a:bodyPr/>
          <a:lstStyle/>
          <a:p>
            <a:pPr algn="ctr"/>
            <a:r>
              <a:rPr lang="cs-CZ" altLang="cs-CZ" sz="4800" b="1" dirty="0" err="1" smtClean="0"/>
              <a:t>Three</a:t>
            </a:r>
            <a:r>
              <a:rPr lang="cs-CZ" altLang="cs-CZ" sz="4800" b="1" dirty="0" smtClean="0"/>
              <a:t> </a:t>
            </a:r>
            <a:r>
              <a:rPr lang="cs-CZ" altLang="cs-CZ" sz="4800" b="1" dirty="0" err="1" smtClean="0"/>
              <a:t>ships</a:t>
            </a:r>
            <a:r>
              <a:rPr lang="cs-CZ" altLang="cs-CZ" sz="4800" b="1" dirty="0" smtClean="0"/>
              <a:t/>
            </a:r>
            <a:br>
              <a:rPr lang="cs-CZ" altLang="cs-CZ" sz="4800" b="1" dirty="0" smtClean="0"/>
            </a:br>
            <a:r>
              <a:rPr lang="cs-CZ" altLang="cs-CZ" sz="3200" b="1" dirty="0"/>
              <a:t/>
            </a:r>
            <a:br>
              <a:rPr lang="cs-CZ" altLang="cs-CZ" sz="3200" b="1" dirty="0"/>
            </a:br>
            <a:r>
              <a:rPr lang="cs-CZ" altLang="cs-CZ" sz="3200" b="1" dirty="0" smtClean="0"/>
              <a:t>doc. </a:t>
            </a:r>
            <a:r>
              <a:rPr lang="cs-CZ" altLang="cs-CZ" sz="2800" b="1" dirty="0" smtClean="0"/>
              <a:t>JUDr. Pavel Salák jr., Ph.D.</a:t>
            </a:r>
            <a:br>
              <a:rPr lang="cs-CZ" altLang="cs-CZ" sz="2800" b="1" dirty="0" smtClean="0"/>
            </a:br>
            <a:r>
              <a:rPr lang="cs-CZ" altLang="cs-CZ" sz="2800" b="1" dirty="0" smtClean="0"/>
              <a:t>Katedra dějin státu a práva </a:t>
            </a:r>
            <a:r>
              <a:rPr lang="cs-CZ" altLang="cs-CZ" sz="2800" b="1" dirty="0" err="1" smtClean="0"/>
              <a:t>PrF</a:t>
            </a:r>
            <a:r>
              <a:rPr lang="cs-CZ" altLang="cs-CZ" sz="2800" b="1" dirty="0" smtClean="0"/>
              <a:t> MU</a:t>
            </a:r>
            <a:endParaRPr lang="cs-CZ" altLang="cs-CZ"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 comment </a:t>
            </a:r>
            <a:r>
              <a:rPr lang="cs-CZ" dirty="0" err="1" smtClean="0"/>
              <a:t>necessary</a:t>
            </a:r>
            <a:r>
              <a:rPr lang="cs-CZ" dirty="0" smtClean="0"/>
              <a:t>…</a:t>
            </a:r>
            <a:endParaRPr lang="cs-CZ" dirty="0"/>
          </a:p>
        </p:txBody>
      </p:sp>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10</a:t>
            </a:fld>
            <a:endParaRPr lang="cs-CZ" altLang="cs-CZ"/>
          </a:p>
        </p:txBody>
      </p:sp>
      <p:pic>
        <p:nvPicPr>
          <p:cNvPr id="9" name="Obrázek 8"/>
          <p:cNvPicPr>
            <a:picLocks noChangeAspect="1"/>
          </p:cNvPicPr>
          <p:nvPr/>
        </p:nvPicPr>
        <p:blipFill>
          <a:blip r:embed="rId2"/>
          <a:stretch>
            <a:fillRect/>
          </a:stretch>
        </p:blipFill>
        <p:spPr>
          <a:xfrm>
            <a:off x="574679" y="1772816"/>
            <a:ext cx="8108446" cy="3096344"/>
          </a:xfrm>
          <a:prstGeom prst="rect">
            <a:avLst/>
          </a:prstGeom>
        </p:spPr>
      </p:pic>
      <p:sp>
        <p:nvSpPr>
          <p:cNvPr id="10" name="TextovéPole 9"/>
          <p:cNvSpPr txBox="1"/>
          <p:nvPr/>
        </p:nvSpPr>
        <p:spPr>
          <a:xfrm>
            <a:off x="611560" y="5373216"/>
            <a:ext cx="7776864" cy="584775"/>
          </a:xfrm>
          <a:prstGeom prst="rect">
            <a:avLst/>
          </a:prstGeom>
          <a:noFill/>
        </p:spPr>
        <p:txBody>
          <a:bodyPr wrap="square" rtlCol="0">
            <a:spAutoFit/>
          </a:bodyPr>
          <a:lstStyle/>
          <a:p>
            <a:pPr algn="just"/>
            <a:r>
              <a:rPr lang="en-US"/>
              <a:t>An estimated 3,000 tonnes of metal has been removed from the wreck. Most of the illegal salvage has occurred since 2013. </a:t>
            </a:r>
            <a:endParaRPr lang="cs-CZ" dirty="0"/>
          </a:p>
        </p:txBody>
      </p:sp>
    </p:spTree>
    <p:extLst>
      <p:ext uri="{BB962C8B-B14F-4D97-AF65-F5344CB8AC3E}">
        <p14:creationId xmlns:p14="http://schemas.microsoft.com/office/powerpoint/2010/main" val="4490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HMS </a:t>
            </a:r>
            <a:r>
              <a:rPr lang="cs-CZ" dirty="0" err="1" smtClean="0"/>
              <a:t>Exeter</a:t>
            </a:r>
            <a:r>
              <a:rPr lang="cs-CZ" dirty="0" smtClean="0"/>
              <a:t>.........HNLMS De </a:t>
            </a:r>
            <a:r>
              <a:rPr lang="cs-CZ" dirty="0" err="1" smtClean="0"/>
              <a:t>Ruyter</a:t>
            </a:r>
            <a:endParaRPr lang="cs-CZ" dirty="0"/>
          </a:p>
        </p:txBody>
      </p:sp>
      <p:pic>
        <p:nvPicPr>
          <p:cNvPr id="6" name="Zástupný symbol pro obsah 5"/>
          <p:cNvPicPr>
            <a:picLocks noGrp="1" noChangeAspect="1"/>
          </p:cNvPicPr>
          <p:nvPr>
            <p:ph idx="1"/>
          </p:nvPr>
        </p:nvPicPr>
        <p:blipFill>
          <a:blip r:embed="rId2"/>
          <a:stretch>
            <a:fillRect/>
          </a:stretch>
        </p:blipFill>
        <p:spPr>
          <a:xfrm>
            <a:off x="539552" y="1700808"/>
            <a:ext cx="6479701" cy="3648020"/>
          </a:xfrm>
          <a:prstGeom prst="rect">
            <a:avLst/>
          </a:prstGeom>
        </p:spPr>
      </p:pic>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11</a:t>
            </a:fld>
            <a:endParaRPr lang="cs-CZ" altLang="cs-CZ"/>
          </a:p>
        </p:txBody>
      </p:sp>
      <p:pic>
        <p:nvPicPr>
          <p:cNvPr id="7" name="Obrázek 6"/>
          <p:cNvPicPr>
            <a:picLocks noChangeAspect="1"/>
          </p:cNvPicPr>
          <p:nvPr/>
        </p:nvPicPr>
        <p:blipFill>
          <a:blip r:embed="rId3"/>
          <a:stretch>
            <a:fillRect/>
          </a:stretch>
        </p:blipFill>
        <p:spPr>
          <a:xfrm>
            <a:off x="4644008" y="4313355"/>
            <a:ext cx="4249164" cy="2392245"/>
          </a:xfrm>
          <a:prstGeom prst="rect">
            <a:avLst/>
          </a:prstGeom>
        </p:spPr>
      </p:pic>
    </p:spTree>
    <p:extLst>
      <p:ext uri="{BB962C8B-B14F-4D97-AF65-F5344CB8AC3E}">
        <p14:creationId xmlns:p14="http://schemas.microsoft.com/office/powerpoint/2010/main" val="324316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hlinkClick r:id="rId2"/>
              </a:rPr>
              <a:t>https://www.theguardian.com/world/ng-interactive/2017/nov/03/worlds-biggest-grave-robbery-asias-disappearing-ww2-shipwrecks</a:t>
            </a:r>
            <a:endParaRPr lang="cs-CZ" dirty="0"/>
          </a:p>
        </p:txBody>
      </p:sp>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12</a:t>
            </a:fld>
            <a:endParaRPr lang="cs-CZ" altLang="cs-CZ"/>
          </a:p>
        </p:txBody>
      </p:sp>
    </p:spTree>
    <p:extLst>
      <p:ext uri="{BB962C8B-B14F-4D97-AF65-F5344CB8AC3E}">
        <p14:creationId xmlns:p14="http://schemas.microsoft.com/office/powerpoint/2010/main" val="413208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Why</a:t>
            </a:r>
            <a:r>
              <a:rPr lang="cs-CZ" dirty="0" smtClean="0"/>
              <a:t>?</a:t>
            </a:r>
            <a:br>
              <a:rPr lang="cs-CZ" dirty="0" smtClean="0"/>
            </a:br>
            <a:endParaRPr lang="cs-CZ" dirty="0"/>
          </a:p>
        </p:txBody>
      </p:sp>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13</a:t>
            </a:fld>
            <a:endParaRPr lang="cs-CZ" altLang="cs-CZ"/>
          </a:p>
        </p:txBody>
      </p:sp>
      <p:sp>
        <p:nvSpPr>
          <p:cNvPr id="7" name="TextovéPole 6"/>
          <p:cNvSpPr txBox="1"/>
          <p:nvPr/>
        </p:nvSpPr>
        <p:spPr>
          <a:xfrm>
            <a:off x="611560" y="1988840"/>
            <a:ext cx="7632848" cy="1815882"/>
          </a:xfrm>
          <a:prstGeom prst="rect">
            <a:avLst/>
          </a:prstGeom>
          <a:noFill/>
        </p:spPr>
        <p:txBody>
          <a:bodyPr wrap="square" rtlCol="0">
            <a:spAutoFit/>
          </a:bodyPr>
          <a:lstStyle/>
          <a:p>
            <a:pPr algn="just"/>
            <a:r>
              <a:rPr lang="en-US" dirty="0"/>
              <a:t>Historic shipwrecks – particularly those of large, steel-hulled warships sunk before July 1945 – are one of the world’s few reliable sources of ‘low background’ steel, lead and copper alloys. These sites contain thousands of tons of metal that has been isolated from increasing amounts of atmospheric radiation caused by above-ground atomic detonations that commenced with the Trinity atomic bomb test in July 1945</a:t>
            </a:r>
            <a:r>
              <a:rPr lang="en-US" dirty="0" smtClean="0"/>
              <a:t>.</a:t>
            </a:r>
            <a:endParaRPr lang="cs-CZ" dirty="0" smtClean="0"/>
          </a:p>
          <a:p>
            <a:pPr algn="just"/>
            <a:endParaRPr lang="cs-CZ" dirty="0"/>
          </a:p>
        </p:txBody>
      </p:sp>
    </p:spTree>
    <p:extLst>
      <p:ext uri="{BB962C8B-B14F-4D97-AF65-F5344CB8AC3E}">
        <p14:creationId xmlns:p14="http://schemas.microsoft.com/office/powerpoint/2010/main" val="11905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a:xfrm>
            <a:off x="2555776" y="2996952"/>
            <a:ext cx="6408712" cy="3024336"/>
          </a:xfrm>
        </p:spPr>
        <p:txBody>
          <a:bodyPr/>
          <a:lstStyle/>
          <a:p>
            <a:r>
              <a:rPr lang="cs-CZ" dirty="0" smtClean="0"/>
              <a:t>Děkuji za pozornost</a:t>
            </a:r>
            <a:br>
              <a:rPr lang="cs-CZ" dirty="0" smtClean="0"/>
            </a:br>
            <a:r>
              <a:rPr lang="cs-CZ"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Attention</a:t>
            </a:r>
            <a:r>
              <a:rPr lang="cs-CZ" dirty="0" smtClean="0"/>
              <a:t/>
            </a:r>
            <a:br>
              <a:rPr lang="cs-CZ" dirty="0" smtClean="0"/>
            </a:br>
            <a:r>
              <a:rPr lang="cs-CZ" dirty="0" smtClean="0"/>
              <a:t/>
            </a:r>
            <a:br>
              <a:rPr lang="cs-CZ" dirty="0" smtClean="0"/>
            </a:br>
            <a:r>
              <a:rPr lang="cs-CZ" dirty="0" smtClean="0"/>
              <a:t>	</a:t>
            </a:r>
            <a:r>
              <a:rPr lang="cs-CZ" sz="2400" dirty="0" smtClean="0"/>
              <a:t>doc</a:t>
            </a:r>
            <a:r>
              <a:rPr lang="cs-CZ" sz="2400" dirty="0"/>
              <a:t>. JUDr</a:t>
            </a:r>
            <a:r>
              <a:rPr lang="cs-CZ" sz="2400" dirty="0" smtClean="0"/>
              <a:t>. Pavel Salák jr., </a:t>
            </a:r>
            <a:r>
              <a:rPr lang="cs-CZ" sz="2400" dirty="0" err="1" smtClean="0"/>
              <a:t>Ph</a:t>
            </a:r>
            <a:r>
              <a:rPr lang="cs-CZ" sz="2400" dirty="0" smtClean="0"/>
              <a:t>. D.</a:t>
            </a:r>
            <a:endParaRPr lang="cs-CZ" sz="2400" dirty="0"/>
          </a:p>
        </p:txBody>
      </p:sp>
      <p:sp>
        <p:nvSpPr>
          <p:cNvPr id="4" name="Zástupný symbol pro zápatí 3"/>
          <p:cNvSpPr>
            <a:spLocks noGrp="1"/>
          </p:cNvSpPr>
          <p:nvPr>
            <p:ph type="ftr" sz="quarter" idx="3"/>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4"/>
          </p:nvPr>
        </p:nvSpPr>
        <p:spPr/>
        <p:txBody>
          <a:bodyPr/>
          <a:lstStyle/>
          <a:p>
            <a:fld id="{27759F06-7EA8-4E84-855E-3C5E463007BB}" type="slidenum">
              <a:rPr lang="cs-CZ" altLang="cs-CZ" smtClean="0"/>
              <a:pPr/>
              <a:t>14</a:t>
            </a:fld>
            <a:endParaRPr lang="cs-CZ" altLang="cs-CZ"/>
          </a:p>
        </p:txBody>
      </p:sp>
    </p:spTree>
    <p:extLst>
      <p:ext uri="{BB962C8B-B14F-4D97-AF65-F5344CB8AC3E}">
        <p14:creationId xmlns:p14="http://schemas.microsoft.com/office/powerpoint/2010/main" val="1852126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a:t>Zápatí prezentace</a:t>
            </a:r>
          </a:p>
        </p:txBody>
      </p:sp>
      <p:sp>
        <p:nvSpPr>
          <p:cNvPr id="5" name="Zástupný symbol pro číslo snímku 4"/>
          <p:cNvSpPr>
            <a:spLocks noGrp="1"/>
          </p:cNvSpPr>
          <p:nvPr>
            <p:ph type="sldNum" sz="quarter" idx="11"/>
          </p:nvPr>
        </p:nvSpPr>
        <p:spPr/>
        <p:txBody>
          <a:bodyPr/>
          <a:lstStyle/>
          <a:p>
            <a:fld id="{B8A06FAF-65B2-4086-97E6-03C7B8C05EED}" type="slidenum">
              <a:rPr lang="cs-CZ" altLang="cs-CZ"/>
              <a:pPr/>
              <a:t>2</a:t>
            </a:fld>
            <a:endParaRPr lang="cs-CZ" altLang="cs-CZ"/>
          </a:p>
        </p:txBody>
      </p:sp>
      <p:sp>
        <p:nvSpPr>
          <p:cNvPr id="6" name="Nadpis 5"/>
          <p:cNvSpPr>
            <a:spLocks noGrp="1"/>
          </p:cNvSpPr>
          <p:nvPr>
            <p:ph type="title"/>
          </p:nvPr>
        </p:nvSpPr>
        <p:spPr/>
        <p:txBody>
          <a:bodyPr/>
          <a:lstStyle/>
          <a:p>
            <a:r>
              <a:rPr lang="cs-CZ" dirty="0" err="1" smtClean="0"/>
              <a:t>Three</a:t>
            </a:r>
            <a:r>
              <a:rPr lang="cs-CZ" dirty="0" smtClean="0"/>
              <a:t> </a:t>
            </a:r>
            <a:r>
              <a:rPr lang="cs-CZ" dirty="0" err="1" smtClean="0"/>
              <a:t>ships</a:t>
            </a:r>
            <a:r>
              <a:rPr lang="cs-CZ" dirty="0" smtClean="0"/>
              <a:t> – </a:t>
            </a:r>
            <a:r>
              <a:rPr lang="cs-CZ" dirty="0" err="1" smtClean="0"/>
              <a:t>three</a:t>
            </a:r>
            <a:r>
              <a:rPr lang="cs-CZ" dirty="0" smtClean="0"/>
              <a:t> </a:t>
            </a:r>
            <a:r>
              <a:rPr lang="cs-CZ" dirty="0" err="1" smtClean="0"/>
              <a:t>stories</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 y="1680405"/>
            <a:ext cx="4359625" cy="2956371"/>
          </a:xfrm>
          <a:prstGeom prst="rect">
            <a:avLst/>
          </a:prstGeo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988840"/>
            <a:ext cx="4644008" cy="2089803"/>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339" y="4149080"/>
            <a:ext cx="3379217" cy="2613908"/>
          </a:xfrm>
          <a:prstGeom prst="rect">
            <a:avLst/>
          </a:prstGeom>
        </p:spPr>
      </p:pic>
      <p:sp>
        <p:nvSpPr>
          <p:cNvPr id="10" name="TextovéPole 9"/>
          <p:cNvSpPr txBox="1"/>
          <p:nvPr/>
        </p:nvSpPr>
        <p:spPr>
          <a:xfrm>
            <a:off x="539552" y="5085184"/>
            <a:ext cx="3312368" cy="830997"/>
          </a:xfrm>
          <a:prstGeom prst="rect">
            <a:avLst/>
          </a:prstGeom>
          <a:noFill/>
        </p:spPr>
        <p:txBody>
          <a:bodyPr wrap="square" rtlCol="0">
            <a:spAutoFit/>
          </a:bodyPr>
          <a:lstStyle/>
          <a:p>
            <a:pPr algn="just"/>
            <a:r>
              <a:rPr lang="cs-CZ" i="1" dirty="0" err="1"/>
              <a:t>Nuestra</a:t>
            </a:r>
            <a:r>
              <a:rPr lang="cs-CZ" i="1" dirty="0"/>
              <a:t> </a:t>
            </a:r>
            <a:r>
              <a:rPr lang="cs-CZ" i="1" dirty="0" err="1"/>
              <a:t>Señora</a:t>
            </a:r>
            <a:r>
              <a:rPr lang="cs-CZ" i="1" dirty="0"/>
              <a:t> de las </a:t>
            </a:r>
            <a:r>
              <a:rPr lang="cs-CZ" i="1" dirty="0" smtClean="0"/>
              <a:t>Mercedes </a:t>
            </a:r>
            <a:r>
              <a:rPr lang="cs-CZ" i="1" dirty="0" err="1" smtClean="0"/>
              <a:t>Franken</a:t>
            </a:r>
            <a:r>
              <a:rPr lang="cs-CZ" i="1" dirty="0" smtClean="0"/>
              <a:t>,</a:t>
            </a:r>
          </a:p>
          <a:p>
            <a:pPr algn="just"/>
            <a:r>
              <a:rPr lang="cs-CZ" i="1" dirty="0" smtClean="0"/>
              <a:t>HMAS Perth </a:t>
            </a:r>
            <a:endParaRPr lang="cs-CZ"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859059"/>
            <a:ext cx="8208912" cy="841749"/>
          </a:xfrm>
        </p:spPr>
        <p:txBody>
          <a:bodyPr/>
          <a:lstStyle/>
          <a:p>
            <a:pPr algn="ctr"/>
            <a:r>
              <a:rPr lang="cs-CZ" sz="2400" b="1" i="1" dirty="0" err="1"/>
              <a:t>Nuestra</a:t>
            </a:r>
            <a:r>
              <a:rPr lang="cs-CZ" sz="2400" b="1" i="1" dirty="0"/>
              <a:t> </a:t>
            </a:r>
            <a:r>
              <a:rPr lang="cs-CZ" sz="2400" b="1" i="1" dirty="0" err="1"/>
              <a:t>Señora</a:t>
            </a:r>
            <a:r>
              <a:rPr lang="cs-CZ" sz="2400" b="1" i="1" dirty="0"/>
              <a:t> de las Mercedes</a:t>
            </a:r>
            <a:r>
              <a:rPr lang="cs-CZ" sz="2400" dirty="0"/>
              <a:t> </a:t>
            </a:r>
            <a:r>
              <a:rPr lang="cs-CZ" sz="2400" dirty="0" smtClean="0"/>
              <a:t/>
            </a:r>
            <a:br>
              <a:rPr lang="cs-CZ" sz="2400" dirty="0" smtClean="0"/>
            </a:br>
            <a:r>
              <a:rPr lang="cs-CZ" sz="2400" dirty="0" smtClean="0"/>
              <a:t>(</a:t>
            </a:r>
            <a:r>
              <a:rPr lang="cs-CZ" sz="2400" dirty="0" err="1">
                <a:hlinkClick r:id="rId2" tooltip="Our Lady of Mercy"/>
              </a:rPr>
              <a:t>Our</a:t>
            </a:r>
            <a:r>
              <a:rPr lang="cs-CZ" sz="2400" dirty="0">
                <a:hlinkClick r:id="rId2" tooltip="Our Lady of Mercy"/>
              </a:rPr>
              <a:t> Lady </a:t>
            </a:r>
            <a:r>
              <a:rPr lang="cs-CZ" sz="2400" dirty="0" err="1">
                <a:hlinkClick r:id="rId2" tooltip="Our Lady of Mercy"/>
              </a:rPr>
              <a:t>of</a:t>
            </a:r>
            <a:r>
              <a:rPr lang="cs-CZ" sz="2400" dirty="0">
                <a:hlinkClick r:id="rId2" tooltip="Our Lady of Mercy"/>
              </a:rPr>
              <a:t> </a:t>
            </a:r>
            <a:r>
              <a:rPr lang="cs-CZ" sz="2400" dirty="0" err="1">
                <a:hlinkClick r:id="rId2" tooltip="Our Lady of Mercy"/>
              </a:rPr>
              <a:t>Mercy</a:t>
            </a:r>
            <a:r>
              <a:rPr lang="cs-CZ" sz="2400" dirty="0"/>
              <a:t> in </a:t>
            </a:r>
            <a:r>
              <a:rPr lang="cs-CZ" sz="2400" dirty="0" err="1"/>
              <a:t>English</a:t>
            </a:r>
            <a:r>
              <a:rPr lang="cs-CZ" sz="2400" dirty="0"/>
              <a:t>, a </a:t>
            </a:r>
            <a:r>
              <a:rPr lang="cs-CZ" sz="2400" dirty="0" err="1"/>
              <a:t>title</a:t>
            </a:r>
            <a:r>
              <a:rPr lang="cs-CZ" sz="2400" dirty="0"/>
              <a:t> </a:t>
            </a:r>
            <a:r>
              <a:rPr lang="cs-CZ" sz="2400" dirty="0" err="1"/>
              <a:t>of</a:t>
            </a:r>
            <a:r>
              <a:rPr lang="cs-CZ" sz="2400" dirty="0"/>
              <a:t> </a:t>
            </a:r>
            <a:r>
              <a:rPr lang="cs-CZ" sz="2400" dirty="0" err="1"/>
              <a:t>the</a:t>
            </a:r>
            <a:r>
              <a:rPr lang="cs-CZ" sz="2400" dirty="0"/>
              <a:t> </a:t>
            </a:r>
            <a:r>
              <a:rPr lang="cs-CZ" sz="2400" dirty="0" err="1"/>
              <a:t>Virgin</a:t>
            </a:r>
            <a:r>
              <a:rPr lang="cs-CZ" sz="2400" dirty="0"/>
              <a:t> Mary) </a:t>
            </a:r>
            <a:endParaRPr lang="cs-CZ" sz="2400" b="1" dirty="0"/>
          </a:p>
        </p:txBody>
      </p:sp>
      <p:sp>
        <p:nvSpPr>
          <p:cNvPr id="4" name="Zástupný symbol pro zápatí 3"/>
          <p:cNvSpPr>
            <a:spLocks noGrp="1"/>
          </p:cNvSpPr>
          <p:nvPr>
            <p:ph type="ftr" sz="quarter" idx="10"/>
          </p:nvPr>
        </p:nvSpPr>
        <p:spPr/>
        <p:txBody>
          <a:bodyPr/>
          <a:lstStyle/>
          <a:p>
            <a:r>
              <a:rPr lang="cs-CZ" altLang="cs-CZ" dirty="0" smtClean="0"/>
              <a:t>Zápatí prezentace</a:t>
            </a:r>
            <a:endParaRPr lang="cs-CZ" altLang="cs-CZ" dirty="0"/>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3</a:t>
            </a:fld>
            <a:endParaRPr lang="cs-CZ" altLang="cs-CZ"/>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779115"/>
            <a:ext cx="5976664" cy="4052926"/>
          </a:xfrm>
          <a:prstGeom prst="rect">
            <a:avLst/>
          </a:prstGeom>
        </p:spPr>
      </p:pic>
      <p:sp>
        <p:nvSpPr>
          <p:cNvPr id="9" name="TextovéPole 8"/>
          <p:cNvSpPr txBox="1"/>
          <p:nvPr/>
        </p:nvSpPr>
        <p:spPr>
          <a:xfrm>
            <a:off x="323528" y="5910348"/>
            <a:ext cx="8496944" cy="584775"/>
          </a:xfrm>
          <a:prstGeom prst="rect">
            <a:avLst/>
          </a:prstGeom>
          <a:noFill/>
        </p:spPr>
        <p:txBody>
          <a:bodyPr wrap="square" rtlCol="0">
            <a:spAutoFit/>
          </a:bodyPr>
          <a:lstStyle/>
          <a:p>
            <a:pPr algn="ctr"/>
            <a:r>
              <a:rPr lang="en-US" dirty="0" smtClean="0"/>
              <a:t>Four</a:t>
            </a:r>
            <a:r>
              <a:rPr lang="cs-CZ" dirty="0" smtClean="0"/>
              <a:t> </a:t>
            </a:r>
            <a:r>
              <a:rPr lang="en-US" dirty="0" smtClean="0"/>
              <a:t>frigates</a:t>
            </a:r>
            <a:r>
              <a:rPr lang="cs-CZ" dirty="0" smtClean="0"/>
              <a:t> </a:t>
            </a:r>
            <a:r>
              <a:rPr lang="en-US" dirty="0" smtClean="0"/>
              <a:t>capturing</a:t>
            </a:r>
            <a:r>
              <a:rPr lang="cs-CZ" dirty="0" smtClean="0"/>
              <a:t> </a:t>
            </a:r>
            <a:r>
              <a:rPr lang="en-US" dirty="0" smtClean="0"/>
              <a:t>Spanish</a:t>
            </a:r>
            <a:r>
              <a:rPr lang="cs-CZ" dirty="0" smtClean="0"/>
              <a:t> </a:t>
            </a:r>
            <a:r>
              <a:rPr lang="en-US" dirty="0" smtClean="0"/>
              <a:t>treasure</a:t>
            </a:r>
            <a:r>
              <a:rPr lang="cs-CZ" dirty="0" smtClean="0"/>
              <a:t> </a:t>
            </a:r>
            <a:r>
              <a:rPr lang="en-US" dirty="0" smtClean="0"/>
              <a:t>ships</a:t>
            </a:r>
            <a:r>
              <a:rPr lang="cs-CZ" dirty="0" smtClean="0"/>
              <a:t> </a:t>
            </a:r>
            <a:r>
              <a:rPr lang="en-US" dirty="0" smtClean="0"/>
              <a:t>(5</a:t>
            </a:r>
            <a:r>
              <a:rPr lang="cs-CZ" dirty="0" smtClean="0"/>
              <a:t>.</a:t>
            </a:r>
            <a:r>
              <a:rPr lang="en-US" dirty="0" smtClean="0"/>
              <a:t>October</a:t>
            </a:r>
            <a:r>
              <a:rPr lang="cs-CZ" dirty="0" smtClean="0"/>
              <a:t> </a:t>
            </a:r>
            <a:r>
              <a:rPr lang="en-US" dirty="0" smtClean="0"/>
              <a:t>1804)</a:t>
            </a:r>
            <a:r>
              <a:rPr lang="cs-CZ" dirty="0" smtClean="0"/>
              <a:t> </a:t>
            </a:r>
            <a:r>
              <a:rPr lang="en-US" dirty="0" smtClean="0"/>
              <a:t>by</a:t>
            </a:r>
            <a:r>
              <a:rPr lang="cs-CZ" dirty="0" smtClean="0"/>
              <a:t> </a:t>
            </a:r>
            <a:r>
              <a:rPr lang="en-US" dirty="0" err="1" smtClean="0"/>
              <a:t>Franci</a:t>
            </a:r>
            <a:r>
              <a:rPr lang="cs-CZ" dirty="0" smtClean="0"/>
              <a:t>s </a:t>
            </a:r>
            <a:r>
              <a:rPr lang="en-US" dirty="0" smtClean="0"/>
              <a:t>Sartorius,</a:t>
            </a:r>
            <a:r>
              <a:rPr lang="cs-CZ" dirty="0" smtClean="0"/>
              <a:t> </a:t>
            </a:r>
            <a:r>
              <a:rPr lang="en-US" dirty="0" smtClean="0"/>
              <a:t>National</a:t>
            </a:r>
            <a:r>
              <a:rPr lang="cs-CZ" dirty="0" smtClean="0"/>
              <a:t> </a:t>
            </a:r>
            <a:r>
              <a:rPr lang="en-US" dirty="0" smtClean="0"/>
              <a:t>Maritime</a:t>
            </a:r>
            <a:r>
              <a:rPr lang="cs-CZ" dirty="0" smtClean="0"/>
              <a:t> </a:t>
            </a:r>
            <a:r>
              <a:rPr lang="en-US" dirty="0" smtClean="0"/>
              <a:t>Museum,</a:t>
            </a:r>
            <a:r>
              <a:rPr lang="cs-CZ" dirty="0" smtClean="0"/>
              <a:t> </a:t>
            </a:r>
            <a:r>
              <a:rPr lang="en-US" dirty="0" smtClean="0"/>
              <a:t>UK</a:t>
            </a:r>
            <a:endParaRPr lang="cs-CZ" dirty="0"/>
          </a:p>
        </p:txBody>
      </p:sp>
    </p:spTree>
    <p:extLst>
      <p:ext uri="{BB962C8B-B14F-4D97-AF65-F5344CB8AC3E}">
        <p14:creationId xmlns:p14="http://schemas.microsoft.com/office/powerpoint/2010/main" val="157812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052736"/>
            <a:ext cx="8507288" cy="503237"/>
          </a:xfrm>
        </p:spPr>
        <p:txBody>
          <a:bodyPr/>
          <a:lstStyle/>
          <a:p>
            <a:pPr algn="ctr"/>
            <a:r>
              <a:rPr lang="cs-CZ" sz="2400" b="1" i="1" dirty="0" err="1"/>
              <a:t>Nuestra</a:t>
            </a:r>
            <a:r>
              <a:rPr lang="cs-CZ" sz="2400" b="1" i="1" dirty="0"/>
              <a:t> </a:t>
            </a:r>
            <a:r>
              <a:rPr lang="cs-CZ" sz="2400" b="1" i="1" dirty="0" err="1"/>
              <a:t>Señora</a:t>
            </a:r>
            <a:r>
              <a:rPr lang="cs-CZ" sz="2400" b="1" i="1" dirty="0"/>
              <a:t> de las </a:t>
            </a:r>
            <a:r>
              <a:rPr lang="cs-CZ" sz="2400" b="1" i="1" dirty="0" smtClean="0"/>
              <a:t>Mercedes Black </a:t>
            </a:r>
            <a:r>
              <a:rPr lang="cs-CZ" sz="2400" b="1" i="1" dirty="0" err="1" smtClean="0"/>
              <a:t>Swan</a:t>
            </a:r>
            <a:r>
              <a:rPr lang="cs-CZ" sz="2400" b="1" i="1" dirty="0" smtClean="0"/>
              <a:t> </a:t>
            </a:r>
            <a:r>
              <a:rPr lang="cs-CZ" sz="2400" b="1" i="1" dirty="0" err="1" smtClean="0"/>
              <a:t>project</a:t>
            </a:r>
            <a:endParaRPr lang="cs-CZ" sz="2400" b="1" dirty="0"/>
          </a:p>
        </p:txBody>
      </p:sp>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4</a:t>
            </a:fld>
            <a:endParaRPr lang="cs-CZ" altLang="cs-CZ"/>
          </a:p>
        </p:txBody>
      </p:sp>
      <p:pic>
        <p:nvPicPr>
          <p:cNvPr id="8" name="Obrázek 7" descr="https://upload.wikimedia.org/wikipedia/commons/thumb/c/cc/Monedas%2C_Nuestra_Se%C3%B1ora_de_las_Mercedes%2C_Sevilla%2C_Espa%C3%B1a%2C_2015_03.JPG/220px-Monedas%2C_Nuestra_Se%C3%B1ora_de_las_Mercedes%2C_Sevilla%2C_Espa%C3%B1a%2C_2015_03.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72816"/>
            <a:ext cx="3861234" cy="2305618"/>
          </a:xfrm>
          <a:prstGeom prst="rect">
            <a:avLst/>
          </a:prstGeom>
          <a:noFill/>
          <a:ln>
            <a:noFill/>
          </a:ln>
        </p:spPr>
      </p:pic>
      <p:sp>
        <p:nvSpPr>
          <p:cNvPr id="9" name="Obdélník 8"/>
          <p:cNvSpPr/>
          <p:nvPr/>
        </p:nvSpPr>
        <p:spPr>
          <a:xfrm>
            <a:off x="107504" y="1708146"/>
            <a:ext cx="4680520" cy="3970318"/>
          </a:xfrm>
          <a:prstGeom prst="rect">
            <a:avLst/>
          </a:prstGeom>
        </p:spPr>
        <p:txBody>
          <a:bodyPr wrap="square">
            <a:spAutoFit/>
          </a:bodyPr>
          <a:lstStyle/>
          <a:p>
            <a:pPr algn="just"/>
            <a:r>
              <a:rPr lang="cs-CZ" sz="1400" dirty="0" smtClean="0"/>
              <a:t>W</a:t>
            </a:r>
            <a:r>
              <a:rPr lang="en-US" sz="1400" dirty="0" smtClean="0"/>
              <a:t>as </a:t>
            </a:r>
            <a:r>
              <a:rPr lang="en-US" sz="1400" dirty="0"/>
              <a:t>a Spanish Navy frigate which was sunk by the British off the south coast of Portugal on 5 October 1804 during the Battle of Cape Santa Maria</a:t>
            </a:r>
            <a:r>
              <a:rPr lang="en-US" sz="1400" dirty="0" smtClean="0"/>
              <a:t>.</a:t>
            </a:r>
            <a:endParaRPr lang="cs-CZ" sz="1400" dirty="0" smtClean="0"/>
          </a:p>
          <a:p>
            <a:pPr algn="just"/>
            <a:r>
              <a:rPr lang="cs-CZ" sz="1400" dirty="0"/>
              <a:t>At </a:t>
            </a:r>
            <a:r>
              <a:rPr lang="cs-CZ" sz="1400" dirty="0" err="1"/>
              <a:t>the</a:t>
            </a:r>
            <a:r>
              <a:rPr lang="cs-CZ" sz="1400" dirty="0"/>
              <a:t> </a:t>
            </a:r>
            <a:r>
              <a:rPr lang="cs-CZ" sz="1400" dirty="0" err="1"/>
              <a:t>time</a:t>
            </a:r>
            <a:r>
              <a:rPr lang="cs-CZ" sz="1400" dirty="0"/>
              <a:t> </a:t>
            </a:r>
            <a:r>
              <a:rPr lang="cs-CZ" sz="1400" dirty="0" err="1"/>
              <a:t>of</a:t>
            </a:r>
            <a:r>
              <a:rPr lang="cs-CZ" sz="1400" dirty="0"/>
              <a:t> </a:t>
            </a:r>
            <a:r>
              <a:rPr lang="cs-CZ" sz="1400" dirty="0" err="1"/>
              <a:t>the</a:t>
            </a:r>
            <a:r>
              <a:rPr lang="cs-CZ" sz="1400" dirty="0"/>
              <a:t> naval </a:t>
            </a:r>
            <a:r>
              <a:rPr lang="cs-CZ" sz="1400" dirty="0" err="1"/>
              <a:t>action</a:t>
            </a:r>
            <a:r>
              <a:rPr lang="cs-CZ" sz="1400" dirty="0"/>
              <a:t> </a:t>
            </a:r>
            <a:r>
              <a:rPr lang="cs-CZ" sz="1400" dirty="0" err="1"/>
              <a:t>Spain</a:t>
            </a:r>
            <a:r>
              <a:rPr lang="cs-CZ" sz="1400" dirty="0"/>
              <a:t> and </a:t>
            </a:r>
            <a:r>
              <a:rPr lang="cs-CZ" sz="1400" dirty="0" err="1"/>
              <a:t>England</a:t>
            </a:r>
            <a:r>
              <a:rPr lang="cs-CZ" sz="1400" dirty="0"/>
              <a:t> </a:t>
            </a:r>
            <a:r>
              <a:rPr lang="cs-CZ" sz="1400" dirty="0" err="1"/>
              <a:t>were</a:t>
            </a:r>
            <a:r>
              <a:rPr lang="cs-CZ" sz="1400" dirty="0"/>
              <a:t> </a:t>
            </a:r>
            <a:r>
              <a:rPr lang="cs-CZ" sz="1400" dirty="0" err="1"/>
              <a:t>at</a:t>
            </a:r>
            <a:r>
              <a:rPr lang="cs-CZ" sz="1400" dirty="0"/>
              <a:t> </a:t>
            </a:r>
            <a:r>
              <a:rPr lang="cs-CZ" sz="1400" dirty="0" err="1"/>
              <a:t>peace</a:t>
            </a:r>
            <a:r>
              <a:rPr lang="cs-CZ" sz="1400" dirty="0"/>
              <a:t> </a:t>
            </a:r>
            <a:r>
              <a:rPr lang="cs-CZ" sz="1400" dirty="0" err="1"/>
              <a:t>with</a:t>
            </a:r>
            <a:r>
              <a:rPr lang="cs-CZ" sz="1400" dirty="0"/>
              <a:t> </a:t>
            </a:r>
            <a:r>
              <a:rPr lang="cs-CZ" sz="1400" dirty="0" err="1"/>
              <a:t>each</a:t>
            </a:r>
            <a:r>
              <a:rPr lang="cs-CZ" sz="1400" dirty="0"/>
              <a:t> </a:t>
            </a:r>
            <a:r>
              <a:rPr lang="cs-CZ" sz="1400" dirty="0" err="1"/>
              <a:t>other</a:t>
            </a:r>
            <a:r>
              <a:rPr lang="cs-CZ" sz="1400" dirty="0"/>
              <a:t>.</a:t>
            </a:r>
          </a:p>
          <a:p>
            <a:pPr algn="just"/>
            <a:endParaRPr lang="cs-CZ" sz="1400" dirty="0" smtClean="0"/>
          </a:p>
          <a:p>
            <a:pPr algn="just"/>
            <a:r>
              <a:rPr lang="en-US" sz="1400" dirty="0"/>
              <a:t>A single shot from HMS </a:t>
            </a:r>
            <a:r>
              <a:rPr lang="en-US" sz="1400" dirty="0" err="1"/>
              <a:t>Amphion</a:t>
            </a:r>
            <a:r>
              <a:rPr lang="en-US" sz="1400" dirty="0"/>
              <a:t>, commanded by Samuel Sutton, hit the ship's magazine, causing an explosion that sank the ship.</a:t>
            </a:r>
          </a:p>
          <a:p>
            <a:pPr algn="just"/>
            <a:r>
              <a:rPr lang="en-US" sz="1400" dirty="0"/>
              <a:t>250 Spanish crewmen were lost, and 51 survivors were rescued from the sea and taken as prisoner. The other three vessels were interned in Britain. Her wreck has been compared with that of USS Arizona at Pearl Harbor</a:t>
            </a:r>
          </a:p>
          <a:p>
            <a:pPr algn="just"/>
            <a:endParaRPr lang="cs-CZ" sz="1400" dirty="0" smtClean="0"/>
          </a:p>
          <a:p>
            <a:pPr algn="just"/>
            <a:endParaRPr lang="cs-CZ" sz="1400" dirty="0" smtClean="0"/>
          </a:p>
          <a:p>
            <a:pPr algn="just"/>
            <a:r>
              <a:rPr lang="cs-CZ" sz="1400" dirty="0" err="1"/>
              <a:t>The</a:t>
            </a:r>
            <a:r>
              <a:rPr lang="cs-CZ" sz="1400" dirty="0"/>
              <a:t> </a:t>
            </a:r>
            <a:r>
              <a:rPr lang="cs-CZ" sz="1400" dirty="0" err="1"/>
              <a:t>Spanish</a:t>
            </a:r>
            <a:r>
              <a:rPr lang="cs-CZ" sz="1400" dirty="0"/>
              <a:t> </a:t>
            </a:r>
            <a:r>
              <a:rPr lang="cs-CZ" sz="1400" dirty="0" err="1"/>
              <a:t>frigate</a:t>
            </a:r>
            <a:r>
              <a:rPr lang="cs-CZ" sz="1400" dirty="0"/>
              <a:t> </a:t>
            </a:r>
            <a:r>
              <a:rPr lang="cs-CZ" sz="1400" dirty="0" err="1"/>
              <a:t>was</a:t>
            </a:r>
            <a:r>
              <a:rPr lang="cs-CZ" sz="1400" dirty="0"/>
              <a:t> part </a:t>
            </a:r>
            <a:r>
              <a:rPr lang="cs-CZ" sz="1400" dirty="0" err="1"/>
              <a:t>of</a:t>
            </a:r>
            <a:r>
              <a:rPr lang="cs-CZ" sz="1400" dirty="0"/>
              <a:t> a </a:t>
            </a:r>
            <a:r>
              <a:rPr lang="cs-CZ" sz="1400" dirty="0" err="1"/>
              <a:t>small</a:t>
            </a:r>
            <a:r>
              <a:rPr lang="cs-CZ" sz="1400" dirty="0"/>
              <a:t> </a:t>
            </a:r>
            <a:r>
              <a:rPr lang="cs-CZ" sz="1400" dirty="0" err="1"/>
              <a:t>flotilla</a:t>
            </a:r>
            <a:r>
              <a:rPr lang="cs-CZ" sz="1400" dirty="0"/>
              <a:t> </a:t>
            </a:r>
            <a:r>
              <a:rPr lang="cs-CZ" sz="1400" dirty="0" err="1"/>
              <a:t>sailing</a:t>
            </a:r>
            <a:r>
              <a:rPr lang="cs-CZ" sz="1400" dirty="0"/>
              <a:t> </a:t>
            </a:r>
            <a:r>
              <a:rPr lang="cs-CZ" sz="1400" dirty="0" err="1"/>
              <a:t>from</a:t>
            </a:r>
            <a:r>
              <a:rPr lang="cs-CZ" sz="1400" dirty="0"/>
              <a:t> Montevideo (Uruguay) to </a:t>
            </a:r>
            <a:r>
              <a:rPr lang="cs-CZ" sz="1400" dirty="0" err="1"/>
              <a:t>Cadiz</a:t>
            </a:r>
            <a:r>
              <a:rPr lang="cs-CZ" sz="1400" dirty="0"/>
              <a:t>(</a:t>
            </a:r>
            <a:r>
              <a:rPr lang="cs-CZ" sz="1400" dirty="0" err="1"/>
              <a:t>Andalusia</a:t>
            </a:r>
            <a:r>
              <a:rPr lang="cs-CZ" sz="1400" dirty="0"/>
              <a:t>, </a:t>
            </a:r>
            <a:r>
              <a:rPr lang="cs-CZ" sz="1400" dirty="0" err="1"/>
              <a:t>Spain</a:t>
            </a:r>
            <a:r>
              <a:rPr lang="cs-CZ" sz="1400" dirty="0"/>
              <a:t>), </a:t>
            </a:r>
            <a:r>
              <a:rPr lang="cs-CZ" sz="1400" dirty="0" err="1"/>
              <a:t>transporting</a:t>
            </a:r>
            <a:r>
              <a:rPr lang="cs-CZ" sz="1400" dirty="0"/>
              <a:t> </a:t>
            </a:r>
            <a:r>
              <a:rPr lang="cs-CZ" sz="1400" dirty="0" err="1"/>
              <a:t>silver</a:t>
            </a:r>
            <a:r>
              <a:rPr lang="cs-CZ" sz="1400" dirty="0"/>
              <a:t>, </a:t>
            </a:r>
            <a:r>
              <a:rPr lang="cs-CZ" sz="1400" dirty="0" err="1"/>
              <a:t>gold</a:t>
            </a:r>
            <a:r>
              <a:rPr lang="cs-CZ" sz="1400" dirty="0"/>
              <a:t>, </a:t>
            </a:r>
            <a:r>
              <a:rPr lang="cs-CZ" sz="1400" dirty="0" err="1"/>
              <a:t>vicuna</a:t>
            </a:r>
            <a:r>
              <a:rPr lang="cs-CZ" sz="1400" dirty="0"/>
              <a:t>, </a:t>
            </a:r>
            <a:r>
              <a:rPr lang="cs-CZ" sz="1400" dirty="0" err="1"/>
              <a:t>cinnamon</a:t>
            </a:r>
            <a:r>
              <a:rPr lang="cs-CZ" sz="1400" dirty="0"/>
              <a:t> and </a:t>
            </a:r>
            <a:r>
              <a:rPr lang="cs-CZ" sz="1400" dirty="0" err="1"/>
              <a:t>quinoa</a:t>
            </a:r>
            <a:r>
              <a:rPr lang="cs-CZ" sz="1400" dirty="0"/>
              <a:t>. </a:t>
            </a:r>
          </a:p>
        </p:txBody>
      </p:sp>
    </p:spTree>
    <p:extLst>
      <p:ext uri="{BB962C8B-B14F-4D97-AF65-F5344CB8AC3E}">
        <p14:creationId xmlns:p14="http://schemas.microsoft.com/office/powerpoint/2010/main" val="1316989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25538"/>
            <a:ext cx="8219256" cy="503237"/>
          </a:xfrm>
        </p:spPr>
        <p:txBody>
          <a:bodyPr/>
          <a:lstStyle/>
          <a:p>
            <a:pPr algn="ctr"/>
            <a:r>
              <a:rPr lang="cs-CZ" b="1" i="1" dirty="0"/>
              <a:t>Black </a:t>
            </a:r>
            <a:r>
              <a:rPr lang="cs-CZ" b="1" i="1" dirty="0" err="1"/>
              <a:t>Swan</a:t>
            </a:r>
            <a:r>
              <a:rPr lang="cs-CZ" b="1" i="1" dirty="0"/>
              <a:t> </a:t>
            </a:r>
            <a:r>
              <a:rPr lang="cs-CZ" b="1" i="1" dirty="0" err="1"/>
              <a:t>project</a:t>
            </a:r>
            <a:endParaRPr lang="cs-CZ" dirty="0"/>
          </a:p>
        </p:txBody>
      </p:sp>
      <p:sp>
        <p:nvSpPr>
          <p:cNvPr id="3" name="Zástupný symbol pro obsah 2"/>
          <p:cNvSpPr>
            <a:spLocks noGrp="1"/>
          </p:cNvSpPr>
          <p:nvPr>
            <p:ph idx="1"/>
          </p:nvPr>
        </p:nvSpPr>
        <p:spPr>
          <a:xfrm>
            <a:off x="107504" y="1700807"/>
            <a:ext cx="8928992" cy="4741267"/>
          </a:xfrm>
        </p:spPr>
        <p:txBody>
          <a:bodyPr/>
          <a:lstStyle/>
          <a:p>
            <a:pPr algn="just"/>
            <a:r>
              <a:rPr lang="en-US" sz="1400" dirty="0"/>
              <a:t>The Black Swan Project is the project name given by Odyssey Marine Exploration for its discovery and recovery of an estimated US$500 million (£314 million) worth of silver and gold coins from the ocean floor. Initially Odyssey kept the origin of the treasure confidential</a:t>
            </a:r>
            <a:r>
              <a:rPr lang="en-US" sz="1400" dirty="0" smtClean="0"/>
              <a:t>.</a:t>
            </a:r>
            <a:endParaRPr lang="cs-CZ" sz="1400" dirty="0" smtClean="0"/>
          </a:p>
          <a:p>
            <a:pPr algn="just"/>
            <a:r>
              <a:rPr lang="en-US" sz="1400" dirty="0"/>
              <a:t>Knowledge of the recovery became public on May 18, 2007 when the company flew 17 </a:t>
            </a:r>
            <a:r>
              <a:rPr lang="en-US" sz="1400" dirty="0" smtClean="0"/>
              <a:t>tons </a:t>
            </a:r>
            <a:r>
              <a:rPr lang="en-US" sz="1400" dirty="0"/>
              <a:t>of coins, mostly silver, from Gibraltar to a secure location of unknown address in Florida, USA. The company did not release the type, date, or nationality of the coins, while a rumor attributed it to the Merchant Royal, which sank </a:t>
            </a:r>
            <a:r>
              <a:rPr lang="en-US" sz="1400" dirty="0" smtClean="0"/>
              <a:t>near </a:t>
            </a:r>
            <a:r>
              <a:rPr lang="en-US" sz="1400" dirty="0"/>
              <a:t>Land's End in </a:t>
            </a:r>
            <a:r>
              <a:rPr lang="en-US" sz="1400" dirty="0" smtClean="0"/>
              <a:t>1641</a:t>
            </a:r>
            <a:r>
              <a:rPr lang="cs-CZ" sz="1400" dirty="0" smtClean="0"/>
              <a:t>.</a:t>
            </a:r>
            <a:r>
              <a:rPr lang="en-US" sz="1400" dirty="0"/>
              <a:t> </a:t>
            </a:r>
            <a:endParaRPr lang="cs-CZ" sz="1400" dirty="0" smtClean="0"/>
          </a:p>
          <a:p>
            <a:pPr algn="just"/>
            <a:r>
              <a:rPr lang="en-US" sz="1400" dirty="0" smtClean="0"/>
              <a:t>Salvage </a:t>
            </a:r>
            <a:r>
              <a:rPr lang="en-US" sz="1400" dirty="0"/>
              <a:t>law in international </a:t>
            </a:r>
            <a:r>
              <a:rPr lang="en-US" sz="1400" dirty="0" smtClean="0"/>
              <a:t>waters</a:t>
            </a:r>
            <a:r>
              <a:rPr lang="cs-CZ" sz="1400" dirty="0" smtClean="0"/>
              <a:t> -</a:t>
            </a:r>
            <a:r>
              <a:rPr lang="en-US" sz="1400" dirty="0" smtClean="0"/>
              <a:t> </a:t>
            </a:r>
            <a:r>
              <a:rPr lang="en-US" sz="1400" dirty="0"/>
              <a:t>could award 90% of recovered treasure to the salvage </a:t>
            </a:r>
            <a:r>
              <a:rPr lang="en-US" sz="1400" dirty="0" smtClean="0"/>
              <a:t>firm</a:t>
            </a:r>
            <a:r>
              <a:rPr lang="cs-CZ" sz="1400" dirty="0" smtClean="0"/>
              <a:t> x </a:t>
            </a:r>
            <a:r>
              <a:rPr lang="en-US" sz="1400" dirty="0" smtClean="0"/>
              <a:t>Spain </a:t>
            </a:r>
            <a:r>
              <a:rPr lang="en-US" sz="1400" dirty="0"/>
              <a:t>claimed the entire ownership of the wreck and cargo, saying that it would pay no salvage award at all for the recovery because the cargo of the Mercedes would be protected by sovereign immunity, which supersedes admiralty law</a:t>
            </a:r>
            <a:endParaRPr lang="cs-CZ" sz="1400" dirty="0" smtClean="0"/>
          </a:p>
          <a:p>
            <a:pPr algn="just"/>
            <a:r>
              <a:rPr lang="en-US" sz="1400" dirty="0"/>
              <a:t>Odyssey was sued by the Spanish government in U.S. courts, which eventually ordered the treasure to be returned to Spain. Odyssey pursued all legal avenues, even taking the case to the U.S. Supreme Court and losing. On February 27, 2012 the ship's treasure was flown back to Spain where the coins and other artifacts from the </a:t>
            </a:r>
            <a:r>
              <a:rPr lang="en-US" sz="1400" dirty="0" smtClean="0"/>
              <a:t>shipwreck </a:t>
            </a:r>
            <a:r>
              <a:rPr lang="en-US" sz="1400" dirty="0"/>
              <a:t>are now exhibited in public museums. In 2015 a U.S. district court ordered Odyssey to pay Spain $1 million for "bad faith and abusive </a:t>
            </a:r>
            <a:r>
              <a:rPr lang="en-US" sz="1400" dirty="0" smtClean="0"/>
              <a:t>litigation</a:t>
            </a:r>
            <a:r>
              <a:rPr lang="cs-CZ" sz="1400" dirty="0" smtClean="0"/>
              <a:t>.</a:t>
            </a:r>
          </a:p>
          <a:p>
            <a:pPr algn="just"/>
            <a:r>
              <a:rPr lang="en-US" sz="1400" dirty="0" smtClean="0"/>
              <a:t>The </a:t>
            </a:r>
            <a:r>
              <a:rPr lang="en-US" sz="1400" dirty="0"/>
              <a:t>Court's decision rested mainly on its interpretation of the Foreign Sovereign Immunities Act (FSIA) and on the principle of comity. It said, "We do not hold the recovered [treasure] is ultimately Spanish property. Rather, we merely hold the sovereign immunity owed the shipwreck of the Mercedes also applies to any cargo the Mercedes was carrying when it sank</a:t>
            </a:r>
            <a:r>
              <a:rPr lang="en-US" sz="1400" dirty="0" smtClean="0"/>
              <a:t>.</a:t>
            </a:r>
            <a:r>
              <a:rPr lang="cs-CZ" sz="1400" dirty="0" smtClean="0"/>
              <a:t>“</a:t>
            </a:r>
          </a:p>
          <a:p>
            <a:pPr algn="just"/>
            <a:endParaRPr lang="cs-CZ" sz="1400" dirty="0" smtClean="0"/>
          </a:p>
          <a:p>
            <a:pPr algn="just"/>
            <a:endParaRPr lang="cs-CZ" sz="1400" dirty="0" smtClean="0"/>
          </a:p>
        </p:txBody>
      </p:sp>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5</a:t>
            </a:fld>
            <a:endParaRPr lang="cs-CZ" altLang="cs-CZ"/>
          </a:p>
        </p:txBody>
      </p:sp>
    </p:spTree>
    <p:extLst>
      <p:ext uri="{BB962C8B-B14F-4D97-AF65-F5344CB8AC3E}">
        <p14:creationId xmlns:p14="http://schemas.microsoft.com/office/powerpoint/2010/main" val="2506115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3" y="908721"/>
            <a:ext cx="8507287" cy="720079"/>
          </a:xfrm>
        </p:spPr>
        <p:txBody>
          <a:bodyPr/>
          <a:lstStyle/>
          <a:p>
            <a:pPr algn="ctr"/>
            <a:r>
              <a:rPr lang="cs-CZ" sz="2400" b="1" dirty="0" smtClean="0"/>
              <a:t>Case </a:t>
            </a:r>
            <a:r>
              <a:rPr lang="cs-CZ" sz="2400" b="1" dirty="0" err="1" smtClean="0"/>
              <a:t>Franken</a:t>
            </a:r>
            <a:endParaRPr lang="cs-CZ" sz="2400" b="1" dirty="0"/>
          </a:p>
        </p:txBody>
      </p:sp>
      <p:sp>
        <p:nvSpPr>
          <p:cNvPr id="3" name="Zástupný symbol pro obsah 2"/>
          <p:cNvSpPr>
            <a:spLocks noGrp="1"/>
          </p:cNvSpPr>
          <p:nvPr>
            <p:ph idx="1"/>
          </p:nvPr>
        </p:nvSpPr>
        <p:spPr>
          <a:xfrm>
            <a:off x="179512" y="1268760"/>
            <a:ext cx="3528391" cy="5112568"/>
          </a:xfrm>
        </p:spPr>
        <p:txBody>
          <a:bodyPr/>
          <a:lstStyle/>
          <a:p>
            <a:pPr marL="0" indent="0" algn="just">
              <a:buNone/>
            </a:pPr>
            <a:r>
              <a:rPr lang="cs-CZ" sz="1600" dirty="0" err="1" smtClean="0">
                <a:latin typeface="Arial" panose="020B0604020202020204" pitchFamily="34" charset="0"/>
                <a:cs typeface="Arial" panose="020B0604020202020204" pitchFamily="34" charset="0"/>
              </a:rPr>
              <a:t>German</a:t>
            </a:r>
            <a:r>
              <a:rPr lang="cs-CZ" sz="1600" dirty="0" smtClean="0">
                <a:latin typeface="Arial" panose="020B0604020202020204" pitchFamily="34" charset="0"/>
                <a:cs typeface="Arial" panose="020B0604020202020204" pitchFamily="34" charset="0"/>
              </a:rPr>
              <a:t> tanker </a:t>
            </a:r>
            <a:r>
              <a:rPr lang="cs-CZ" sz="1600" dirty="0" err="1" smtClean="0">
                <a:latin typeface="Arial" panose="020B0604020202020204" pitchFamily="34" charset="0"/>
                <a:cs typeface="Arial" panose="020B0604020202020204" pitchFamily="34" charset="0"/>
              </a:rPr>
              <a:t>used</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during</a:t>
            </a:r>
            <a:r>
              <a:rPr lang="cs-CZ" sz="1600" dirty="0" smtClean="0">
                <a:latin typeface="Arial" panose="020B0604020202020204" pitchFamily="34" charset="0"/>
                <a:cs typeface="Arial" panose="020B0604020202020204" pitchFamily="34" charset="0"/>
              </a:rPr>
              <a:t> WW2</a:t>
            </a:r>
          </a:p>
          <a:p>
            <a:pPr marL="0" indent="0" algn="just">
              <a:buNone/>
            </a:pPr>
            <a:endParaRPr lang="cs-CZ" sz="1600" dirty="0" smtClean="0">
              <a:latin typeface="Arial" panose="020B0604020202020204" pitchFamily="34" charset="0"/>
              <a:cs typeface="Arial" panose="020B0604020202020204" pitchFamily="34" charset="0"/>
            </a:endParaRPr>
          </a:p>
          <a:p>
            <a:pPr marL="0" indent="0" algn="just">
              <a:buNone/>
            </a:pPr>
            <a:r>
              <a:rPr lang="cs-CZ" sz="1600" dirty="0" err="1" smtClean="0">
                <a:latin typeface="Arial" panose="020B0604020202020204" pitchFamily="34" charset="0"/>
                <a:cs typeface="Arial" panose="020B0604020202020204" pitchFamily="34" charset="0"/>
              </a:rPr>
              <a:t>Sunk</a:t>
            </a:r>
            <a:r>
              <a:rPr lang="cs-CZ" sz="1600" dirty="0" smtClean="0">
                <a:latin typeface="Arial" panose="020B0604020202020204" pitchFamily="34" charset="0"/>
                <a:cs typeface="Arial" panose="020B0604020202020204" pitchFamily="34" charset="0"/>
              </a:rPr>
              <a:t> on </a:t>
            </a:r>
            <a:r>
              <a:rPr lang="cs-CZ" sz="1600" dirty="0">
                <a:latin typeface="Arial" panose="020B0604020202020204" pitchFamily="34" charset="0"/>
                <a:cs typeface="Arial" panose="020B0604020202020204" pitchFamily="34" charset="0"/>
              </a:rPr>
              <a:t>8</a:t>
            </a:r>
            <a:r>
              <a:rPr lang="cs-CZ" sz="1600" dirty="0" smtClean="0">
                <a:latin typeface="Arial" panose="020B0604020202020204" pitchFamily="34" charset="0"/>
                <a:cs typeface="Arial" panose="020B0604020202020204" pitchFamily="34" charset="0"/>
              </a:rPr>
              <a:t>th </a:t>
            </a:r>
            <a:r>
              <a:rPr lang="cs-CZ" sz="1600" dirty="0" err="1">
                <a:latin typeface="Arial" panose="020B0604020202020204" pitchFamily="34" charset="0"/>
                <a:cs typeface="Arial" panose="020B0604020202020204" pitchFamily="34" charset="0"/>
              </a:rPr>
              <a:t>A</a:t>
            </a:r>
            <a:r>
              <a:rPr lang="cs-CZ" sz="1600" dirty="0" err="1" smtClean="0">
                <a:latin typeface="Arial" panose="020B0604020202020204" pitchFamily="34" charset="0"/>
                <a:cs typeface="Arial" panose="020B0604020202020204" pitchFamily="34" charset="0"/>
              </a:rPr>
              <a:t>pril</a:t>
            </a:r>
            <a:r>
              <a:rPr lang="cs-CZ" sz="1600" dirty="0" smtClean="0">
                <a:latin typeface="Arial" panose="020B0604020202020204" pitchFamily="34" charset="0"/>
                <a:cs typeface="Arial" panose="020B0604020202020204" pitchFamily="34" charset="0"/>
              </a:rPr>
              <a:t> 1945 </a:t>
            </a:r>
            <a:r>
              <a:rPr lang="cs-CZ" sz="1600" dirty="0" err="1" smtClean="0">
                <a:latin typeface="Arial" panose="020B0604020202020204" pitchFamily="34" charset="0"/>
                <a:cs typeface="Arial" panose="020B0604020202020204" pitchFamily="34" charset="0"/>
              </a:rPr>
              <a:t>near</a:t>
            </a:r>
            <a:r>
              <a:rPr lang="cs-CZ" sz="1600" dirty="0" smtClean="0">
                <a:latin typeface="Arial" panose="020B0604020202020204" pitchFamily="34" charset="0"/>
                <a:cs typeface="Arial" panose="020B0604020202020204" pitchFamily="34" charset="0"/>
              </a:rPr>
              <a:t> Danzig (</a:t>
            </a:r>
            <a:r>
              <a:rPr lang="cs-CZ" sz="1600" dirty="0" err="1" smtClean="0">
                <a:latin typeface="Arial" panose="020B0604020202020204" pitchFamily="34" charset="0"/>
                <a:cs typeface="Arial" panose="020B0604020202020204" pitchFamily="34" charset="0"/>
              </a:rPr>
              <a:t>Gdansk</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Poland</a:t>
            </a:r>
            <a:r>
              <a:rPr lang="cs-CZ" sz="1600" dirty="0" smtClean="0">
                <a:latin typeface="Arial" panose="020B0604020202020204" pitchFamily="34" charset="0"/>
                <a:cs typeface="Arial" panose="020B0604020202020204" pitchFamily="34" charset="0"/>
              </a:rPr>
              <a:t>) by </a:t>
            </a:r>
            <a:r>
              <a:rPr lang="cs-CZ" sz="1600" dirty="0" err="1">
                <a:latin typeface="Arial" panose="020B0604020202020204" pitchFamily="34" charset="0"/>
                <a:cs typeface="Arial" panose="020B0604020202020204" pitchFamily="34" charset="0"/>
              </a:rPr>
              <a:t>S</a:t>
            </a:r>
            <a:r>
              <a:rPr lang="cs-CZ" sz="1600" dirty="0" err="1" smtClean="0">
                <a:latin typeface="Arial" panose="020B0604020202020204" pitchFamily="34" charset="0"/>
                <a:cs typeface="Arial" panose="020B0604020202020204" pitchFamily="34" charset="0"/>
              </a:rPr>
              <a:t>oviet</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submarine</a:t>
            </a:r>
            <a:endParaRPr lang="cs-CZ" sz="1600" dirty="0" smtClean="0">
              <a:latin typeface="Arial" panose="020B0604020202020204" pitchFamily="34" charset="0"/>
              <a:cs typeface="Arial" panose="020B0604020202020204" pitchFamily="34" charset="0"/>
            </a:endParaRPr>
          </a:p>
          <a:p>
            <a:pPr marL="0" indent="0" algn="just">
              <a:buNone/>
            </a:pPr>
            <a:r>
              <a:rPr lang="cs-CZ" sz="1600" dirty="0" err="1" smtClean="0">
                <a:latin typeface="Arial" panose="020B0604020202020204" pitchFamily="34" charset="0"/>
                <a:cs typeface="Arial" panose="020B0604020202020204" pitchFamily="34" charset="0"/>
              </a:rPr>
              <a:t>Cargo</a:t>
            </a:r>
            <a:r>
              <a:rPr lang="cs-CZ" sz="1600" dirty="0" smtClean="0">
                <a:latin typeface="Arial" panose="020B0604020202020204" pitchFamily="34" charset="0"/>
                <a:cs typeface="Arial" panose="020B0604020202020204" pitchFamily="34" charset="0"/>
              </a:rPr>
              <a:t>: cca 10.000 </a:t>
            </a:r>
            <a:r>
              <a:rPr lang="cs-CZ" sz="1600" dirty="0" err="1" smtClean="0">
                <a:latin typeface="Arial" panose="020B0604020202020204" pitchFamily="34" charset="0"/>
                <a:cs typeface="Arial" panose="020B0604020202020204" pitchFamily="34" charset="0"/>
              </a:rPr>
              <a:t>tons</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of</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petrol</a:t>
            </a:r>
            <a:r>
              <a:rPr lang="cs-CZ" sz="1600" dirty="0" smtClean="0">
                <a:latin typeface="Arial" panose="020B0604020202020204" pitchFamily="34" charset="0"/>
                <a:cs typeface="Arial" panose="020B0604020202020204" pitchFamily="34" charset="0"/>
              </a:rPr>
              <a:t> (60% </a:t>
            </a:r>
            <a:r>
              <a:rPr lang="cs-CZ" sz="1600" dirty="0" err="1" smtClean="0">
                <a:latin typeface="Arial" panose="020B0604020202020204" pitchFamily="34" charset="0"/>
                <a:cs typeface="Arial" panose="020B0604020202020204" pitchFamily="34" charset="0"/>
              </a:rPr>
              <a:t>still</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there</a:t>
            </a:r>
            <a:r>
              <a:rPr lang="cs-CZ" sz="1600" dirty="0" smtClean="0">
                <a:latin typeface="Arial" panose="020B0604020202020204" pitchFamily="34" charset="0"/>
                <a:cs typeface="Arial" panose="020B0604020202020204" pitchFamily="34" charset="0"/>
              </a:rPr>
              <a:t> – </a:t>
            </a:r>
            <a:r>
              <a:rPr lang="cs-CZ" sz="1600" dirty="0">
                <a:latin typeface="Arial" panose="020B0604020202020204" pitchFamily="34" charset="0"/>
                <a:cs typeface="Arial" panose="020B0604020202020204" pitchFamily="34" charset="0"/>
              </a:rPr>
              <a:t>cca 3136 m³ </a:t>
            </a:r>
            <a:r>
              <a:rPr lang="cs-CZ" sz="1600" dirty="0" err="1" smtClean="0">
                <a:latin typeface="Arial" panose="020B0604020202020204" pitchFamily="34" charset="0"/>
                <a:cs typeface="Arial" panose="020B0604020202020204" pitchFamily="34" charset="0"/>
              </a:rPr>
              <a:t>petrol</a:t>
            </a:r>
            <a:r>
              <a:rPr lang="cs-CZ" sz="1600" dirty="0" smtClean="0">
                <a:latin typeface="Arial" panose="020B0604020202020204" pitchFamily="34" charset="0"/>
                <a:cs typeface="Arial" panose="020B0604020202020204" pitchFamily="34" charset="0"/>
              </a:rPr>
              <a:t>)</a:t>
            </a:r>
          </a:p>
          <a:p>
            <a:pPr marL="0" indent="0" algn="just">
              <a:buNone/>
            </a:pPr>
            <a:endParaRPr lang="cs-CZ" sz="1600" dirty="0" smtClean="0">
              <a:latin typeface="Arial" panose="020B0604020202020204" pitchFamily="34" charset="0"/>
              <a:cs typeface="Arial" panose="020B0604020202020204" pitchFamily="34" charset="0"/>
            </a:endParaRPr>
          </a:p>
          <a:p>
            <a:pPr marL="0" indent="0" algn="just">
              <a:buNone/>
            </a:pPr>
            <a:r>
              <a:rPr lang="cs-CZ" sz="1600" dirty="0" err="1" smtClean="0">
                <a:latin typeface="Arial" panose="020B0604020202020204" pitchFamily="34" charset="0"/>
                <a:cs typeface="Arial" panose="020B0604020202020204" pitchFamily="34" charset="0"/>
              </a:rPr>
              <a:t>German</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ship</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sunk</a:t>
            </a:r>
            <a:r>
              <a:rPr lang="cs-CZ" sz="1600" dirty="0" smtClean="0">
                <a:latin typeface="Arial" panose="020B0604020202020204" pitchFamily="34" charset="0"/>
                <a:cs typeface="Arial" panose="020B0604020202020204" pitchFamily="34" charset="0"/>
              </a:rPr>
              <a:t> by a </a:t>
            </a:r>
            <a:r>
              <a:rPr lang="cs-CZ" sz="1600" dirty="0" err="1" smtClean="0">
                <a:latin typeface="Arial" panose="020B0604020202020204" pitchFamily="34" charset="0"/>
                <a:cs typeface="Arial" panose="020B0604020202020204" pitchFamily="34" charset="0"/>
              </a:rPr>
              <a:t>soviet</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submarine</a:t>
            </a:r>
            <a:r>
              <a:rPr lang="cs-CZ" sz="1600" dirty="0" smtClean="0">
                <a:latin typeface="Arial" panose="020B0604020202020204" pitchFamily="34" charset="0"/>
                <a:cs typeface="Arial" panose="020B0604020202020204" pitchFamily="34" charset="0"/>
              </a:rPr>
              <a:t> in (</a:t>
            </a:r>
            <a:r>
              <a:rPr lang="cs-CZ" sz="1600" dirty="0" err="1" smtClean="0">
                <a:latin typeface="Arial" panose="020B0604020202020204" pitchFamily="34" charset="0"/>
                <a:cs typeface="Arial" panose="020B0604020202020204" pitchFamily="34" charset="0"/>
              </a:rPr>
              <a:t>today</a:t>
            </a:r>
            <a:r>
              <a:rPr lang="cs-CZ" sz="1600" dirty="0" smtClean="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P</a:t>
            </a:r>
            <a:r>
              <a:rPr lang="cs-CZ" sz="1600" dirty="0" err="1" smtClean="0">
                <a:latin typeface="Arial" panose="020B0604020202020204" pitchFamily="34" charset="0"/>
                <a:cs typeface="Arial" panose="020B0604020202020204" pitchFamily="34" charset="0"/>
              </a:rPr>
              <a:t>olish</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teritorial</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water</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is</a:t>
            </a:r>
            <a:r>
              <a:rPr lang="cs-CZ" sz="1600" dirty="0" smtClean="0">
                <a:latin typeface="Arial" panose="020B0604020202020204" pitchFamily="34" charset="0"/>
                <a:cs typeface="Arial" panose="020B0604020202020204" pitchFamily="34" charset="0"/>
              </a:rPr>
              <a:t> – POLISH PROBLEM</a:t>
            </a:r>
          </a:p>
          <a:p>
            <a:pPr marL="0" indent="0" algn="just">
              <a:buNone/>
            </a:pPr>
            <a:endParaRPr lang="cs-CZ" sz="1600" dirty="0">
              <a:latin typeface="Arial" panose="020B0604020202020204" pitchFamily="34" charset="0"/>
              <a:cs typeface="Arial" panose="020B0604020202020204" pitchFamily="34" charset="0"/>
            </a:endParaRPr>
          </a:p>
          <a:p>
            <a:pPr marL="0" indent="0" algn="just">
              <a:buNone/>
            </a:pPr>
            <a:r>
              <a:rPr lang="cs-CZ" sz="1600" dirty="0" err="1" smtClean="0">
                <a:latin typeface="Arial" panose="020B0604020202020204" pitchFamily="34" charset="0"/>
                <a:cs typeface="Arial" panose="020B0604020202020204" pitchFamily="34" charset="0"/>
              </a:rPr>
              <a:t>German</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position</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we</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can</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help</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you</a:t>
            </a:r>
            <a:r>
              <a:rPr lang="cs-CZ" sz="1600" dirty="0" smtClean="0">
                <a:latin typeface="Arial" panose="020B0604020202020204" pitchFamily="34" charset="0"/>
                <a:cs typeface="Arial" panose="020B0604020202020204" pitchFamily="34" charset="0"/>
              </a:rPr>
              <a:t> but </a:t>
            </a:r>
            <a:r>
              <a:rPr lang="cs-CZ" sz="1600" dirty="0" err="1" smtClean="0">
                <a:latin typeface="Arial" panose="020B0604020202020204" pitchFamily="34" charset="0"/>
                <a:cs typeface="Arial" panose="020B0604020202020204" pitchFamily="34" charset="0"/>
              </a:rPr>
              <a:t>through</a:t>
            </a:r>
            <a:r>
              <a:rPr lang="cs-CZ" sz="1600" dirty="0" smtClean="0">
                <a:latin typeface="Arial" panose="020B0604020202020204" pitchFamily="34" charset="0"/>
                <a:cs typeface="Arial" panose="020B0604020202020204" pitchFamily="34" charset="0"/>
              </a:rPr>
              <a:t> EU not as </a:t>
            </a:r>
            <a:r>
              <a:rPr lang="cs-CZ" sz="1600" dirty="0" err="1" smtClean="0">
                <a:latin typeface="Arial" panose="020B0604020202020204" pitchFamily="34" charset="0"/>
                <a:cs typeface="Arial" panose="020B0604020202020204" pitchFamily="34" charset="0"/>
              </a:rPr>
              <a:t>Germany</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we</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deny</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any</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responsibility</a:t>
            </a:r>
            <a:r>
              <a:rPr lang="cs-CZ" sz="1600" dirty="0" smtClean="0">
                <a:latin typeface="Arial" panose="020B0604020202020204" pitchFamily="34" charset="0"/>
                <a:cs typeface="Arial" panose="020B0604020202020204" pitchFamily="34" charset="0"/>
              </a:rPr>
              <a:t> – </a:t>
            </a:r>
            <a:r>
              <a:rPr lang="cs-CZ" sz="1600" dirty="0" err="1" smtClean="0">
                <a:latin typeface="Arial" panose="020B0604020202020204" pitchFamily="34" charset="0"/>
                <a:cs typeface="Arial" panose="020B0604020202020204" pitchFamily="34" charset="0"/>
              </a:rPr>
              <a:t>it</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could</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be</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dangerous</a:t>
            </a:r>
            <a:r>
              <a:rPr lang="cs-CZ" sz="1600" dirty="0" smtClean="0">
                <a:latin typeface="Arial" panose="020B0604020202020204" pitchFamily="34" charset="0"/>
                <a:cs typeface="Arial" panose="020B0604020202020204" pitchFamily="34" charset="0"/>
              </a:rPr>
              <a:t> precedent</a:t>
            </a:r>
          </a:p>
          <a:p>
            <a:pPr marL="0" indent="0" algn="just">
              <a:buNone/>
            </a:pPr>
            <a:endParaRPr lang="cs-CZ" sz="1600" dirty="0" smtClean="0">
              <a:latin typeface="Arial" panose="020B0604020202020204" pitchFamily="34" charset="0"/>
              <a:cs typeface="Arial" panose="020B0604020202020204" pitchFamily="34" charset="0"/>
            </a:endParaRPr>
          </a:p>
          <a:p>
            <a:pPr marL="0" indent="0" algn="just">
              <a:buNone/>
            </a:pPr>
            <a:r>
              <a:rPr lang="cs-CZ" sz="1600" dirty="0" smtClean="0">
                <a:latin typeface="Arial" panose="020B0604020202020204" pitchFamily="34" charset="0"/>
                <a:cs typeface="Arial" panose="020B0604020202020204" pitchFamily="34" charset="0"/>
              </a:rPr>
              <a:t>Nairobi International </a:t>
            </a:r>
            <a:r>
              <a:rPr lang="cs-CZ" sz="1600" dirty="0" err="1" smtClean="0">
                <a:latin typeface="Arial" panose="020B0604020202020204" pitchFamily="34" charset="0"/>
                <a:cs typeface="Arial" panose="020B0604020202020204" pitchFamily="34" charset="0"/>
              </a:rPr>
              <a:t>Convention</a:t>
            </a:r>
            <a:r>
              <a:rPr lang="cs-CZ" sz="1600" dirty="0" smtClean="0">
                <a:latin typeface="Arial" panose="020B0604020202020204" pitchFamily="34" charset="0"/>
                <a:cs typeface="Arial" panose="020B0604020202020204" pitchFamily="34" charset="0"/>
              </a:rPr>
              <a:t> on </a:t>
            </a:r>
            <a:r>
              <a:rPr lang="cs-CZ" sz="1600" dirty="0" err="1" smtClean="0">
                <a:latin typeface="Arial" panose="020B0604020202020204" pitchFamily="34" charset="0"/>
                <a:cs typeface="Arial" panose="020B0604020202020204" pitchFamily="34" charset="0"/>
              </a:rPr>
              <a:t>the</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Removal</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of</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Wrecks</a:t>
            </a:r>
            <a:r>
              <a:rPr lang="cs-CZ" sz="1600" dirty="0" smtClean="0">
                <a:latin typeface="Arial" panose="020B0604020202020204" pitchFamily="34" charset="0"/>
                <a:cs typeface="Arial" panose="020B0604020202020204" pitchFamily="34" charset="0"/>
              </a:rPr>
              <a:t> 2007 x </a:t>
            </a:r>
            <a:r>
              <a:rPr lang="cs-CZ" sz="1600" dirty="0" err="1" smtClean="0">
                <a:latin typeface="Arial" panose="020B0604020202020204" pitchFamily="34" charset="0"/>
                <a:cs typeface="Arial" panose="020B0604020202020204" pitchFamily="34" charset="0"/>
              </a:rPr>
              <a:t>few</a:t>
            </a:r>
            <a:r>
              <a:rPr lang="cs-CZ" sz="1600" dirty="0" smtClean="0">
                <a:latin typeface="Arial" panose="020B0604020202020204" pitchFamily="34" charset="0"/>
                <a:cs typeface="Arial" panose="020B0604020202020204" pitchFamily="34" charset="0"/>
              </a:rPr>
              <a:t> </a:t>
            </a:r>
            <a:r>
              <a:rPr lang="cs-CZ" sz="1600" dirty="0" err="1" smtClean="0">
                <a:latin typeface="Arial" panose="020B0604020202020204" pitchFamily="34" charset="0"/>
                <a:cs typeface="Arial" panose="020B0604020202020204" pitchFamily="34" charset="0"/>
              </a:rPr>
              <a:t>signatories</a:t>
            </a:r>
            <a:endParaRPr lang="cs-CZ" sz="1600" dirty="0">
              <a:latin typeface="Arial" panose="020B0604020202020204" pitchFamily="34" charset="0"/>
              <a:cs typeface="Arial" panose="020B0604020202020204" pitchFamily="34" charset="0"/>
            </a:endParaRPr>
          </a:p>
          <a:p>
            <a:pPr marL="0" indent="0" algn="just">
              <a:buNone/>
            </a:pPr>
            <a:r>
              <a:rPr lang="cs-CZ" sz="1600" dirty="0" smtClean="0">
                <a:latin typeface="Arial" panose="020B0604020202020204" pitchFamily="34" charset="0"/>
                <a:cs typeface="Arial" panose="020B0604020202020204" pitchFamily="34" charset="0"/>
              </a:rPr>
              <a:t> </a:t>
            </a:r>
          </a:p>
          <a:p>
            <a:pPr marL="0" indent="0" algn="just">
              <a:buNone/>
            </a:pPr>
            <a:endParaRPr lang="cs-CZ" sz="1600" dirty="0" smtClean="0">
              <a:latin typeface="Arial" panose="020B0604020202020204" pitchFamily="34" charset="0"/>
              <a:cs typeface="Arial" panose="020B0604020202020204" pitchFamily="34" charset="0"/>
            </a:endParaRPr>
          </a:p>
          <a:p>
            <a:pPr marL="0" indent="0" algn="just">
              <a:buNone/>
            </a:pPr>
            <a:endParaRPr lang="cs-CZ" sz="1600" dirty="0">
              <a:latin typeface="Arial" panose="020B0604020202020204" pitchFamily="34" charset="0"/>
              <a:cs typeface="Arial" panose="020B0604020202020204" pitchFamily="34" charset="0"/>
            </a:endParaRPr>
          </a:p>
        </p:txBody>
      </p:sp>
      <p:sp>
        <p:nvSpPr>
          <p:cNvPr id="4" name="Zástupný symbol pro zápatí 3"/>
          <p:cNvSpPr>
            <a:spLocks noGrp="1"/>
          </p:cNvSpPr>
          <p:nvPr>
            <p:ph type="ftr" sz="quarter" idx="10"/>
          </p:nvPr>
        </p:nvSpPr>
        <p:spPr/>
        <p:txBody>
          <a:bodyPr/>
          <a:lstStyle/>
          <a:p>
            <a:r>
              <a:rPr lang="cs-CZ" altLang="cs-CZ" dirty="0" smtClean="0"/>
              <a:t>Zápatí prezentace</a:t>
            </a:r>
            <a:endParaRPr lang="cs-CZ" altLang="cs-CZ" dirty="0"/>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6</a:t>
            </a:fld>
            <a:endParaRPr lang="cs-CZ" altLang="cs-CZ"/>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58" y="1539117"/>
            <a:ext cx="5159847" cy="2321931"/>
          </a:xfrm>
          <a:prstGeom prst="rect">
            <a:avLst/>
          </a:prstGeo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280372"/>
            <a:ext cx="3417367" cy="1920126"/>
          </a:xfrm>
          <a:prstGeom prst="rect">
            <a:avLst/>
          </a:prstGeom>
        </p:spPr>
      </p:pic>
    </p:spTree>
    <p:extLst>
      <p:ext uri="{BB962C8B-B14F-4D97-AF65-F5344CB8AC3E}">
        <p14:creationId xmlns:p14="http://schemas.microsoft.com/office/powerpoint/2010/main" val="138384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980728"/>
            <a:ext cx="4392488" cy="720080"/>
          </a:xfrm>
        </p:spPr>
        <p:txBody>
          <a:bodyPr/>
          <a:lstStyle/>
          <a:p>
            <a:pPr algn="ctr"/>
            <a:r>
              <a:rPr lang="cs-CZ" sz="2400" b="1" dirty="0" smtClean="0"/>
              <a:t>HMAS Perth – </a:t>
            </a:r>
            <a:r>
              <a:rPr lang="cs-CZ" sz="2400" b="1" dirty="0" err="1" smtClean="0"/>
              <a:t>light</a:t>
            </a:r>
            <a:r>
              <a:rPr lang="cs-CZ" sz="2400" b="1" dirty="0" smtClean="0"/>
              <a:t> </a:t>
            </a:r>
            <a:r>
              <a:rPr lang="cs-CZ" sz="2400" b="1" dirty="0" err="1" smtClean="0"/>
              <a:t>cruiser</a:t>
            </a:r>
            <a:endParaRPr lang="cs-CZ" sz="2400" b="1" dirty="0"/>
          </a:p>
        </p:txBody>
      </p:sp>
      <p:sp>
        <p:nvSpPr>
          <p:cNvPr id="3" name="Zástupný symbol pro obsah 2"/>
          <p:cNvSpPr>
            <a:spLocks noGrp="1"/>
          </p:cNvSpPr>
          <p:nvPr>
            <p:ph idx="1"/>
          </p:nvPr>
        </p:nvSpPr>
        <p:spPr>
          <a:xfrm>
            <a:off x="291402" y="1495354"/>
            <a:ext cx="4424614" cy="4885973"/>
          </a:xfrm>
        </p:spPr>
        <p:txBody>
          <a:bodyPr/>
          <a:lstStyle/>
          <a:p>
            <a:pPr algn="just"/>
            <a:r>
              <a:rPr lang="en-US" sz="1400" dirty="0"/>
              <a:t>HMAS Perth (I) was one of three Leander class light cruisers commissioned into the Royal Australian Navy (RAN) in </a:t>
            </a:r>
            <a:r>
              <a:rPr lang="en-US" sz="1400" dirty="0" smtClean="0"/>
              <a:t>1939</a:t>
            </a:r>
            <a:r>
              <a:rPr lang="cs-CZ" sz="1400" dirty="0" smtClean="0"/>
              <a:t> </a:t>
            </a:r>
          </a:p>
          <a:p>
            <a:pPr algn="just"/>
            <a:r>
              <a:rPr lang="en-US" sz="1400" dirty="0"/>
              <a:t>Following the capture of Singapore on 15 February 1942, Perth was ordered to join the American, British, Dutch and Australian (ABDA) </a:t>
            </a:r>
            <a:endParaRPr lang="cs-CZ" sz="1400" dirty="0" smtClean="0"/>
          </a:p>
          <a:p>
            <a:pPr algn="just"/>
            <a:r>
              <a:rPr lang="en-US" sz="1400" dirty="0"/>
              <a:t>ABDA was formed in an attempt to block an anticipated Japanese invasion of the </a:t>
            </a:r>
            <a:r>
              <a:rPr lang="en-US" sz="1400" dirty="0" smtClean="0"/>
              <a:t>D</a:t>
            </a:r>
            <a:r>
              <a:rPr lang="en-US" sz="1400" dirty="0"/>
              <a:t>utch East Indies (Indonesia</a:t>
            </a:r>
            <a:r>
              <a:rPr lang="en-US" sz="1400" dirty="0" smtClean="0"/>
              <a:t>)</a:t>
            </a:r>
            <a:endParaRPr lang="cs-CZ" sz="1400" dirty="0" smtClean="0"/>
          </a:p>
          <a:p>
            <a:pPr algn="just"/>
            <a:r>
              <a:rPr lang="cs-CZ" sz="1400" dirty="0" smtClean="0"/>
              <a:t> </a:t>
            </a:r>
            <a:r>
              <a:rPr lang="cs-CZ" sz="1400" dirty="0" err="1" smtClean="0"/>
              <a:t>Fleet</a:t>
            </a:r>
            <a:r>
              <a:rPr lang="cs-CZ" sz="1400" dirty="0" smtClean="0"/>
              <a:t> - </a:t>
            </a:r>
            <a:r>
              <a:rPr lang="en-US" sz="1400" dirty="0"/>
              <a:t>two heavy cruisers, two light cruisers, 14 destroyers and 10 transports</a:t>
            </a:r>
            <a:r>
              <a:rPr lang="en-US" sz="1400" dirty="0" smtClean="0"/>
              <a:t>.</a:t>
            </a:r>
            <a:r>
              <a:rPr lang="cs-CZ" sz="1400" dirty="0" smtClean="0"/>
              <a:t> X </a:t>
            </a:r>
            <a:r>
              <a:rPr lang="en-US" sz="1400" dirty="0"/>
              <a:t>the ABDA force was hampered by language differences, communication problems and a lack of air support</a:t>
            </a:r>
            <a:endParaRPr lang="cs-CZ" sz="1400" dirty="0" smtClean="0"/>
          </a:p>
          <a:p>
            <a:pPr algn="just"/>
            <a:r>
              <a:rPr lang="cs-CZ" sz="1400" dirty="0"/>
              <a:t>On 27 </a:t>
            </a:r>
            <a:r>
              <a:rPr lang="cs-CZ" sz="1400" dirty="0" err="1"/>
              <a:t>February</a:t>
            </a:r>
            <a:r>
              <a:rPr lang="cs-CZ" sz="1400" dirty="0"/>
              <a:t> 1942 </a:t>
            </a:r>
            <a:r>
              <a:rPr lang="cs-CZ" sz="1400" dirty="0" smtClean="0"/>
              <a:t> - </a:t>
            </a:r>
            <a:r>
              <a:rPr lang="cs-CZ" sz="1400" dirty="0" err="1" smtClean="0"/>
              <a:t>Battle</a:t>
            </a:r>
            <a:r>
              <a:rPr lang="cs-CZ" sz="1400" dirty="0" smtClean="0"/>
              <a:t> in Java </a:t>
            </a:r>
            <a:r>
              <a:rPr lang="cs-CZ" sz="1400" dirty="0" err="1" smtClean="0"/>
              <a:t>sea</a:t>
            </a:r>
            <a:r>
              <a:rPr lang="cs-CZ" sz="1400" dirty="0" smtClean="0"/>
              <a:t> – 7hours </a:t>
            </a:r>
            <a:r>
              <a:rPr lang="cs-CZ" sz="1400" dirty="0" err="1" smtClean="0"/>
              <a:t>battle</a:t>
            </a:r>
            <a:r>
              <a:rPr lang="cs-CZ" sz="1400" dirty="0" smtClean="0"/>
              <a:t> - </a:t>
            </a:r>
            <a:r>
              <a:rPr lang="en-US" sz="1400" dirty="0"/>
              <a:t>Perth and Houston were the </a:t>
            </a:r>
            <a:r>
              <a:rPr lang="en-US" sz="1400" dirty="0" smtClean="0"/>
              <a:t>only two </a:t>
            </a:r>
            <a:r>
              <a:rPr lang="en-US" sz="1400" dirty="0"/>
              <a:t>large Allied ships to survive the battle </a:t>
            </a:r>
            <a:endParaRPr lang="cs-CZ" sz="1400" dirty="0" smtClean="0"/>
          </a:p>
          <a:p>
            <a:pPr algn="just"/>
            <a:r>
              <a:rPr lang="en-US" sz="1400" dirty="0" smtClean="0"/>
              <a:t>At </a:t>
            </a:r>
            <a:r>
              <a:rPr lang="en-US" sz="1400" dirty="0"/>
              <a:t>around 2300 on 28 February 1942, Perth and </a:t>
            </a:r>
            <a:r>
              <a:rPr lang="en-US" sz="1400" dirty="0" err="1"/>
              <a:t>HoustAfter</a:t>
            </a:r>
            <a:r>
              <a:rPr lang="en-US" sz="1400" dirty="0"/>
              <a:t> three more torpedo strikes, the cruiser heeled over to port and sank around </a:t>
            </a:r>
            <a:r>
              <a:rPr lang="en-US" sz="1400" dirty="0" smtClean="0"/>
              <a:t>00</a:t>
            </a:r>
            <a:r>
              <a:rPr lang="cs-CZ" sz="1400" dirty="0" smtClean="0"/>
              <a:t>.</a:t>
            </a:r>
            <a:r>
              <a:rPr lang="en-US" sz="1400" dirty="0" smtClean="0"/>
              <a:t>25 </a:t>
            </a:r>
            <a:r>
              <a:rPr lang="en-US" sz="1400" dirty="0"/>
              <a:t>on 1 March 1942 with the loss of 353 </a:t>
            </a:r>
            <a:r>
              <a:rPr lang="en-US" sz="1400" dirty="0" err="1"/>
              <a:t>crewon</a:t>
            </a:r>
            <a:r>
              <a:rPr lang="en-US" sz="1400" dirty="0"/>
              <a:t> encountered a second Japanese invasion fleet </a:t>
            </a:r>
            <a:endParaRPr lang="cs-CZ" sz="1400" dirty="0" smtClean="0"/>
          </a:p>
          <a:p>
            <a:pPr algn="just"/>
            <a:endParaRPr lang="cs-CZ" sz="1400" dirty="0" smtClean="0"/>
          </a:p>
          <a:p>
            <a:pPr algn="just"/>
            <a:endParaRPr lang="cs-CZ" sz="1400" dirty="0" smtClean="0"/>
          </a:p>
        </p:txBody>
      </p:sp>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7</a:t>
            </a:fld>
            <a:endParaRPr lang="cs-CZ" altLang="cs-CZ"/>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052736"/>
            <a:ext cx="4189084" cy="3240360"/>
          </a:xfrm>
          <a:prstGeom prst="rect">
            <a:avLst/>
          </a:prstGeom>
        </p:spPr>
      </p:pic>
      <p:pic>
        <p:nvPicPr>
          <p:cNvPr id="9" name="Obrázek 8"/>
          <p:cNvPicPr>
            <a:picLocks noChangeAspect="1"/>
          </p:cNvPicPr>
          <p:nvPr/>
        </p:nvPicPr>
        <p:blipFill>
          <a:blip r:embed="rId3"/>
          <a:stretch>
            <a:fillRect/>
          </a:stretch>
        </p:blipFill>
        <p:spPr>
          <a:xfrm>
            <a:off x="6012160" y="4518124"/>
            <a:ext cx="2170584" cy="1893577"/>
          </a:xfrm>
          <a:prstGeom prst="rect">
            <a:avLst/>
          </a:prstGeom>
        </p:spPr>
      </p:pic>
    </p:spTree>
    <p:extLst>
      <p:ext uri="{BB962C8B-B14F-4D97-AF65-F5344CB8AC3E}">
        <p14:creationId xmlns:p14="http://schemas.microsoft.com/office/powerpoint/2010/main" val="60681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870929"/>
            <a:ext cx="7772400" cy="503237"/>
          </a:xfrm>
        </p:spPr>
        <p:txBody>
          <a:bodyPr/>
          <a:lstStyle/>
          <a:p>
            <a:pPr algn="ctr"/>
            <a:r>
              <a:rPr lang="en-US" dirty="0" smtClean="0">
                <a:solidFill>
                  <a:srgbClr val="000000"/>
                </a:solidFill>
              </a:rPr>
              <a:t>Discover</a:t>
            </a:r>
            <a:r>
              <a:rPr lang="cs-CZ" dirty="0" err="1" smtClean="0">
                <a:solidFill>
                  <a:srgbClr val="000000"/>
                </a:solidFill>
              </a:rPr>
              <a:t>ed</a:t>
            </a:r>
            <a:r>
              <a:rPr lang="cs-CZ" dirty="0" smtClean="0">
                <a:solidFill>
                  <a:srgbClr val="000000"/>
                </a:solidFill>
              </a:rPr>
              <a:t>…</a:t>
            </a:r>
            <a:endParaRPr lang="cs-CZ" b="1" dirty="0"/>
          </a:p>
        </p:txBody>
      </p:sp>
      <p:sp>
        <p:nvSpPr>
          <p:cNvPr id="3" name="Zástupný symbol pro obsah 2"/>
          <p:cNvSpPr>
            <a:spLocks noGrp="1"/>
          </p:cNvSpPr>
          <p:nvPr>
            <p:ph idx="1"/>
          </p:nvPr>
        </p:nvSpPr>
        <p:spPr>
          <a:xfrm>
            <a:off x="251520" y="1773238"/>
            <a:ext cx="8064896" cy="4357687"/>
          </a:xfrm>
        </p:spPr>
        <p:txBody>
          <a:bodyPr/>
          <a:lstStyle/>
          <a:p>
            <a:pPr lvl="0" algn="just"/>
            <a:r>
              <a:rPr lang="en-US" sz="1400" dirty="0">
                <a:solidFill>
                  <a:srgbClr val="000000"/>
                </a:solidFill>
                <a:latin typeface="Arial" panose="020B0604020202020204" pitchFamily="34" charset="0"/>
                <a:cs typeface="Arial" panose="020B0604020202020204" pitchFamily="34" charset="0"/>
              </a:rPr>
              <a:t>In 1967, Perth’s wreck site was discovered by Australian diver David Godwin </a:t>
            </a:r>
            <a:r>
              <a:rPr lang="en-US" sz="1400" dirty="0" err="1">
                <a:solidFill>
                  <a:srgbClr val="000000"/>
                </a:solidFill>
                <a:latin typeface="Arial" panose="020B0604020202020204" pitchFamily="34" charset="0"/>
                <a:cs typeface="Arial" panose="020B0604020202020204" pitchFamily="34" charset="0"/>
              </a:rPr>
              <a:t>Burchell</a:t>
            </a:r>
            <a:r>
              <a:rPr lang="en-US" sz="1400" dirty="0">
                <a:solidFill>
                  <a:srgbClr val="000000"/>
                </a:solidFill>
                <a:latin typeface="Arial" panose="020B0604020202020204" pitchFamily="34" charset="0"/>
                <a:cs typeface="Arial" panose="020B0604020202020204" pitchFamily="34" charset="0"/>
              </a:rPr>
              <a:t> about three nautical miles (4.8 </a:t>
            </a:r>
            <a:r>
              <a:rPr lang="en-US" sz="1400" dirty="0" err="1">
                <a:solidFill>
                  <a:srgbClr val="000000"/>
                </a:solidFill>
                <a:latin typeface="Arial" panose="020B0604020202020204" pitchFamily="34" charset="0"/>
                <a:cs typeface="Arial" panose="020B0604020202020204" pitchFamily="34" charset="0"/>
              </a:rPr>
              <a:t>kilometres</a:t>
            </a:r>
            <a:r>
              <a:rPr lang="en-US" sz="1400" dirty="0">
                <a:solidFill>
                  <a:srgbClr val="000000"/>
                </a:solidFill>
                <a:latin typeface="Arial" panose="020B0604020202020204" pitchFamily="34" charset="0"/>
                <a:cs typeface="Arial" panose="020B0604020202020204" pitchFamily="34" charset="0"/>
              </a:rPr>
              <a:t>) north-east of St Nicholas Point. In his book The Bells of </a:t>
            </a:r>
            <a:r>
              <a:rPr lang="en-US" sz="1400" dirty="0" err="1">
                <a:solidFill>
                  <a:srgbClr val="000000"/>
                </a:solidFill>
                <a:latin typeface="Arial" panose="020B0604020202020204" pitchFamily="34" charset="0"/>
                <a:cs typeface="Arial" panose="020B0604020202020204" pitchFamily="34" charset="0"/>
              </a:rPr>
              <a:t>Sunda</a:t>
            </a:r>
            <a:r>
              <a:rPr lang="en-US" sz="1400" dirty="0">
                <a:solidFill>
                  <a:srgbClr val="000000"/>
                </a:solidFill>
                <a:latin typeface="Arial" panose="020B0604020202020204" pitchFamily="34" charset="0"/>
                <a:cs typeface="Arial" panose="020B0604020202020204" pitchFamily="34" charset="0"/>
              </a:rPr>
              <a:t> Strait, </a:t>
            </a:r>
            <a:r>
              <a:rPr lang="en-US" sz="1400" dirty="0" err="1">
                <a:solidFill>
                  <a:srgbClr val="000000"/>
                </a:solidFill>
                <a:latin typeface="Arial" panose="020B0604020202020204" pitchFamily="34" charset="0"/>
                <a:cs typeface="Arial" panose="020B0604020202020204" pitchFamily="34" charset="0"/>
              </a:rPr>
              <a:t>Burchell</a:t>
            </a:r>
            <a:r>
              <a:rPr lang="en-US" sz="1400" dirty="0">
                <a:solidFill>
                  <a:srgbClr val="000000"/>
                </a:solidFill>
                <a:latin typeface="Arial" panose="020B0604020202020204" pitchFamily="34" charset="0"/>
                <a:cs typeface="Arial" panose="020B0604020202020204" pitchFamily="34" charset="0"/>
              </a:rPr>
              <a:t> reported that Perth lay almost intact – except for shell and torpedo damage – on its port side on a relatively flat sandy bottom </a:t>
            </a:r>
            <a:r>
              <a:rPr lang="en-US" sz="1400" b="1" dirty="0">
                <a:solidFill>
                  <a:srgbClr val="000000"/>
                </a:solidFill>
                <a:latin typeface="Arial" panose="020B0604020202020204" pitchFamily="34" charset="0"/>
                <a:cs typeface="Arial" panose="020B0604020202020204" pitchFamily="34" charset="0"/>
              </a:rPr>
              <a:t>in about 35 </a:t>
            </a:r>
            <a:r>
              <a:rPr lang="en-US" sz="1400" b="1" dirty="0" err="1">
                <a:solidFill>
                  <a:srgbClr val="000000"/>
                </a:solidFill>
                <a:latin typeface="Arial" panose="020B0604020202020204" pitchFamily="34" charset="0"/>
                <a:cs typeface="Arial" panose="020B0604020202020204" pitchFamily="34" charset="0"/>
              </a:rPr>
              <a:t>metres</a:t>
            </a:r>
            <a:r>
              <a:rPr lang="en-US" sz="1400" b="1" dirty="0">
                <a:solidFill>
                  <a:srgbClr val="000000"/>
                </a:solidFill>
                <a:latin typeface="Arial" panose="020B0604020202020204" pitchFamily="34" charset="0"/>
                <a:cs typeface="Arial" panose="020B0604020202020204" pitchFamily="34" charset="0"/>
              </a:rPr>
              <a:t> of </a:t>
            </a:r>
            <a:r>
              <a:rPr lang="en-US" sz="1400" b="1" dirty="0" smtClean="0">
                <a:solidFill>
                  <a:srgbClr val="000000"/>
                </a:solidFill>
                <a:latin typeface="Arial" panose="020B0604020202020204" pitchFamily="34" charset="0"/>
                <a:cs typeface="Arial" panose="020B0604020202020204" pitchFamily="34" charset="0"/>
              </a:rPr>
              <a:t>water</a:t>
            </a:r>
            <a:endParaRPr lang="cs-CZ" sz="1400" b="1" dirty="0" smtClean="0">
              <a:solidFill>
                <a:srgbClr val="000000"/>
              </a:solidFill>
              <a:latin typeface="Arial" panose="020B0604020202020204" pitchFamily="34" charset="0"/>
              <a:cs typeface="Arial" panose="020B0604020202020204" pitchFamily="34" charset="0"/>
            </a:endParaRPr>
          </a:p>
          <a:p>
            <a:pPr lvl="0" algn="just"/>
            <a:r>
              <a:rPr lang="en-US" sz="1400" dirty="0">
                <a:solidFill>
                  <a:srgbClr val="000000"/>
                </a:solidFill>
                <a:latin typeface="Arial" panose="020B0604020202020204" pitchFamily="34" charset="0"/>
                <a:cs typeface="Arial" panose="020B0604020202020204" pitchFamily="34" charset="0"/>
              </a:rPr>
              <a:t>Working with members of the Indonesian Navy, and with the </a:t>
            </a:r>
            <a:r>
              <a:rPr lang="en-US" sz="1400" b="1" dirty="0">
                <a:solidFill>
                  <a:srgbClr val="000000"/>
                </a:solidFill>
                <a:latin typeface="Arial" panose="020B0604020202020204" pitchFamily="34" charset="0"/>
                <a:cs typeface="Arial" panose="020B0604020202020204" pitchFamily="34" charset="0"/>
              </a:rPr>
              <a:t>permission of both the Australian and Indonesian Governments</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Burchell</a:t>
            </a:r>
            <a:r>
              <a:rPr lang="en-US" sz="1400" dirty="0">
                <a:solidFill>
                  <a:srgbClr val="000000"/>
                </a:solidFill>
                <a:latin typeface="Arial" panose="020B0604020202020204" pitchFamily="34" charset="0"/>
                <a:cs typeface="Arial" panose="020B0604020202020204" pitchFamily="34" charset="0"/>
              </a:rPr>
              <a:t> recovered a number of items from </a:t>
            </a:r>
            <a:r>
              <a:rPr lang="en-US" sz="1400" dirty="0" smtClean="0">
                <a:solidFill>
                  <a:srgbClr val="000000"/>
                </a:solidFill>
                <a:latin typeface="Arial" panose="020B0604020202020204" pitchFamily="34" charset="0"/>
                <a:cs typeface="Arial" panose="020B0604020202020204" pitchFamily="34" charset="0"/>
              </a:rPr>
              <a:t>Perth</a:t>
            </a:r>
            <a:r>
              <a:rPr lang="cs-CZ" sz="1400" dirty="0">
                <a:solidFill>
                  <a:srgbClr val="000000"/>
                </a:solidFill>
                <a:latin typeface="Arial" panose="020B0604020202020204" pitchFamily="34" charset="0"/>
                <a:cs typeface="Arial" panose="020B0604020202020204" pitchFamily="34" charset="0"/>
              </a:rPr>
              <a:t> </a:t>
            </a:r>
            <a:r>
              <a:rPr lang="cs-CZ" sz="1400" dirty="0" smtClean="0">
                <a:solidFill>
                  <a:srgbClr val="000000"/>
                </a:solidFill>
                <a:latin typeface="Arial" panose="020B0604020202020204" pitchFamily="34" charset="0"/>
                <a:cs typeface="Arial" panose="020B0604020202020204" pitchFamily="34" charset="0"/>
              </a:rPr>
              <a:t>-  </a:t>
            </a:r>
            <a:r>
              <a:rPr lang="en-US" sz="1400" dirty="0" smtClean="0">
                <a:solidFill>
                  <a:srgbClr val="000000"/>
                </a:solidFill>
                <a:latin typeface="Arial" panose="020B0604020202020204" pitchFamily="34" charset="0"/>
                <a:cs typeface="Arial" panose="020B0604020202020204" pitchFamily="34" charset="0"/>
              </a:rPr>
              <a:t>Additional </a:t>
            </a:r>
            <a:r>
              <a:rPr lang="en-US" sz="1400" dirty="0">
                <a:solidFill>
                  <a:srgbClr val="000000"/>
                </a:solidFill>
                <a:latin typeface="Arial" panose="020B0604020202020204" pitchFamily="34" charset="0"/>
                <a:cs typeface="Arial" panose="020B0604020202020204" pitchFamily="34" charset="0"/>
              </a:rPr>
              <a:t>salvage work, including removal of all of Perth’s 4-inch guns, some of the bridge structure, and at least two of the cruiser’s four phosphor-bronze propellers, occurred in the early 1970s. The ship’s bell was also recovered around the same time and presented to the Australian War Memorial in </a:t>
            </a:r>
            <a:r>
              <a:rPr lang="en-US" sz="1400" dirty="0" smtClean="0">
                <a:solidFill>
                  <a:srgbClr val="000000"/>
                </a:solidFill>
                <a:latin typeface="Arial" panose="020B0604020202020204" pitchFamily="34" charset="0"/>
                <a:cs typeface="Arial" panose="020B0604020202020204" pitchFamily="34" charset="0"/>
              </a:rPr>
              <a:t>1</a:t>
            </a:r>
            <a:r>
              <a:rPr lang="cs-CZ" sz="1400" dirty="0" smtClean="0">
                <a:solidFill>
                  <a:srgbClr val="000000"/>
                </a:solidFill>
                <a:latin typeface="Arial" panose="020B0604020202020204" pitchFamily="34" charset="0"/>
                <a:cs typeface="Arial" panose="020B0604020202020204" pitchFamily="34" charset="0"/>
              </a:rPr>
              <a:t>974</a:t>
            </a:r>
          </a:p>
          <a:p>
            <a:pPr lvl="0" algn="just"/>
            <a:r>
              <a:rPr lang="en-US" sz="1400" dirty="0" smtClean="0">
                <a:solidFill>
                  <a:srgbClr val="000000"/>
                </a:solidFill>
                <a:latin typeface="Arial" panose="020B0604020202020204" pitchFamily="34" charset="0"/>
                <a:cs typeface="Arial" panose="020B0604020202020204" pitchFamily="34" charset="0"/>
              </a:rPr>
              <a:t>With </a:t>
            </a:r>
            <a:r>
              <a:rPr lang="en-US" sz="1400" dirty="0">
                <a:solidFill>
                  <a:srgbClr val="000000"/>
                </a:solidFill>
                <a:latin typeface="Arial" panose="020B0604020202020204" pitchFamily="34" charset="0"/>
                <a:cs typeface="Arial" panose="020B0604020202020204" pitchFamily="34" charset="0"/>
              </a:rPr>
              <a:t>the advent of scuba diving and cheaper international airfares, Perth and Houston became popular technical diving </a:t>
            </a:r>
            <a:r>
              <a:rPr lang="en-US" sz="1400" dirty="0" smtClean="0">
                <a:solidFill>
                  <a:srgbClr val="000000"/>
                </a:solidFill>
                <a:latin typeface="Arial" panose="020B0604020202020204" pitchFamily="34" charset="0"/>
                <a:cs typeface="Arial" panose="020B0604020202020204" pitchFamily="34" charset="0"/>
              </a:rPr>
              <a:t>attractions.</a:t>
            </a:r>
            <a:r>
              <a:rPr lang="cs-CZ" sz="1400" dirty="0" smtClean="0">
                <a:solidFill>
                  <a:srgbClr val="000000"/>
                </a:solidFill>
                <a:latin typeface="Arial" panose="020B0604020202020204" pitchFamily="34" charset="0"/>
                <a:cs typeface="Arial" panose="020B0604020202020204" pitchFamily="34" charset="0"/>
              </a:rPr>
              <a:t> </a:t>
            </a:r>
            <a:r>
              <a:rPr lang="en-US" sz="1400" dirty="0" smtClean="0">
                <a:solidFill>
                  <a:srgbClr val="000000"/>
                </a:solidFill>
                <a:latin typeface="Arial" panose="020B0604020202020204" pitchFamily="34" charset="0"/>
                <a:cs typeface="Arial" panose="020B0604020202020204" pitchFamily="34" charset="0"/>
              </a:rPr>
              <a:t>In </a:t>
            </a:r>
            <a:r>
              <a:rPr lang="en-US" sz="1400" dirty="0">
                <a:solidFill>
                  <a:srgbClr val="000000"/>
                </a:solidFill>
                <a:latin typeface="Arial" panose="020B0604020202020204" pitchFamily="34" charset="0"/>
                <a:cs typeface="Arial" panose="020B0604020202020204" pitchFamily="34" charset="0"/>
              </a:rPr>
              <a:t>late </a:t>
            </a:r>
            <a:r>
              <a:rPr lang="en-US" sz="1400" b="1" dirty="0">
                <a:solidFill>
                  <a:srgbClr val="000000"/>
                </a:solidFill>
                <a:latin typeface="Arial" panose="020B0604020202020204" pitchFamily="34" charset="0"/>
                <a:cs typeface="Arial" panose="020B0604020202020204" pitchFamily="34" charset="0"/>
              </a:rPr>
              <a:t>2013 recreational divers notified the Australian government that Perth was being salvaged by commercial divers</a:t>
            </a:r>
            <a:r>
              <a:rPr lang="en-US" sz="1400" dirty="0">
                <a:solidFill>
                  <a:srgbClr val="000000"/>
                </a:solidFill>
                <a:latin typeface="Arial" panose="020B0604020202020204" pitchFamily="34" charset="0"/>
                <a:cs typeface="Arial" panose="020B0604020202020204" pitchFamily="34" charset="0"/>
              </a:rPr>
              <a:t>. </a:t>
            </a:r>
            <a:r>
              <a:rPr lang="cs-CZ" sz="1400" dirty="0" smtClean="0">
                <a:solidFill>
                  <a:srgbClr val="000000"/>
                </a:solidFill>
                <a:latin typeface="Arial" panose="020B0604020202020204" pitchFamily="34" charset="0"/>
                <a:cs typeface="Arial" panose="020B0604020202020204" pitchFamily="34" charset="0"/>
              </a:rPr>
              <a:t>(</a:t>
            </a:r>
            <a:r>
              <a:rPr lang="en-US" sz="1400" dirty="0" smtClean="0">
                <a:solidFill>
                  <a:srgbClr val="000000"/>
                </a:solidFill>
                <a:latin typeface="Arial" panose="020B0604020202020204" pitchFamily="34" charset="0"/>
                <a:cs typeface="Arial" panose="020B0604020202020204" pitchFamily="34" charset="0"/>
              </a:rPr>
              <a:t>Most </a:t>
            </a:r>
            <a:r>
              <a:rPr lang="en-US" sz="1400" dirty="0">
                <a:solidFill>
                  <a:srgbClr val="000000"/>
                </a:solidFill>
                <a:latin typeface="Arial" panose="020B0604020202020204" pitchFamily="34" charset="0"/>
                <a:cs typeface="Arial" panose="020B0604020202020204" pitchFamily="34" charset="0"/>
              </a:rPr>
              <a:t>of the cruiser’s superstructure had been removed, along with both forward 6-inch gun turrets, the amphibious aircraft catapult, </a:t>
            </a:r>
            <a:r>
              <a:rPr lang="en-US" sz="1400" dirty="0" smtClean="0">
                <a:solidFill>
                  <a:srgbClr val="000000"/>
                </a:solidFill>
                <a:latin typeface="Arial" panose="020B0604020202020204" pitchFamily="34" charset="0"/>
                <a:cs typeface="Arial" panose="020B0604020202020204" pitchFamily="34" charset="0"/>
              </a:rPr>
              <a:t>portside </a:t>
            </a:r>
            <a:r>
              <a:rPr lang="en-US" sz="1400" dirty="0">
                <a:solidFill>
                  <a:srgbClr val="000000"/>
                </a:solidFill>
                <a:latin typeface="Arial" panose="020B0604020202020204" pitchFamily="34" charset="0"/>
                <a:cs typeface="Arial" panose="020B0604020202020204" pitchFamily="34" charset="0"/>
              </a:rPr>
              <a:t>crane and forward </a:t>
            </a:r>
            <a:r>
              <a:rPr lang="en-US" sz="1400" dirty="0" smtClean="0">
                <a:solidFill>
                  <a:srgbClr val="000000"/>
                </a:solidFill>
                <a:latin typeface="Arial" panose="020B0604020202020204" pitchFamily="34" charset="0"/>
                <a:cs typeface="Arial" panose="020B0604020202020204" pitchFamily="34" charset="0"/>
              </a:rPr>
              <a:t>deck</a:t>
            </a:r>
            <a:r>
              <a:rPr lang="cs-CZ" sz="1400" dirty="0" smtClean="0">
                <a:solidFill>
                  <a:srgbClr val="000000"/>
                </a:solidFill>
                <a:latin typeface="Arial" panose="020B0604020202020204" pitchFamily="34" charset="0"/>
                <a:cs typeface="Arial" panose="020B0604020202020204" pitchFamily="34" charset="0"/>
              </a:rPr>
              <a:t>)</a:t>
            </a:r>
          </a:p>
        </p:txBody>
      </p:sp>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8</a:t>
            </a:fld>
            <a:endParaRPr lang="cs-CZ" altLang="cs-CZ"/>
          </a:p>
        </p:txBody>
      </p:sp>
    </p:spTree>
    <p:extLst>
      <p:ext uri="{BB962C8B-B14F-4D97-AF65-F5344CB8AC3E}">
        <p14:creationId xmlns:p14="http://schemas.microsoft.com/office/powerpoint/2010/main" val="1152156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then</a:t>
            </a:r>
            <a:r>
              <a:rPr lang="cs-CZ" dirty="0" smtClean="0"/>
              <a:t>…</a:t>
            </a:r>
            <a:endParaRPr lang="cs-CZ" dirty="0"/>
          </a:p>
        </p:txBody>
      </p:sp>
      <p:sp>
        <p:nvSpPr>
          <p:cNvPr id="3" name="Zástupný symbol pro obsah 2"/>
          <p:cNvSpPr>
            <a:spLocks noGrp="1"/>
          </p:cNvSpPr>
          <p:nvPr>
            <p:ph idx="1"/>
          </p:nvPr>
        </p:nvSpPr>
        <p:spPr/>
        <p:txBody>
          <a:bodyPr/>
          <a:lstStyle/>
          <a:p>
            <a:pPr algn="just"/>
            <a:r>
              <a:rPr lang="en-US" sz="1600" dirty="0">
                <a:latin typeface="Arial" panose="020B0604020202020204" pitchFamily="34" charset="0"/>
                <a:cs typeface="Arial" panose="020B0604020202020204" pitchFamily="34" charset="0"/>
              </a:rPr>
              <a:t>The story was immediately picked up by national and international media, and many people – including those whose family members died on the cruiser – were dismayed to learn that </a:t>
            </a:r>
            <a:r>
              <a:rPr lang="en-US" sz="1600" b="1" dirty="0">
                <a:latin typeface="Arial" panose="020B0604020202020204" pitchFamily="34" charset="0"/>
                <a:cs typeface="Arial" panose="020B0604020202020204" pitchFamily="34" charset="0"/>
              </a:rPr>
              <a:t>Perth was not protected under heritage legislation</a:t>
            </a:r>
            <a:r>
              <a:rPr lang="en-US" sz="1600" dirty="0">
                <a:latin typeface="Arial" panose="020B0604020202020204" pitchFamily="34" charset="0"/>
                <a:cs typeface="Arial" panose="020B0604020202020204" pitchFamily="34" charset="0"/>
              </a:rPr>
              <a:t>. Further, because Perth was a shipwreck, </a:t>
            </a:r>
            <a:r>
              <a:rPr lang="en-US" sz="1600" b="1" dirty="0">
                <a:latin typeface="Arial" panose="020B0604020202020204" pitchFamily="34" charset="0"/>
                <a:cs typeface="Arial" panose="020B0604020202020204" pitchFamily="34" charset="0"/>
              </a:rPr>
              <a:t>it was not considered an official ‘war grave</a:t>
            </a:r>
            <a:r>
              <a:rPr lang="en-US" sz="1600" dirty="0" smtClean="0">
                <a:latin typeface="Arial" panose="020B0604020202020204" pitchFamily="34" charset="0"/>
                <a:cs typeface="Arial" panose="020B0604020202020204" pitchFamily="34" charset="0"/>
              </a:rPr>
              <a:t>’.</a:t>
            </a:r>
            <a:r>
              <a:rPr lang="cs-CZ" sz="1600" dirty="0" smtClean="0">
                <a:latin typeface="Arial" panose="020B0604020202020204" pitchFamily="34" charset="0"/>
                <a:cs typeface="Arial" panose="020B0604020202020204" pitchFamily="34" charset="0"/>
              </a:rPr>
              <a:t> </a:t>
            </a:r>
          </a:p>
          <a:p>
            <a:pPr algn="just"/>
            <a:endParaRPr lang="cs-CZ" sz="1600" dirty="0" smtClean="0">
              <a:latin typeface="Arial" panose="020B0604020202020204" pitchFamily="34" charset="0"/>
              <a:cs typeface="Arial" panose="020B0604020202020204" pitchFamily="34" charset="0"/>
            </a:endParaRPr>
          </a:p>
          <a:p>
            <a:pPr algn="just"/>
            <a:r>
              <a:rPr lang="cs-CZ" sz="1600" dirty="0" err="1" smtClean="0">
                <a:latin typeface="Arial" panose="020B0604020202020204" pitchFamily="34" charset="0"/>
                <a:cs typeface="Arial" panose="020B0604020202020204" pitchFamily="34" charset="0"/>
              </a:rPr>
              <a:t>Since</a:t>
            </a:r>
            <a:r>
              <a:rPr lang="cs-CZ" sz="1600" dirty="0" smtClean="0">
                <a:latin typeface="Arial" panose="020B0604020202020204" pitchFamily="34" charset="0"/>
                <a:cs typeface="Arial" panose="020B0604020202020204" pitchFamily="34" charset="0"/>
              </a:rPr>
              <a:t> </a:t>
            </a:r>
            <a:r>
              <a:rPr lang="cs-CZ" sz="1600" dirty="0">
                <a:latin typeface="Arial" panose="020B0604020202020204" pitchFamily="34" charset="0"/>
                <a:cs typeface="Arial" panose="020B0604020202020204" pitchFamily="34" charset="0"/>
              </a:rPr>
              <a:t>2015, </a:t>
            </a:r>
            <a:r>
              <a:rPr lang="cs-CZ" sz="1600" i="1" dirty="0" err="1">
                <a:latin typeface="Arial" panose="020B0604020202020204" pitchFamily="34" charset="0"/>
                <a:cs typeface="Arial" panose="020B0604020202020204" pitchFamily="34" charset="0"/>
              </a:rPr>
              <a:t>Perth</a:t>
            </a:r>
            <a:r>
              <a:rPr lang="cs-CZ" sz="1600" dirty="0" err="1">
                <a:latin typeface="Arial" panose="020B0604020202020204" pitchFamily="34" charset="0"/>
                <a:cs typeface="Arial" panose="020B0604020202020204" pitchFamily="34" charset="0"/>
              </a:rPr>
              <a:t>’s</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internal</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compartments</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have</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been</a:t>
            </a:r>
            <a:r>
              <a:rPr lang="cs-CZ" sz="1600"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systematically</a:t>
            </a:r>
            <a:r>
              <a:rPr lang="cs-CZ" sz="1600" b="1" dirty="0">
                <a:latin typeface="Arial" panose="020B0604020202020204" pitchFamily="34" charset="0"/>
                <a:cs typeface="Arial" panose="020B0604020202020204" pitchFamily="34" charset="0"/>
              </a:rPr>
              <a:t> </a:t>
            </a:r>
            <a:r>
              <a:rPr lang="cs-CZ" sz="1600" b="1" dirty="0" err="1">
                <a:latin typeface="Arial" panose="020B0604020202020204" pitchFamily="34" charset="0"/>
                <a:cs typeface="Arial" panose="020B0604020202020204" pitchFamily="34" charset="0"/>
              </a:rPr>
              <a:t>salvaged</a:t>
            </a:r>
            <a:r>
              <a:rPr lang="cs-CZ" sz="1600" dirty="0">
                <a:latin typeface="Arial" panose="020B0604020202020204" pitchFamily="34" charset="0"/>
                <a:cs typeface="Arial" panose="020B0604020202020204" pitchFamily="34" charset="0"/>
              </a:rPr>
              <a:t>, and </a:t>
            </a:r>
            <a:r>
              <a:rPr lang="cs-CZ" sz="1600" dirty="0" err="1">
                <a:latin typeface="Arial" panose="020B0604020202020204" pitchFamily="34" charset="0"/>
                <a:cs typeface="Arial" panose="020B0604020202020204" pitchFamily="34" charset="0"/>
              </a:rPr>
              <a:t>its</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bulkheads</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decks</a:t>
            </a:r>
            <a:r>
              <a:rPr lang="cs-CZ" sz="1600" dirty="0">
                <a:latin typeface="Arial" panose="020B0604020202020204" pitchFamily="34" charset="0"/>
                <a:cs typeface="Arial" panose="020B0604020202020204" pitchFamily="34" charset="0"/>
              </a:rPr>
              <a:t> and </a:t>
            </a:r>
            <a:r>
              <a:rPr lang="cs-CZ" sz="1600" dirty="0" err="1">
                <a:latin typeface="Arial" panose="020B0604020202020204" pitchFamily="34" charset="0"/>
                <a:cs typeface="Arial" panose="020B0604020202020204" pitchFamily="34" charset="0"/>
              </a:rPr>
              <a:t>internal</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fittings</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removed</a:t>
            </a:r>
            <a:r>
              <a:rPr lang="cs-CZ" sz="1600" dirty="0">
                <a:latin typeface="Arial" panose="020B0604020202020204" pitchFamily="34" charset="0"/>
                <a:cs typeface="Arial" panose="020B0604020202020204" pitchFamily="34" charset="0"/>
              </a:rPr>
              <a:t>. </a:t>
            </a:r>
            <a:endParaRPr lang="cs-CZ" sz="1600" dirty="0" smtClean="0">
              <a:latin typeface="Arial" panose="020B0604020202020204" pitchFamily="34" charset="0"/>
              <a:cs typeface="Arial" panose="020B0604020202020204" pitchFamily="34" charset="0"/>
            </a:endParaRPr>
          </a:p>
          <a:p>
            <a:pPr algn="just"/>
            <a:endParaRPr lang="cs-CZ" sz="1600" dirty="0" smtClean="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While </a:t>
            </a:r>
            <a:r>
              <a:rPr lang="en-US" sz="1600" dirty="0">
                <a:latin typeface="Arial" panose="020B0604020202020204" pitchFamily="34" charset="0"/>
                <a:cs typeface="Arial" panose="020B0604020202020204" pitchFamily="34" charset="0"/>
              </a:rPr>
              <a:t>Perth has been extensively damaged, there is some good news. Since the survey concluded, we have written a technical report of investigations that illustrates the threat posed to this significant historical and archaeological site. ARKENAS has proposed that the site be declared a Situs </a:t>
            </a:r>
            <a:r>
              <a:rPr lang="en-US" sz="1600" dirty="0" err="1">
                <a:latin typeface="Arial" panose="020B0604020202020204" pitchFamily="34" charset="0"/>
                <a:cs typeface="Arial" panose="020B0604020202020204" pitchFamily="34" charset="0"/>
              </a:rPr>
              <a:t>Cagar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Budaya</a:t>
            </a:r>
            <a:r>
              <a:rPr lang="en-US" sz="1600" dirty="0">
                <a:latin typeface="Arial" panose="020B0604020202020204" pitchFamily="34" charset="0"/>
                <a:cs typeface="Arial" panose="020B0604020202020204" pitchFamily="34" charset="0"/>
              </a:rPr>
              <a:t> (Cultural Heritage Site) under Indonesian cultural heritage legislation, while the Ministry of Marine Affairs and Fisheries also intends to list the site as a Marine Conservation Zone.</a:t>
            </a:r>
            <a:endParaRPr lang="cs-CZ" sz="1600" dirty="0">
              <a:latin typeface="Arial" panose="020B0604020202020204" pitchFamily="34" charset="0"/>
              <a:cs typeface="Arial" panose="020B0604020202020204" pitchFamily="34" charset="0"/>
            </a:endParaRPr>
          </a:p>
        </p:txBody>
      </p:sp>
      <p:sp>
        <p:nvSpPr>
          <p:cNvPr id="4" name="Zástupný symbol pro zápatí 3"/>
          <p:cNvSpPr>
            <a:spLocks noGrp="1"/>
          </p:cNvSpPr>
          <p:nvPr>
            <p:ph type="ftr" sz="quarter" idx="10"/>
          </p:nvPr>
        </p:nvSpPr>
        <p:spPr/>
        <p:txBody>
          <a:bodyPr/>
          <a:lstStyle/>
          <a:p>
            <a:r>
              <a:rPr lang="cs-CZ" altLang="cs-CZ" smtClean="0"/>
              <a:t>Zápatí prezentace</a:t>
            </a:r>
            <a:endParaRPr lang="cs-CZ" altLang="cs-CZ"/>
          </a:p>
        </p:txBody>
      </p:sp>
      <p:sp>
        <p:nvSpPr>
          <p:cNvPr id="5" name="Zástupný symbol pro číslo snímku 4"/>
          <p:cNvSpPr>
            <a:spLocks noGrp="1"/>
          </p:cNvSpPr>
          <p:nvPr>
            <p:ph type="sldNum" sz="quarter" idx="11"/>
          </p:nvPr>
        </p:nvSpPr>
        <p:spPr/>
        <p:txBody>
          <a:bodyPr/>
          <a:lstStyle/>
          <a:p>
            <a:fld id="{27759F06-7EA8-4E84-855E-3C5E463007BB}" type="slidenum">
              <a:rPr lang="cs-CZ" altLang="cs-CZ" smtClean="0"/>
              <a:pPr/>
              <a:t>9</a:t>
            </a:fld>
            <a:endParaRPr lang="cs-CZ" altLang="cs-CZ"/>
          </a:p>
        </p:txBody>
      </p:sp>
    </p:spTree>
    <p:extLst>
      <p:ext uri="{BB962C8B-B14F-4D97-AF65-F5344CB8AC3E}">
        <p14:creationId xmlns:p14="http://schemas.microsoft.com/office/powerpoint/2010/main" val="2653989830"/>
      </p:ext>
    </p:extLst>
  </p:cSld>
  <p:clrMapOvr>
    <a:masterClrMapping/>
  </p:clrMapOvr>
</p:sld>
</file>

<file path=ppt/theme/theme1.xml><?xml version="1.0" encoding="utf-8"?>
<a:theme xmlns:a="http://schemas.openxmlformats.org/drawingml/2006/main" name="sablona cesky">
  <a:themeElements>
    <a:clrScheme name="PF_PPT_prezentace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PF_PPT_prezentace">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PF_PPT_prezentac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PF_PPT_prezentac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PF_PPT_prezentac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PF_PPT_prezentac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PF_PPT_prezentac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PF_PPT_prezentac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PF_PPT_prezentac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PF_PPT_prezentac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PF_PPT_prezentac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PF_PPT_prezentac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PF_PPT_prezentace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PF_PPT_prezentace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PF_PPT_prezentace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sablona cesky</Template>
  <TotalTime>0</TotalTime>
  <Words>1254</Words>
  <Application>Microsoft Office PowerPoint</Application>
  <PresentationFormat>Předvádění na obrazovce (4:3)</PresentationFormat>
  <Paragraphs>84</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14</vt:i4>
      </vt:variant>
    </vt:vector>
  </HeadingPairs>
  <TitlesOfParts>
    <vt:vector size="19" baseType="lpstr">
      <vt:lpstr>Arial</vt:lpstr>
      <vt:lpstr>Trebuchet MS</vt:lpstr>
      <vt:lpstr>Wingdings</vt:lpstr>
      <vt:lpstr>sablona cesky</vt:lpstr>
      <vt:lpstr>BÉŽOVÁ TITL</vt:lpstr>
      <vt:lpstr>Three ships  doc. JUDr. Pavel Salák jr., Ph.D. Katedra dějin státu a práva PrF MU</vt:lpstr>
      <vt:lpstr>Three ships – three stories</vt:lpstr>
      <vt:lpstr>Nuestra Señora de las Mercedes  (Our Lady of Mercy in English, a title of the Virgin Mary) </vt:lpstr>
      <vt:lpstr>Nuestra Señora de las Mercedes Black Swan project</vt:lpstr>
      <vt:lpstr>Black Swan project</vt:lpstr>
      <vt:lpstr>Case Franken</vt:lpstr>
      <vt:lpstr>HMAS Perth – light cruiser</vt:lpstr>
      <vt:lpstr>Discovered…</vt:lpstr>
      <vt:lpstr>And then…</vt:lpstr>
      <vt:lpstr>No comment necessary…</vt:lpstr>
      <vt:lpstr>HMS Exeter.........HNLMS De Ruyter</vt:lpstr>
      <vt:lpstr>Prezentace aplikace PowerPoint</vt:lpstr>
      <vt:lpstr>Why? </vt:lpstr>
      <vt:lpstr>Děkuji za pozornost Thank You for Attention   doc. JUDr. Pavel Salák jr., Ph. D.</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Rekodifikace občanského práva za 1. republiky  - na příkladu právní regulace nálezu pokladu  JUDr. Pavel Salák jr., Ph.D. Katedra dějin státu a práva PrF MU</dc:title>
  <dc:creator>10908</dc:creator>
  <cp:lastModifiedBy>Pavel Salák</cp:lastModifiedBy>
  <cp:revision>100</cp:revision>
  <dcterms:created xsi:type="dcterms:W3CDTF">2015-01-31T13:17:50Z</dcterms:created>
  <dcterms:modified xsi:type="dcterms:W3CDTF">2019-09-26T10:25:04Z</dcterms:modified>
</cp:coreProperties>
</file>