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05" r:id="rId4"/>
    <p:sldId id="312" r:id="rId5"/>
    <p:sldId id="313" r:id="rId6"/>
    <p:sldId id="314" r:id="rId7"/>
    <p:sldId id="315" r:id="rId8"/>
    <p:sldId id="316" r:id="rId9"/>
    <p:sldId id="320" r:id="rId10"/>
    <p:sldId id="330" r:id="rId11"/>
    <p:sldId id="331" r:id="rId12"/>
    <p:sldId id="329" r:id="rId1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94747" autoAdjust="0"/>
  </p:normalViewPr>
  <p:slideViewPr>
    <p:cSldViewPr>
      <p:cViewPr varScale="1">
        <p:scale>
          <a:sx n="109" d="100"/>
          <a:sy n="109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430A28A-834E-4E78-833E-95F3645027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71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17052C-B559-4455-A57A-0C57AB7FDD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9326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A8AB88D-7C25-4296-9D92-292B8E64CA5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7099B9-50FA-47A1-94C2-003C4A35B9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152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A0F9CE-CB2C-4242-B18D-0C2472BA70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6035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93065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97372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2274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7844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59835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643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251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7732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759F06-7EA8-4E84-855E-3C5E46300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8678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60819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66746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8027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37BAAB-1542-44AC-8C6C-72171E064A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313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044C4B-3843-413C-AD89-C2D599C707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92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57D352-0F48-463D-9674-41D0C3D5CF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97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8B0CF7-F52C-4135-9F33-CD1A44FF5F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347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E0388B-91A7-4181-A96B-6C2C723545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558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4EBB23-A9AF-493B-B82D-922C8068A8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88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967908-2F84-4EE8-9BC5-744F35DA65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50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78040A6-3223-4100-A594-D783EA708E9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2564905"/>
            <a:ext cx="6190332" cy="3888284"/>
          </a:xfrm>
        </p:spPr>
        <p:txBody>
          <a:bodyPr/>
          <a:lstStyle/>
          <a:p>
            <a:pPr algn="ctr"/>
            <a:r>
              <a:rPr lang="cs-CZ" altLang="cs-CZ" sz="4800" b="1" dirty="0" smtClean="0"/>
              <a:t>Vojenská závěť</a:t>
            </a:r>
            <a:br>
              <a:rPr lang="cs-CZ" altLang="cs-CZ" sz="4800" b="1" dirty="0" smtClean="0"/>
            </a:br>
            <a:r>
              <a:rPr lang="cs-CZ" altLang="cs-CZ" sz="4800" b="1" dirty="0" err="1" smtClean="0"/>
              <a:t>Military</a:t>
            </a:r>
            <a:r>
              <a:rPr lang="cs-CZ" altLang="cs-CZ" sz="4800" b="1" dirty="0" smtClean="0"/>
              <a:t> </a:t>
            </a:r>
            <a:r>
              <a:rPr lang="cs-CZ" altLang="cs-CZ" sz="4800" b="1" dirty="0" smtClean="0"/>
              <a:t>testament</a:t>
            </a:r>
            <a:r>
              <a:rPr lang="cs-CZ" altLang="cs-CZ" sz="4800" b="1" dirty="0" smtClean="0"/>
              <a:t/>
            </a:r>
            <a:br>
              <a:rPr lang="cs-CZ" altLang="cs-CZ" sz="4800" b="1" dirty="0" smtClean="0"/>
            </a:b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 smtClean="0"/>
              <a:t>doc. </a:t>
            </a:r>
            <a:r>
              <a:rPr lang="cs-CZ" altLang="cs-CZ" sz="2800" b="1" dirty="0" smtClean="0"/>
              <a:t>JUDr. Pavel Salák jr., Ph.D.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Katedra dějin státu a práva </a:t>
            </a:r>
            <a:r>
              <a:rPr lang="cs-CZ" altLang="cs-CZ" sz="2800" b="1" dirty="0" err="1" smtClean="0"/>
              <a:t>PrF</a:t>
            </a:r>
            <a:r>
              <a:rPr lang="cs-CZ" altLang="cs-CZ" sz="2800" b="1" dirty="0" smtClean="0"/>
              <a:t> MU</a:t>
            </a:r>
            <a:endParaRPr lang="cs-CZ" alt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1545 OZ 2012 /Sec. 1545 CzCC2012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5" y="1773238"/>
            <a:ext cx="4316537" cy="435768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participating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armed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last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soldier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armed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recorded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presence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witnesses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by a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commander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Czech Republic </a:t>
            </a:r>
            <a:r>
              <a:rPr lang="cs-CZ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soldier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rank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a testament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made in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manner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validity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not to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denied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(2) 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commander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undue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deliver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testament made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Subsection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(1) to 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commander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superior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command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undue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hand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Ministry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Czech Republic.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Originally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not „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 but „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commander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rank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unit on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Afghanistan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commander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unit in rank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useless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limitation</a:t>
            </a:r>
            <a:r>
              <a:rPr lang="cs-CZ" sz="1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smtClean="0">
                <a:latin typeface="Arial" panose="020B0604020202020204" pitchFamily="34" charset="0"/>
                <a:cs typeface="Arial" panose="020B0604020202020204" pitchFamily="34" charset="0"/>
              </a:rPr>
              <a:t>- 3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inspiration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BGB)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5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mtClean="0"/>
              <a:t>	</a:t>
            </a:r>
            <a:r>
              <a:rPr lang="cs-CZ" sz="2400" smtClean="0"/>
              <a:t>doc</a:t>
            </a:r>
            <a:r>
              <a:rPr lang="cs-CZ" sz="2400" dirty="0"/>
              <a:t>. JUDr</a:t>
            </a:r>
            <a:r>
              <a:rPr lang="cs-CZ" sz="2400" dirty="0" smtClean="0"/>
              <a:t>. Pavel Salák jr., </a:t>
            </a:r>
            <a:r>
              <a:rPr lang="cs-CZ" sz="2400" dirty="0" err="1" smtClean="0"/>
              <a:t>Ph</a:t>
            </a:r>
            <a:r>
              <a:rPr lang="cs-CZ" sz="2400" dirty="0" smtClean="0"/>
              <a:t>. D.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21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A06FAF-65B2-4086-97E6-03C7B8C05EE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52005"/>
            <a:ext cx="7772400" cy="503237"/>
          </a:xfrm>
        </p:spPr>
        <p:txBody>
          <a:bodyPr/>
          <a:lstStyle/>
          <a:p>
            <a:pPr algn="ctr"/>
            <a:r>
              <a:rPr lang="cs-CZ" altLang="cs-CZ" dirty="0" smtClean="0"/>
              <a:t>Římské právo – Roman </a:t>
            </a:r>
            <a:r>
              <a:rPr lang="cs-CZ" altLang="cs-CZ" dirty="0" err="1" smtClean="0"/>
              <a:t>Law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3238"/>
            <a:ext cx="4392488" cy="2159818"/>
          </a:xfrm>
          <a:ln/>
        </p:spPr>
        <p:txBody>
          <a:bodyPr/>
          <a:lstStyle/>
          <a:p>
            <a:pPr marL="0" indent="0">
              <a:buNone/>
            </a:pPr>
            <a:r>
              <a:rPr lang="cs-CZ" sz="1400" b="1" dirty="0" err="1" smtClean="0">
                <a:solidFill>
                  <a:schemeClr val="tx1"/>
                </a:solidFill>
              </a:rPr>
              <a:t>Testamentum</a:t>
            </a:r>
            <a:r>
              <a:rPr lang="cs-CZ" sz="1400" b="1" dirty="0" smtClean="0">
                <a:solidFill>
                  <a:schemeClr val="tx1"/>
                </a:solidFill>
              </a:rPr>
              <a:t> in </a:t>
            </a:r>
            <a:r>
              <a:rPr lang="cs-CZ" sz="1400" b="1" dirty="0" err="1" smtClean="0">
                <a:solidFill>
                  <a:schemeClr val="tx1"/>
                </a:solidFill>
              </a:rPr>
              <a:t>procinctu</a:t>
            </a:r>
            <a:endParaRPr lang="cs-CZ" sz="1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altLang="cs-CZ" sz="1400" dirty="0" smtClean="0"/>
              <a:t>-jedna z prvních závětí, byla prováděna před bitvou</a:t>
            </a:r>
          </a:p>
          <a:p>
            <a:pPr marL="0" indent="0">
              <a:buNone/>
            </a:pPr>
            <a:r>
              <a:rPr lang="cs-CZ" altLang="cs-CZ" sz="1400" dirty="0" smtClean="0"/>
              <a:t>-v době Ciceronově již dlouho nebyla užívána</a:t>
            </a:r>
          </a:p>
          <a:p>
            <a:pPr marL="0" indent="0">
              <a:buNone/>
            </a:pPr>
            <a:endParaRPr lang="cs-CZ" altLang="cs-CZ" sz="1400" b="1" dirty="0"/>
          </a:p>
          <a:p>
            <a:pPr marL="0" indent="0">
              <a:buNone/>
            </a:pPr>
            <a:r>
              <a:rPr lang="cs-CZ" altLang="cs-CZ" sz="1400" b="1" dirty="0" err="1" smtClean="0"/>
              <a:t>Testamentum</a:t>
            </a:r>
            <a:r>
              <a:rPr lang="cs-CZ" altLang="cs-CZ" sz="1400" b="1" dirty="0" smtClean="0"/>
              <a:t> </a:t>
            </a:r>
            <a:r>
              <a:rPr lang="cs-CZ" altLang="cs-CZ" sz="1400" b="1" dirty="0" err="1" smtClean="0"/>
              <a:t>militis</a:t>
            </a:r>
            <a:endParaRPr lang="cs-CZ" altLang="cs-CZ" sz="1400" b="1" dirty="0" smtClean="0"/>
          </a:p>
          <a:p>
            <a:pPr marL="0" indent="0">
              <a:buNone/>
            </a:pPr>
            <a:r>
              <a:rPr lang="cs-CZ" altLang="cs-CZ" sz="1400" dirty="0" smtClean="0"/>
              <a:t>Caesar – jediná zmínka (ani </a:t>
            </a:r>
            <a:r>
              <a:rPr lang="cs-CZ" altLang="cs-CZ" sz="1400" dirty="0" err="1" smtClean="0"/>
              <a:t>caesar</a:t>
            </a:r>
            <a:r>
              <a:rPr lang="cs-CZ" altLang="cs-CZ" sz="1400" dirty="0" smtClean="0"/>
              <a:t> nezmiňuje)</a:t>
            </a:r>
          </a:p>
          <a:p>
            <a:pPr marL="0" indent="0">
              <a:buNone/>
            </a:pPr>
            <a:r>
              <a:rPr lang="cs-CZ" altLang="cs-CZ" sz="1400" dirty="0" smtClean="0"/>
              <a:t>Titus – Caesar je interpolace (</a:t>
            </a:r>
            <a:r>
              <a:rPr lang="cs-CZ" altLang="cs-CZ" sz="1400" dirty="0" err="1" smtClean="0"/>
              <a:t>Guarino</a:t>
            </a:r>
            <a:r>
              <a:rPr lang="cs-CZ" altLang="cs-CZ" sz="1400" dirty="0" smtClean="0"/>
              <a:t>)</a:t>
            </a:r>
          </a:p>
          <a:p>
            <a:pPr marL="0" indent="0">
              <a:buNone/>
            </a:pPr>
            <a:r>
              <a:rPr lang="cs-CZ" altLang="cs-CZ" sz="1400" dirty="0" smtClean="0"/>
              <a:t>Augustus – mělo by vazbu na peculium </a:t>
            </a:r>
            <a:r>
              <a:rPr lang="cs-CZ" altLang="cs-CZ" sz="1400" dirty="0" err="1" smtClean="0"/>
              <a:t>castrense</a:t>
            </a:r>
            <a:endParaRPr lang="cs-CZ" altLang="cs-CZ" sz="1400" dirty="0" smtClean="0"/>
          </a:p>
          <a:p>
            <a:pPr marL="0" indent="0">
              <a:buNone/>
            </a:pPr>
            <a:endParaRPr lang="cs-CZ" altLang="cs-CZ" sz="1400" dirty="0"/>
          </a:p>
          <a:p>
            <a:pPr>
              <a:buFontTx/>
              <a:buChar char="-"/>
            </a:pPr>
            <a:endParaRPr lang="cs-CZ" altLang="cs-CZ" sz="1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16016" y="1844824"/>
            <a:ext cx="41764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cs-CZ" sz="1400" b="1" dirty="0" err="1"/>
              <a:t>Testamentum</a:t>
            </a:r>
            <a:r>
              <a:rPr lang="cs-CZ" sz="1400" b="1" dirty="0"/>
              <a:t> in </a:t>
            </a:r>
            <a:r>
              <a:rPr lang="cs-CZ" sz="1400" b="1" dirty="0" err="1"/>
              <a:t>procinctu</a:t>
            </a:r>
            <a:endParaRPr lang="cs-CZ" sz="1400" b="1" dirty="0"/>
          </a:p>
          <a:p>
            <a:pPr marL="0" indent="0" algn="l">
              <a:buNone/>
            </a:pPr>
            <a:r>
              <a:rPr lang="cs-CZ" altLang="cs-CZ" sz="1400" dirty="0" smtClean="0"/>
              <a:t>- </a:t>
            </a:r>
            <a:r>
              <a:rPr lang="cs-CZ" altLang="cs-CZ" sz="1400" dirty="0" err="1" smtClean="0"/>
              <a:t>one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oldest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types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testaments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were</a:t>
            </a:r>
            <a:r>
              <a:rPr lang="cs-CZ" altLang="cs-CZ" sz="1400" dirty="0" smtClean="0"/>
              <a:t> made </a:t>
            </a:r>
            <a:r>
              <a:rPr lang="cs-CZ" altLang="cs-CZ" sz="1400" dirty="0" err="1" smtClean="0"/>
              <a:t>before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battles</a:t>
            </a:r>
            <a:r>
              <a:rPr lang="cs-CZ" altLang="cs-CZ" sz="1400" dirty="0" smtClean="0"/>
              <a:t>, </a:t>
            </a:r>
            <a:endParaRPr lang="cs-CZ" altLang="cs-CZ" sz="1400" dirty="0"/>
          </a:p>
          <a:p>
            <a:pPr algn="l"/>
            <a:r>
              <a:rPr lang="cs-CZ" altLang="cs-CZ" sz="1400" dirty="0" smtClean="0"/>
              <a:t>- </a:t>
            </a:r>
            <a:r>
              <a:rPr lang="cs-CZ" altLang="cs-CZ" sz="1400" dirty="0" err="1" smtClean="0"/>
              <a:t>It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was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no </a:t>
            </a:r>
            <a:r>
              <a:rPr lang="cs-CZ" altLang="cs-CZ" sz="1400" dirty="0" err="1" smtClean="0"/>
              <a:t>longer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used</a:t>
            </a:r>
            <a:r>
              <a:rPr lang="cs-CZ" altLang="cs-CZ" sz="1400" dirty="0" smtClean="0"/>
              <a:t> in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times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Cicero </a:t>
            </a:r>
            <a:r>
              <a:rPr lang="cs-CZ" altLang="cs-CZ" sz="1400" dirty="0" err="1" smtClean="0"/>
              <a:t>for</a:t>
            </a:r>
            <a:r>
              <a:rPr lang="cs-CZ" altLang="cs-CZ" sz="1400" dirty="0" smtClean="0"/>
              <a:t> many </a:t>
            </a:r>
            <a:r>
              <a:rPr lang="cs-CZ" altLang="cs-CZ" sz="1400" dirty="0" err="1" smtClean="0"/>
              <a:t>years</a:t>
            </a:r>
            <a:endParaRPr lang="cs-CZ" altLang="cs-CZ" sz="1400" dirty="0" smtClean="0"/>
          </a:p>
          <a:p>
            <a:pPr marL="285750" indent="-285750" algn="l">
              <a:buFontTx/>
              <a:buChar char="-"/>
            </a:pPr>
            <a:endParaRPr lang="cs-CZ" altLang="cs-CZ" sz="1400" b="1" dirty="0"/>
          </a:p>
          <a:p>
            <a:pPr marL="0" indent="0" algn="l">
              <a:buNone/>
            </a:pPr>
            <a:r>
              <a:rPr lang="cs-CZ" altLang="cs-CZ" sz="1400" b="1" dirty="0" err="1"/>
              <a:t>Testamentum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militis</a:t>
            </a:r>
            <a:endParaRPr lang="cs-CZ" altLang="cs-CZ" sz="1400" b="1" dirty="0"/>
          </a:p>
          <a:p>
            <a:pPr marL="0" indent="0" algn="l">
              <a:buNone/>
            </a:pPr>
            <a:r>
              <a:rPr lang="cs-CZ" altLang="cs-CZ" sz="1400" dirty="0"/>
              <a:t>Caesar – </a:t>
            </a:r>
            <a:r>
              <a:rPr lang="cs-CZ" altLang="cs-CZ" sz="1400" dirty="0" err="1" smtClean="0"/>
              <a:t>does</a:t>
            </a:r>
            <a:r>
              <a:rPr lang="cs-CZ" altLang="cs-CZ" sz="1400" dirty="0" smtClean="0"/>
              <a:t> not </a:t>
            </a:r>
            <a:r>
              <a:rPr lang="cs-CZ" altLang="cs-CZ" sz="1400" dirty="0" err="1" smtClean="0"/>
              <a:t>himself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mention</a:t>
            </a:r>
            <a:r>
              <a:rPr lang="cs-CZ" altLang="cs-CZ" sz="1400" dirty="0" smtClean="0"/>
              <a:t> testament </a:t>
            </a:r>
            <a:r>
              <a:rPr lang="cs-CZ" altLang="cs-CZ" sz="1400" dirty="0" err="1" smtClean="0"/>
              <a:t>at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all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x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information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is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only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present</a:t>
            </a:r>
            <a:r>
              <a:rPr lang="cs-CZ" altLang="cs-CZ" sz="1400" dirty="0" smtClean="0"/>
              <a:t> in </a:t>
            </a:r>
            <a:r>
              <a:rPr lang="cs-CZ" altLang="cs-CZ" sz="1400" dirty="0" err="1" smtClean="0"/>
              <a:t>shown</a:t>
            </a:r>
            <a:r>
              <a:rPr lang="cs-CZ" altLang="cs-CZ" sz="1400" dirty="0" smtClean="0"/>
              <a:t> fragment  </a:t>
            </a:r>
            <a:br>
              <a:rPr lang="cs-CZ" altLang="cs-CZ" sz="1400" dirty="0" smtClean="0"/>
            </a:br>
            <a:r>
              <a:rPr lang="cs-CZ" altLang="cs-CZ" sz="1400" dirty="0" smtClean="0"/>
              <a:t>Titus </a:t>
            </a:r>
            <a:r>
              <a:rPr lang="cs-CZ" altLang="cs-CZ" sz="1400" dirty="0" smtClean="0"/>
              <a:t>–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mentioned</a:t>
            </a:r>
            <a:r>
              <a:rPr lang="cs-CZ" altLang="cs-CZ" sz="1400" dirty="0" smtClean="0"/>
              <a:t> part </a:t>
            </a:r>
            <a:r>
              <a:rPr lang="cs-CZ" altLang="cs-CZ" sz="1400" dirty="0" err="1" smtClean="0"/>
              <a:t>with</a:t>
            </a:r>
            <a:r>
              <a:rPr lang="cs-CZ" altLang="cs-CZ" sz="1400" dirty="0" smtClean="0"/>
              <a:t> Caesar </a:t>
            </a:r>
            <a:r>
              <a:rPr lang="cs-CZ" altLang="cs-CZ" sz="1400" dirty="0" err="1" smtClean="0"/>
              <a:t>is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interpolated</a:t>
            </a:r>
            <a:r>
              <a:rPr lang="cs-CZ" altLang="cs-CZ" sz="1400" dirty="0" smtClean="0"/>
              <a:t>  </a:t>
            </a:r>
            <a:r>
              <a:rPr lang="cs-CZ" altLang="cs-CZ" sz="1400" dirty="0" smtClean="0"/>
              <a:t>- </a:t>
            </a:r>
            <a:r>
              <a:rPr lang="cs-CZ" altLang="cs-CZ" sz="1400" dirty="0" err="1" smtClean="0"/>
              <a:t>therefore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twice</a:t>
            </a:r>
            <a:r>
              <a:rPr lang="cs-CZ" altLang="cs-CZ" sz="1400" dirty="0" smtClean="0"/>
              <a:t> „primus“ (</a:t>
            </a:r>
            <a:r>
              <a:rPr lang="cs-CZ" altLang="cs-CZ" sz="1400" dirty="0" err="1" smtClean="0"/>
              <a:t>Guarino</a:t>
            </a:r>
            <a:r>
              <a:rPr lang="cs-CZ" altLang="cs-CZ" sz="1400" dirty="0"/>
              <a:t>)</a:t>
            </a:r>
          </a:p>
          <a:p>
            <a:pPr marL="0" indent="0" algn="l">
              <a:buNone/>
            </a:pPr>
            <a:r>
              <a:rPr lang="cs-CZ" altLang="cs-CZ" sz="1400" dirty="0"/>
              <a:t>Augustus – </a:t>
            </a:r>
            <a:r>
              <a:rPr lang="cs-CZ" altLang="cs-CZ" sz="1400" dirty="0" err="1" smtClean="0"/>
              <a:t>th</a:t>
            </a:r>
            <a:r>
              <a:rPr lang="cs-CZ" altLang="cs-CZ" sz="1400" dirty="0" err="1" smtClean="0"/>
              <a:t>ere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should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be</a:t>
            </a:r>
            <a:r>
              <a:rPr lang="cs-CZ" altLang="cs-CZ" sz="1400" dirty="0" smtClean="0"/>
              <a:t> a </a:t>
            </a:r>
            <a:r>
              <a:rPr lang="cs-CZ" altLang="cs-CZ" sz="1400" dirty="0" err="1" smtClean="0"/>
              <a:t>connection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to  </a:t>
            </a:r>
            <a:r>
              <a:rPr lang="cs-CZ" altLang="cs-CZ" sz="1400" dirty="0"/>
              <a:t>peculium </a:t>
            </a:r>
            <a:r>
              <a:rPr lang="cs-CZ" altLang="cs-CZ" sz="1400" dirty="0" err="1" smtClean="0"/>
              <a:t>castrense</a:t>
            </a:r>
            <a:endParaRPr lang="cs-CZ" altLang="cs-CZ" sz="1400" dirty="0" smtClean="0"/>
          </a:p>
          <a:p>
            <a:pPr marL="0" indent="0" algn="l">
              <a:buNone/>
            </a:pPr>
            <a:endParaRPr lang="cs-CZ" alt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4653136"/>
            <a:ext cx="8147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err="1"/>
              <a:t>Dig</a:t>
            </a:r>
            <a:r>
              <a:rPr lang="cs-CZ" dirty="0"/>
              <a:t>. 29.1.1pr</a:t>
            </a:r>
            <a:r>
              <a:rPr lang="cs-CZ" dirty="0" smtClean="0"/>
              <a:t>. </a:t>
            </a:r>
            <a:r>
              <a:rPr lang="cs-CZ" dirty="0" err="1" smtClean="0"/>
              <a:t>Ulpianus</a:t>
            </a:r>
            <a:r>
              <a:rPr lang="cs-CZ" dirty="0" smtClean="0"/>
              <a:t> </a:t>
            </a:r>
            <a:r>
              <a:rPr lang="cs-CZ" dirty="0"/>
              <a:t>45 ad </a:t>
            </a:r>
            <a:r>
              <a:rPr lang="cs-CZ" dirty="0" err="1"/>
              <a:t>ed</a:t>
            </a:r>
            <a:r>
              <a:rPr lang="cs-CZ" dirty="0"/>
              <a:t>.</a:t>
            </a:r>
          </a:p>
          <a:p>
            <a:pPr algn="just"/>
            <a:r>
              <a:rPr lang="cs-CZ" dirty="0" err="1"/>
              <a:t>Militibus</a:t>
            </a:r>
            <a:r>
              <a:rPr lang="cs-CZ" dirty="0"/>
              <a:t> </a:t>
            </a:r>
            <a:r>
              <a:rPr lang="cs-CZ" dirty="0" err="1"/>
              <a:t>liberam</a:t>
            </a:r>
            <a:r>
              <a:rPr lang="cs-CZ" dirty="0"/>
              <a:t> </a:t>
            </a:r>
            <a:r>
              <a:rPr lang="cs-CZ" dirty="0" err="1"/>
              <a:t>testamenti</a:t>
            </a:r>
            <a:r>
              <a:rPr lang="cs-CZ" dirty="0"/>
              <a:t> </a:t>
            </a:r>
            <a:r>
              <a:rPr lang="cs-CZ" dirty="0" err="1"/>
              <a:t>factionem</a:t>
            </a:r>
            <a:r>
              <a:rPr lang="cs-CZ" dirty="0"/>
              <a:t> </a:t>
            </a:r>
            <a:r>
              <a:rPr lang="cs-CZ" b="1" dirty="0"/>
              <a:t>primus </a:t>
            </a:r>
            <a:r>
              <a:rPr lang="cs-CZ" b="1" dirty="0" err="1"/>
              <a:t>quidem</a:t>
            </a:r>
            <a:r>
              <a:rPr lang="cs-CZ" b="1" dirty="0"/>
              <a:t> </a:t>
            </a:r>
            <a:r>
              <a:rPr lang="cs-CZ" b="1" dirty="0" err="1"/>
              <a:t>divus</a:t>
            </a:r>
            <a:r>
              <a:rPr lang="cs-CZ" b="1" dirty="0"/>
              <a:t> </a:t>
            </a:r>
            <a:r>
              <a:rPr lang="cs-CZ" b="1" dirty="0" err="1"/>
              <a:t>iulius</a:t>
            </a:r>
            <a:r>
              <a:rPr lang="cs-CZ" b="1" dirty="0"/>
              <a:t> </a:t>
            </a:r>
            <a:r>
              <a:rPr lang="cs-CZ" b="1" dirty="0" err="1"/>
              <a:t>caesar</a:t>
            </a:r>
            <a:r>
              <a:rPr lang="cs-CZ" dirty="0"/>
              <a:t> </a:t>
            </a:r>
            <a:r>
              <a:rPr lang="cs-CZ" dirty="0" err="1"/>
              <a:t>concessit</a:t>
            </a:r>
            <a:r>
              <a:rPr lang="cs-CZ" dirty="0"/>
              <a:t>: sed </a:t>
            </a:r>
            <a:r>
              <a:rPr lang="cs-CZ" dirty="0" err="1"/>
              <a:t>ea</a:t>
            </a:r>
            <a:r>
              <a:rPr lang="cs-CZ" dirty="0"/>
              <a:t> </a:t>
            </a:r>
            <a:r>
              <a:rPr lang="cs-CZ" dirty="0" err="1"/>
              <a:t>concessio</a:t>
            </a:r>
            <a:r>
              <a:rPr lang="cs-CZ" dirty="0"/>
              <a:t> </a:t>
            </a:r>
            <a:r>
              <a:rPr lang="cs-CZ" dirty="0" err="1"/>
              <a:t>temporalis</a:t>
            </a:r>
            <a:r>
              <a:rPr lang="cs-CZ" dirty="0"/>
              <a:t> </a:t>
            </a:r>
            <a:r>
              <a:rPr lang="cs-CZ" dirty="0" err="1"/>
              <a:t>erat</a:t>
            </a:r>
            <a:r>
              <a:rPr lang="cs-CZ" dirty="0"/>
              <a:t>. </a:t>
            </a:r>
            <a:r>
              <a:rPr lang="cs-CZ" dirty="0" err="1"/>
              <a:t>postea</a:t>
            </a:r>
            <a:r>
              <a:rPr lang="cs-CZ" dirty="0"/>
              <a:t> </a:t>
            </a:r>
            <a:r>
              <a:rPr lang="cs-CZ" b="1" dirty="0"/>
              <a:t>vero primus </a:t>
            </a:r>
            <a:r>
              <a:rPr lang="cs-CZ" b="1" dirty="0" err="1"/>
              <a:t>divus</a:t>
            </a:r>
            <a:r>
              <a:rPr lang="cs-CZ" b="1" dirty="0"/>
              <a:t> </a:t>
            </a:r>
            <a:r>
              <a:rPr lang="cs-CZ" b="1" dirty="0" err="1"/>
              <a:t>titus</a:t>
            </a:r>
            <a:r>
              <a:rPr lang="cs-CZ" b="1" dirty="0"/>
              <a:t> </a:t>
            </a:r>
            <a:r>
              <a:rPr lang="cs-CZ" dirty="0" err="1"/>
              <a:t>dedit</a:t>
            </a:r>
            <a:r>
              <a:rPr lang="cs-CZ" dirty="0"/>
              <a:t>: post hoc </a:t>
            </a:r>
            <a:r>
              <a:rPr lang="cs-CZ" dirty="0" err="1"/>
              <a:t>domitianus</a:t>
            </a:r>
            <a:r>
              <a:rPr lang="cs-CZ" dirty="0"/>
              <a:t>: </a:t>
            </a:r>
            <a:r>
              <a:rPr lang="cs-CZ" dirty="0" err="1"/>
              <a:t>postea</a:t>
            </a:r>
            <a:r>
              <a:rPr lang="cs-CZ" dirty="0"/>
              <a:t> </a:t>
            </a:r>
            <a:r>
              <a:rPr lang="cs-CZ" dirty="0" err="1"/>
              <a:t>divus</a:t>
            </a:r>
            <a:r>
              <a:rPr lang="cs-CZ" dirty="0"/>
              <a:t> </a:t>
            </a:r>
            <a:r>
              <a:rPr lang="cs-CZ" dirty="0" err="1"/>
              <a:t>nerva</a:t>
            </a:r>
            <a:r>
              <a:rPr lang="cs-CZ" dirty="0"/>
              <a:t> </a:t>
            </a:r>
            <a:r>
              <a:rPr lang="cs-CZ" dirty="0" err="1"/>
              <a:t>plenissimam</a:t>
            </a:r>
            <a:r>
              <a:rPr lang="cs-CZ" dirty="0"/>
              <a:t> </a:t>
            </a:r>
            <a:r>
              <a:rPr lang="cs-CZ" dirty="0" err="1"/>
              <a:t>indulgentiam</a:t>
            </a:r>
            <a:r>
              <a:rPr lang="cs-CZ" dirty="0"/>
              <a:t> in </a:t>
            </a:r>
            <a:r>
              <a:rPr lang="cs-CZ" dirty="0" err="1"/>
              <a:t>milites</a:t>
            </a:r>
            <a:r>
              <a:rPr lang="cs-CZ" dirty="0"/>
              <a:t> </a:t>
            </a:r>
            <a:r>
              <a:rPr lang="cs-CZ" dirty="0" err="1"/>
              <a:t>contulit</a:t>
            </a:r>
            <a:r>
              <a:rPr lang="cs-CZ" dirty="0"/>
              <a:t>: </a:t>
            </a:r>
            <a:r>
              <a:rPr lang="cs-CZ" dirty="0" err="1"/>
              <a:t>eamque</a:t>
            </a:r>
            <a:r>
              <a:rPr lang="cs-CZ" dirty="0"/>
              <a:t> </a:t>
            </a:r>
            <a:r>
              <a:rPr lang="cs-CZ" dirty="0" err="1"/>
              <a:t>traianus</a:t>
            </a:r>
            <a:r>
              <a:rPr lang="cs-CZ" dirty="0"/>
              <a:t> </a:t>
            </a:r>
            <a:r>
              <a:rPr lang="cs-CZ" dirty="0" err="1"/>
              <a:t>secutus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et </a:t>
            </a:r>
            <a:r>
              <a:rPr lang="cs-CZ" dirty="0" err="1"/>
              <a:t>exinde</a:t>
            </a:r>
            <a:r>
              <a:rPr lang="cs-CZ" dirty="0"/>
              <a:t> </a:t>
            </a:r>
            <a:r>
              <a:rPr lang="cs-CZ" dirty="0" err="1"/>
              <a:t>mandatis</a:t>
            </a:r>
            <a:r>
              <a:rPr lang="cs-CZ" dirty="0"/>
              <a:t> </a:t>
            </a:r>
            <a:r>
              <a:rPr lang="cs-CZ" dirty="0" err="1"/>
              <a:t>inseri</a:t>
            </a:r>
            <a:r>
              <a:rPr lang="cs-CZ" dirty="0"/>
              <a:t> </a:t>
            </a:r>
            <a:r>
              <a:rPr lang="cs-CZ" dirty="0" err="1"/>
              <a:t>coepit</a:t>
            </a:r>
            <a:r>
              <a:rPr lang="cs-CZ" dirty="0"/>
              <a:t> </a:t>
            </a:r>
            <a:r>
              <a:rPr lang="cs-CZ" dirty="0" err="1"/>
              <a:t>caput</a:t>
            </a:r>
            <a:r>
              <a:rPr lang="cs-CZ" dirty="0"/>
              <a:t> </a:t>
            </a:r>
            <a:r>
              <a:rPr lang="cs-CZ" dirty="0" err="1"/>
              <a:t>tale</a:t>
            </a:r>
            <a:r>
              <a:rPr lang="cs-CZ" dirty="0"/>
              <a:t>. </a:t>
            </a:r>
            <a:r>
              <a:rPr lang="cs-CZ" dirty="0" err="1"/>
              <a:t>caput</a:t>
            </a:r>
            <a:r>
              <a:rPr lang="cs-CZ" dirty="0"/>
              <a:t> ex </a:t>
            </a:r>
            <a:r>
              <a:rPr lang="cs-CZ" dirty="0" err="1"/>
              <a:t>mandatis</a:t>
            </a:r>
            <a:r>
              <a:rPr lang="cs-CZ" dirty="0"/>
              <a:t>: 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pPr algn="ctr"/>
            <a:r>
              <a:rPr lang="cs-CZ" sz="2800" b="1" dirty="0" smtClean="0"/>
              <a:t>TESTAMENTUM MILITIS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4320480" cy="489654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400" b="1" dirty="0" smtClean="0"/>
              <a:t>Formální </a:t>
            </a:r>
            <a:r>
              <a:rPr lang="cs-CZ" altLang="cs-CZ" sz="1400" b="1" dirty="0"/>
              <a:t>ulehčení </a:t>
            </a:r>
            <a:endParaRPr lang="cs-CZ" altLang="cs-CZ" sz="1400" b="1" dirty="0" smtClean="0"/>
          </a:p>
          <a:p>
            <a:pPr>
              <a:buFontTx/>
              <a:buChar char="-"/>
            </a:pPr>
            <a:r>
              <a:rPr lang="cs-CZ" altLang="cs-CZ" sz="1400" dirty="0" smtClean="0"/>
              <a:t> - jak </a:t>
            </a:r>
            <a:r>
              <a:rPr lang="cs-CZ" altLang="cs-CZ" sz="1400" dirty="0"/>
              <a:t>chtějí, jak </a:t>
            </a:r>
            <a:r>
              <a:rPr lang="cs-CZ" altLang="cs-CZ" sz="1400" dirty="0" smtClean="0"/>
              <a:t>mohou x patrně nebyla nejdříve</a:t>
            </a:r>
          </a:p>
          <a:p>
            <a:pPr>
              <a:buFontTx/>
              <a:buChar char="-"/>
            </a:pPr>
            <a:endParaRPr lang="cs-CZ" altLang="cs-CZ" sz="1400" dirty="0"/>
          </a:p>
          <a:p>
            <a:pPr marL="0" indent="0">
              <a:buNone/>
            </a:pPr>
            <a:r>
              <a:rPr lang="cs-CZ" altLang="cs-CZ" sz="1400" b="1" dirty="0"/>
              <a:t>Materiální ulehčení</a:t>
            </a:r>
            <a:r>
              <a:rPr lang="cs-CZ" altLang="cs-CZ" sz="1400" dirty="0"/>
              <a:t> </a:t>
            </a:r>
            <a:endParaRPr lang="cs-CZ" altLang="cs-CZ" sz="1400" dirty="0" smtClean="0"/>
          </a:p>
          <a:p>
            <a:pPr>
              <a:buFontTx/>
              <a:buChar char="-"/>
            </a:pPr>
            <a:r>
              <a:rPr lang="cs-CZ" altLang="cs-CZ" sz="1400" dirty="0" smtClean="0"/>
              <a:t>- dědicem </a:t>
            </a:r>
            <a:r>
              <a:rPr lang="cs-CZ" altLang="cs-CZ" sz="1400" dirty="0"/>
              <a:t>latin, </a:t>
            </a:r>
            <a:r>
              <a:rPr lang="cs-CZ" altLang="cs-CZ" sz="1400" dirty="0" smtClean="0"/>
              <a:t>dědicem mohou být i orbi a </a:t>
            </a:r>
            <a:r>
              <a:rPr lang="cs-CZ" altLang="cs-CZ" sz="1400" dirty="0" err="1" smtClean="0"/>
              <a:t>caelibes</a:t>
            </a:r>
            <a:r>
              <a:rPr lang="cs-CZ" altLang="cs-CZ" sz="1400" dirty="0" smtClean="0"/>
              <a:t>, porušení </a:t>
            </a:r>
            <a:r>
              <a:rPr lang="cs-CZ" altLang="cs-CZ" sz="1400" dirty="0"/>
              <a:t>zásad dědického </a:t>
            </a:r>
            <a:r>
              <a:rPr lang="cs-CZ" altLang="cs-CZ" sz="1400" dirty="0" smtClean="0"/>
              <a:t>práva (např. NEMO PRO PARTE …)</a:t>
            </a:r>
            <a:endParaRPr lang="cs-CZ" altLang="cs-CZ" sz="1400" dirty="0"/>
          </a:p>
          <a:p>
            <a:pPr>
              <a:buFontTx/>
              <a:buChar char="-"/>
            </a:pPr>
            <a:endParaRPr lang="cs-CZ" altLang="cs-CZ" sz="1400" dirty="0" smtClean="0"/>
          </a:p>
          <a:p>
            <a:pPr marL="0" indent="0">
              <a:buNone/>
            </a:pPr>
            <a:r>
              <a:rPr lang="cs-CZ" altLang="cs-CZ" sz="1400" dirty="0"/>
              <a:t> </a:t>
            </a:r>
            <a:r>
              <a:rPr lang="cs-CZ" altLang="cs-CZ" sz="1400" dirty="0" smtClean="0"/>
              <a:t>„Nezkušenost“ – oddělen od rodiny, jak má získat právní povědomí?</a:t>
            </a:r>
          </a:p>
          <a:p>
            <a:pPr marL="0" indent="0">
              <a:buNone/>
            </a:pPr>
            <a:r>
              <a:rPr lang="cs-CZ" altLang="cs-CZ" sz="1400" dirty="0" smtClean="0"/>
              <a:t>Specifika vojenského života</a:t>
            </a:r>
          </a:p>
          <a:p>
            <a:pPr marL="0" indent="0">
              <a:buNone/>
            </a:pPr>
            <a:r>
              <a:rPr lang="cs-CZ" altLang="cs-CZ" sz="1400" dirty="0" smtClean="0"/>
              <a:t>- Omezení vazby na původní rodinu x jeho rodinou je jeho jednotka</a:t>
            </a:r>
          </a:p>
          <a:p>
            <a:pPr>
              <a:buFontTx/>
              <a:buChar char="-"/>
            </a:pPr>
            <a:endParaRPr lang="cs-CZ" altLang="cs-CZ" sz="1400" dirty="0"/>
          </a:p>
          <a:p>
            <a:pPr marL="0" indent="0">
              <a:buNone/>
            </a:pPr>
            <a:r>
              <a:rPr lang="cs-CZ" altLang="cs-CZ" sz="1400" b="1" dirty="0"/>
              <a:t>Právo související se statusem</a:t>
            </a:r>
          </a:p>
          <a:p>
            <a:pPr>
              <a:buFontTx/>
              <a:buChar char="-"/>
            </a:pPr>
            <a:r>
              <a:rPr lang="cs-CZ" altLang="cs-CZ" sz="1400" dirty="0"/>
              <a:t>voják po dobu služby x platnost 1 rok po </a:t>
            </a:r>
            <a:r>
              <a:rPr lang="cs-CZ" altLang="cs-CZ" sz="1400" dirty="0" smtClean="0"/>
              <a:t>ukončení</a:t>
            </a:r>
          </a:p>
          <a:p>
            <a:pPr>
              <a:buFontTx/>
              <a:buChar char="-"/>
            </a:pPr>
            <a:r>
              <a:rPr lang="cs-CZ" altLang="cs-CZ" sz="1400" dirty="0" smtClean="0"/>
              <a:t>Neměli všichni (např. </a:t>
            </a:r>
            <a:r>
              <a:rPr lang="cs-CZ" altLang="cs-CZ" sz="1400" dirty="0" err="1" smtClean="0"/>
              <a:t>vigilové</a:t>
            </a:r>
            <a:r>
              <a:rPr lang="cs-CZ" altLang="cs-CZ" sz="1400" dirty="0" smtClean="0"/>
              <a:t>, námořníci…)</a:t>
            </a:r>
            <a:endParaRPr lang="cs-CZ" altLang="cs-CZ" sz="1400" dirty="0"/>
          </a:p>
          <a:p>
            <a:pPr>
              <a:buFontTx/>
              <a:buChar char="-"/>
            </a:pPr>
            <a:endParaRPr lang="cs-CZ" altLang="cs-CZ" sz="1400" dirty="0"/>
          </a:p>
          <a:p>
            <a:pPr marL="0" indent="0">
              <a:buNone/>
            </a:pPr>
            <a:r>
              <a:rPr lang="cs-CZ" altLang="cs-CZ" sz="1400" dirty="0"/>
              <a:t>Justinián - In </a:t>
            </a:r>
            <a:r>
              <a:rPr lang="cs-CZ" altLang="cs-CZ" sz="1400" dirty="0" err="1"/>
              <a:t>expeditionibus</a:t>
            </a:r>
            <a:endParaRPr lang="cs-CZ" alt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60032" y="1483965"/>
            <a:ext cx="41044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cs-CZ" altLang="cs-CZ" sz="1400" b="1" dirty="0" err="1" smtClean="0"/>
              <a:t>Formal</a:t>
            </a:r>
            <a:r>
              <a:rPr lang="cs-CZ" altLang="cs-CZ" sz="1400" b="1" dirty="0" smtClean="0"/>
              <a:t> </a:t>
            </a:r>
            <a:r>
              <a:rPr lang="cs-CZ" altLang="cs-CZ" sz="1400" b="1" dirty="0" err="1" smtClean="0"/>
              <a:t>requirements</a:t>
            </a:r>
            <a:endParaRPr lang="cs-CZ" altLang="cs-CZ" sz="1400" b="1" dirty="0"/>
          </a:p>
          <a:p>
            <a:pPr algn="l">
              <a:buFontTx/>
              <a:buChar char="-"/>
            </a:pPr>
            <a:r>
              <a:rPr lang="cs-CZ" altLang="cs-CZ" sz="1400" dirty="0"/>
              <a:t> </a:t>
            </a:r>
            <a:r>
              <a:rPr lang="cs-CZ" sz="1400" dirty="0" err="1"/>
              <a:t>testamenta</a:t>
            </a:r>
            <a:r>
              <a:rPr lang="cs-CZ" sz="1400" dirty="0"/>
              <a:t> quo </a:t>
            </a:r>
            <a:r>
              <a:rPr lang="cs-CZ" sz="1400" dirty="0" err="1"/>
              <a:t>modo</a:t>
            </a:r>
            <a:r>
              <a:rPr lang="cs-CZ" sz="1400" dirty="0"/>
              <a:t> </a:t>
            </a:r>
            <a:r>
              <a:rPr lang="cs-CZ" sz="1400" dirty="0" err="1"/>
              <a:t>volent</a:t>
            </a:r>
            <a:r>
              <a:rPr lang="cs-CZ" sz="1400" dirty="0"/>
              <a:t>, </a:t>
            </a:r>
            <a:r>
              <a:rPr lang="cs-CZ" sz="1400" dirty="0" err="1"/>
              <a:t>faciant</a:t>
            </a:r>
            <a:r>
              <a:rPr lang="cs-CZ" sz="1400" dirty="0"/>
              <a:t> quo </a:t>
            </a:r>
            <a:r>
              <a:rPr lang="cs-CZ" sz="1400" dirty="0" err="1"/>
              <a:t>modo</a:t>
            </a:r>
            <a:r>
              <a:rPr lang="cs-CZ" sz="1400" dirty="0"/>
              <a:t> </a:t>
            </a:r>
            <a:r>
              <a:rPr lang="cs-CZ" sz="1400" dirty="0" err="1"/>
              <a:t>poterint</a:t>
            </a:r>
            <a:r>
              <a:rPr lang="cs-CZ" altLang="cs-CZ" sz="1400" dirty="0" smtClean="0"/>
              <a:t> </a:t>
            </a:r>
            <a:r>
              <a:rPr lang="cs-CZ" altLang="cs-CZ" sz="1400" dirty="0"/>
              <a:t>x </a:t>
            </a:r>
            <a:r>
              <a:rPr lang="cs-CZ" altLang="cs-CZ" sz="1400" dirty="0" err="1" smtClean="0"/>
              <a:t>probably</a:t>
            </a:r>
            <a:r>
              <a:rPr lang="cs-CZ" altLang="cs-CZ" sz="1400" dirty="0" smtClean="0"/>
              <a:t> not </a:t>
            </a:r>
            <a:r>
              <a:rPr lang="cs-CZ" altLang="cs-CZ" sz="1400" dirty="0" err="1" smtClean="0"/>
              <a:t>first</a:t>
            </a:r>
            <a:endParaRPr lang="cs-CZ" altLang="cs-CZ" sz="1400" dirty="0"/>
          </a:p>
          <a:p>
            <a:pPr algn="l">
              <a:buFontTx/>
              <a:buChar char="-"/>
            </a:pP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b="1" dirty="0" err="1" smtClean="0"/>
              <a:t>Material</a:t>
            </a:r>
            <a:r>
              <a:rPr lang="cs-CZ" altLang="cs-CZ" sz="1400" b="1" dirty="0" smtClean="0"/>
              <a:t> </a:t>
            </a:r>
            <a:r>
              <a:rPr lang="cs-CZ" altLang="cs-CZ" sz="1400" b="1" dirty="0" err="1" smtClean="0"/>
              <a:t>requirements</a:t>
            </a:r>
            <a:r>
              <a:rPr lang="cs-CZ" altLang="cs-CZ" sz="1400" dirty="0" smtClean="0"/>
              <a:t> </a:t>
            </a:r>
            <a:endParaRPr lang="cs-CZ" altLang="cs-CZ" sz="1400" dirty="0"/>
          </a:p>
          <a:p>
            <a:pPr algn="l">
              <a:buFontTx/>
              <a:buChar char="-"/>
            </a:pPr>
            <a:r>
              <a:rPr lang="cs-CZ" altLang="cs-CZ" sz="1400" dirty="0"/>
              <a:t>-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heir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may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be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latinus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peregrinus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also</a:t>
            </a:r>
            <a:r>
              <a:rPr lang="cs-CZ" altLang="cs-CZ" sz="1400" dirty="0" smtClean="0"/>
              <a:t> </a:t>
            </a:r>
            <a:r>
              <a:rPr lang="cs-CZ" altLang="cs-CZ" sz="1400" dirty="0"/>
              <a:t>i orbi a </a:t>
            </a:r>
            <a:r>
              <a:rPr lang="cs-CZ" altLang="cs-CZ" sz="1400" dirty="0" err="1"/>
              <a:t>caelibes</a:t>
            </a:r>
            <a:r>
              <a:rPr lang="cs-CZ" altLang="cs-CZ" sz="1400" dirty="0"/>
              <a:t>, </a:t>
            </a:r>
            <a:r>
              <a:rPr lang="cs-CZ" altLang="cs-CZ" sz="1400" dirty="0" err="1" smtClean="0"/>
              <a:t>exception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all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rules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roman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law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succession</a:t>
            </a:r>
            <a:r>
              <a:rPr lang="cs-CZ" altLang="cs-CZ" sz="1400" dirty="0" smtClean="0"/>
              <a:t> (NEMO </a:t>
            </a:r>
            <a:r>
              <a:rPr lang="cs-CZ" altLang="cs-CZ" sz="1400" dirty="0"/>
              <a:t>PRO PARTE …)</a:t>
            </a:r>
          </a:p>
          <a:p>
            <a:pPr algn="l">
              <a:buFontTx/>
              <a:buChar char="-"/>
            </a:pP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dirty="0"/>
              <a:t> </a:t>
            </a:r>
            <a:r>
              <a:rPr lang="cs-CZ" altLang="cs-CZ" sz="1400" dirty="0" smtClean="0"/>
              <a:t>„</a:t>
            </a:r>
            <a:r>
              <a:rPr lang="cs-CZ" altLang="cs-CZ" sz="1400" dirty="0" err="1" smtClean="0"/>
              <a:t>inexperience</a:t>
            </a:r>
            <a:r>
              <a:rPr lang="cs-CZ" altLang="cs-CZ" sz="1400" dirty="0" smtClean="0"/>
              <a:t>“ </a:t>
            </a:r>
            <a:r>
              <a:rPr lang="cs-CZ" altLang="cs-CZ" sz="1400" dirty="0"/>
              <a:t>– </a:t>
            </a:r>
            <a:r>
              <a:rPr lang="cs-CZ" altLang="cs-CZ" sz="1400" dirty="0" err="1" smtClean="0"/>
              <a:t>when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separated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from</a:t>
            </a:r>
            <a:r>
              <a:rPr lang="cs-CZ" altLang="cs-CZ" sz="1400" dirty="0" smtClean="0"/>
              <a:t> his </a:t>
            </a:r>
            <a:r>
              <a:rPr lang="cs-CZ" altLang="cs-CZ" sz="1400" dirty="0" err="1" smtClean="0"/>
              <a:t>family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how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can</a:t>
            </a:r>
            <a:r>
              <a:rPr lang="cs-CZ" altLang="cs-CZ" sz="1400" dirty="0" smtClean="0"/>
              <a:t> he </a:t>
            </a:r>
            <a:r>
              <a:rPr lang="cs-CZ" altLang="cs-CZ" sz="1400" dirty="0" err="1" smtClean="0"/>
              <a:t>gain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any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legal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conscience</a:t>
            </a:r>
            <a:r>
              <a:rPr lang="cs-CZ" altLang="cs-CZ" sz="1400" dirty="0" smtClean="0"/>
              <a:t>?</a:t>
            </a: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dirty="0" err="1" smtClean="0"/>
              <a:t>Specifics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military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life</a:t>
            </a: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dirty="0"/>
              <a:t>- </a:t>
            </a:r>
            <a:r>
              <a:rPr lang="cs-CZ" altLang="cs-CZ" sz="1400" dirty="0" err="1" smtClean="0"/>
              <a:t>Reduced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family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connections</a:t>
            </a:r>
            <a:r>
              <a:rPr lang="cs-CZ" altLang="cs-CZ" sz="1400" dirty="0" smtClean="0"/>
              <a:t> </a:t>
            </a:r>
            <a:r>
              <a:rPr lang="cs-CZ" altLang="cs-CZ" sz="1400" dirty="0"/>
              <a:t>x </a:t>
            </a:r>
            <a:r>
              <a:rPr lang="cs-CZ" altLang="cs-CZ" sz="1400" dirty="0" smtClean="0"/>
              <a:t>his </a:t>
            </a:r>
            <a:r>
              <a:rPr lang="cs-CZ" altLang="cs-CZ" sz="1400" dirty="0" err="1" smtClean="0"/>
              <a:t>family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is</a:t>
            </a:r>
            <a:r>
              <a:rPr lang="cs-CZ" altLang="cs-CZ" sz="1400" dirty="0" smtClean="0"/>
              <a:t> his unit</a:t>
            </a:r>
            <a:endParaRPr lang="cs-CZ" altLang="cs-CZ" sz="1400" dirty="0"/>
          </a:p>
          <a:p>
            <a:pPr algn="l">
              <a:buFontTx/>
              <a:buChar char="-"/>
            </a:pP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b="1" dirty="0" err="1" smtClean="0"/>
              <a:t>Privileges</a:t>
            </a:r>
            <a:r>
              <a:rPr lang="cs-CZ" altLang="cs-CZ" sz="1400" b="1" dirty="0" smtClean="0"/>
              <a:t> </a:t>
            </a:r>
            <a:r>
              <a:rPr lang="cs-CZ" altLang="cs-CZ" sz="1400" b="1" dirty="0" err="1" smtClean="0"/>
              <a:t>connected</a:t>
            </a:r>
            <a:r>
              <a:rPr lang="cs-CZ" altLang="cs-CZ" sz="1400" b="1" dirty="0" smtClean="0"/>
              <a:t> to status</a:t>
            </a:r>
            <a:endParaRPr lang="cs-CZ" altLang="cs-CZ" sz="1400" b="1" dirty="0"/>
          </a:p>
          <a:p>
            <a:pPr algn="l">
              <a:buFontTx/>
              <a:buChar char="-"/>
            </a:pPr>
            <a:r>
              <a:rPr lang="cs-CZ" altLang="cs-CZ" sz="1400" dirty="0"/>
              <a:t> </a:t>
            </a:r>
            <a:r>
              <a:rPr lang="cs-CZ" altLang="cs-CZ" sz="1400" dirty="0" err="1" smtClean="0"/>
              <a:t>only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during</a:t>
            </a:r>
            <a:r>
              <a:rPr lang="cs-CZ" altLang="cs-CZ" sz="1400" dirty="0" smtClean="0"/>
              <a:t> his </a:t>
            </a:r>
            <a:r>
              <a:rPr lang="cs-CZ" altLang="cs-CZ" sz="1400" dirty="0" err="1" smtClean="0"/>
              <a:t>service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x </a:t>
            </a:r>
            <a:r>
              <a:rPr lang="cs-CZ" altLang="cs-CZ" sz="1400" dirty="0" err="1" smtClean="0"/>
              <a:t>valid</a:t>
            </a:r>
            <a:r>
              <a:rPr lang="cs-CZ" altLang="cs-CZ" sz="1400" dirty="0" smtClean="0"/>
              <a:t> 1 </a:t>
            </a:r>
            <a:r>
              <a:rPr lang="cs-CZ" altLang="cs-CZ" sz="1400" dirty="0" err="1" smtClean="0"/>
              <a:t>year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after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leaving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army</a:t>
            </a:r>
            <a:endParaRPr lang="cs-CZ" altLang="cs-CZ" sz="1400" dirty="0"/>
          </a:p>
          <a:p>
            <a:pPr algn="l">
              <a:buFontTx/>
              <a:buChar char="-"/>
            </a:pP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originally</a:t>
            </a:r>
            <a:r>
              <a:rPr lang="cs-CZ" altLang="cs-CZ" sz="1400" dirty="0" smtClean="0"/>
              <a:t> not </a:t>
            </a:r>
            <a:r>
              <a:rPr lang="cs-CZ" altLang="cs-CZ" sz="1400" dirty="0" err="1" smtClean="0"/>
              <a:t>for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everyone</a:t>
            </a:r>
            <a:r>
              <a:rPr lang="cs-CZ" altLang="cs-CZ" sz="1400" dirty="0" smtClean="0"/>
              <a:t> (</a:t>
            </a:r>
            <a:r>
              <a:rPr lang="cs-CZ" altLang="cs-CZ" sz="1400" dirty="0" smtClean="0"/>
              <a:t>eg</a:t>
            </a:r>
            <a:r>
              <a:rPr lang="cs-CZ" altLang="cs-CZ" sz="1400" dirty="0" smtClean="0"/>
              <a:t>. </a:t>
            </a:r>
            <a:r>
              <a:rPr lang="cs-CZ" altLang="cs-CZ" sz="1400" dirty="0" err="1" smtClean="0"/>
              <a:t>vigils</a:t>
            </a:r>
            <a:r>
              <a:rPr lang="cs-CZ" altLang="cs-CZ" sz="1400" dirty="0" smtClean="0"/>
              <a:t>, </a:t>
            </a:r>
            <a:r>
              <a:rPr lang="cs-CZ" altLang="cs-CZ" sz="1400" dirty="0" err="1" smtClean="0"/>
              <a:t>sailors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later</a:t>
            </a:r>
            <a:r>
              <a:rPr lang="cs-CZ" altLang="cs-CZ" sz="1400" dirty="0" smtClean="0"/>
              <a:t>)</a:t>
            </a:r>
            <a:endParaRPr lang="cs-CZ" altLang="cs-CZ" sz="1400" dirty="0"/>
          </a:p>
          <a:p>
            <a:pPr algn="l">
              <a:buFontTx/>
              <a:buChar char="-"/>
            </a:pPr>
            <a:endParaRPr lang="cs-CZ" altLang="cs-CZ" sz="1400" dirty="0"/>
          </a:p>
          <a:p>
            <a:pPr marL="0" indent="0" algn="l">
              <a:buNone/>
            </a:pPr>
            <a:r>
              <a:rPr lang="cs-CZ" altLang="cs-CZ" sz="1400" dirty="0" err="1" smtClean="0"/>
              <a:t>Justinian</a:t>
            </a:r>
            <a:r>
              <a:rPr lang="cs-CZ" altLang="cs-CZ" sz="1400" dirty="0" smtClean="0"/>
              <a:t> </a:t>
            </a:r>
            <a:r>
              <a:rPr lang="cs-CZ" altLang="cs-CZ" sz="1400" dirty="0"/>
              <a:t>- In </a:t>
            </a:r>
            <a:r>
              <a:rPr lang="cs-CZ" altLang="cs-CZ" sz="1400" dirty="0" err="1"/>
              <a:t>expeditionibus</a:t>
            </a:r>
            <a:endParaRPr lang="cs-CZ" altLang="cs-CZ" sz="1400" dirty="0"/>
          </a:p>
          <a:p>
            <a:pPr algn="l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781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6264696" cy="503237"/>
          </a:xfrm>
        </p:spPr>
        <p:txBody>
          <a:bodyPr/>
          <a:lstStyle/>
          <a:p>
            <a:pPr algn="ctr"/>
            <a:r>
              <a:rPr lang="cs-CZ" b="1" dirty="0" smtClean="0"/>
              <a:t>Vojenská závěť ve středověku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1" y="1700808"/>
            <a:ext cx="3888431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 smtClean="0"/>
              <a:t>„barbarské“ dědické právo – preferuje intestátní posloupnost  - středověký testament je obsahově často odlišný od římského testamentu</a:t>
            </a:r>
          </a:p>
          <a:p>
            <a:pPr marL="0" indent="0" algn="just">
              <a:buNone/>
            </a:pPr>
            <a:r>
              <a:rPr lang="cs-CZ" sz="1600" dirty="0" smtClean="0"/>
              <a:t>Testamenty v městském prostředí x „vojáky“ jsou šlechtici – využito např. pro podporu dědických smluv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72000" y="1650329"/>
            <a:ext cx="42484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dirty="0" err="1" smtClean="0"/>
              <a:t>Barbarian</a:t>
            </a:r>
            <a:r>
              <a:rPr lang="cs-CZ" dirty="0" smtClean="0"/>
              <a:t>“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inheritence</a:t>
            </a:r>
            <a:r>
              <a:rPr lang="cs-CZ" dirty="0" smtClean="0"/>
              <a:t> </a:t>
            </a:r>
            <a:r>
              <a:rPr lang="cs-CZ" dirty="0" err="1" smtClean="0"/>
              <a:t>preferred</a:t>
            </a:r>
            <a:r>
              <a:rPr lang="cs-CZ" dirty="0" smtClean="0"/>
              <a:t> </a:t>
            </a:r>
            <a:r>
              <a:rPr lang="cs-CZ" dirty="0" err="1" smtClean="0"/>
              <a:t>intestacy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To do a testament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privilege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king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„testament“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</a:t>
            </a:r>
            <a:r>
              <a:rPr lang="cs-CZ" dirty="0" err="1" smtClean="0"/>
              <a:t>iddle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Roman </a:t>
            </a:r>
            <a:r>
              <a:rPr lang="cs-CZ" dirty="0" err="1" smtClean="0"/>
              <a:t>law</a:t>
            </a:r>
            <a:r>
              <a:rPr lang="cs-CZ" dirty="0" smtClean="0"/>
              <a:t> terminology (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/>
              <a:t>M</a:t>
            </a:r>
            <a:r>
              <a:rPr lang="cs-CZ" dirty="0" err="1" smtClean="0"/>
              <a:t>iddle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r>
              <a:rPr lang="cs-CZ" dirty="0" smtClean="0"/>
              <a:t> „</a:t>
            </a:r>
            <a:r>
              <a:rPr lang="cs-CZ" dirty="0" err="1" smtClean="0"/>
              <a:t>testaments</a:t>
            </a:r>
            <a:r>
              <a:rPr lang="cs-CZ" dirty="0" smtClean="0"/>
              <a:t>“ are in </a:t>
            </a:r>
            <a:r>
              <a:rPr lang="cs-CZ" dirty="0"/>
              <a:t>R</a:t>
            </a:r>
            <a:r>
              <a:rPr lang="cs-CZ" dirty="0" smtClean="0"/>
              <a:t>oman </a:t>
            </a:r>
            <a:r>
              <a:rPr lang="cs-CZ" dirty="0" smtClean="0"/>
              <a:t>terminology </a:t>
            </a:r>
            <a:r>
              <a:rPr lang="cs-CZ" dirty="0" err="1" smtClean="0"/>
              <a:t>legacies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donatio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causa)</a:t>
            </a:r>
          </a:p>
          <a:p>
            <a:pPr marL="0" indent="0" algn="just">
              <a:buNone/>
            </a:pPr>
            <a:r>
              <a:rPr lang="cs-CZ" dirty="0" smtClean="0"/>
              <a:t>Roman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</a:t>
            </a:r>
            <a:r>
              <a:rPr lang="cs-CZ" dirty="0" err="1" smtClean="0"/>
              <a:t>appears</a:t>
            </a:r>
            <a:r>
              <a:rPr lang="cs-CZ" dirty="0" smtClean="0"/>
              <a:t> more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towns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x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Inheritance </a:t>
            </a:r>
            <a:r>
              <a:rPr lang="cs-CZ" dirty="0" err="1" smtClean="0"/>
              <a:t>contract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-“</a:t>
            </a:r>
            <a:r>
              <a:rPr lang="cs-CZ" dirty="0" err="1" smtClean="0"/>
              <a:t>quator</a:t>
            </a:r>
            <a:r>
              <a:rPr lang="cs-CZ" dirty="0" smtClean="0"/>
              <a:t> </a:t>
            </a:r>
            <a:r>
              <a:rPr lang="cs-CZ" dirty="0" err="1" smtClean="0"/>
              <a:t>doctores</a:t>
            </a:r>
            <a:r>
              <a:rPr lang="cs-CZ" dirty="0" smtClean="0"/>
              <a:t>“ </a:t>
            </a:r>
            <a:r>
              <a:rPr lang="cs-CZ" dirty="0" err="1" smtClean="0"/>
              <a:t>argumentation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Roman </a:t>
            </a:r>
            <a:r>
              <a:rPr lang="cs-CZ" dirty="0" err="1" smtClean="0"/>
              <a:t>soldiers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smtClean="0"/>
              <a:t>enter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inheritence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aristoratic</a:t>
            </a:r>
            <a:r>
              <a:rPr lang="cs-CZ" dirty="0" smtClean="0"/>
              <a:t> </a:t>
            </a:r>
            <a:r>
              <a:rPr lang="cs-CZ" dirty="0" err="1" smtClean="0"/>
              <a:t>knights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soldiers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–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also</a:t>
            </a:r>
            <a:r>
              <a:rPr lang="cs-CZ" dirty="0" smtClean="0"/>
              <a:t> enter inheritance </a:t>
            </a:r>
            <a:r>
              <a:rPr lang="cs-CZ" dirty="0" err="1" smtClean="0"/>
              <a:t>contracts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9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5538"/>
            <a:ext cx="8219256" cy="503237"/>
          </a:xfrm>
        </p:spPr>
        <p:txBody>
          <a:bodyPr/>
          <a:lstStyle/>
          <a:p>
            <a:pPr algn="ctr"/>
            <a:r>
              <a:rPr lang="cs-CZ" b="1" dirty="0" smtClean="0"/>
              <a:t>Modely vojenského testamentu v novověku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608090"/>
          </a:xfrm>
        </p:spPr>
        <p:txBody>
          <a:bodyPr/>
          <a:lstStyle/>
          <a:p>
            <a:r>
              <a:rPr lang="cs-CZ" sz="1600" dirty="0" smtClean="0"/>
              <a:t>Francouzský</a:t>
            </a:r>
          </a:p>
          <a:p>
            <a:pPr lvl="1"/>
            <a:r>
              <a:rPr lang="cs-CZ" sz="1400" dirty="0" smtClean="0"/>
              <a:t>Úprava obsažena v CC, Jde o </a:t>
            </a:r>
            <a:r>
              <a:rPr lang="cs-CZ" sz="1400" dirty="0" err="1" smtClean="0"/>
              <a:t>allografní</a:t>
            </a:r>
            <a:r>
              <a:rPr lang="cs-CZ" sz="1400" dirty="0" smtClean="0"/>
              <a:t> závěť, pouze v době konfliktu, má být ekvivalent notářské závěti</a:t>
            </a:r>
          </a:p>
          <a:p>
            <a:r>
              <a:rPr lang="cs-CZ" sz="1600" dirty="0" smtClean="0"/>
              <a:t>Německo-rakouský</a:t>
            </a:r>
          </a:p>
          <a:p>
            <a:pPr lvl="1"/>
            <a:r>
              <a:rPr lang="cs-CZ" sz="1400" dirty="0" smtClean="0"/>
              <a:t>Statusové – upraveno ve zvláštních vojenských předpisech</a:t>
            </a:r>
          </a:p>
          <a:p>
            <a:r>
              <a:rPr lang="cs-CZ" sz="1600" dirty="0" err="1" smtClean="0"/>
              <a:t>Common</a:t>
            </a:r>
            <a:r>
              <a:rPr lang="cs-CZ" sz="1600" dirty="0" smtClean="0"/>
              <a:t> </a:t>
            </a:r>
            <a:r>
              <a:rPr lang="cs-CZ" sz="1600" dirty="0" err="1" smtClean="0"/>
              <a:t>law</a:t>
            </a:r>
            <a:endParaRPr lang="cs-CZ" sz="1600" dirty="0" smtClean="0"/>
          </a:p>
          <a:p>
            <a:pPr lvl="1"/>
            <a:r>
              <a:rPr lang="cs-CZ" sz="1400" dirty="0" smtClean="0"/>
              <a:t>Úprava poměrně neformální </a:t>
            </a:r>
          </a:p>
          <a:p>
            <a:endParaRPr lang="cs-CZ" sz="1600" dirty="0" smtClean="0"/>
          </a:p>
          <a:p>
            <a:r>
              <a:rPr lang="cs-CZ" sz="1600" dirty="0" err="1" smtClean="0"/>
              <a:t>French</a:t>
            </a:r>
            <a:r>
              <a:rPr lang="cs-CZ" sz="1600" dirty="0" smtClean="0"/>
              <a:t> model</a:t>
            </a:r>
            <a:endParaRPr lang="cs-CZ" sz="1600" dirty="0"/>
          </a:p>
          <a:p>
            <a:pPr lvl="1"/>
            <a:r>
              <a:rPr lang="cs-CZ" sz="1400" dirty="0" err="1" smtClean="0"/>
              <a:t>Regulation</a:t>
            </a:r>
            <a:r>
              <a:rPr lang="cs-CZ" sz="1400" dirty="0" smtClean="0"/>
              <a:t> in civil </a:t>
            </a:r>
            <a:r>
              <a:rPr lang="cs-CZ" sz="1400" dirty="0" err="1" smtClean="0"/>
              <a:t>code</a:t>
            </a:r>
            <a:r>
              <a:rPr lang="cs-CZ" sz="1400" dirty="0" smtClean="0"/>
              <a:t> CC</a:t>
            </a:r>
            <a:r>
              <a:rPr lang="cs-CZ" sz="1400" dirty="0"/>
              <a:t>, </a:t>
            </a:r>
            <a:r>
              <a:rPr lang="cs-CZ" sz="1400" dirty="0" err="1" smtClean="0"/>
              <a:t>allographic</a:t>
            </a:r>
            <a:r>
              <a:rPr lang="cs-CZ" sz="1400" dirty="0" smtClean="0"/>
              <a:t> </a:t>
            </a:r>
            <a:r>
              <a:rPr lang="cs-CZ" sz="1400" dirty="0" err="1" smtClean="0"/>
              <a:t>will</a:t>
            </a:r>
            <a:r>
              <a:rPr lang="cs-CZ" sz="1400" dirty="0" smtClean="0"/>
              <a:t>, in </a:t>
            </a:r>
            <a:r>
              <a:rPr lang="cs-CZ" sz="1400" dirty="0" err="1" smtClean="0"/>
              <a:t>time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war</a:t>
            </a:r>
            <a:r>
              <a:rPr lang="cs-CZ" sz="1400" dirty="0" smtClean="0"/>
              <a:t> </a:t>
            </a:r>
            <a:r>
              <a:rPr lang="cs-CZ" sz="1400" dirty="0" err="1" smtClean="0"/>
              <a:t>only</a:t>
            </a:r>
            <a:r>
              <a:rPr lang="cs-CZ" sz="1400" dirty="0" smtClean="0"/>
              <a:t> (France, Italy, </a:t>
            </a:r>
            <a:r>
              <a:rPr lang="cs-CZ" sz="1400" dirty="0" err="1" smtClean="0"/>
              <a:t>Spain</a:t>
            </a:r>
            <a:r>
              <a:rPr lang="cs-CZ" sz="1400" dirty="0" smtClean="0"/>
              <a:t>, Argentina, </a:t>
            </a:r>
            <a:r>
              <a:rPr lang="cs-CZ" sz="1400" dirty="0" err="1" smtClean="0"/>
              <a:t>Romania</a:t>
            </a:r>
            <a:r>
              <a:rPr lang="cs-CZ" sz="1400" dirty="0" smtClean="0"/>
              <a:t>…)</a:t>
            </a:r>
            <a:endParaRPr lang="cs-CZ" sz="1600" dirty="0"/>
          </a:p>
          <a:p>
            <a:r>
              <a:rPr lang="cs-CZ" sz="1600" dirty="0" err="1" smtClean="0"/>
              <a:t>German-Austrian</a:t>
            </a:r>
            <a:r>
              <a:rPr lang="cs-CZ" sz="1600" dirty="0" smtClean="0"/>
              <a:t> model</a:t>
            </a:r>
            <a:endParaRPr lang="cs-CZ" sz="1600" dirty="0"/>
          </a:p>
          <a:p>
            <a:pPr lvl="1"/>
            <a:r>
              <a:rPr lang="cs-CZ" sz="1400" dirty="0" err="1" smtClean="0"/>
              <a:t>Regulation</a:t>
            </a:r>
            <a:r>
              <a:rPr lang="cs-CZ" sz="1400" dirty="0" smtClean="0"/>
              <a:t> in </a:t>
            </a:r>
            <a:r>
              <a:rPr lang="cs-CZ" sz="1400" dirty="0" err="1" smtClean="0"/>
              <a:t>military</a:t>
            </a:r>
            <a:r>
              <a:rPr lang="cs-CZ" sz="1400" dirty="0" smtClean="0"/>
              <a:t> </a:t>
            </a:r>
            <a:r>
              <a:rPr lang="cs-CZ" sz="1400" dirty="0" err="1" smtClean="0"/>
              <a:t>law</a:t>
            </a:r>
            <a:r>
              <a:rPr lang="cs-CZ" sz="1400" dirty="0" smtClean="0"/>
              <a:t>, </a:t>
            </a:r>
            <a:r>
              <a:rPr lang="cs-CZ" sz="1400" dirty="0" err="1" smtClean="0"/>
              <a:t>based</a:t>
            </a:r>
            <a:r>
              <a:rPr lang="cs-CZ" sz="1400" dirty="0" smtClean="0"/>
              <a:t> on </a:t>
            </a:r>
            <a:r>
              <a:rPr lang="cs-CZ" sz="1400" dirty="0" err="1" smtClean="0"/>
              <a:t>military</a:t>
            </a:r>
            <a:r>
              <a:rPr lang="cs-CZ" sz="1400" dirty="0" smtClean="0"/>
              <a:t> status</a:t>
            </a:r>
            <a:endParaRPr lang="cs-CZ" sz="1400" dirty="0"/>
          </a:p>
          <a:p>
            <a:r>
              <a:rPr lang="cs-CZ" sz="1600" dirty="0" err="1" smtClean="0"/>
              <a:t>Common</a:t>
            </a:r>
            <a:r>
              <a:rPr lang="cs-CZ" sz="1600" dirty="0" smtClean="0"/>
              <a:t> </a:t>
            </a:r>
            <a:r>
              <a:rPr lang="cs-CZ" sz="1600" dirty="0" err="1"/>
              <a:t>law</a:t>
            </a:r>
            <a:endParaRPr lang="cs-CZ" sz="1600" dirty="0"/>
          </a:p>
          <a:p>
            <a:pPr lvl="1"/>
            <a:r>
              <a:rPr lang="cs-CZ" sz="1400" dirty="0" err="1"/>
              <a:t>I</a:t>
            </a:r>
            <a:r>
              <a:rPr lang="cs-CZ" sz="1400" dirty="0" err="1" smtClean="0"/>
              <a:t>nformal</a:t>
            </a:r>
            <a:r>
              <a:rPr lang="cs-CZ" sz="1400" dirty="0" smtClean="0"/>
              <a:t> </a:t>
            </a:r>
            <a:r>
              <a:rPr lang="cs-CZ" sz="1400" dirty="0" err="1" smtClean="0"/>
              <a:t>regulation</a:t>
            </a:r>
            <a:r>
              <a:rPr lang="cs-CZ" sz="1400" dirty="0" smtClean="0"/>
              <a:t> </a:t>
            </a:r>
            <a:endParaRPr lang="cs-CZ" sz="1400" dirty="0"/>
          </a:p>
          <a:p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611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3" y="908721"/>
            <a:ext cx="8507287" cy="720079"/>
          </a:xfrm>
        </p:spPr>
        <p:txBody>
          <a:bodyPr/>
          <a:lstStyle/>
          <a:p>
            <a:pPr algn="ctr"/>
            <a:r>
              <a:rPr lang="cs-CZ" sz="2400" b="1" dirty="0" smtClean="0"/>
              <a:t>Německo-rakouský model / </a:t>
            </a:r>
            <a:r>
              <a:rPr lang="cs-CZ" sz="2400" b="1" dirty="0" err="1" smtClean="0"/>
              <a:t>German-Austrian</a:t>
            </a:r>
            <a:r>
              <a:rPr lang="cs-CZ" sz="2400" b="1" dirty="0" smtClean="0"/>
              <a:t> model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374441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Vychází z ALR – vliv na ABGB a BGB</a:t>
            </a:r>
          </a:p>
          <a:p>
            <a:pPr marL="0" indent="0" algn="just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Občanský zákoník neobsahuje úpravu vojenské závěti</a:t>
            </a:r>
          </a:p>
          <a:p>
            <a:pPr marL="0" indent="0" algn="just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Vojenská závěť je upravena v předpisech vojenských (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Dienstreglement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branný zákon)</a:t>
            </a:r>
          </a:p>
          <a:p>
            <a:pPr marL="0" indent="0" algn="just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Odraz stavovského postavení vojska – speciální vojenský stav</a:t>
            </a:r>
          </a:p>
          <a:p>
            <a:pPr marL="0" indent="0" algn="just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BGB a ABGB – vojenské závěti postupně zmizeli (vliv demilitarizační politiky po 2. světové válce)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283968" y="1628800"/>
            <a:ext cx="4402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cs-CZ" dirty="0" err="1" smtClean="0"/>
              <a:t>Inspiration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Allgemeines</a:t>
            </a:r>
            <a:r>
              <a:rPr lang="cs-CZ" dirty="0" smtClean="0"/>
              <a:t> </a:t>
            </a:r>
            <a:r>
              <a:rPr lang="cs-CZ" dirty="0" err="1" smtClean="0"/>
              <a:t>preussisches</a:t>
            </a:r>
            <a:r>
              <a:rPr lang="cs-CZ" dirty="0" smtClean="0"/>
              <a:t> </a:t>
            </a:r>
            <a:r>
              <a:rPr lang="cs-CZ" dirty="0" err="1" smtClean="0"/>
              <a:t>Landesrecht</a:t>
            </a:r>
            <a:r>
              <a:rPr lang="cs-CZ" dirty="0" smtClean="0"/>
              <a:t> (ALR)  </a:t>
            </a:r>
            <a:r>
              <a:rPr lang="cs-CZ" dirty="0"/>
              <a:t>– </a:t>
            </a:r>
            <a:r>
              <a:rPr lang="cs-CZ" dirty="0" smtClean="0"/>
              <a:t>influence on </a:t>
            </a:r>
            <a:r>
              <a:rPr lang="cs-CZ" dirty="0" err="1" smtClean="0"/>
              <a:t>the</a:t>
            </a:r>
            <a:r>
              <a:rPr lang="cs-CZ" dirty="0" smtClean="0"/>
              <a:t> ABGB and </a:t>
            </a:r>
            <a:r>
              <a:rPr lang="cs-CZ" dirty="0" err="1" smtClean="0"/>
              <a:t>the</a:t>
            </a:r>
            <a:r>
              <a:rPr lang="cs-CZ" dirty="0" smtClean="0"/>
              <a:t> BGB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in civil </a:t>
            </a:r>
            <a:r>
              <a:rPr lang="cs-CZ" dirty="0" err="1" smtClean="0"/>
              <a:t>code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regulated</a:t>
            </a:r>
            <a:r>
              <a:rPr lang="cs-CZ" dirty="0" smtClean="0"/>
              <a:t> in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norms</a:t>
            </a:r>
            <a:r>
              <a:rPr lang="cs-CZ" dirty="0" smtClean="0"/>
              <a:t> (</a:t>
            </a:r>
            <a:r>
              <a:rPr lang="cs-CZ" dirty="0" err="1"/>
              <a:t>Dienstreglement</a:t>
            </a:r>
            <a:r>
              <a:rPr lang="cs-CZ" dirty="0"/>
              <a:t>, </a:t>
            </a:r>
            <a:r>
              <a:rPr lang="cs-CZ" dirty="0" err="1" smtClean="0"/>
              <a:t>Wehrgesetz</a:t>
            </a:r>
            <a:r>
              <a:rPr lang="cs-CZ" dirty="0" smtClean="0"/>
              <a:t>,…)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err="1" smtClean="0"/>
              <a:t>Reflection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status (</a:t>
            </a:r>
            <a:r>
              <a:rPr lang="cs-CZ" dirty="0" err="1" smtClean="0"/>
              <a:t>similar</a:t>
            </a:r>
            <a:r>
              <a:rPr lang="cs-CZ" dirty="0" smtClean="0"/>
              <a:t> to a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err="1" smtClean="0"/>
              <a:t>German</a:t>
            </a:r>
            <a:r>
              <a:rPr lang="cs-CZ" dirty="0" smtClean="0"/>
              <a:t> and </a:t>
            </a:r>
            <a:r>
              <a:rPr lang="cs-CZ" dirty="0" err="1"/>
              <a:t>A</a:t>
            </a:r>
            <a:r>
              <a:rPr lang="cs-CZ" dirty="0" err="1" smtClean="0"/>
              <a:t>ustrian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–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more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wills</a:t>
            </a:r>
            <a:r>
              <a:rPr lang="cs-CZ" dirty="0" smtClean="0"/>
              <a:t> (</a:t>
            </a:r>
            <a:r>
              <a:rPr lang="cs-CZ" dirty="0" err="1" smtClean="0"/>
              <a:t>demilitarization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smtClean="0"/>
              <a:t>WW2)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ABGB </a:t>
            </a:r>
            <a:r>
              <a:rPr lang="cs-CZ" dirty="0"/>
              <a:t>– </a:t>
            </a:r>
            <a:r>
              <a:rPr lang="cs-CZ" dirty="0" smtClean="0"/>
              <a:t>sec. 600 </a:t>
            </a:r>
            <a:r>
              <a:rPr lang="cs-CZ" dirty="0" err="1" smtClean="0"/>
              <a:t>abolished</a:t>
            </a:r>
            <a:r>
              <a:rPr lang="cs-CZ" dirty="0" smtClean="0"/>
              <a:t> as </a:t>
            </a:r>
            <a:r>
              <a:rPr lang="cs-CZ" dirty="0" err="1" smtClean="0"/>
              <a:t>obsolete</a:t>
            </a:r>
            <a:r>
              <a:rPr lang="cs-CZ" dirty="0" smtClean="0"/>
              <a:t> in 2004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8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424936" cy="720080"/>
          </a:xfrm>
        </p:spPr>
        <p:txBody>
          <a:bodyPr/>
          <a:lstStyle/>
          <a:p>
            <a:pPr algn="ctr"/>
            <a:r>
              <a:rPr lang="cs-CZ" sz="2400" b="1" dirty="0" smtClean="0"/>
              <a:t>Vojenská závěť na území Československa /</a:t>
            </a:r>
            <a:r>
              <a:rPr lang="cs-CZ" sz="2400" b="1" dirty="0" err="1" smtClean="0"/>
              <a:t>Interwar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Czechoslovakia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924" y="1973055"/>
            <a:ext cx="3528392" cy="4598680"/>
          </a:xfrm>
        </p:spPr>
        <p:txBody>
          <a:bodyPr/>
          <a:lstStyle/>
          <a:p>
            <a:pPr algn="just"/>
            <a:r>
              <a:rPr lang="cs-CZ" sz="1400" dirty="0" smtClean="0"/>
              <a:t>1918 – ABGB</a:t>
            </a:r>
            <a:r>
              <a:rPr lang="cs-CZ" sz="1400" dirty="0"/>
              <a:t> </a:t>
            </a:r>
            <a:r>
              <a:rPr lang="cs-CZ" sz="1400" dirty="0" smtClean="0"/>
              <a:t>– odkaz na vojenské předpisy</a:t>
            </a:r>
          </a:p>
          <a:p>
            <a:pPr algn="just"/>
            <a:r>
              <a:rPr lang="cs-CZ" sz="1400" dirty="0" err="1" smtClean="0"/>
              <a:t>Dienstreglement</a:t>
            </a:r>
            <a:endParaRPr lang="cs-CZ" sz="1400" dirty="0" smtClean="0"/>
          </a:p>
          <a:p>
            <a:pPr algn="just"/>
            <a:r>
              <a:rPr lang="cs-CZ" sz="1400" dirty="0" smtClean="0"/>
              <a:t>Úlevy v pořízení závěti mají vojáci (stavovský princip) jen ze skutečnosti, že jsou vojáky</a:t>
            </a:r>
          </a:p>
          <a:p>
            <a:pPr algn="just"/>
            <a:r>
              <a:rPr lang="cs-CZ" sz="1400" dirty="0" smtClean="0"/>
              <a:t>Platnost závětí zaniká po uplynutí určité doby od konce služby</a:t>
            </a:r>
          </a:p>
          <a:p>
            <a:pPr algn="just"/>
            <a:r>
              <a:rPr lang="cs-CZ" sz="1400" dirty="0" smtClean="0"/>
              <a:t>Pokud bylo propuštění z vojska nečestné, zaniká výrokem o propuštění (vliv u trestu smrti – byl vykonán po výroku – tedy zemřel jako </a:t>
            </a:r>
            <a:r>
              <a:rPr lang="cs-CZ" sz="1400" dirty="0" err="1" smtClean="0"/>
              <a:t>intestatus</a:t>
            </a:r>
            <a:r>
              <a:rPr lang="cs-CZ" sz="1400" dirty="0" smtClean="0"/>
              <a:t>)</a:t>
            </a:r>
          </a:p>
          <a:p>
            <a:pPr algn="just"/>
            <a:r>
              <a:rPr lang="cs-CZ" sz="1400" dirty="0" smtClean="0"/>
              <a:t>1923  Služební řád</a:t>
            </a:r>
          </a:p>
          <a:p>
            <a:pPr algn="just"/>
            <a:r>
              <a:rPr lang="cs-CZ" sz="1400" dirty="0" smtClean="0"/>
              <a:t>Neobsahuje úpravu vojenské závěti</a:t>
            </a:r>
          </a:p>
          <a:p>
            <a:pPr algn="just"/>
            <a:r>
              <a:rPr lang="cs-CZ" sz="1400" dirty="0" smtClean="0"/>
              <a:t>Není tedy možno jí využít (obsoletní ustanovení § 600 ABGB) x odlišné stanovisko němečtí právníci x spíše chybné)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283968" y="2199510"/>
            <a:ext cx="4680520" cy="379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1918 –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reception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>
                <a:solidFill>
                  <a:srgbClr val="000000"/>
                </a:solidFill>
                <a:latin typeface="Trebuchet MS"/>
              </a:rPr>
              <a:t>A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ustrian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endParaRPr lang="cs-CZ" sz="1400" kern="0" dirty="0" smtClean="0">
              <a:solidFill>
                <a:srgbClr val="000000"/>
              </a:solidFill>
              <a:latin typeface="Trebuchet MS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1811-1918 </a:t>
            </a: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– ABGB – §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600 – last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soldiers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is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regulated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in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military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acts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-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Dienstreglement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special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regulation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was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for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soldiers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(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principle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special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status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soldiers</a:t>
            </a: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)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lost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privilege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,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when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left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army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, but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was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valid</a:t>
            </a: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for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6 more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months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)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x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when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left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army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as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a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punishment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,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lost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privilege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moment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declaration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this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punishment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(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person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died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as non-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military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person –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>
                <a:solidFill>
                  <a:srgbClr val="000000"/>
                </a:solidFill>
                <a:latin typeface="Trebuchet MS"/>
              </a:rPr>
              <a:t>m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ilitary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is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not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valid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–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like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in </a:t>
            </a: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R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oman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)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1923  Služební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řád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(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code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service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Czechoslovak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army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)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No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regulation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military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in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this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code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any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more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just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Sec.600 ABGB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was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obsolete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x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some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>
                <a:solidFill>
                  <a:srgbClr val="000000"/>
                </a:solidFill>
                <a:latin typeface="Trebuchet MS"/>
              </a:rPr>
              <a:t>G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erman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lawyers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(CZ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citizens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) had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different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opinion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x minority  idea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6068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870929"/>
            <a:ext cx="7772400" cy="503237"/>
          </a:xfrm>
        </p:spPr>
        <p:txBody>
          <a:bodyPr/>
          <a:lstStyle/>
          <a:p>
            <a:pPr algn="ctr"/>
            <a:r>
              <a:rPr lang="cs-CZ" b="1" dirty="0" smtClean="0"/>
              <a:t>Meziválečná rekodifikace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3744416" cy="4357687"/>
          </a:xfrm>
        </p:spPr>
        <p:txBody>
          <a:bodyPr/>
          <a:lstStyle/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Subkomitét pro dědické právo</a:t>
            </a: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Na rozdíl od jiných minimálně změn </a:t>
            </a: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de facto jen překlad ABGB do ČJ</a:t>
            </a: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§ 600 vynechán</a:t>
            </a:r>
          </a:p>
          <a:p>
            <a:pPr lvl="0"/>
            <a:endParaRPr lang="cs-CZ" altLang="cs-CZ" sz="1400" dirty="0">
              <a:solidFill>
                <a:srgbClr val="000000"/>
              </a:solidFill>
            </a:endParaRP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Osnova 1931</a:t>
            </a: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Na základě připomínek nejvyššího soudu a Slovenské komise byl doplněn</a:t>
            </a:r>
          </a:p>
          <a:p>
            <a:pPr lvl="0"/>
            <a:r>
              <a:rPr lang="cs-CZ" altLang="cs-CZ" sz="1400" dirty="0">
                <a:solidFill>
                  <a:srgbClr val="000000"/>
                </a:solidFill>
              </a:rPr>
              <a:t>„po obšírných diskusích s MNO“</a:t>
            </a:r>
          </a:p>
          <a:p>
            <a:pPr lvl="0"/>
            <a:endParaRPr lang="cs-CZ" altLang="cs-CZ" sz="1400" dirty="0">
              <a:solidFill>
                <a:srgbClr val="000000"/>
              </a:solidFill>
            </a:endParaRPr>
          </a:p>
          <a:p>
            <a:pPr lvl="0"/>
            <a:r>
              <a:rPr lang="cs-CZ" sz="1400" dirty="0">
                <a:solidFill>
                  <a:srgbClr val="000000"/>
                </a:solidFill>
              </a:rPr>
              <a:t>Osnova 1937</a:t>
            </a:r>
          </a:p>
          <a:p>
            <a:pPr lvl="0"/>
            <a:r>
              <a:rPr lang="cs-CZ" sz="1400" dirty="0">
                <a:solidFill>
                  <a:srgbClr val="000000"/>
                </a:solidFill>
              </a:rPr>
              <a:t>Převzat text z Osnovy 1931</a:t>
            </a:r>
          </a:p>
          <a:p>
            <a:pPr lvl="0"/>
            <a:endParaRPr lang="cs-CZ" sz="1400" dirty="0">
              <a:solidFill>
                <a:srgbClr val="000000"/>
              </a:solidFill>
            </a:endParaRPr>
          </a:p>
          <a:p>
            <a:pPr lvl="0"/>
            <a:endParaRPr lang="cs-CZ" sz="1400" dirty="0">
              <a:solidFill>
                <a:srgbClr val="000000"/>
              </a:solidFill>
            </a:endParaRPr>
          </a:p>
          <a:p>
            <a:pPr lvl="0"/>
            <a:r>
              <a:rPr lang="cs-CZ" sz="1400" dirty="0">
                <a:solidFill>
                  <a:srgbClr val="000000"/>
                </a:solidFill>
              </a:rPr>
              <a:t>Vojenský x válečný testament?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95937" y="1628800"/>
            <a:ext cx="5040560" cy="657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Interwar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civil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recodification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idea: no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brand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new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code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,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only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translation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ABGB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into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>
                <a:solidFill>
                  <a:srgbClr val="000000"/>
                </a:solidFill>
                <a:latin typeface="Trebuchet MS"/>
              </a:rPr>
              <a:t>C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zech 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and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novelisation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„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what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residuum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old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regime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“</a:t>
            </a: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starts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in 1921,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there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were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5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subcomitees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–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their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drafts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published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1923-1924</a:t>
            </a: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Subcommitee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for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inheritence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Minimum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changes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x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nearly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only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translation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into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czech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language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§ </a:t>
            </a:r>
            <a:r>
              <a:rPr lang="cs-CZ" altLang="cs-CZ" sz="1400" kern="0" dirty="0">
                <a:solidFill>
                  <a:srgbClr val="000000"/>
                </a:solidFill>
                <a:latin typeface="Trebuchet MS"/>
              </a:rPr>
              <a:t>600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abolished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Draft 1931  -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product</a:t>
            </a:r>
            <a:r>
              <a:rPr lang="cs-CZ" altLang="cs-CZ" sz="1400" kern="0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„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superrevision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“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with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regard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to „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Slovak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law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commision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“ and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remarks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courts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and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laweyers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Slovak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commission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and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Supreme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court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propose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to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have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„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military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“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Introduced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in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draft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after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long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discussion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with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Ministry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defence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“ (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citation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of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explanatory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report x I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can‘t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find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any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document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about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it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in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our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altLang="cs-CZ" sz="1400" kern="0" dirty="0" err="1" smtClean="0">
                <a:solidFill>
                  <a:srgbClr val="000000"/>
                </a:solidFill>
                <a:latin typeface="Trebuchet MS"/>
              </a:rPr>
              <a:t>archives</a:t>
            </a:r>
            <a:r>
              <a:rPr lang="cs-CZ" altLang="cs-CZ" sz="1400" kern="0" dirty="0" smtClean="0">
                <a:solidFill>
                  <a:srgbClr val="000000"/>
                </a:solidFill>
                <a:latin typeface="Trebuchet MS"/>
              </a:rPr>
              <a:t>)</a:t>
            </a: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endParaRPr lang="cs-CZ" alt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Draft 1937 –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same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text as in draft 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1931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Military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x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war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time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 </a:t>
            </a:r>
            <a:r>
              <a:rPr lang="cs-CZ" sz="1400" kern="0" dirty="0" err="1" smtClean="0">
                <a:solidFill>
                  <a:srgbClr val="000000"/>
                </a:solidFill>
                <a:latin typeface="Trebuchet MS"/>
              </a:rPr>
              <a:t>will</a:t>
            </a:r>
            <a:r>
              <a:rPr lang="cs-CZ" sz="1400" kern="0" dirty="0" smtClean="0">
                <a:solidFill>
                  <a:srgbClr val="000000"/>
                </a:solidFill>
                <a:latin typeface="Trebuchet MS"/>
              </a:rPr>
              <a:t>?</a:t>
            </a: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endParaRPr lang="cs-CZ" sz="1400" kern="0" dirty="0">
              <a:solidFill>
                <a:srgbClr val="000000"/>
              </a:solidFill>
              <a:latin typeface="Trebuchet MS"/>
            </a:endParaRPr>
          </a:p>
          <a:p>
            <a:pPr marL="342900" lvl="0" indent="-342900" algn="l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</a:pPr>
            <a:r>
              <a:rPr lang="cs-CZ" sz="1400" kern="0" dirty="0">
                <a:solidFill>
                  <a:srgbClr val="000000"/>
                </a:solidFill>
                <a:latin typeface="Trebuchet MS"/>
              </a:rPr>
              <a:t>Vojenský x válečný testament?</a:t>
            </a:r>
          </a:p>
          <a:p>
            <a:r>
              <a:rPr lang="cs-CZ" altLang="cs-CZ" dirty="0" err="1" smtClean="0"/>
              <a:t>nské</a:t>
            </a:r>
            <a:r>
              <a:rPr lang="cs-CZ" altLang="cs-CZ" dirty="0" smtClean="0"/>
              <a:t> </a:t>
            </a:r>
            <a:r>
              <a:rPr lang="cs-CZ" altLang="cs-CZ" dirty="0"/>
              <a:t>komise byl doplněn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1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komunismu/</a:t>
            </a:r>
            <a:r>
              <a:rPr lang="cs-CZ" dirty="0" err="1" smtClean="0"/>
              <a:t>Communist</a:t>
            </a:r>
            <a:r>
              <a:rPr lang="cs-CZ" dirty="0" smtClean="0"/>
              <a:t> aera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6015" y="1773238"/>
            <a:ext cx="4104457" cy="4357687"/>
          </a:xfrm>
        </p:spPr>
        <p:txBody>
          <a:bodyPr/>
          <a:lstStyle/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CC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1950,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CC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1964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(no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extraordinary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more)</a:t>
            </a: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regulated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intestacy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limitation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last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Argumentation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(1950)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didn´t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testament (in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Poland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and USSR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1989 (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communism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codification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novelisation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CC 1964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succession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communism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codification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2012 (in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2014)</a:t>
            </a: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Inspiration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ABGB, Draft 1937, BGB, many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codes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(e g.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Quebec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trust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talian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(not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mentioned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explanatory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report)</a:t>
            </a:r>
          </a:p>
          <a:p>
            <a:pPr algn="just"/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59F06-7EA8-4E84-855E-3C5E463007BB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060848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OZ 1950, OZ 1964</a:t>
            </a:r>
          </a:p>
          <a:p>
            <a:pPr algn="just"/>
            <a:r>
              <a:rPr lang="cs-CZ" dirty="0" smtClean="0"/>
              <a:t>Nebyla úprava mimořádných závětí – ani vojenské závěti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 r. 1989 – novelizace nepřinesly změnu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OZ 2012 – inspirace pro vojenskou závěť asi v </a:t>
            </a:r>
            <a:r>
              <a:rPr lang="cs-CZ" dirty="0"/>
              <a:t>I</a:t>
            </a:r>
            <a:r>
              <a:rPr lang="cs-CZ" dirty="0" smtClean="0"/>
              <a:t>tálii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09292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0</TotalTime>
  <Words>1582</Words>
  <Application>Microsoft Office PowerPoint</Application>
  <PresentationFormat>Předvádění na obrazovce (4:3)</PresentationFormat>
  <Paragraphs>185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sablona cesky</vt:lpstr>
      <vt:lpstr>BÉŽOVÁ TITL</vt:lpstr>
      <vt:lpstr>Vojenská závěť Military testament  doc. JUDr. Pavel Salák jr., Ph.D. Katedra dějin státu a práva PrF MU</vt:lpstr>
      <vt:lpstr>Římské právo – Roman Law</vt:lpstr>
      <vt:lpstr>TESTAMENTUM MILITIS </vt:lpstr>
      <vt:lpstr>Vojenská závěť ve středověku</vt:lpstr>
      <vt:lpstr>Modely vojenského testamentu v novověku</vt:lpstr>
      <vt:lpstr>Německo-rakouský model / German-Austrian model</vt:lpstr>
      <vt:lpstr>Vojenská závěť na území Československa /Interwar Czechoslovakia</vt:lpstr>
      <vt:lpstr>Meziválečná rekodifikace</vt:lpstr>
      <vt:lpstr>Doba komunismu/Communist aera</vt:lpstr>
      <vt:lpstr>§ 1545 OZ 2012 /Sec. 1545 CzCC2012</vt:lpstr>
      <vt:lpstr>Děkuji za pozornost   doc. JUDr. Pavel Salák jr., Ph. D.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Rekodifikace občanského práva za 1. republiky  - na příkladu právní regulace nálezu pokladu  JUDr. Pavel Salák jr., Ph.D. Katedra dějin státu a práva PrF MU</dc:title>
  <dc:creator>10908</dc:creator>
  <cp:lastModifiedBy>Pavel Salák</cp:lastModifiedBy>
  <cp:revision>83</cp:revision>
  <dcterms:created xsi:type="dcterms:W3CDTF">2015-01-31T13:17:50Z</dcterms:created>
  <dcterms:modified xsi:type="dcterms:W3CDTF">2019-09-25T06:44:28Z</dcterms:modified>
</cp:coreProperties>
</file>