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1DFF"/>
    <a:srgbClr val="157FFF"/>
    <a:srgbClr val="F7E289"/>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38"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
  </inkml:definitions>
  <inkml:trace contextRef="#ctx0" brushRef="#br0">1 3038,'3'0,"4"0,9 0,12 0,7 6,17 10,12 13,14 6,20 6,29 9,33 1,33 4,31-2,33-2,29-6,23-4,7-3,-4-8,-6-3,-24-6,-26-1,-24-3,-26 0,-28-2,-28-3,-16 2,-11-2,-5-3,-3-2,2 0,-4-1,-3-2,-18-1,-18 5,-13 1,-11-2,-5 2,3 0,6-3,7-6,5 0,5-3,10-3,2 0,-1-6,-5 0,-8-1,-9-1,-6-5,-11-2,-5-3,0-6,-1-5,0-1,-3-5,1-3,-3 3,3-5,-2-2,-4 1,0-1,-3-1,1-4,-2-2,-2-1,2 5,-5 0,-1-3,0-6,1-2,1 3,1-3,1 3,-4 3,-2 2,-4 4,2-4,1 1,4 0,1 1,-2-3,-2-1,2 0,-2-2,-4 3,-1-4,-3 1,4 2,-2 2,-1 5,-1 0,0 1,-3 5,-3 4,0 0,-2 3,1 2,2-2,0-1,-2-2,0 0,-1 0,3 3,0 2,-1 3,1 5,-2-3,-1-2,5-5,3 1,-2 3,2-2,-1 0,-2-1,2 2,-2 1,-1-2,-1 1,-2 3,2 0,0-3,6 2,1-4,-3 2,0 3,0 3,-2 4,0 3,-3 2,-1-2,-1-1,-1 0,0-2,0 0,0 1,0-2,-1 0,1 2,0 1,0-2,0-2,0-2,0 3,0 2,0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
  </inkml:definitions>
  <inkml:trace contextRef="#ctx0" brushRef="#br0">1956-94,'-6'0,"-4"9,-5 6,-8 12,-6 10,-4 11,-5 10,-6 9,-3 5,3 0,2-4,6-11,6-12,9-10,7-11</inkml:trace>
  <inkml:trace contextRef="#ctx0" brushRef="#br0" timeOffset="1673">1939-6,'3'2,"4"5,0 10,9 5,4 13,8 7,7 5,2 9,3-1,0 1,1 1,0-1,4-8,-4-4,-5-5,0-6,-4-3,-4-3,0-3,-2-3,-7-6</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
  </inkml:definitions>
  <inkml:trace contextRef="#ctx0" brushRef="#br0">-14 0,'3'3,"4"4,1 10,-2 13,3 5,-2 6,-1 1,4-3,0 0,-1 0,0-3,0 0,-3-3,1 0,2 2,0-1,-2 2,-2-2,1-4,0-1,-2 1,-1 0,5 6,1-3,-1-1,-2-5,-2-4,1-3,1 2,-3-3</inkml:trace>
  <inkml:trace contextRef="#ctx0" brushRef="#br0" timeOffset="-3152">-2304 2639,'3'0,"4"0,9 0,9 0,14 0,7 0,7 0,13 0,10-3,3-1,-2-5,-5-6,-4-1,-10 1,-5-3,-7 2,-2 0,-5 1,-7-1,1-6,0-3,4-2,-2 0,2-2,7-11,5-9,3-4,-2 0,-6-5,-1 1,-6-1,-3 5,-1 1,0 2,-4-1,1 4,-3 6,-3 1,-2-1,1 0,-4 1,-2 2,6-9,-2 3,-2 3,0 5,2-1,1-4,-4 3,-2 2,3-2,1-3,-4 1,0 0,-1 3,3 2,-1-2,5-3,-1-1,-4 2,-2 1,-1 0,1-3,-3-2,3-4,2 1,-3 5,0 0,4-1,-2 0,0-1,3-3,1 4,-3 6,-4 6,-4 5,-2-2,0 1,1-2,-2 2,-1 5,-1 5</inkml:trace>
  <inkml:trace contextRef="#ctx0" brushRef="#br0" timeOffset="-1703">-49 0,'-6'0,"-5"0,-3 3,-3 4,-1 4,-7 2,-1 9,0 4,1-1,3-1,-2 2,2-2,0 3,-5 1,0-1,1-1,3-3,0-2,4-2,-3-1,0 3,1 0,4 0,2-2,0 1,3-5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1670" y="4192525"/>
            <a:ext cx="8093365" cy="1374345"/>
          </a:xfrm>
          <a:effectLst>
            <a:outerShdw blurRad="50800" dist="25400" dir="2700000" algn="tl" rotWithShape="0">
              <a:prstClr val="black">
                <a:alpha val="61000"/>
              </a:prstClr>
            </a:outerShdw>
          </a:effectLst>
        </p:spPr>
        <p:txBody>
          <a:bodyPr>
            <a:normAutofit/>
          </a:bodyPr>
          <a:lstStyle>
            <a:lvl1pPr algn="l">
              <a:defRPr sz="3600">
                <a:solidFill>
                  <a:srgbClr val="FFFF00"/>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01670" y="5566870"/>
            <a:ext cx="6400800" cy="458115"/>
          </a:xfrm>
        </p:spPr>
        <p:txBody>
          <a:bodyPr>
            <a:normAutofit/>
          </a:bodyPr>
          <a:lstStyle>
            <a:lvl1pPr marL="0" indent="0" algn="l">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24607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2054654"/>
            <a:ext cx="8246070" cy="442844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39540" y="527605"/>
            <a:ext cx="6099965" cy="684885"/>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382305"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073696"/>
            <a:ext cx="4275740" cy="620719"/>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684517"/>
            <a:ext cx="4275740"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4" y="2073696"/>
            <a:ext cx="4123035" cy="620719"/>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4" y="2684517"/>
            <a:ext cx="4123035"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5.emf"/><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4.emf"/><Relationship Id="rId4"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8s5vSraX6Y" TargetMode="External"/><Relationship Id="rId2" Type="http://schemas.openxmlformats.org/officeDocument/2006/relationships/hyperlink" Target="https://www.youtube.com/watch?v=dyWifLZguU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err="1"/>
              <a:t>Evropské</a:t>
            </a:r>
            <a:r>
              <a:rPr lang="en-GB" dirty="0"/>
              <a:t> </a:t>
            </a:r>
            <a:r>
              <a:rPr lang="en-GB" dirty="0" err="1"/>
              <a:t>hospodářské</a:t>
            </a:r>
            <a:r>
              <a:rPr lang="en-GB" dirty="0"/>
              <a:t> </a:t>
            </a:r>
            <a:r>
              <a:rPr lang="en-GB" dirty="0" err="1"/>
              <a:t>právo</a:t>
            </a:r>
            <a:endParaRPr lang="en-US" dirty="0"/>
          </a:p>
        </p:txBody>
      </p:sp>
      <p:sp>
        <p:nvSpPr>
          <p:cNvPr id="3" name="Subtitle 2"/>
          <p:cNvSpPr>
            <a:spLocks noGrp="1"/>
          </p:cNvSpPr>
          <p:nvPr>
            <p:ph type="subTitle" idx="1"/>
          </p:nvPr>
        </p:nvSpPr>
        <p:spPr/>
        <p:txBody>
          <a:bodyPr>
            <a:normAutofit lnSpcReduction="10000"/>
          </a:bodyPr>
          <a:lstStyle/>
          <a:p>
            <a:r>
              <a:rPr lang="cs-CZ" dirty="0" smtClean="0"/>
              <a:t>Single </a:t>
            </a:r>
            <a:r>
              <a:rPr lang="cs-CZ" dirty="0" err="1" smtClean="0"/>
              <a:t>resolution</a:t>
            </a:r>
            <a:r>
              <a:rPr lang="cs-CZ" dirty="0" smtClean="0"/>
              <a:t> </a:t>
            </a:r>
            <a:r>
              <a:rPr lang="cs-CZ" dirty="0" err="1" smtClean="0"/>
              <a:t>mechanism</a:t>
            </a:r>
            <a:endParaRPr lang="en-US"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IGA</a:t>
            </a:r>
          </a:p>
        </p:txBody>
      </p:sp>
      <p:sp>
        <p:nvSpPr>
          <p:cNvPr id="3" name="Zástupný symbol pro obsah 2"/>
          <p:cNvSpPr>
            <a:spLocks noGrp="1"/>
          </p:cNvSpPr>
          <p:nvPr>
            <p:ph idx="1"/>
          </p:nvPr>
        </p:nvSpPr>
        <p:spPr/>
        <p:txBody>
          <a:bodyPr/>
          <a:lstStyle/>
          <a:p>
            <a:r>
              <a:rPr lang="cs-CZ" dirty="0"/>
              <a:t>Tato mezivládní dohoda z května 2014 upravuje některá speciální pravidla včetně financování a fungování tohoto fondu, který je primárně financovaný bankovním sektorem</a:t>
            </a:r>
            <a:endParaRPr lang="en-GB" dirty="0"/>
          </a:p>
          <a:p>
            <a:pPr marL="0" indent="0">
              <a:buNone/>
            </a:pPr>
            <a:r>
              <a:rPr lang="en-GB" dirty="0"/>
              <a:t>- </a:t>
            </a:r>
            <a:r>
              <a:rPr lang="cs-CZ" dirty="0"/>
              <a:t>převádění a sdílení financí Národních rezolučních fondů</a:t>
            </a:r>
            <a:r>
              <a:rPr lang="en-GB" dirty="0"/>
              <a:t> </a:t>
            </a:r>
            <a:r>
              <a:rPr lang="en-GB" dirty="0" err="1"/>
              <a:t>směrem</a:t>
            </a:r>
            <a:r>
              <a:rPr lang="en-GB" dirty="0"/>
              <a:t> k SRF</a:t>
            </a:r>
          </a:p>
          <a:p>
            <a:r>
              <a:rPr lang="en-GB" dirty="0" err="1"/>
              <a:t>Nepodepsali</a:t>
            </a:r>
            <a:r>
              <a:rPr lang="en-GB" dirty="0"/>
              <a:t> </a:t>
            </a:r>
            <a:r>
              <a:rPr lang="en-GB" dirty="0" err="1"/>
              <a:t>Velká</a:t>
            </a:r>
            <a:r>
              <a:rPr lang="en-GB" dirty="0"/>
              <a:t> </a:t>
            </a:r>
            <a:r>
              <a:rPr lang="en-GB" dirty="0" err="1"/>
              <a:t>Británie</a:t>
            </a:r>
            <a:r>
              <a:rPr lang="en-GB" dirty="0"/>
              <a:t> a </a:t>
            </a:r>
            <a:r>
              <a:rPr lang="en-GB" dirty="0" err="1"/>
              <a:t>Švédsko</a:t>
            </a:r>
            <a:endParaRPr lang="en-GB" dirty="0"/>
          </a:p>
        </p:txBody>
      </p:sp>
    </p:spTree>
    <p:extLst>
      <p:ext uri="{BB962C8B-B14F-4D97-AF65-F5344CB8AC3E}">
        <p14:creationId xmlns:p14="http://schemas.microsoft.com/office/powerpoint/2010/main" val="6180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Struktura</a:t>
            </a:r>
            <a:endParaRPr lang="en-GB" dirty="0"/>
          </a:p>
        </p:txBody>
      </p:sp>
      <p:sp>
        <p:nvSpPr>
          <p:cNvPr id="3" name="Zástupný symbol pro obsah 2"/>
          <p:cNvSpPr>
            <a:spLocks noGrp="1"/>
          </p:cNvSpPr>
          <p:nvPr>
            <p:ph idx="1"/>
          </p:nvPr>
        </p:nvSpPr>
        <p:spPr/>
        <p:txBody>
          <a:bodyPr>
            <a:normAutofit fontScale="77500" lnSpcReduction="20000"/>
          </a:bodyPr>
          <a:lstStyle/>
          <a:p>
            <a:r>
              <a:rPr lang="en-GB" dirty="0"/>
              <a:t>R</a:t>
            </a:r>
            <a:r>
              <a:rPr lang="cs-CZ" dirty="0" err="1"/>
              <a:t>ezoluční</a:t>
            </a:r>
            <a:r>
              <a:rPr lang="cs-CZ" dirty="0"/>
              <a:t> rad</a:t>
            </a:r>
            <a:r>
              <a:rPr lang="en-GB" dirty="0"/>
              <a:t>a</a:t>
            </a:r>
            <a:r>
              <a:rPr lang="cs-CZ" dirty="0"/>
              <a:t> a rezoluční fond, jejichž vytvoření vychází z Nařízení SRM a zřízení národních rezolučních autorit a národních rezolučních fondů je zakotveno ve Směrnici BRRD.</a:t>
            </a:r>
            <a:endParaRPr lang="en-GB" dirty="0"/>
          </a:p>
          <a:p>
            <a:r>
              <a:rPr lang="cs-CZ" dirty="0"/>
              <a:t>Rezoluční orgán národního charakteru je nadán pravomocemi aplikace rezolučních nástrojů a výkonu rezoluční moci, může být zřízen v rámci centrální banky, příslušného ministerstva nebo i jiné veřejné instituce zřízené k plnění těchto cílů. Rezoluční fondy jsou zřízeny jakožto orgány, které rezoluční politiku budou financovat. Rezoluční rada je nadána pravomocí rozhodnout, jakým rezolučním nástrojem lze krizovou situaci řešit</a:t>
            </a:r>
            <a:endParaRPr lang="en-GB" dirty="0"/>
          </a:p>
          <a:p>
            <a:r>
              <a:rPr lang="cs-CZ" dirty="0"/>
              <a:t>Důležitou roli zde hraje také EBA, která má za úkol vypracovávat závazné technické normy, pokyny a zprávy týkající se hlavních oblastí ozdravných postupů a řešení krizí bank</a:t>
            </a:r>
            <a:endParaRPr lang="en-GB" dirty="0"/>
          </a:p>
        </p:txBody>
      </p:sp>
    </p:spTree>
    <p:extLst>
      <p:ext uri="{BB962C8B-B14F-4D97-AF65-F5344CB8AC3E}">
        <p14:creationId xmlns:p14="http://schemas.microsoft.com/office/powerpoint/2010/main" val="194272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Schéma</a:t>
            </a:r>
            <a:r>
              <a:rPr lang="en-GB" dirty="0"/>
              <a:t> </a:t>
            </a:r>
            <a:r>
              <a:rPr lang="en-GB" dirty="0" err="1"/>
              <a:t>struktury</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3416417" y="294611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SRB</a:t>
            </a:r>
          </a:p>
        </p:txBody>
      </p:sp>
      <p:sp>
        <p:nvSpPr>
          <p:cNvPr id="5" name="Obdélník 4"/>
          <p:cNvSpPr/>
          <p:nvPr/>
        </p:nvSpPr>
        <p:spPr>
          <a:xfrm>
            <a:off x="1988192" y="3999027"/>
            <a:ext cx="1145097" cy="33126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NRB</a:t>
            </a:r>
          </a:p>
        </p:txBody>
      </p:sp>
      <p:sp>
        <p:nvSpPr>
          <p:cNvPr id="6" name="Obdélník 5"/>
          <p:cNvSpPr/>
          <p:nvPr/>
        </p:nvSpPr>
        <p:spPr>
          <a:xfrm>
            <a:off x="3520231" y="3977955"/>
            <a:ext cx="968928" cy="352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NRB</a:t>
            </a:r>
          </a:p>
        </p:txBody>
      </p:sp>
      <p:sp>
        <p:nvSpPr>
          <p:cNvPr id="7" name="Obdélník 6"/>
          <p:cNvSpPr/>
          <p:nvPr/>
        </p:nvSpPr>
        <p:spPr>
          <a:xfrm>
            <a:off x="4876101" y="3963324"/>
            <a:ext cx="937470" cy="3941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NRB</a:t>
            </a:r>
          </a:p>
        </p:txBody>
      </p:sp>
      <p:sp>
        <p:nvSpPr>
          <p:cNvPr id="8" name="Ovál 7"/>
          <p:cNvSpPr/>
          <p:nvPr/>
        </p:nvSpPr>
        <p:spPr>
          <a:xfrm>
            <a:off x="5876488" y="2890946"/>
            <a:ext cx="1594160" cy="7961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SRF</a:t>
            </a:r>
          </a:p>
        </p:txBody>
      </p:sp>
      <p:sp>
        <p:nvSpPr>
          <p:cNvPr id="9" name="Ovál 8"/>
          <p:cNvSpPr/>
          <p:nvPr/>
        </p:nvSpPr>
        <p:spPr>
          <a:xfrm>
            <a:off x="2145485" y="4507061"/>
            <a:ext cx="830510" cy="33346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NRF</a:t>
            </a:r>
          </a:p>
        </p:txBody>
      </p:sp>
      <p:sp>
        <p:nvSpPr>
          <p:cNvPr id="10" name="Ovál 9"/>
          <p:cNvSpPr/>
          <p:nvPr/>
        </p:nvSpPr>
        <p:spPr>
          <a:xfrm>
            <a:off x="3603596" y="4527036"/>
            <a:ext cx="802197" cy="333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NRF</a:t>
            </a:r>
          </a:p>
        </p:txBody>
      </p:sp>
      <p:sp>
        <p:nvSpPr>
          <p:cNvPr id="11" name="Ovál 10"/>
          <p:cNvSpPr/>
          <p:nvPr/>
        </p:nvSpPr>
        <p:spPr>
          <a:xfrm>
            <a:off x="4939019" y="4507061"/>
            <a:ext cx="811635" cy="333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t>NRF</a:t>
            </a:r>
          </a:p>
        </p:txBody>
      </p:sp>
      <p:cxnSp>
        <p:nvCxnSpPr>
          <p:cNvPr id="13" name="Přímá spojnice 12"/>
          <p:cNvCxnSpPr/>
          <p:nvPr/>
        </p:nvCxnSpPr>
        <p:spPr>
          <a:xfrm>
            <a:off x="5555610" y="3289010"/>
            <a:ext cx="2579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2560740" y="4330294"/>
            <a:ext cx="0" cy="1767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4004695" y="4330293"/>
            <a:ext cx="0" cy="1967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5344836" y="4357506"/>
            <a:ext cx="0" cy="20051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7" name="Rukopis 46"/>
              <p14:cNvContentPartPr/>
              <p14:nvPr/>
            </p14:nvContentPartPr>
            <p14:xfrm>
              <a:off x="4297073" y="3702119"/>
              <a:ext cx="2624400" cy="1375110"/>
            </p14:xfrm>
          </p:contentPart>
        </mc:Choice>
        <mc:Fallback xmlns="">
          <p:pic>
            <p:nvPicPr>
              <p:cNvPr id="47" name="Rukopis 46"/>
              <p:cNvPicPr/>
              <p:nvPr/>
            </p:nvPicPr>
            <p:blipFill>
              <a:blip r:embed="rId3"/>
              <a:stretch>
                <a:fillRect/>
              </a:stretch>
            </p:blipFill>
            <p:spPr>
              <a:xfrm>
                <a:off x="4290953" y="3695998"/>
                <a:ext cx="2636640" cy="1387352"/>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 name="Rukopis 50"/>
              <p14:cNvContentPartPr/>
              <p14:nvPr/>
            </p14:nvContentPartPr>
            <p14:xfrm>
              <a:off x="6765143" y="3694559"/>
              <a:ext cx="367740" cy="296190"/>
            </p14:xfrm>
          </p:contentPart>
        </mc:Choice>
        <mc:Fallback xmlns="">
          <p:pic>
            <p:nvPicPr>
              <p:cNvPr id="51" name="Rukopis 50"/>
              <p:cNvPicPr/>
              <p:nvPr/>
            </p:nvPicPr>
            <p:blipFill>
              <a:blip r:embed="rId5"/>
              <a:stretch>
                <a:fillRect/>
              </a:stretch>
            </p:blipFill>
            <p:spPr>
              <a:xfrm>
                <a:off x="6759026" y="3688433"/>
                <a:ext cx="379974" cy="30844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3" name="Rukopis 52"/>
              <p14:cNvContentPartPr/>
              <p14:nvPr/>
            </p14:nvContentPartPr>
            <p14:xfrm>
              <a:off x="5731583" y="3719939"/>
              <a:ext cx="898290" cy="950130"/>
            </p14:xfrm>
          </p:contentPart>
        </mc:Choice>
        <mc:Fallback xmlns="">
          <p:pic>
            <p:nvPicPr>
              <p:cNvPr id="53" name="Rukopis 52"/>
              <p:cNvPicPr/>
              <p:nvPr/>
            </p:nvPicPr>
            <p:blipFill>
              <a:blip r:embed="rId7"/>
              <a:stretch>
                <a:fillRect/>
              </a:stretch>
            </p:blipFill>
            <p:spPr>
              <a:xfrm>
                <a:off x="5725462" y="3713821"/>
                <a:ext cx="910531" cy="962367"/>
              </a:xfrm>
              <a:prstGeom prst="rect">
                <a:avLst/>
              </a:prstGeom>
            </p:spPr>
          </p:pic>
        </mc:Fallback>
      </mc:AlternateContent>
      <p:sp>
        <p:nvSpPr>
          <p:cNvPr id="60" name="Obdélník 59"/>
          <p:cNvSpPr/>
          <p:nvPr/>
        </p:nvSpPr>
        <p:spPr>
          <a:xfrm>
            <a:off x="1988192" y="3411698"/>
            <a:ext cx="1091491" cy="29042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highlight>
                  <a:srgbClr val="000000"/>
                </a:highlight>
              </a:rPr>
              <a:t>NON EUROZONE</a:t>
            </a:r>
          </a:p>
        </p:txBody>
      </p:sp>
      <p:sp>
        <p:nvSpPr>
          <p:cNvPr id="61" name="Obdélník 60"/>
          <p:cNvSpPr/>
          <p:nvPr/>
        </p:nvSpPr>
        <p:spPr>
          <a:xfrm>
            <a:off x="3959307" y="3692752"/>
            <a:ext cx="1385529" cy="1888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900" dirty="0">
                <a:solidFill>
                  <a:srgbClr val="FFFFFF"/>
                </a:solidFill>
                <a:highlight>
                  <a:srgbClr val="000000"/>
                </a:highlight>
              </a:rPr>
              <a:t>EURO ZONE</a:t>
            </a:r>
          </a:p>
        </p:txBody>
      </p:sp>
    </p:spTree>
    <p:extLst>
      <p:ext uri="{BB962C8B-B14F-4D97-AF65-F5344CB8AC3E}">
        <p14:creationId xmlns:p14="http://schemas.microsoft.com/office/powerpoint/2010/main" val="1397103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SRB</a:t>
            </a:r>
          </a:p>
        </p:txBody>
      </p:sp>
      <p:sp>
        <p:nvSpPr>
          <p:cNvPr id="3" name="Zástupný symbol pro obsah 2"/>
          <p:cNvSpPr>
            <a:spLocks noGrp="1"/>
          </p:cNvSpPr>
          <p:nvPr>
            <p:ph idx="1"/>
          </p:nvPr>
        </p:nvSpPr>
        <p:spPr/>
        <p:txBody>
          <a:bodyPr>
            <a:normAutofit lnSpcReduction="10000"/>
          </a:bodyPr>
          <a:lstStyle/>
          <a:p>
            <a:r>
              <a:rPr lang="cs-CZ" dirty="0"/>
              <a:t>Jedná se o autoritu, která disponuje právní subjektivitou, sídlí v Bruselu a započala svou činnost na počátku roku 2015, přičemž plně operativní </a:t>
            </a:r>
            <a:r>
              <a:rPr lang="en-GB" dirty="0" err="1"/>
              <a:t>je</a:t>
            </a:r>
            <a:r>
              <a:rPr lang="en-GB" dirty="0"/>
              <a:t> od</a:t>
            </a:r>
            <a:r>
              <a:rPr lang="cs-CZ" dirty="0"/>
              <a:t> 1. ledna 2016. V čele stojí předseda a dále je zde místopředseda a další 4 členové</a:t>
            </a:r>
            <a:endParaRPr lang="en-GB" dirty="0"/>
          </a:p>
          <a:p>
            <a:r>
              <a:rPr lang="cs-CZ" dirty="0"/>
              <a:t>předsedou je Elke König, bývalá presidentka Německého dohledového orgánu </a:t>
            </a:r>
            <a:r>
              <a:rPr lang="cs-CZ" dirty="0" err="1"/>
              <a:t>BaFin</a:t>
            </a:r>
            <a:r>
              <a:rPr lang="cs-CZ" dirty="0"/>
              <a:t>, místopředsedou je Timo </a:t>
            </a:r>
            <a:r>
              <a:rPr lang="cs-CZ" dirty="0" err="1"/>
              <a:t>Löyttiniemi</a:t>
            </a:r>
            <a:r>
              <a:rPr lang="cs-CZ" dirty="0"/>
              <a:t> a dalšími členy jsou Antonio </a:t>
            </a:r>
            <a:r>
              <a:rPr lang="cs-CZ" dirty="0" err="1"/>
              <a:t>Carrascosa</a:t>
            </a:r>
            <a:r>
              <a:rPr lang="cs-CZ" dirty="0"/>
              <a:t>, </a:t>
            </a:r>
            <a:r>
              <a:rPr lang="cs-CZ" dirty="0" err="1"/>
              <a:t>Mauro</a:t>
            </a:r>
            <a:r>
              <a:rPr lang="cs-CZ" dirty="0"/>
              <a:t> Grande, </a:t>
            </a:r>
            <a:r>
              <a:rPr lang="cs-CZ" dirty="0" err="1"/>
              <a:t>Joanne</a:t>
            </a:r>
            <a:r>
              <a:rPr lang="cs-CZ" dirty="0"/>
              <a:t> </a:t>
            </a:r>
            <a:r>
              <a:rPr lang="cs-CZ" dirty="0" err="1"/>
              <a:t>Kellermann</a:t>
            </a:r>
            <a:r>
              <a:rPr lang="cs-CZ" dirty="0"/>
              <a:t> and Dominique </a:t>
            </a:r>
            <a:r>
              <a:rPr lang="cs-CZ" dirty="0" err="1"/>
              <a:t>Laboureix</a:t>
            </a:r>
            <a:r>
              <a:rPr lang="cs-CZ" dirty="0"/>
              <a:t>.</a:t>
            </a:r>
            <a:endParaRPr lang="en-GB" dirty="0"/>
          </a:p>
        </p:txBody>
      </p:sp>
    </p:spTree>
    <p:extLst>
      <p:ext uri="{BB962C8B-B14F-4D97-AF65-F5344CB8AC3E}">
        <p14:creationId xmlns:p14="http://schemas.microsoft.com/office/powerpoint/2010/main" val="3056379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SRB</a:t>
            </a:r>
          </a:p>
        </p:txBody>
      </p:sp>
      <p:sp>
        <p:nvSpPr>
          <p:cNvPr id="3" name="Zástupný symbol pro obsah 2"/>
          <p:cNvSpPr>
            <a:spLocks noGrp="1"/>
          </p:cNvSpPr>
          <p:nvPr>
            <p:ph idx="1"/>
          </p:nvPr>
        </p:nvSpPr>
        <p:spPr>
          <a:xfrm>
            <a:off x="754375" y="2054655"/>
            <a:ext cx="6716273" cy="4428445"/>
          </a:xfrm>
        </p:spPr>
        <p:txBody>
          <a:bodyPr>
            <a:normAutofit fontScale="77500" lnSpcReduction="20000"/>
          </a:bodyPr>
          <a:lstStyle/>
          <a:p>
            <a:r>
              <a:rPr lang="en-GB" dirty="0" err="1"/>
              <a:t>Je</a:t>
            </a:r>
            <a:r>
              <a:rPr lang="en-GB" dirty="0"/>
              <a:t> </a:t>
            </a:r>
            <a:r>
              <a:rPr lang="en-GB" dirty="0" err="1"/>
              <a:t>zde</a:t>
            </a:r>
            <a:r>
              <a:rPr lang="en-GB" dirty="0"/>
              <a:t> </a:t>
            </a:r>
            <a:r>
              <a:rPr lang="cs-CZ" dirty="0"/>
              <a:t>centralizována většina rozhodovacího procesu a pravomocí při rezolučních (záchranných) opatřeních pro insolventní úvěrové instituce, či úvěrové instituce kde insolvence již „klepe na dveře“ do kompetence jednotné rezoluční rady</a:t>
            </a:r>
            <a:r>
              <a:rPr lang="en-GB" dirty="0"/>
              <a:t>.</a:t>
            </a:r>
          </a:p>
          <a:p>
            <a:r>
              <a:rPr lang="cs-CZ" dirty="0"/>
              <a:t>rozhoduje o programech řešení krize včetně toho rezolučního fondu tak, aby na záchranu problémové banky přispívali daňoví poplatníci co nejméně</a:t>
            </a:r>
            <a:endParaRPr lang="en-GB" dirty="0"/>
          </a:p>
          <a:p>
            <a:r>
              <a:rPr lang="cs-CZ" dirty="0"/>
              <a:t>Ve své podstatě se jedná o administrativní obdobu soudního rozhodnutí o prohlášení insolvence. </a:t>
            </a:r>
            <a:endParaRPr lang="en-GB" dirty="0"/>
          </a:p>
          <a:p>
            <a:r>
              <a:rPr lang="cs-CZ" dirty="0"/>
              <a:t>odpovědná za vytvoření a realizaci plánu řešení krize pro významné banky, odpovídá za všechny případy řešení krize bez ohledu na velikost dotyčné banky, pokud je zapotřebí použít prostředky z SR</a:t>
            </a:r>
            <a:endParaRPr lang="en-GB" dirty="0"/>
          </a:p>
          <a:p>
            <a:r>
              <a:rPr lang="cs-CZ" dirty="0"/>
              <a:t>silná kooperace s národními rezolučními autoritami.</a:t>
            </a:r>
            <a:endParaRPr lang="en-GB" dirty="0"/>
          </a:p>
          <a:p>
            <a:endParaRPr lang="en-GB" dirty="0"/>
          </a:p>
        </p:txBody>
      </p:sp>
    </p:spTree>
    <p:extLst>
      <p:ext uri="{BB962C8B-B14F-4D97-AF65-F5344CB8AC3E}">
        <p14:creationId xmlns:p14="http://schemas.microsoft.com/office/powerpoint/2010/main" val="3844615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SRF</a:t>
            </a:r>
          </a:p>
        </p:txBody>
      </p:sp>
      <p:sp>
        <p:nvSpPr>
          <p:cNvPr id="3" name="Zástupný symbol pro obsah 2"/>
          <p:cNvSpPr>
            <a:spLocks noGrp="1"/>
          </p:cNvSpPr>
          <p:nvPr>
            <p:ph idx="1"/>
          </p:nvPr>
        </p:nvSpPr>
        <p:spPr>
          <a:xfrm>
            <a:off x="601670" y="2054655"/>
            <a:ext cx="7940660" cy="4275740"/>
          </a:xfrm>
        </p:spPr>
        <p:txBody>
          <a:bodyPr>
            <a:normAutofit fontScale="70000" lnSpcReduction="20000"/>
          </a:bodyPr>
          <a:lstStyle/>
          <a:p>
            <a:r>
              <a:rPr lang="cs-CZ" dirty="0"/>
              <a:t>používána k řešení krize bank, které se ocitnou na pokraji úpadku, po vyčerpání ostatních možností, mimo jiné poté, co k záchraně dotyčné banky přispějí její akcionáři a soukromí věřitelé, přičemž financování jejích zdrojů zajistí samy bankovní instituce. </a:t>
            </a:r>
            <a:endParaRPr lang="en-GB" dirty="0"/>
          </a:p>
          <a:p>
            <a:r>
              <a:rPr lang="cs-CZ" dirty="0"/>
              <a:t>Fond bude vytvářen během období 8 let (tedy do roku 2024). Prostředky v něm by měly dosáhnout alespoň 1 % pojištěných vkladů všech úvěrových institucí povolených ve všech členských státech Bankovní unie.</a:t>
            </a:r>
            <a:endParaRPr lang="en-GB" dirty="0"/>
          </a:p>
          <a:p>
            <a:r>
              <a:rPr lang="cs-CZ" dirty="0"/>
              <a:t>Očekává se, že se v něm nashromáždí přibližně 55 miliard eur.</a:t>
            </a:r>
            <a:endParaRPr lang="en-GB" dirty="0"/>
          </a:p>
          <a:p>
            <a:r>
              <a:rPr lang="cs-CZ" dirty="0"/>
              <a:t>Individuální příspěvky každé banky se budou vypočítávat na základě podílu celkového objemu jejích závazků (bez zahrnutí kapitálu a pojištěných vkladů) na úhrnných závazcích (bez zahrnutí kapitálu a pojištěných vkladů) všech úvěrových institucí povolených v participujících členských státech. Při jejich stanovování se bude rovněž přihlížet k rizikům, jež jednotlivé instituce podstupují</a:t>
            </a:r>
            <a:endParaRPr lang="en-GB" dirty="0"/>
          </a:p>
        </p:txBody>
      </p:sp>
    </p:spTree>
    <p:extLst>
      <p:ext uri="{BB962C8B-B14F-4D97-AF65-F5344CB8AC3E}">
        <p14:creationId xmlns:p14="http://schemas.microsoft.com/office/powerpoint/2010/main" val="509967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SRF</a:t>
            </a:r>
          </a:p>
        </p:txBody>
      </p:sp>
      <p:sp>
        <p:nvSpPr>
          <p:cNvPr id="3" name="Zástupný symbol pro obsah 2"/>
          <p:cNvSpPr>
            <a:spLocks noGrp="1"/>
          </p:cNvSpPr>
          <p:nvPr>
            <p:ph idx="1"/>
          </p:nvPr>
        </p:nvSpPr>
        <p:spPr>
          <a:xfrm>
            <a:off x="601670" y="2054655"/>
            <a:ext cx="7635250" cy="4581150"/>
          </a:xfrm>
        </p:spPr>
        <p:txBody>
          <a:bodyPr>
            <a:normAutofit fontScale="70000" lnSpcReduction="20000"/>
          </a:bodyPr>
          <a:lstStyle/>
          <a:p>
            <a:r>
              <a:rPr lang="cs-CZ" dirty="0"/>
              <a:t>Příspěvky od </a:t>
            </a:r>
            <a:r>
              <a:rPr lang="cs-CZ" dirty="0" smtClean="0"/>
              <a:t>bank vybírají </a:t>
            </a:r>
            <a:r>
              <a:rPr lang="cs-CZ" dirty="0"/>
              <a:t>participující členské státy prostřednictvím národních fondů a pak je dále budou převádět do SRF, </a:t>
            </a:r>
            <a:endParaRPr lang="en-GB" dirty="0"/>
          </a:p>
          <a:p>
            <a:r>
              <a:rPr lang="en-GB" dirty="0"/>
              <a:t>Ten</a:t>
            </a:r>
            <a:r>
              <a:rPr lang="cs-CZ" dirty="0"/>
              <a:t> bude aktivován, resp. jeho finanční prostředky budou moci být použity jen za podmínek dodržení principů dle Směrnice BRRD  a Nařízení SRM v případě, když se uplatní jednotlivá pravidla zapojení akcionářů a soukromých věřitelů do záchranných plánů</a:t>
            </a:r>
            <a:endParaRPr lang="en-GB" dirty="0"/>
          </a:p>
          <a:p>
            <a:r>
              <a:rPr lang="cs-CZ" dirty="0"/>
              <a:t>Tyto národní fondy by měly během osmiletého přechodného období postupně splynout, přičemž prostředky vybírané každým národním fondem budou také postupně sdíleny</a:t>
            </a:r>
            <a:endParaRPr lang="en-GB" dirty="0"/>
          </a:p>
          <a:p>
            <a:r>
              <a:rPr lang="cs-CZ" dirty="0"/>
              <a:t>Do doby, než bude SRF naplněn finančními prostředky, je zajištěno financování v překlenovacím období prostřednictvím vnitrostátních zdrojů založených na odvodech bank, případně z Evropského mechanismu stability</a:t>
            </a:r>
            <a:r>
              <a:rPr lang="en-GB" dirty="0"/>
              <a:t>.</a:t>
            </a:r>
          </a:p>
          <a:p>
            <a:r>
              <a:rPr lang="en-GB" dirty="0" err="1"/>
              <a:t>Další</a:t>
            </a:r>
            <a:r>
              <a:rPr lang="en-GB" dirty="0"/>
              <a:t> </a:t>
            </a:r>
            <a:r>
              <a:rPr lang="en-GB" dirty="0" err="1"/>
              <a:t>možností</a:t>
            </a:r>
            <a:r>
              <a:rPr lang="en-GB" dirty="0"/>
              <a:t> </a:t>
            </a:r>
            <a:r>
              <a:rPr lang="en-GB" dirty="0" err="1"/>
              <a:t>jsou</a:t>
            </a:r>
            <a:r>
              <a:rPr lang="en-GB" dirty="0"/>
              <a:t> </a:t>
            </a:r>
            <a:r>
              <a:rPr lang="cs-CZ" dirty="0"/>
              <a:t>převody mezi Národními rezolučními fondy členských států a v případě, že dojde k čerpání této pomoci, bude tato uhrazena z příspěvků bankovního sektoru</a:t>
            </a:r>
            <a:endParaRPr lang="en-GB" dirty="0"/>
          </a:p>
        </p:txBody>
      </p:sp>
    </p:spTree>
    <p:extLst>
      <p:ext uri="{BB962C8B-B14F-4D97-AF65-F5344CB8AC3E}">
        <p14:creationId xmlns:p14="http://schemas.microsoft.com/office/powerpoint/2010/main" val="2675692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Mechanismus</a:t>
            </a:r>
            <a:r>
              <a:rPr lang="en-GB" dirty="0"/>
              <a:t> </a:t>
            </a:r>
            <a:r>
              <a:rPr lang="en-GB" dirty="0" err="1"/>
              <a:t>řešení</a:t>
            </a:r>
            <a:r>
              <a:rPr lang="en-GB" dirty="0"/>
              <a:t> </a:t>
            </a:r>
            <a:r>
              <a:rPr lang="en-GB" dirty="0" err="1"/>
              <a:t>krizových</a:t>
            </a:r>
            <a:r>
              <a:rPr lang="en-GB" dirty="0"/>
              <a:t> </a:t>
            </a:r>
            <a:r>
              <a:rPr lang="en-GB" dirty="0" err="1"/>
              <a:t>situací</a:t>
            </a:r>
            <a:endParaRPr lang="en-GB" dirty="0"/>
          </a:p>
        </p:txBody>
      </p:sp>
      <p:sp>
        <p:nvSpPr>
          <p:cNvPr id="3" name="Zástupný symbol pro obsah 2"/>
          <p:cNvSpPr>
            <a:spLocks noGrp="1"/>
          </p:cNvSpPr>
          <p:nvPr>
            <p:ph idx="1"/>
          </p:nvPr>
        </p:nvSpPr>
        <p:spPr>
          <a:xfrm>
            <a:off x="601670" y="2360065"/>
            <a:ext cx="6868978" cy="3379578"/>
          </a:xfrm>
        </p:spPr>
        <p:txBody>
          <a:bodyPr>
            <a:normAutofit fontScale="85000" lnSpcReduction="20000"/>
          </a:bodyPr>
          <a:lstStyle/>
          <a:p>
            <a:pPr marL="0" indent="0">
              <a:buNone/>
            </a:pPr>
            <a:r>
              <a:rPr lang="en-GB" dirty="0" err="1"/>
              <a:t>Provázaná</a:t>
            </a:r>
            <a:r>
              <a:rPr lang="en-GB" dirty="0"/>
              <a:t> </a:t>
            </a:r>
            <a:r>
              <a:rPr lang="en-GB" dirty="0" err="1"/>
              <a:t>aktivita</a:t>
            </a:r>
            <a:r>
              <a:rPr lang="en-GB" dirty="0"/>
              <a:t> </a:t>
            </a:r>
            <a:r>
              <a:rPr lang="en-GB" dirty="0" err="1"/>
              <a:t>několika</a:t>
            </a:r>
            <a:r>
              <a:rPr lang="en-GB" dirty="0"/>
              <a:t> </a:t>
            </a:r>
            <a:r>
              <a:rPr lang="en-GB" dirty="0" err="1"/>
              <a:t>orgánů</a:t>
            </a:r>
            <a:endParaRPr lang="en-GB" dirty="0"/>
          </a:p>
          <a:p>
            <a:pPr marL="0" indent="0">
              <a:buNone/>
            </a:pPr>
            <a:r>
              <a:rPr lang="cs-CZ" dirty="0"/>
              <a:t>ECB je orgán s dohledovou pravomocí v rámci SSM, SRB skládající se ze zástupců národních rezolučních orgánů participujících členských zemí, která připravuje a vydává rezoluční rozhodnutí, Evropská komise nebo Rada EU, které mohou podávat námitky proti rozhodnutí SRB (případně pokud se jedná o udělení státní podpory nebo pomoci ze SRF vyžaduje se kladné rozhodnutí Komise) a SRF, který rezoluční politiku financuje</a:t>
            </a:r>
            <a:endParaRPr lang="en-GB" dirty="0"/>
          </a:p>
        </p:txBody>
      </p:sp>
    </p:spTree>
    <p:extLst>
      <p:ext uri="{BB962C8B-B14F-4D97-AF65-F5344CB8AC3E}">
        <p14:creationId xmlns:p14="http://schemas.microsoft.com/office/powerpoint/2010/main" val="3227788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Časová</a:t>
            </a:r>
            <a:r>
              <a:rPr lang="en-GB" dirty="0"/>
              <a:t> </a:t>
            </a:r>
            <a:r>
              <a:rPr lang="en-GB" dirty="0" err="1"/>
              <a:t>posloupnost</a:t>
            </a:r>
            <a:endParaRPr lang="en-GB" dirty="0"/>
          </a:p>
        </p:txBody>
      </p:sp>
      <p:sp>
        <p:nvSpPr>
          <p:cNvPr id="3" name="Zástupný symbol pro obsah 2"/>
          <p:cNvSpPr>
            <a:spLocks noGrp="1"/>
          </p:cNvSpPr>
          <p:nvPr>
            <p:ph idx="1"/>
          </p:nvPr>
        </p:nvSpPr>
        <p:spPr>
          <a:xfrm>
            <a:off x="907080" y="2360065"/>
            <a:ext cx="7024430" cy="3664920"/>
          </a:xfrm>
        </p:spPr>
        <p:txBody>
          <a:bodyPr>
            <a:normAutofit fontScale="62500" lnSpcReduction="20000"/>
          </a:bodyPr>
          <a:lstStyle/>
          <a:p>
            <a:r>
              <a:rPr lang="cs-CZ" dirty="0"/>
              <a:t>ECB oznámí SRB skutečnost, že se nějaká úvěrová instituce ocitá před úpadkem nebo jí úpadek hrozí. </a:t>
            </a:r>
            <a:endParaRPr lang="en-GB" dirty="0"/>
          </a:p>
          <a:p>
            <a:r>
              <a:rPr lang="cs-CZ" dirty="0"/>
              <a:t>Toto rozhodnutí může přijmout i samotný SRF, pokud o tom informuje ECB a ta zůstane bez reakce. </a:t>
            </a:r>
            <a:endParaRPr lang="en-GB" dirty="0"/>
          </a:p>
          <a:p>
            <a:r>
              <a:rPr lang="cs-CZ" dirty="0"/>
              <a:t>SRB rozhodne, zda je ve veřejném zájmu rezoluční režim použít a jestli je možné takovouto krizi vyřešit v rámci soukromého sektoru. Pokud podmínky splněny nebudou, banka vstoupí do likvidace podle právních předpisů místa sídla. </a:t>
            </a:r>
            <a:endParaRPr lang="en-GB" dirty="0"/>
          </a:p>
          <a:p>
            <a:r>
              <a:rPr lang="cs-CZ" dirty="0"/>
              <a:t>Pokud podmínky splněny jsou, příjme SRB režim řešení takovéto krize, s označením nástrojů, jež budou použity a také rozhodne o možném využití SRF. </a:t>
            </a:r>
            <a:endParaRPr lang="en-GB" dirty="0"/>
          </a:p>
          <a:p>
            <a:r>
              <a:rPr lang="cs-CZ" dirty="0"/>
              <a:t>Pokud Evropská komise nebo Rada EU nevznesou námitky a nebude nutno nějak zvýšit finanční prostředky stanovené v rámci režimu, vstoupí toto rozhodnutí v platnost do 24 hodin od schválení.</a:t>
            </a:r>
            <a:endParaRPr lang="en-GB" dirty="0"/>
          </a:p>
        </p:txBody>
      </p:sp>
    </p:spTree>
    <p:extLst>
      <p:ext uri="{BB962C8B-B14F-4D97-AF65-F5344CB8AC3E}">
        <p14:creationId xmlns:p14="http://schemas.microsoft.com/office/powerpoint/2010/main" val="8455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Role </a:t>
            </a:r>
            <a:r>
              <a:rPr lang="en-GB" dirty="0" err="1"/>
              <a:t>Rady</a:t>
            </a:r>
            <a:r>
              <a:rPr lang="en-GB" dirty="0"/>
              <a:t> EU</a:t>
            </a:r>
          </a:p>
        </p:txBody>
      </p:sp>
      <p:sp>
        <p:nvSpPr>
          <p:cNvPr id="3" name="Zástupný symbol pro obsah 2"/>
          <p:cNvSpPr>
            <a:spLocks noGrp="1"/>
          </p:cNvSpPr>
          <p:nvPr>
            <p:ph idx="1"/>
          </p:nvPr>
        </p:nvSpPr>
        <p:spPr/>
        <p:txBody>
          <a:bodyPr/>
          <a:lstStyle/>
          <a:p>
            <a:r>
              <a:rPr lang="cs-CZ" dirty="0"/>
              <a:t>mimo jiné jmenuje členy SRB, stanovuje, jakým způsobem se hradí příspěvky z bankovního sektoru do SRF a vznáší námitku proti rezolučnímu řešení krize.</a:t>
            </a:r>
            <a:endParaRPr lang="en-GB" dirty="0"/>
          </a:p>
        </p:txBody>
      </p:sp>
    </p:spTree>
    <p:extLst>
      <p:ext uri="{BB962C8B-B14F-4D97-AF65-F5344CB8AC3E}">
        <p14:creationId xmlns:p14="http://schemas.microsoft.com/office/powerpoint/2010/main" val="349194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800" dirty="0"/>
              <a:t>Single </a:t>
            </a:r>
            <a:r>
              <a:rPr lang="cs-CZ" sz="1800" dirty="0" err="1"/>
              <a:t>Resolution</a:t>
            </a:r>
            <a:r>
              <a:rPr lang="cs-CZ" sz="1800" dirty="0"/>
              <a:t> </a:t>
            </a:r>
            <a:r>
              <a:rPr lang="cs-CZ" sz="1800" dirty="0" err="1"/>
              <a:t>Mechanism</a:t>
            </a:r>
            <a:r>
              <a:rPr lang="cs-CZ" sz="1800" dirty="0"/>
              <a:t> – Jednotné Řešení krizových situací</a:t>
            </a:r>
            <a:endParaRPr lang="en-GB" sz="1800" dirty="0"/>
          </a:p>
        </p:txBody>
      </p:sp>
      <p:sp>
        <p:nvSpPr>
          <p:cNvPr id="3" name="Zástupný symbol pro obsah 2"/>
          <p:cNvSpPr>
            <a:spLocks noGrp="1"/>
          </p:cNvSpPr>
          <p:nvPr>
            <p:ph idx="1"/>
          </p:nvPr>
        </p:nvSpPr>
        <p:spPr/>
        <p:txBody>
          <a:bodyPr>
            <a:normAutofit/>
          </a:bodyPr>
          <a:lstStyle/>
          <a:p>
            <a:pPr algn="just"/>
            <a:r>
              <a:rPr lang="cs-CZ" dirty="0"/>
              <a:t>Na rozdíl od USA většina Evropských států neměla žádný speciální režim krizových situací pro banky před rokem 2008. Mnoho evropských států nějaké krizové režimy vytvořilo v reakci na krizi a nyní je modifikují s ohledem na transpozici Směrnice BRRD</a:t>
            </a:r>
            <a:r>
              <a:rPr lang="en-GB" dirty="0" smtClean="0"/>
              <a:t>.</a:t>
            </a:r>
          </a:p>
          <a:p>
            <a:pPr algn="just"/>
            <a:endParaRPr lang="cs-CZ" dirty="0" smtClean="0"/>
          </a:p>
          <a:p>
            <a:pPr algn="just"/>
            <a:r>
              <a:rPr lang="en-GB" dirty="0">
                <a:hlinkClick r:id="rId2"/>
              </a:rPr>
              <a:t>https://</a:t>
            </a:r>
            <a:r>
              <a:rPr lang="en-GB" dirty="0" smtClean="0">
                <a:hlinkClick r:id="rId2"/>
              </a:rPr>
              <a:t>www.youtube.com/watch?v=dyWifLZguU8</a:t>
            </a:r>
            <a:endParaRPr lang="cs-CZ" dirty="0" smtClean="0"/>
          </a:p>
          <a:p>
            <a:pPr marL="0" indent="0" algn="just">
              <a:buNone/>
            </a:pPr>
            <a:endParaRPr lang="en-GB" dirty="0" smtClean="0"/>
          </a:p>
          <a:p>
            <a:pPr algn="just"/>
            <a:r>
              <a:rPr lang="en-GB" dirty="0">
                <a:hlinkClick r:id="rId3"/>
              </a:rPr>
              <a:t>https://</a:t>
            </a:r>
            <a:r>
              <a:rPr lang="en-GB" dirty="0" smtClean="0">
                <a:hlinkClick r:id="rId3"/>
              </a:rPr>
              <a:t>www.youtube.com/watch?v=G8s5vSraX6Y</a:t>
            </a:r>
            <a:endParaRPr lang="cs-CZ" dirty="0" smtClean="0"/>
          </a:p>
        </p:txBody>
      </p:sp>
    </p:spTree>
    <p:extLst>
      <p:ext uri="{BB962C8B-B14F-4D97-AF65-F5344CB8AC3E}">
        <p14:creationId xmlns:p14="http://schemas.microsoft.com/office/powerpoint/2010/main" val="2926010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Role </a:t>
            </a:r>
            <a:r>
              <a:rPr lang="en-GB" dirty="0" err="1"/>
              <a:t>Evropské</a:t>
            </a:r>
            <a:r>
              <a:rPr lang="en-GB" dirty="0"/>
              <a:t> </a:t>
            </a:r>
            <a:r>
              <a:rPr lang="en-GB" dirty="0" err="1"/>
              <a:t>Komise</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rozhodnutí SRB buď potvrdí, nebo vznese námitku proti aspektům řešení krize, kde měl SRB jistý prostor pro vlastní uvážení. Pokud není splněno kritérium veřejného zájmu rezolučního řešení nebo došlo ke změně výše finančních prostředků ze SRF, která má být použita, tak navrhne Komise Radě, aby námitku podala právě Rada. </a:t>
            </a:r>
            <a:endParaRPr lang="en-GB" dirty="0"/>
          </a:p>
          <a:p>
            <a:endParaRPr lang="en-GB" dirty="0"/>
          </a:p>
          <a:p>
            <a:r>
              <a:rPr lang="cs-CZ" dirty="0"/>
              <a:t>Pokud přijetí opatření pro rezoluční řešení zahrnuje udělení státní podpory podle čl. 107 TFEU, nebo pomoci z SRF, lze jej přijmout až tehdy, kdy Komise přijme kladné rozhodnutí nebo podmíněné rozhodnutí o slučitelnosti použití takové pomoci s vnitřním trhem</a:t>
            </a:r>
            <a:endParaRPr lang="en-GB" dirty="0"/>
          </a:p>
        </p:txBody>
      </p:sp>
    </p:spTree>
    <p:extLst>
      <p:ext uri="{BB962C8B-B14F-4D97-AF65-F5344CB8AC3E}">
        <p14:creationId xmlns:p14="http://schemas.microsoft.com/office/powerpoint/2010/main" val="1430763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Národní</a:t>
            </a:r>
            <a:r>
              <a:rPr lang="en-GB" dirty="0"/>
              <a:t> </a:t>
            </a:r>
            <a:r>
              <a:rPr lang="en-GB" dirty="0" err="1"/>
              <a:t>orgány</a:t>
            </a:r>
            <a:endParaRPr lang="en-GB" dirty="0"/>
          </a:p>
        </p:txBody>
      </p:sp>
      <p:sp>
        <p:nvSpPr>
          <p:cNvPr id="3" name="Zástupný symbol pro obsah 2"/>
          <p:cNvSpPr>
            <a:spLocks noGrp="1"/>
          </p:cNvSpPr>
          <p:nvPr>
            <p:ph idx="1"/>
          </p:nvPr>
        </p:nvSpPr>
        <p:spPr/>
        <p:txBody>
          <a:bodyPr>
            <a:normAutofit lnSpcReduction="10000"/>
          </a:bodyPr>
          <a:lstStyle/>
          <a:p>
            <a:r>
              <a:rPr lang="cs-CZ" dirty="0"/>
              <a:t>orgány participujících členských států zodpovídají za vytváření a přijímání rezolučních plánů těch bank, které nespadají pod SRB. </a:t>
            </a:r>
            <a:endParaRPr lang="en-GB" dirty="0"/>
          </a:p>
          <a:p>
            <a:r>
              <a:rPr lang="cs-CZ" dirty="0"/>
              <a:t>Rozhodnutí SRB směřují k národním rezolučním autoritám, které je provádějí podle pokynu SRB a v případě, že ty nesplní, co jim SRB rezolučním rozhodnutím uloží, je v pravomoci SRB adresovat rozhodnutí přímo dotyčné bance v problémech, tedy </a:t>
            </a:r>
            <a:r>
              <a:rPr lang="cs-CZ" b="1" dirty="0"/>
              <a:t>v těchto případech má rozhodnutí přímý účinek na soukromý sektor.</a:t>
            </a:r>
            <a:endParaRPr lang="en-GB" b="1" dirty="0"/>
          </a:p>
        </p:txBody>
      </p:sp>
    </p:spTree>
    <p:extLst>
      <p:ext uri="{BB962C8B-B14F-4D97-AF65-F5344CB8AC3E}">
        <p14:creationId xmlns:p14="http://schemas.microsoft.com/office/powerpoint/2010/main" val="768505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Efekt</a:t>
            </a:r>
            <a:r>
              <a:rPr lang="en-GB" dirty="0"/>
              <a:t> </a:t>
            </a:r>
            <a:r>
              <a:rPr lang="en-GB" dirty="0" err="1"/>
              <a:t>rezolučního</a:t>
            </a:r>
            <a:r>
              <a:rPr lang="en-GB" dirty="0"/>
              <a:t> </a:t>
            </a:r>
            <a:r>
              <a:rPr lang="en-GB" dirty="0" err="1"/>
              <a:t>mechanismu</a:t>
            </a:r>
            <a:endParaRPr lang="en-GB" dirty="0"/>
          </a:p>
        </p:txBody>
      </p:sp>
      <p:sp>
        <p:nvSpPr>
          <p:cNvPr id="3" name="Zástupný symbol pro obsah 2"/>
          <p:cNvSpPr>
            <a:spLocks noGrp="1"/>
          </p:cNvSpPr>
          <p:nvPr>
            <p:ph idx="1"/>
          </p:nvPr>
        </p:nvSpPr>
        <p:spPr>
          <a:xfrm>
            <a:off x="1059786" y="2360065"/>
            <a:ext cx="6836352" cy="4123035"/>
          </a:xfrm>
        </p:spPr>
        <p:txBody>
          <a:bodyPr>
            <a:normAutofit fontScale="55000" lnSpcReduction="20000"/>
          </a:bodyPr>
          <a:lstStyle/>
          <a:p>
            <a:r>
              <a:rPr lang="cs-CZ" dirty="0"/>
              <a:t>způsob řešení krizí vychází ze základního principu Bankovní unie, což je fakt, že negativní následky úpadku úvěrových institucí ponesou zejména tyto instituce nebo spíše celé finanční odvětví, nikoliv daňoví poplatníci</a:t>
            </a:r>
            <a:endParaRPr lang="en-GB" dirty="0"/>
          </a:p>
          <a:p>
            <a:endParaRPr lang="en-GB" dirty="0"/>
          </a:p>
          <a:p>
            <a:r>
              <a:rPr lang="cs-CZ" dirty="0"/>
              <a:t>minimalizování závislosti bank na státech a podpoře ze státních rozpočtů, kdy řešení krize konkrétní banky nebude mít vliv na ekonomickou situaci daného státu, kdy dříve aplikovaná veřejná podpora takovéto negativní dopady na reálnou ekonomiku měla</a:t>
            </a:r>
            <a:endParaRPr lang="en-GB" dirty="0"/>
          </a:p>
          <a:p>
            <a:endParaRPr lang="en-GB" dirty="0"/>
          </a:p>
          <a:p>
            <a:endParaRPr lang="en-GB" dirty="0"/>
          </a:p>
          <a:p>
            <a:r>
              <a:rPr lang="cs-CZ" dirty="0"/>
              <a:t>Nařízení SRM předpokládá také zřízení odvolacího orgánu pro rozhodnutí SRB, který je nazván SRB Appeal Panel (odvolací orgán), který bude rozhodovat o odvoláních proti rozhodnutí SRB</a:t>
            </a:r>
            <a:r>
              <a:rPr lang="en-GB" dirty="0"/>
              <a:t> </a:t>
            </a:r>
            <a:r>
              <a:rPr lang="cs-CZ" dirty="0"/>
              <a:t>Viz. článek 85 a 86 Nařízení SRM</a:t>
            </a:r>
            <a:r>
              <a:rPr lang="cs-CZ" dirty="0" smtClean="0"/>
              <a:t>.</a:t>
            </a:r>
          </a:p>
          <a:p>
            <a:endParaRPr lang="cs-CZ" dirty="0"/>
          </a:p>
          <a:p>
            <a:r>
              <a:rPr lang="en-GB" dirty="0"/>
              <a:t>https://www.youtube.com/watch?v=GT1WqIkg9es</a:t>
            </a:r>
            <a:endParaRPr lang="en-GB" dirty="0"/>
          </a:p>
          <a:p>
            <a:endParaRPr lang="en-GB" dirty="0"/>
          </a:p>
        </p:txBody>
      </p:sp>
    </p:spTree>
    <p:extLst>
      <p:ext uri="{BB962C8B-B14F-4D97-AF65-F5344CB8AC3E}">
        <p14:creationId xmlns:p14="http://schemas.microsoft.com/office/powerpoint/2010/main" val="414872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Právní </a:t>
            </a:r>
            <a:r>
              <a:rPr lang="en-GB" dirty="0" err="1"/>
              <a:t>základ</a:t>
            </a:r>
            <a:r>
              <a:rPr lang="en-GB" dirty="0"/>
              <a:t> </a:t>
            </a:r>
            <a:r>
              <a:rPr lang="en-GB" dirty="0" err="1"/>
              <a:t>práva</a:t>
            </a:r>
            <a:r>
              <a:rPr lang="en-GB" dirty="0"/>
              <a:t> EU</a:t>
            </a:r>
          </a:p>
        </p:txBody>
      </p:sp>
      <p:sp>
        <p:nvSpPr>
          <p:cNvPr id="3" name="Zástupný symbol pro obsah 2"/>
          <p:cNvSpPr>
            <a:spLocks noGrp="1"/>
          </p:cNvSpPr>
          <p:nvPr>
            <p:ph idx="1"/>
          </p:nvPr>
        </p:nvSpPr>
        <p:spPr>
          <a:xfrm>
            <a:off x="448966" y="2207360"/>
            <a:ext cx="7604466" cy="4123035"/>
          </a:xfrm>
        </p:spPr>
        <p:txBody>
          <a:bodyPr>
            <a:normAutofit fontScale="62500" lnSpcReduction="20000"/>
          </a:bodyPr>
          <a:lstStyle/>
          <a:p>
            <a:r>
              <a:rPr lang="cs-CZ" dirty="0"/>
              <a:t>Nařízení Evropského parlamentu a Rady (EU) č. 806/2014 ze dne 15. července 2014, kterým se stanoví jednotná pravidla a jednotný postup pro řešení krize úvěrových institucí a některých investičních podniků v rámci jednotného mechanismu pro řešení krizí a Jednotného fondu pro řešení krizí a mění nařízení (EU) č. 1093/2010 (Dále také jen jako „</a:t>
            </a:r>
            <a:r>
              <a:rPr lang="cs-CZ" b="1" i="1" dirty="0"/>
              <a:t>Nařízení SRM</a:t>
            </a:r>
            <a:r>
              <a:rPr lang="cs-CZ" i="1" dirty="0"/>
              <a:t>“</a:t>
            </a:r>
            <a:r>
              <a:rPr lang="cs-CZ" dirty="0"/>
              <a:t>). </a:t>
            </a:r>
            <a:r>
              <a:rPr lang="cs-CZ" i="1" dirty="0"/>
              <a:t>Nařízení SRM doplnilo základní předpis z oblasti druhého pilíře Bankovní unie, kterým je Směrnice BRRD</a:t>
            </a:r>
            <a:endParaRPr lang="en-GB" i="1" dirty="0"/>
          </a:p>
          <a:p>
            <a:endParaRPr lang="en-GB" i="1" dirty="0"/>
          </a:p>
          <a:p>
            <a:r>
              <a:rPr lang="cs-CZ" dirty="0"/>
              <a:t>Směrnice Evropského parlamentu a Rady 2014/59/EU ze dne 15. května 2014, kterou se stanoví rámec pro ozdravné postupy a řešení krize úvěrových institucí a investičních podniků a kterou se mění směrnice Rady 82/891/EHS, směrnice Evropského parlamentu a Rady 2001/24/ES, 2002/47/ES, 2004/25/ES, 2005/56/ES, 2007/36/ES, 2011/35/EU, 2012/30/EU a 2013/36/EU a nařízení Evropského parlamentu a Rady (EU) č. 1093/2010 a (EU) č. 648/2012 – </a:t>
            </a:r>
            <a:r>
              <a:rPr lang="cs-CZ" i="1" dirty="0"/>
              <a:t>Bank </a:t>
            </a:r>
            <a:r>
              <a:rPr lang="cs-CZ" i="1" dirty="0" err="1"/>
              <a:t>Recovery</a:t>
            </a:r>
            <a:r>
              <a:rPr lang="cs-CZ" i="1" dirty="0"/>
              <a:t> and </a:t>
            </a:r>
            <a:r>
              <a:rPr lang="cs-CZ" i="1" dirty="0" err="1"/>
              <a:t>Resolution</a:t>
            </a:r>
            <a:r>
              <a:rPr lang="cs-CZ" i="1" dirty="0"/>
              <a:t> </a:t>
            </a:r>
            <a:r>
              <a:rPr lang="cs-CZ" i="1" dirty="0" err="1"/>
              <a:t>Directive</a:t>
            </a:r>
            <a:r>
              <a:rPr lang="cs-CZ" dirty="0"/>
              <a:t> (Dále také jen jako „</a:t>
            </a:r>
            <a:r>
              <a:rPr lang="cs-CZ" b="1" i="1" dirty="0"/>
              <a:t>Směrnice BRRD</a:t>
            </a:r>
            <a:r>
              <a:rPr lang="cs-CZ" dirty="0"/>
              <a:t>“).</a:t>
            </a:r>
            <a:endParaRPr lang="en-GB" dirty="0"/>
          </a:p>
          <a:p>
            <a:endParaRPr lang="en-GB" dirty="0"/>
          </a:p>
        </p:txBody>
      </p:sp>
    </p:spTree>
    <p:extLst>
      <p:ext uri="{BB962C8B-B14F-4D97-AF65-F5344CB8AC3E}">
        <p14:creationId xmlns:p14="http://schemas.microsoft.com/office/powerpoint/2010/main" val="332120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448965" y="2054655"/>
            <a:ext cx="7635925" cy="4581150"/>
          </a:xfrm>
        </p:spPr>
        <p:txBody>
          <a:bodyPr>
            <a:normAutofit fontScale="62500" lnSpcReduction="20000"/>
          </a:bodyPr>
          <a:lstStyle/>
          <a:p>
            <a:r>
              <a:rPr lang="cs-CZ" dirty="0"/>
              <a:t>Nařízení SRM vychází z článku 114 TFEU, tedy společného základu pro legislativu v oblasti vnitřního trhu.</a:t>
            </a:r>
            <a:endParaRPr lang="en-GB" dirty="0"/>
          </a:p>
          <a:p>
            <a:r>
              <a:rPr lang="cs-CZ" dirty="0"/>
              <a:t>Tím zásadním, co Nařízení SRM přináší, je zřízení orgánu nadnárodní jednotné rezoluční rady (Single </a:t>
            </a:r>
            <a:r>
              <a:rPr lang="cs-CZ" dirty="0" err="1"/>
              <a:t>Resolution</a:t>
            </a:r>
            <a:r>
              <a:rPr lang="cs-CZ" dirty="0"/>
              <a:t> </a:t>
            </a:r>
            <a:r>
              <a:rPr lang="cs-CZ" dirty="0" err="1"/>
              <a:t>Board</a:t>
            </a:r>
            <a:r>
              <a:rPr lang="cs-CZ" dirty="0"/>
              <a:t>; rezoluční rada)</a:t>
            </a:r>
            <a:r>
              <a:rPr lang="en-GB" dirty="0"/>
              <a:t>.</a:t>
            </a:r>
          </a:p>
          <a:p>
            <a:r>
              <a:rPr lang="cs-CZ" dirty="0"/>
              <a:t>primární právo EU takovýto orgán nezná a z tohoto důvodu a v této souvislosti vyvstaly jisté pochybnosti o vhodnosti použití článku 114 TFEU jakožto právního základu pro rezoluční radu, avšak tyto pochybnosti byly vyvráceny stanovisky právní komise Rady EU ze dne 11. 9. 2013 a ze dne 7. 10. 2013 a rozhodnutím Soudního dvora EU ve věci C 270/2012 z 22.1.2014. </a:t>
            </a:r>
            <a:endParaRPr lang="en-GB" dirty="0"/>
          </a:p>
          <a:p>
            <a:pPr algn="just"/>
            <a:r>
              <a:rPr lang="cs-CZ" dirty="0"/>
              <a:t>Nakonec bylo navrhnuto upustit od rozhodovací pravomoci původně předpokládané dvěma způsoby v tom smyslu, že rozhodnutí bude přijímat orgán primárního práva EU, tedy Evropská komise či Rada EU, nebo druhým způsobem měla být vyprodukována bližší specifikace jednotlivých pravomocí rezoluční rady, která odstraní její značně širokou diskreční pravomoc. Nakonec se situace ustálila tak, že SRB skutečně rozhoduje a orgány primárního práva EU, tedy Evropská komise nebo Rada EU, mohou podávat proti jednotlivým rozhodnutím námitky.</a:t>
            </a:r>
            <a:endParaRPr lang="en-GB" dirty="0"/>
          </a:p>
        </p:txBody>
      </p:sp>
    </p:spTree>
    <p:extLst>
      <p:ext uri="{BB962C8B-B14F-4D97-AF65-F5344CB8AC3E}">
        <p14:creationId xmlns:p14="http://schemas.microsoft.com/office/powerpoint/2010/main" val="354702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754375" y="2574896"/>
            <a:ext cx="6716273" cy="4060909"/>
          </a:xfrm>
        </p:spPr>
        <p:txBody>
          <a:bodyPr>
            <a:normAutofit fontScale="70000" lnSpcReduction="20000"/>
          </a:bodyPr>
          <a:lstStyle/>
          <a:p>
            <a:r>
              <a:rPr lang="en-GB" dirty="0"/>
              <a:t>N</a:t>
            </a:r>
            <a:r>
              <a:rPr lang="cs-CZ" dirty="0" err="1"/>
              <a:t>adnárodní</a:t>
            </a:r>
            <a:r>
              <a:rPr lang="cs-CZ" dirty="0"/>
              <a:t> rezoluční rada</a:t>
            </a:r>
            <a:r>
              <a:rPr lang="en-GB" dirty="0"/>
              <a:t> (SRB)</a:t>
            </a:r>
            <a:r>
              <a:rPr lang="cs-CZ" dirty="0"/>
              <a:t> nemá explicitní zakotvení v primárním právu EU. Její zakotvení vychází z Nařízení SRM, tedy z opatření pro harmonizaci právních pořádků. </a:t>
            </a:r>
            <a:endParaRPr lang="en-GB" dirty="0"/>
          </a:p>
          <a:p>
            <a:r>
              <a:rPr lang="cs-CZ" dirty="0"/>
              <a:t>Uvedený článek 114 TFEU je právním zakotvením harmonizace, neobsahuje relevantní ustanovení o kompetencích Evropské komise k vnitřnímu trhu, ale pouze vztah k zdraví, bezpečnosti, ochraně životního prostředí a ochraně spotřebitele – nejde o vnitřní trh, čl. 114, odst. 2 TFEU. </a:t>
            </a:r>
            <a:endParaRPr lang="en-GB" dirty="0"/>
          </a:p>
          <a:p>
            <a:r>
              <a:rPr lang="cs-CZ" dirty="0"/>
              <a:t>Z tohoto pohledu není vhodné považovat tento článek jako právní základ pro delegaci oprávnění Evropské komise na rezoluční radu, pokud má tento orgán v součinnosti s komisí participovat na řešení krizových situací bank anebo bankovních skupin významným způsobem, který umožňuje výběr na základě správního uvážení</a:t>
            </a:r>
            <a:endParaRPr lang="en-GB" dirty="0"/>
          </a:p>
        </p:txBody>
      </p:sp>
    </p:spTree>
    <p:extLst>
      <p:ext uri="{BB962C8B-B14F-4D97-AF65-F5344CB8AC3E}">
        <p14:creationId xmlns:p14="http://schemas.microsoft.com/office/powerpoint/2010/main" val="3357354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a:t>Single Resolution Fund</a:t>
            </a:r>
          </a:p>
        </p:txBody>
      </p:sp>
      <p:sp>
        <p:nvSpPr>
          <p:cNvPr id="3" name="Zástupný symbol pro obsah 2"/>
          <p:cNvSpPr>
            <a:spLocks noGrp="1"/>
          </p:cNvSpPr>
          <p:nvPr>
            <p:ph idx="1"/>
          </p:nvPr>
        </p:nvSpPr>
        <p:spPr/>
        <p:txBody>
          <a:bodyPr>
            <a:normAutofit fontScale="92500" lnSpcReduction="20000"/>
          </a:bodyPr>
          <a:lstStyle/>
          <a:p>
            <a:r>
              <a:rPr lang="en-GB" dirty="0" err="1"/>
              <a:t>Nařízení</a:t>
            </a:r>
            <a:r>
              <a:rPr lang="en-GB" dirty="0"/>
              <a:t> SRM </a:t>
            </a:r>
            <a:r>
              <a:rPr lang="en-GB" dirty="0" err="1"/>
              <a:t>zřituje</a:t>
            </a:r>
            <a:r>
              <a:rPr lang="en-GB" dirty="0"/>
              <a:t> </a:t>
            </a:r>
            <a:r>
              <a:rPr lang="en-GB" dirty="0" err="1"/>
              <a:t>tento</a:t>
            </a:r>
            <a:r>
              <a:rPr lang="en-GB" dirty="0"/>
              <a:t> </a:t>
            </a:r>
            <a:r>
              <a:rPr lang="en-GB" dirty="0" err="1"/>
              <a:t>nadnárodní</a:t>
            </a:r>
            <a:r>
              <a:rPr lang="en-GB" dirty="0"/>
              <a:t> fond </a:t>
            </a:r>
            <a:r>
              <a:rPr lang="cs-CZ" dirty="0"/>
              <a:t>spadající pod rezoluční radu, avšak její financování je řešeno prostřednictvím zvláštní mezivládní dohody podepsané 21.května 2014 (</a:t>
            </a:r>
            <a:r>
              <a:rPr lang="cs-CZ" dirty="0" err="1"/>
              <a:t>Intergovernmental</a:t>
            </a:r>
            <a:r>
              <a:rPr lang="cs-CZ" dirty="0"/>
              <a:t> </a:t>
            </a:r>
            <a:r>
              <a:rPr lang="cs-CZ" dirty="0" err="1"/>
              <a:t>Agreement</a:t>
            </a:r>
            <a:r>
              <a:rPr lang="cs-CZ" dirty="0"/>
              <a:t>, dále také jen jako „</a:t>
            </a:r>
            <a:r>
              <a:rPr lang="cs-CZ" i="1" dirty="0"/>
              <a:t>IGA</a:t>
            </a:r>
            <a:r>
              <a:rPr lang="cs-CZ" dirty="0"/>
              <a:t>“)</a:t>
            </a:r>
            <a:endParaRPr lang="en-GB" dirty="0"/>
          </a:p>
          <a:p>
            <a:endParaRPr lang="en-GB" dirty="0"/>
          </a:p>
          <a:p>
            <a:pPr algn="just"/>
            <a:r>
              <a:rPr lang="cs-CZ" dirty="0"/>
              <a:t>Na legálním základu podle článku 114 TFEU jsou také založeny Nařízení CRR, Směrnice CRD IV, Směrnice DGSD a Směrnice BRRD, která stanovuje a harmonizuje zvláštní záchranné režimy pro banky ve všech členských státech EU, stejně tak zřizuje i národní rezoluční autority (</a:t>
            </a:r>
            <a:r>
              <a:rPr lang="cs-CZ" dirty="0" err="1"/>
              <a:t>national</a:t>
            </a:r>
            <a:r>
              <a:rPr lang="cs-CZ" dirty="0"/>
              <a:t> </a:t>
            </a:r>
            <a:r>
              <a:rPr lang="cs-CZ" dirty="0" err="1"/>
              <a:t>resolution</a:t>
            </a:r>
            <a:r>
              <a:rPr lang="cs-CZ" dirty="0"/>
              <a:t> </a:t>
            </a:r>
            <a:r>
              <a:rPr lang="cs-CZ" dirty="0" err="1"/>
              <a:t>authorities</a:t>
            </a:r>
            <a:r>
              <a:rPr lang="cs-CZ" dirty="0"/>
              <a:t>) a národní rezoluční fondy (</a:t>
            </a:r>
            <a:r>
              <a:rPr lang="cs-CZ" dirty="0" err="1"/>
              <a:t>national</a:t>
            </a:r>
            <a:r>
              <a:rPr lang="cs-CZ" dirty="0"/>
              <a:t> </a:t>
            </a:r>
            <a:r>
              <a:rPr lang="cs-CZ" dirty="0" err="1"/>
              <a:t>resolution</a:t>
            </a:r>
            <a:r>
              <a:rPr lang="cs-CZ" dirty="0"/>
              <a:t> </a:t>
            </a:r>
            <a:r>
              <a:rPr lang="cs-CZ" dirty="0" err="1"/>
              <a:t>funds</a:t>
            </a:r>
            <a:r>
              <a:rPr lang="cs-CZ" dirty="0"/>
              <a:t>)</a:t>
            </a:r>
            <a:endParaRPr lang="en-GB" dirty="0"/>
          </a:p>
        </p:txBody>
      </p:sp>
    </p:spTree>
    <p:extLst>
      <p:ext uri="{BB962C8B-B14F-4D97-AF65-F5344CB8AC3E}">
        <p14:creationId xmlns:p14="http://schemas.microsoft.com/office/powerpoint/2010/main" val="2646335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Rezoluční</a:t>
            </a:r>
            <a:r>
              <a:rPr lang="en-GB" dirty="0"/>
              <a:t> </a:t>
            </a:r>
            <a:r>
              <a:rPr lang="en-GB" dirty="0" err="1"/>
              <a:t>mechanismus</a:t>
            </a:r>
            <a:endParaRPr lang="en-GB" dirty="0"/>
          </a:p>
        </p:txBody>
      </p:sp>
      <p:sp>
        <p:nvSpPr>
          <p:cNvPr id="3" name="Zástupný symbol pro obsah 2"/>
          <p:cNvSpPr>
            <a:spLocks noGrp="1"/>
          </p:cNvSpPr>
          <p:nvPr>
            <p:ph idx="1"/>
          </p:nvPr>
        </p:nvSpPr>
        <p:spPr/>
        <p:txBody>
          <a:bodyPr>
            <a:normAutofit lnSpcReduction="10000"/>
          </a:bodyPr>
          <a:lstStyle/>
          <a:p>
            <a:r>
              <a:rPr lang="cs-CZ" dirty="0"/>
              <a:t>Druhý pilíř je jistou operativnější, pružnější a tím pádem i rychlejší variantou řešení problémových a kritických situací ve finančních institucích, ve srovnání s klasickým insolvenčním řízením, které je upraveno zejména národními právními předpisy</a:t>
            </a:r>
            <a:r>
              <a:rPr lang="en-GB" dirty="0"/>
              <a:t> (no creditor worse off principle).</a:t>
            </a:r>
          </a:p>
          <a:p>
            <a:r>
              <a:rPr lang="cs-CZ" dirty="0"/>
              <a:t>Rezoluční řešení krize počítá navíc s tím, že nastane dříve, než budou splněny právní předpoklady úpadku a platí, že věřitelům v režimu rezolučního mechanismu nevzniknou větší ztráty než oproti insolvenčnímu řízení</a:t>
            </a:r>
            <a:endParaRPr lang="en-GB" dirty="0"/>
          </a:p>
        </p:txBody>
      </p:sp>
    </p:spTree>
    <p:extLst>
      <p:ext uri="{BB962C8B-B14F-4D97-AF65-F5344CB8AC3E}">
        <p14:creationId xmlns:p14="http://schemas.microsoft.com/office/powerpoint/2010/main" val="1979263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V rámci insolvenčního řízení je uplatněn způsob reorganizace (zjednodušeně řečeno se jedná o snížení dluhového zatížení na základě dohody s věřiteli) nebo se jedná o likvidaci instituce (likvidace mimo insolvenční řízení nebo konkurz v rámci insolvenčního řízení) a rozdělení ztrát věřitelům nebo obojí. </a:t>
            </a:r>
            <a:endParaRPr lang="en-GB" dirty="0"/>
          </a:p>
          <a:p>
            <a:r>
              <a:rPr lang="cs-CZ" dirty="0"/>
              <a:t>Ve všech případech věřitelé a akcionáři nedostanou zaplaceny své pohledávky v plné výši. Nicméně zkušenosti z různých bankovních krizí (viz například úpadek </a:t>
            </a:r>
            <a:r>
              <a:rPr lang="cs-CZ" dirty="0" err="1"/>
              <a:t>Lehman</a:t>
            </a:r>
            <a:r>
              <a:rPr lang="cs-CZ" dirty="0"/>
              <a:t> </a:t>
            </a:r>
            <a:r>
              <a:rPr lang="cs-CZ" dirty="0" err="1"/>
              <a:t>Brothers</a:t>
            </a:r>
            <a:r>
              <a:rPr lang="cs-CZ" dirty="0"/>
              <a:t> – finančně největší úpadek v dějinách) naznačují, že insolvenční zákony nejsou vhodné k efektivnímu řešení selhání finančních institucí</a:t>
            </a:r>
            <a:endParaRPr lang="en-GB" dirty="0"/>
          </a:p>
        </p:txBody>
      </p:sp>
    </p:spTree>
    <p:extLst>
      <p:ext uri="{BB962C8B-B14F-4D97-AF65-F5344CB8AC3E}">
        <p14:creationId xmlns:p14="http://schemas.microsoft.com/office/powerpoint/2010/main" val="1805262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Insolvenční řízení je časově delší a v případě reorganizace obvykle vyžaduje komplexní negociace a dohody s věřiteli ohledně potencionální ztráty pro dlužníky a věřitele, pokud jde o prodlení, náklady a výsledek</a:t>
            </a:r>
            <a:endParaRPr lang="en-GB" dirty="0"/>
          </a:p>
          <a:p>
            <a:r>
              <a:rPr lang="cs-CZ" dirty="0"/>
              <a:t>Tradiční proces úpadku by mohl přerušit způsobilost banky poskytovat platební služby klientům s potencionálně dalekosáhlými všeobecnými ekonomickými implikacemi</a:t>
            </a:r>
            <a:endParaRPr lang="en-GB" dirty="0"/>
          </a:p>
        </p:txBody>
      </p:sp>
    </p:spTree>
    <p:extLst>
      <p:ext uri="{BB962C8B-B14F-4D97-AF65-F5344CB8AC3E}">
        <p14:creationId xmlns:p14="http://schemas.microsoft.com/office/powerpoint/2010/main" val="2544882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970</Words>
  <Application>Microsoft Office PowerPoint</Application>
  <PresentationFormat>Předvádění na obrazovce (4:3)</PresentationFormat>
  <Paragraphs>100</Paragraphs>
  <Slides>22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22</vt:i4>
      </vt:variant>
    </vt:vector>
  </HeadingPairs>
  <TitlesOfParts>
    <vt:vector size="25" baseType="lpstr">
      <vt:lpstr>Arial</vt:lpstr>
      <vt:lpstr>Calibri</vt:lpstr>
      <vt:lpstr>Office Theme</vt:lpstr>
      <vt:lpstr>Evropské hospodářské právo</vt:lpstr>
      <vt:lpstr>Single Resolution Mechanism – Jednotné Řešení krizových situací</vt:lpstr>
      <vt:lpstr>Právní základ práva EU</vt:lpstr>
      <vt:lpstr>Právní rámec práva EU</vt:lpstr>
      <vt:lpstr>Právní rámec práva EU</vt:lpstr>
      <vt:lpstr>Single Resolution Fund</vt:lpstr>
      <vt:lpstr>Rezoluční mechanismus</vt:lpstr>
      <vt:lpstr>Rezoluce - Insolvence</vt:lpstr>
      <vt:lpstr>Rezoluce - Insolvence</vt:lpstr>
      <vt:lpstr>IGA</vt:lpstr>
      <vt:lpstr>Struktura</vt:lpstr>
      <vt:lpstr>Schéma struktury</vt:lpstr>
      <vt:lpstr>SRB</vt:lpstr>
      <vt:lpstr>SRB</vt:lpstr>
      <vt:lpstr>SRF</vt:lpstr>
      <vt:lpstr>SRF</vt:lpstr>
      <vt:lpstr>Mechanismus řešení krizových situací</vt:lpstr>
      <vt:lpstr>Časová posloupnost</vt:lpstr>
      <vt:lpstr>Role Rady EU</vt:lpstr>
      <vt:lpstr>Role Evropské Komise</vt:lpstr>
      <vt:lpstr>Národní orgány</vt:lpstr>
      <vt:lpstr>Efekt rezolučního mechanismu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Michal Janovec</cp:lastModifiedBy>
  <cp:revision>39</cp:revision>
  <dcterms:created xsi:type="dcterms:W3CDTF">2013-08-21T19:17:07Z</dcterms:created>
  <dcterms:modified xsi:type="dcterms:W3CDTF">2018-11-19T17:05:29Z</dcterms:modified>
</cp:coreProperties>
</file>