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  <p:sldMasterId id="2147483684" r:id="rId3"/>
  </p:sldMasterIdLst>
  <p:notesMasterIdLst>
    <p:notesMasterId r:id="rId35"/>
  </p:notesMasterIdLst>
  <p:sldIdLst>
    <p:sldId id="351" r:id="rId4"/>
    <p:sldId id="258" r:id="rId5"/>
    <p:sldId id="355" r:id="rId6"/>
    <p:sldId id="356" r:id="rId7"/>
    <p:sldId id="357" r:id="rId8"/>
    <p:sldId id="304" r:id="rId9"/>
    <p:sldId id="308" r:id="rId10"/>
    <p:sldId id="309" r:id="rId11"/>
    <p:sldId id="307" r:id="rId12"/>
    <p:sldId id="398" r:id="rId13"/>
    <p:sldId id="288" r:id="rId14"/>
    <p:sldId id="399" r:id="rId15"/>
    <p:sldId id="290" r:id="rId16"/>
    <p:sldId id="297" r:id="rId17"/>
    <p:sldId id="311" r:id="rId18"/>
    <p:sldId id="362" r:id="rId19"/>
    <p:sldId id="298" r:id="rId20"/>
    <p:sldId id="388" r:id="rId21"/>
    <p:sldId id="389" r:id="rId22"/>
    <p:sldId id="392" r:id="rId23"/>
    <p:sldId id="262" r:id="rId24"/>
    <p:sldId id="263" r:id="rId25"/>
    <p:sldId id="386" r:id="rId26"/>
    <p:sldId id="394" r:id="rId27"/>
    <p:sldId id="397" r:id="rId28"/>
    <p:sldId id="393" r:id="rId29"/>
    <p:sldId id="299" r:id="rId30"/>
    <p:sldId id="300" r:id="rId31"/>
    <p:sldId id="363" r:id="rId32"/>
    <p:sldId id="395" r:id="rId33"/>
    <p:sldId id="280" r:id="rId34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78" d="100"/>
          <a:sy n="78" d="100"/>
        </p:scale>
        <p:origin x="152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A4DA9D-8CFA-4399-A242-3A8B48C421A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98B6148-5D19-4199-B725-D6516D523344}">
      <dgm:prSet phldrT="[Text]" custT="1"/>
      <dgm:spPr>
        <a:solidFill>
          <a:schemeClr val="accent6">
            <a:lumMod val="60000"/>
            <a:lumOff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cs-CZ" sz="4400" kern="1200" dirty="0">
              <a:solidFill>
                <a:prstClr val="white"/>
              </a:solidFill>
              <a:latin typeface="Tw Cen MT" panose="020B0602020104020603"/>
              <a:ea typeface="+mn-ea"/>
              <a:cs typeface="+mn-cs"/>
            </a:rPr>
            <a:t>Soukromá s</a:t>
          </a:r>
          <a:r>
            <a:rPr lang="cs-CZ" sz="4400" kern="1200" dirty="0"/>
            <a:t>práva</a:t>
          </a:r>
        </a:p>
      </dgm:t>
    </dgm:pt>
    <dgm:pt modelId="{A497DAEA-C9A7-423D-83F0-5E2B09931711}" type="parTrans" cxnId="{C3C3F759-34CB-4E87-AE0E-E7A49D01F265}">
      <dgm:prSet/>
      <dgm:spPr/>
      <dgm:t>
        <a:bodyPr/>
        <a:lstStyle/>
        <a:p>
          <a:endParaRPr lang="cs-CZ"/>
        </a:p>
      </dgm:t>
    </dgm:pt>
    <dgm:pt modelId="{4BE013D5-E206-4066-A2BB-920DCEC37F02}" type="sibTrans" cxnId="{C3C3F759-34CB-4E87-AE0E-E7A49D01F265}">
      <dgm:prSet/>
      <dgm:spPr/>
      <dgm:t>
        <a:bodyPr/>
        <a:lstStyle/>
        <a:p>
          <a:endParaRPr lang="cs-CZ"/>
        </a:p>
      </dgm:t>
    </dgm:pt>
    <dgm:pt modelId="{5A4BB2FB-4800-4EE6-A1CE-228F7053D958}">
      <dgm:prSet phldrT="[Text]"/>
      <dgm:spPr/>
      <dgm:t>
        <a:bodyPr/>
        <a:lstStyle/>
        <a:p>
          <a:r>
            <a:rPr lang="cs-CZ" b="1" dirty="0"/>
            <a:t>LZPS čl. 2 odst. 3 + Ústava čl. 2 odst. 4</a:t>
          </a:r>
        </a:p>
      </dgm:t>
    </dgm:pt>
    <dgm:pt modelId="{37B55322-A4A3-4134-BA93-6F3FF7944B16}" type="parTrans" cxnId="{4EAC122F-F14D-4BF6-86C7-6B7DE30B2F0A}">
      <dgm:prSet/>
      <dgm:spPr/>
      <dgm:t>
        <a:bodyPr/>
        <a:lstStyle/>
        <a:p>
          <a:endParaRPr lang="cs-CZ"/>
        </a:p>
      </dgm:t>
    </dgm:pt>
    <dgm:pt modelId="{5DAAA95F-6746-4157-A342-BF5AE9B9EAF0}" type="sibTrans" cxnId="{4EAC122F-F14D-4BF6-86C7-6B7DE30B2F0A}">
      <dgm:prSet/>
      <dgm:spPr/>
      <dgm:t>
        <a:bodyPr/>
        <a:lstStyle/>
        <a:p>
          <a:endParaRPr lang="cs-CZ"/>
        </a:p>
      </dgm:t>
    </dgm:pt>
    <dgm:pt modelId="{95585495-189D-46DD-8224-6AAD06D14044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cs-CZ" dirty="0"/>
            <a:t>Veřejná správa</a:t>
          </a:r>
        </a:p>
      </dgm:t>
    </dgm:pt>
    <dgm:pt modelId="{AFAAE3D9-C1F8-4E0B-879D-90069FCEACB0}" type="parTrans" cxnId="{27F7FBFC-858C-4D2D-B889-A92DF0D05235}">
      <dgm:prSet/>
      <dgm:spPr/>
      <dgm:t>
        <a:bodyPr/>
        <a:lstStyle/>
        <a:p>
          <a:endParaRPr lang="cs-CZ"/>
        </a:p>
      </dgm:t>
    </dgm:pt>
    <dgm:pt modelId="{0440814D-A9B2-4B6E-A161-092CD61D03AA}" type="sibTrans" cxnId="{27F7FBFC-858C-4D2D-B889-A92DF0D05235}">
      <dgm:prSet/>
      <dgm:spPr/>
      <dgm:t>
        <a:bodyPr/>
        <a:lstStyle/>
        <a:p>
          <a:endParaRPr lang="cs-CZ"/>
        </a:p>
      </dgm:t>
    </dgm:pt>
    <dgm:pt modelId="{E1DD5EF0-71EC-44D2-83AE-5D0CCAC19786}">
      <dgm:prSet phldrT="[Text]"/>
      <dgm:spPr/>
      <dgm:t>
        <a:bodyPr/>
        <a:lstStyle/>
        <a:p>
          <a:r>
            <a:rPr lang="cs-CZ" b="1" dirty="0"/>
            <a:t>LZPS čl. 2 odst. 2 + Ústava čl. 2 odst. 3</a:t>
          </a:r>
        </a:p>
      </dgm:t>
    </dgm:pt>
    <dgm:pt modelId="{5993DFD3-94E1-4705-A14F-8669C0E75B72}" type="parTrans" cxnId="{CA354604-1A63-4F59-AB26-F95E82E7276F}">
      <dgm:prSet/>
      <dgm:spPr/>
      <dgm:t>
        <a:bodyPr/>
        <a:lstStyle/>
        <a:p>
          <a:endParaRPr lang="cs-CZ"/>
        </a:p>
      </dgm:t>
    </dgm:pt>
    <dgm:pt modelId="{147BB780-A00B-4B40-B568-557BCD5A4BC4}" type="sibTrans" cxnId="{CA354604-1A63-4F59-AB26-F95E82E7276F}">
      <dgm:prSet/>
      <dgm:spPr/>
      <dgm:t>
        <a:bodyPr/>
        <a:lstStyle/>
        <a:p>
          <a:endParaRPr lang="cs-CZ"/>
        </a:p>
      </dgm:t>
    </dgm:pt>
    <dgm:pt modelId="{0F1FA78D-9D7A-442E-873F-5A389D4B2B65}">
      <dgm:prSet phldrT="[Text]"/>
      <dgm:spPr/>
      <dgm:t>
        <a:bodyPr/>
        <a:lstStyle/>
        <a:p>
          <a:r>
            <a:rPr lang="cs-CZ" dirty="0"/>
            <a:t>Státní moc lze uplatňovat jen v případech a v mezích stanovených zákonem, a to způsobem, který zákon stanoví.</a:t>
          </a:r>
        </a:p>
      </dgm:t>
    </dgm:pt>
    <dgm:pt modelId="{D581ABB3-6DF6-40B5-836C-16150D6C4B05}" type="parTrans" cxnId="{4139E192-A2FC-45FF-B242-81E08787E29F}">
      <dgm:prSet/>
      <dgm:spPr/>
      <dgm:t>
        <a:bodyPr/>
        <a:lstStyle/>
        <a:p>
          <a:endParaRPr lang="cs-CZ"/>
        </a:p>
      </dgm:t>
    </dgm:pt>
    <dgm:pt modelId="{6B2681F0-BB22-4FFD-B9BA-1C3B149D7ADE}" type="sibTrans" cxnId="{4139E192-A2FC-45FF-B242-81E08787E29F}">
      <dgm:prSet/>
      <dgm:spPr/>
      <dgm:t>
        <a:bodyPr/>
        <a:lstStyle/>
        <a:p>
          <a:endParaRPr lang="cs-CZ"/>
        </a:p>
      </dgm:t>
    </dgm:pt>
    <dgm:pt modelId="{4BB88C07-4327-48B3-9432-3D27EA80E424}">
      <dgm:prSet phldrT="[Text]"/>
      <dgm:spPr/>
      <dgm:t>
        <a:bodyPr/>
        <a:lstStyle/>
        <a:p>
          <a:r>
            <a:rPr lang="cs-CZ" dirty="0"/>
            <a:t>Každý může činit, co není zákonem zakázáno, a nikdo nesmí být nucen činit, co zákon neukládá.</a:t>
          </a:r>
          <a:endParaRPr lang="cs-CZ" b="1" dirty="0"/>
        </a:p>
      </dgm:t>
    </dgm:pt>
    <dgm:pt modelId="{9FEDA7BE-AA0F-43C8-8124-29F5C99A7D5A}" type="parTrans" cxnId="{F65F9B14-C4E7-4E06-8C3D-FC29FE3A5A16}">
      <dgm:prSet/>
      <dgm:spPr/>
      <dgm:t>
        <a:bodyPr/>
        <a:lstStyle/>
        <a:p>
          <a:endParaRPr lang="cs-CZ"/>
        </a:p>
      </dgm:t>
    </dgm:pt>
    <dgm:pt modelId="{4B7972E9-01E3-4011-81D6-64344F45C7E4}" type="sibTrans" cxnId="{F65F9B14-C4E7-4E06-8C3D-FC29FE3A5A16}">
      <dgm:prSet/>
      <dgm:spPr/>
      <dgm:t>
        <a:bodyPr/>
        <a:lstStyle/>
        <a:p>
          <a:endParaRPr lang="cs-CZ"/>
        </a:p>
      </dgm:t>
    </dgm:pt>
    <dgm:pt modelId="{B40A09B5-27A5-4E01-8116-D7BB092ECA3B}" type="pres">
      <dgm:prSet presAssocID="{D3A4DA9D-8CFA-4399-A242-3A8B48C421A6}" presName="Name0" presStyleCnt="0">
        <dgm:presLayoutVars>
          <dgm:dir/>
          <dgm:animLvl val="lvl"/>
          <dgm:resizeHandles/>
        </dgm:presLayoutVars>
      </dgm:prSet>
      <dgm:spPr/>
    </dgm:pt>
    <dgm:pt modelId="{D9F83696-8B10-4397-8256-AC30C27E779C}" type="pres">
      <dgm:prSet presAssocID="{F98B6148-5D19-4199-B725-D6516D523344}" presName="linNode" presStyleCnt="0"/>
      <dgm:spPr/>
    </dgm:pt>
    <dgm:pt modelId="{577A9466-CD1E-47DD-9D6F-A6126771BF06}" type="pres">
      <dgm:prSet presAssocID="{F98B6148-5D19-4199-B725-D6516D523344}" presName="parentShp" presStyleLbl="node1" presStyleIdx="0" presStyleCnt="2">
        <dgm:presLayoutVars>
          <dgm:bulletEnabled val="1"/>
        </dgm:presLayoutVars>
      </dgm:prSet>
      <dgm:spPr/>
    </dgm:pt>
    <dgm:pt modelId="{1E789624-A8E2-4973-964C-5236B38DBCA0}" type="pres">
      <dgm:prSet presAssocID="{F98B6148-5D19-4199-B725-D6516D523344}" presName="childShp" presStyleLbl="bgAccFollowNode1" presStyleIdx="0" presStyleCnt="2">
        <dgm:presLayoutVars>
          <dgm:bulletEnabled val="1"/>
        </dgm:presLayoutVars>
      </dgm:prSet>
      <dgm:spPr/>
    </dgm:pt>
    <dgm:pt modelId="{43674C0A-AD8C-44D9-B3A2-16EC76D96A9D}" type="pres">
      <dgm:prSet presAssocID="{4BE013D5-E206-4066-A2BB-920DCEC37F02}" presName="spacing" presStyleCnt="0"/>
      <dgm:spPr/>
    </dgm:pt>
    <dgm:pt modelId="{9E04A96F-44CB-43CC-A02B-C8BE0A4C4A20}" type="pres">
      <dgm:prSet presAssocID="{95585495-189D-46DD-8224-6AAD06D14044}" presName="linNode" presStyleCnt="0"/>
      <dgm:spPr/>
    </dgm:pt>
    <dgm:pt modelId="{7DA8F0FB-051E-4E1C-BED7-1EAEFA0BF639}" type="pres">
      <dgm:prSet presAssocID="{95585495-189D-46DD-8224-6AAD06D14044}" presName="parentShp" presStyleLbl="node1" presStyleIdx="1" presStyleCnt="2">
        <dgm:presLayoutVars>
          <dgm:bulletEnabled val="1"/>
        </dgm:presLayoutVars>
      </dgm:prSet>
      <dgm:spPr/>
    </dgm:pt>
    <dgm:pt modelId="{75441D72-8AE3-4E93-A6E1-DDDEBF8BEFC2}" type="pres">
      <dgm:prSet presAssocID="{95585495-189D-46DD-8224-6AAD06D14044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CA354604-1A63-4F59-AB26-F95E82E7276F}" srcId="{95585495-189D-46DD-8224-6AAD06D14044}" destId="{E1DD5EF0-71EC-44D2-83AE-5D0CCAC19786}" srcOrd="0" destOrd="0" parTransId="{5993DFD3-94E1-4705-A14F-8669C0E75B72}" sibTransId="{147BB780-A00B-4B40-B568-557BCD5A4BC4}"/>
    <dgm:cxn modelId="{CBA3AC11-FF75-4E99-A3E8-077375178431}" type="presOf" srcId="{95585495-189D-46DD-8224-6AAD06D14044}" destId="{7DA8F0FB-051E-4E1C-BED7-1EAEFA0BF639}" srcOrd="0" destOrd="0" presId="urn:microsoft.com/office/officeart/2005/8/layout/vList6"/>
    <dgm:cxn modelId="{F65F9B14-C4E7-4E06-8C3D-FC29FE3A5A16}" srcId="{F98B6148-5D19-4199-B725-D6516D523344}" destId="{4BB88C07-4327-48B3-9432-3D27EA80E424}" srcOrd="1" destOrd="0" parTransId="{9FEDA7BE-AA0F-43C8-8124-29F5C99A7D5A}" sibTransId="{4B7972E9-01E3-4011-81D6-64344F45C7E4}"/>
    <dgm:cxn modelId="{4EAC122F-F14D-4BF6-86C7-6B7DE30B2F0A}" srcId="{F98B6148-5D19-4199-B725-D6516D523344}" destId="{5A4BB2FB-4800-4EE6-A1CE-228F7053D958}" srcOrd="0" destOrd="0" parTransId="{37B55322-A4A3-4134-BA93-6F3FF7944B16}" sibTransId="{5DAAA95F-6746-4157-A342-BF5AE9B9EAF0}"/>
    <dgm:cxn modelId="{A079595B-4AE7-454A-959A-8FAE2BD35432}" type="presOf" srcId="{5A4BB2FB-4800-4EE6-A1CE-228F7053D958}" destId="{1E789624-A8E2-4973-964C-5236B38DBCA0}" srcOrd="0" destOrd="0" presId="urn:microsoft.com/office/officeart/2005/8/layout/vList6"/>
    <dgm:cxn modelId="{9ADF1C6D-46AB-4694-B600-73CBC0551DD9}" type="presOf" srcId="{F98B6148-5D19-4199-B725-D6516D523344}" destId="{577A9466-CD1E-47DD-9D6F-A6126771BF06}" srcOrd="0" destOrd="0" presId="urn:microsoft.com/office/officeart/2005/8/layout/vList6"/>
    <dgm:cxn modelId="{B8CC0553-94CF-4D80-B650-F269F8F7E85C}" type="presOf" srcId="{4BB88C07-4327-48B3-9432-3D27EA80E424}" destId="{1E789624-A8E2-4973-964C-5236B38DBCA0}" srcOrd="0" destOrd="1" presId="urn:microsoft.com/office/officeart/2005/8/layout/vList6"/>
    <dgm:cxn modelId="{C3C3F759-34CB-4E87-AE0E-E7A49D01F265}" srcId="{D3A4DA9D-8CFA-4399-A242-3A8B48C421A6}" destId="{F98B6148-5D19-4199-B725-D6516D523344}" srcOrd="0" destOrd="0" parTransId="{A497DAEA-C9A7-423D-83F0-5E2B09931711}" sibTransId="{4BE013D5-E206-4066-A2BB-920DCEC37F02}"/>
    <dgm:cxn modelId="{796E6A7E-F647-44B3-BC84-E8867B03F145}" type="presOf" srcId="{D3A4DA9D-8CFA-4399-A242-3A8B48C421A6}" destId="{B40A09B5-27A5-4E01-8116-D7BB092ECA3B}" srcOrd="0" destOrd="0" presId="urn:microsoft.com/office/officeart/2005/8/layout/vList6"/>
    <dgm:cxn modelId="{4139E192-A2FC-45FF-B242-81E08787E29F}" srcId="{95585495-189D-46DD-8224-6AAD06D14044}" destId="{0F1FA78D-9D7A-442E-873F-5A389D4B2B65}" srcOrd="1" destOrd="0" parTransId="{D581ABB3-6DF6-40B5-836C-16150D6C4B05}" sibTransId="{6B2681F0-BB22-4FFD-B9BA-1C3B149D7ADE}"/>
    <dgm:cxn modelId="{BAC19AAF-A46B-40B8-9E85-B1EFFF7F8DE1}" type="presOf" srcId="{0F1FA78D-9D7A-442E-873F-5A389D4B2B65}" destId="{75441D72-8AE3-4E93-A6E1-DDDEBF8BEFC2}" srcOrd="0" destOrd="1" presId="urn:microsoft.com/office/officeart/2005/8/layout/vList6"/>
    <dgm:cxn modelId="{C4BA16DC-5CF7-4FDE-BF59-64DD5E8D1E51}" type="presOf" srcId="{E1DD5EF0-71EC-44D2-83AE-5D0CCAC19786}" destId="{75441D72-8AE3-4E93-A6E1-DDDEBF8BEFC2}" srcOrd="0" destOrd="0" presId="urn:microsoft.com/office/officeart/2005/8/layout/vList6"/>
    <dgm:cxn modelId="{27F7FBFC-858C-4D2D-B889-A92DF0D05235}" srcId="{D3A4DA9D-8CFA-4399-A242-3A8B48C421A6}" destId="{95585495-189D-46DD-8224-6AAD06D14044}" srcOrd="1" destOrd="0" parTransId="{AFAAE3D9-C1F8-4E0B-879D-90069FCEACB0}" sibTransId="{0440814D-A9B2-4B6E-A161-092CD61D03AA}"/>
    <dgm:cxn modelId="{1609AD56-950A-4B29-8090-7FE7C37FFA6E}" type="presParOf" srcId="{B40A09B5-27A5-4E01-8116-D7BB092ECA3B}" destId="{D9F83696-8B10-4397-8256-AC30C27E779C}" srcOrd="0" destOrd="0" presId="urn:microsoft.com/office/officeart/2005/8/layout/vList6"/>
    <dgm:cxn modelId="{97F276C9-2ABD-4CD3-9D5E-7A642551380F}" type="presParOf" srcId="{D9F83696-8B10-4397-8256-AC30C27E779C}" destId="{577A9466-CD1E-47DD-9D6F-A6126771BF06}" srcOrd="0" destOrd="0" presId="urn:microsoft.com/office/officeart/2005/8/layout/vList6"/>
    <dgm:cxn modelId="{30F2097A-CB55-4E72-A3BA-1B2DB89A960E}" type="presParOf" srcId="{D9F83696-8B10-4397-8256-AC30C27E779C}" destId="{1E789624-A8E2-4973-964C-5236B38DBCA0}" srcOrd="1" destOrd="0" presId="urn:microsoft.com/office/officeart/2005/8/layout/vList6"/>
    <dgm:cxn modelId="{38F344C7-69CF-4B90-AABD-7486216CC729}" type="presParOf" srcId="{B40A09B5-27A5-4E01-8116-D7BB092ECA3B}" destId="{43674C0A-AD8C-44D9-B3A2-16EC76D96A9D}" srcOrd="1" destOrd="0" presId="urn:microsoft.com/office/officeart/2005/8/layout/vList6"/>
    <dgm:cxn modelId="{385A4D47-BEA7-48F5-904A-66328B22DBE3}" type="presParOf" srcId="{B40A09B5-27A5-4E01-8116-D7BB092ECA3B}" destId="{9E04A96F-44CB-43CC-A02B-C8BE0A4C4A20}" srcOrd="2" destOrd="0" presId="urn:microsoft.com/office/officeart/2005/8/layout/vList6"/>
    <dgm:cxn modelId="{D16C0FE1-80B6-4967-8D75-51DB4196703B}" type="presParOf" srcId="{9E04A96F-44CB-43CC-A02B-C8BE0A4C4A20}" destId="{7DA8F0FB-051E-4E1C-BED7-1EAEFA0BF639}" srcOrd="0" destOrd="0" presId="urn:microsoft.com/office/officeart/2005/8/layout/vList6"/>
    <dgm:cxn modelId="{89A573A5-615D-4AFF-8C60-59C35DCD9CC3}" type="presParOf" srcId="{9E04A96F-44CB-43CC-A02B-C8BE0A4C4A20}" destId="{75441D72-8AE3-4E93-A6E1-DDDEBF8BEFC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E9F6A8-06E6-4859-9422-F5D11FD1A844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AA80422-BD1F-4B41-9F40-2BD1DF725FC9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cs-CZ" sz="1600" baseline="0" dirty="0"/>
            <a:t>Zaměstnanci obce</a:t>
          </a:r>
        </a:p>
      </dgm:t>
    </dgm:pt>
    <dgm:pt modelId="{57C5292D-0D11-4781-B5B4-799E5844D881}" type="parTrans" cxnId="{0793DA64-E411-4FC3-920D-B12D44763EC7}">
      <dgm:prSet/>
      <dgm:spPr/>
      <dgm:t>
        <a:bodyPr/>
        <a:lstStyle/>
        <a:p>
          <a:endParaRPr lang="cs-CZ"/>
        </a:p>
      </dgm:t>
    </dgm:pt>
    <dgm:pt modelId="{EFFEFACB-FC76-4D65-A701-B5785E311442}" type="sibTrans" cxnId="{0793DA64-E411-4FC3-920D-B12D44763EC7}">
      <dgm:prSet/>
      <dgm:spPr/>
      <dgm:t>
        <a:bodyPr/>
        <a:lstStyle/>
        <a:p>
          <a:endParaRPr lang="cs-CZ"/>
        </a:p>
      </dgm:t>
    </dgm:pt>
    <dgm:pt modelId="{70BCAE37-9167-4DE5-8E54-D83C12A2F89B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cs-CZ" sz="1400" dirty="0"/>
            <a:t>Zaměstnanci zařazení do obecního úřadu</a:t>
          </a:r>
        </a:p>
      </dgm:t>
    </dgm:pt>
    <dgm:pt modelId="{000D34D8-FE84-4691-B063-9DC18D90E456}" type="parTrans" cxnId="{79620AC8-B4AD-4FCF-9527-E4C40E021D8D}">
      <dgm:prSet/>
      <dgm:spPr/>
      <dgm:t>
        <a:bodyPr/>
        <a:lstStyle/>
        <a:p>
          <a:endParaRPr lang="cs-CZ"/>
        </a:p>
      </dgm:t>
    </dgm:pt>
    <dgm:pt modelId="{E67BD5E7-86BA-49F6-A46B-9E3877A42340}" type="sibTrans" cxnId="{79620AC8-B4AD-4FCF-9527-E4C40E021D8D}">
      <dgm:prSet/>
      <dgm:spPr/>
      <dgm:t>
        <a:bodyPr/>
        <a:lstStyle/>
        <a:p>
          <a:endParaRPr lang="cs-CZ"/>
        </a:p>
      </dgm:t>
    </dgm:pt>
    <dgm:pt modelId="{5EFB18A5-97FC-492C-9B5E-D37BCB4716AC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cs-CZ" dirty="0"/>
            <a:t>Úředníci obecního úřadu</a:t>
          </a:r>
        </a:p>
      </dgm:t>
    </dgm:pt>
    <dgm:pt modelId="{ABA7F0F2-7B8E-43C3-81F5-048C15259660}" type="parTrans" cxnId="{8A5CA7B6-A746-4455-A9F6-D897AEBA59DD}">
      <dgm:prSet/>
      <dgm:spPr/>
      <dgm:t>
        <a:bodyPr/>
        <a:lstStyle/>
        <a:p>
          <a:endParaRPr lang="cs-CZ"/>
        </a:p>
      </dgm:t>
    </dgm:pt>
    <dgm:pt modelId="{12FA1A9E-F0DD-4C2B-839F-5D02448D6C07}" type="sibTrans" cxnId="{8A5CA7B6-A746-4455-A9F6-D897AEBA59DD}">
      <dgm:prSet/>
      <dgm:spPr/>
      <dgm:t>
        <a:bodyPr/>
        <a:lstStyle/>
        <a:p>
          <a:endParaRPr lang="cs-CZ"/>
        </a:p>
      </dgm:t>
    </dgm:pt>
    <dgm:pt modelId="{14D92BEF-6411-47EC-8591-518B32E528D8}" type="pres">
      <dgm:prSet presAssocID="{F4E9F6A8-06E6-4859-9422-F5D11FD1A844}" presName="Name0" presStyleCnt="0">
        <dgm:presLayoutVars>
          <dgm:chMax val="7"/>
          <dgm:resizeHandles val="exact"/>
        </dgm:presLayoutVars>
      </dgm:prSet>
      <dgm:spPr/>
    </dgm:pt>
    <dgm:pt modelId="{C5DC210E-1E69-4A22-B518-40AE468600DC}" type="pres">
      <dgm:prSet presAssocID="{F4E9F6A8-06E6-4859-9422-F5D11FD1A844}" presName="comp1" presStyleCnt="0"/>
      <dgm:spPr/>
    </dgm:pt>
    <dgm:pt modelId="{410CA725-58D7-4BB6-A0BE-5866C2F9DD80}" type="pres">
      <dgm:prSet presAssocID="{F4E9F6A8-06E6-4859-9422-F5D11FD1A844}" presName="circle1" presStyleLbl="node1" presStyleIdx="0" presStyleCnt="3" custScaleX="113830" custLinFactNeighborX="-1966" custLinFactNeighborY="30121"/>
      <dgm:spPr/>
    </dgm:pt>
    <dgm:pt modelId="{B39C2449-9EDB-4A9F-8A6B-FFC3A913A8ED}" type="pres">
      <dgm:prSet presAssocID="{F4E9F6A8-06E6-4859-9422-F5D11FD1A844}" presName="c1text" presStyleLbl="node1" presStyleIdx="0" presStyleCnt="3">
        <dgm:presLayoutVars>
          <dgm:bulletEnabled val="1"/>
        </dgm:presLayoutVars>
      </dgm:prSet>
      <dgm:spPr/>
    </dgm:pt>
    <dgm:pt modelId="{ED59313D-6CD2-4B70-88AC-79F2992EC46D}" type="pres">
      <dgm:prSet presAssocID="{F4E9F6A8-06E6-4859-9422-F5D11FD1A844}" presName="comp2" presStyleCnt="0"/>
      <dgm:spPr/>
    </dgm:pt>
    <dgm:pt modelId="{D91B8FEB-A728-46E1-8FF9-C58AD1F2E27C}" type="pres">
      <dgm:prSet presAssocID="{F4E9F6A8-06E6-4859-9422-F5D11FD1A844}" presName="circle2" presStyleLbl="node1" presStyleIdx="1" presStyleCnt="3"/>
      <dgm:spPr/>
    </dgm:pt>
    <dgm:pt modelId="{AE70912C-E22C-4C1F-8B51-97E7D981D1F3}" type="pres">
      <dgm:prSet presAssocID="{F4E9F6A8-06E6-4859-9422-F5D11FD1A844}" presName="c2text" presStyleLbl="node1" presStyleIdx="1" presStyleCnt="3">
        <dgm:presLayoutVars>
          <dgm:bulletEnabled val="1"/>
        </dgm:presLayoutVars>
      </dgm:prSet>
      <dgm:spPr/>
    </dgm:pt>
    <dgm:pt modelId="{79E90517-7DE3-402B-9E87-787A3258F7D4}" type="pres">
      <dgm:prSet presAssocID="{F4E9F6A8-06E6-4859-9422-F5D11FD1A844}" presName="comp3" presStyleCnt="0"/>
      <dgm:spPr/>
    </dgm:pt>
    <dgm:pt modelId="{918F5073-3D24-4D7E-B524-837EFCA81A2B}" type="pres">
      <dgm:prSet presAssocID="{F4E9F6A8-06E6-4859-9422-F5D11FD1A844}" presName="circle3" presStyleLbl="node1" presStyleIdx="2" presStyleCnt="3"/>
      <dgm:spPr/>
    </dgm:pt>
    <dgm:pt modelId="{507844E5-7D21-4C7C-A6A1-D344219CF890}" type="pres">
      <dgm:prSet presAssocID="{F4E9F6A8-06E6-4859-9422-F5D11FD1A844}" presName="c3text" presStyleLbl="node1" presStyleIdx="2" presStyleCnt="3">
        <dgm:presLayoutVars>
          <dgm:bulletEnabled val="1"/>
        </dgm:presLayoutVars>
      </dgm:prSet>
      <dgm:spPr/>
    </dgm:pt>
  </dgm:ptLst>
  <dgm:cxnLst>
    <dgm:cxn modelId="{6CB9BA08-03C4-4813-A627-1C870F25BA28}" type="presOf" srcId="{DAA80422-BD1F-4B41-9F40-2BD1DF725FC9}" destId="{410CA725-58D7-4BB6-A0BE-5866C2F9DD80}" srcOrd="0" destOrd="0" presId="urn:microsoft.com/office/officeart/2005/8/layout/venn2"/>
    <dgm:cxn modelId="{0793DA64-E411-4FC3-920D-B12D44763EC7}" srcId="{F4E9F6A8-06E6-4859-9422-F5D11FD1A844}" destId="{DAA80422-BD1F-4B41-9F40-2BD1DF725FC9}" srcOrd="0" destOrd="0" parTransId="{57C5292D-0D11-4781-B5B4-799E5844D881}" sibTransId="{EFFEFACB-FC76-4D65-A701-B5785E311442}"/>
    <dgm:cxn modelId="{4EEB476A-3D91-4760-AFF1-4000CC9631AC}" type="presOf" srcId="{70BCAE37-9167-4DE5-8E54-D83C12A2F89B}" destId="{D91B8FEB-A728-46E1-8FF9-C58AD1F2E27C}" srcOrd="0" destOrd="0" presId="urn:microsoft.com/office/officeart/2005/8/layout/venn2"/>
    <dgm:cxn modelId="{4F8FEF4C-FAF6-4F73-8284-C36B60ED8A2B}" type="presOf" srcId="{F4E9F6A8-06E6-4859-9422-F5D11FD1A844}" destId="{14D92BEF-6411-47EC-8591-518B32E528D8}" srcOrd="0" destOrd="0" presId="urn:microsoft.com/office/officeart/2005/8/layout/venn2"/>
    <dgm:cxn modelId="{02CD8475-0738-443F-8E5B-1A55F8789B39}" type="presOf" srcId="{5EFB18A5-97FC-492C-9B5E-D37BCB4716AC}" destId="{507844E5-7D21-4C7C-A6A1-D344219CF890}" srcOrd="1" destOrd="0" presId="urn:microsoft.com/office/officeart/2005/8/layout/venn2"/>
    <dgm:cxn modelId="{8A5CA7B6-A746-4455-A9F6-D897AEBA59DD}" srcId="{F4E9F6A8-06E6-4859-9422-F5D11FD1A844}" destId="{5EFB18A5-97FC-492C-9B5E-D37BCB4716AC}" srcOrd="2" destOrd="0" parTransId="{ABA7F0F2-7B8E-43C3-81F5-048C15259660}" sibTransId="{12FA1A9E-F0DD-4C2B-839F-5D02448D6C07}"/>
    <dgm:cxn modelId="{79620AC8-B4AD-4FCF-9527-E4C40E021D8D}" srcId="{F4E9F6A8-06E6-4859-9422-F5D11FD1A844}" destId="{70BCAE37-9167-4DE5-8E54-D83C12A2F89B}" srcOrd="1" destOrd="0" parTransId="{000D34D8-FE84-4691-B063-9DC18D90E456}" sibTransId="{E67BD5E7-86BA-49F6-A46B-9E3877A42340}"/>
    <dgm:cxn modelId="{3D3EABE0-1B56-4515-881B-AEEBDE4DE216}" type="presOf" srcId="{70BCAE37-9167-4DE5-8E54-D83C12A2F89B}" destId="{AE70912C-E22C-4C1F-8B51-97E7D981D1F3}" srcOrd="1" destOrd="0" presId="urn:microsoft.com/office/officeart/2005/8/layout/venn2"/>
    <dgm:cxn modelId="{0B45C5E3-C664-473B-A896-32FC13666E29}" type="presOf" srcId="{DAA80422-BD1F-4B41-9F40-2BD1DF725FC9}" destId="{B39C2449-9EDB-4A9F-8A6B-FFC3A913A8ED}" srcOrd="1" destOrd="0" presId="urn:microsoft.com/office/officeart/2005/8/layout/venn2"/>
    <dgm:cxn modelId="{54F02BF5-C054-4565-8F42-700AE2C39314}" type="presOf" srcId="{5EFB18A5-97FC-492C-9B5E-D37BCB4716AC}" destId="{918F5073-3D24-4D7E-B524-837EFCA81A2B}" srcOrd="0" destOrd="0" presId="urn:microsoft.com/office/officeart/2005/8/layout/venn2"/>
    <dgm:cxn modelId="{A9C32811-FF77-4AC1-A582-9E410820925E}" type="presParOf" srcId="{14D92BEF-6411-47EC-8591-518B32E528D8}" destId="{C5DC210E-1E69-4A22-B518-40AE468600DC}" srcOrd="0" destOrd="0" presId="urn:microsoft.com/office/officeart/2005/8/layout/venn2"/>
    <dgm:cxn modelId="{945B14DF-F3A0-40E7-999E-D4DE2F42CC3F}" type="presParOf" srcId="{C5DC210E-1E69-4A22-B518-40AE468600DC}" destId="{410CA725-58D7-4BB6-A0BE-5866C2F9DD80}" srcOrd="0" destOrd="0" presId="urn:microsoft.com/office/officeart/2005/8/layout/venn2"/>
    <dgm:cxn modelId="{BBE04805-6DD6-4A94-994C-E1433730047E}" type="presParOf" srcId="{C5DC210E-1E69-4A22-B518-40AE468600DC}" destId="{B39C2449-9EDB-4A9F-8A6B-FFC3A913A8ED}" srcOrd="1" destOrd="0" presId="urn:microsoft.com/office/officeart/2005/8/layout/venn2"/>
    <dgm:cxn modelId="{713CDBFF-98BC-4BF4-99E3-16A478E7B257}" type="presParOf" srcId="{14D92BEF-6411-47EC-8591-518B32E528D8}" destId="{ED59313D-6CD2-4B70-88AC-79F2992EC46D}" srcOrd="1" destOrd="0" presId="urn:microsoft.com/office/officeart/2005/8/layout/venn2"/>
    <dgm:cxn modelId="{7FAAD4D7-61AD-4CB1-BAA9-1DF0D91F846B}" type="presParOf" srcId="{ED59313D-6CD2-4B70-88AC-79F2992EC46D}" destId="{D91B8FEB-A728-46E1-8FF9-C58AD1F2E27C}" srcOrd="0" destOrd="0" presId="urn:microsoft.com/office/officeart/2005/8/layout/venn2"/>
    <dgm:cxn modelId="{B9FA7D57-7956-4EF7-BD52-604E21EDD846}" type="presParOf" srcId="{ED59313D-6CD2-4B70-88AC-79F2992EC46D}" destId="{AE70912C-E22C-4C1F-8B51-97E7D981D1F3}" srcOrd="1" destOrd="0" presId="urn:microsoft.com/office/officeart/2005/8/layout/venn2"/>
    <dgm:cxn modelId="{66285C0D-CA34-42EF-AA07-FEAF55A451D6}" type="presParOf" srcId="{14D92BEF-6411-47EC-8591-518B32E528D8}" destId="{79E90517-7DE3-402B-9E87-787A3258F7D4}" srcOrd="2" destOrd="0" presId="urn:microsoft.com/office/officeart/2005/8/layout/venn2"/>
    <dgm:cxn modelId="{6230B178-E0C1-4107-A499-C948F024D62B}" type="presParOf" srcId="{79E90517-7DE3-402B-9E87-787A3258F7D4}" destId="{918F5073-3D24-4D7E-B524-837EFCA81A2B}" srcOrd="0" destOrd="0" presId="urn:microsoft.com/office/officeart/2005/8/layout/venn2"/>
    <dgm:cxn modelId="{8726CDC1-17C3-451F-90BA-7A196F9B32C0}" type="presParOf" srcId="{79E90517-7DE3-402B-9E87-787A3258F7D4}" destId="{507844E5-7D21-4C7C-A6A1-D344219CF890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789624-A8E2-4973-964C-5236B38DBCA0}">
      <dsp:nvSpPr>
        <dsp:cNvPr id="0" name=""/>
        <dsp:cNvSpPr/>
      </dsp:nvSpPr>
      <dsp:spPr>
        <a:xfrm>
          <a:off x="2851516" y="360"/>
          <a:ext cx="4277275" cy="140421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LZPS čl. 2 odst. 3 + Ústava čl. 2 odst. 4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Každý může činit, co není zákonem zakázáno, a nikdo nesmí být nucen činit, co zákon neukládá.</a:t>
          </a:r>
          <a:endParaRPr lang="cs-CZ" sz="1600" b="1" kern="1200" dirty="0"/>
        </a:p>
      </dsp:txBody>
      <dsp:txXfrm>
        <a:off x="2851516" y="175887"/>
        <a:ext cx="3750694" cy="1053162"/>
      </dsp:txXfrm>
    </dsp:sp>
    <dsp:sp modelId="{577A9466-CD1E-47DD-9D6F-A6126771BF06}">
      <dsp:nvSpPr>
        <dsp:cNvPr id="0" name=""/>
        <dsp:cNvSpPr/>
      </dsp:nvSpPr>
      <dsp:spPr>
        <a:xfrm>
          <a:off x="0" y="360"/>
          <a:ext cx="2851516" cy="1404216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kern="1200" dirty="0">
              <a:solidFill>
                <a:prstClr val="white"/>
              </a:solidFill>
              <a:latin typeface="Tw Cen MT" panose="020B0602020104020603"/>
              <a:ea typeface="+mn-ea"/>
              <a:cs typeface="+mn-cs"/>
            </a:rPr>
            <a:t>Soukromá s</a:t>
          </a:r>
          <a:r>
            <a:rPr lang="cs-CZ" sz="4400" kern="1200" dirty="0"/>
            <a:t>práva</a:t>
          </a:r>
        </a:p>
      </dsp:txBody>
      <dsp:txXfrm>
        <a:off x="68548" y="68908"/>
        <a:ext cx="2714420" cy="1267120"/>
      </dsp:txXfrm>
    </dsp:sp>
    <dsp:sp modelId="{75441D72-8AE3-4E93-A6E1-DDDEBF8BEFC2}">
      <dsp:nvSpPr>
        <dsp:cNvPr id="0" name=""/>
        <dsp:cNvSpPr/>
      </dsp:nvSpPr>
      <dsp:spPr>
        <a:xfrm>
          <a:off x="2851516" y="1544998"/>
          <a:ext cx="4277275" cy="140421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b="1" kern="1200" dirty="0"/>
            <a:t>LZPS čl. 2 odst. 2 + Ústava čl. 2 odst. 3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/>
            <a:t>Státní moc lze uplatňovat jen v případech a v mezích stanovených zákonem, a to způsobem, který zákon stanoví.</a:t>
          </a:r>
        </a:p>
      </dsp:txBody>
      <dsp:txXfrm>
        <a:off x="2851516" y="1720525"/>
        <a:ext cx="3750694" cy="1053162"/>
      </dsp:txXfrm>
    </dsp:sp>
    <dsp:sp modelId="{7DA8F0FB-051E-4E1C-BED7-1EAEFA0BF639}">
      <dsp:nvSpPr>
        <dsp:cNvPr id="0" name=""/>
        <dsp:cNvSpPr/>
      </dsp:nvSpPr>
      <dsp:spPr>
        <a:xfrm>
          <a:off x="0" y="1544998"/>
          <a:ext cx="2851516" cy="1404216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kern="1200" dirty="0"/>
            <a:t>Veřejná správa</a:t>
          </a:r>
        </a:p>
      </dsp:txBody>
      <dsp:txXfrm>
        <a:off x="68548" y="1613546"/>
        <a:ext cx="2714420" cy="1267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0CA725-58D7-4BB6-A0BE-5866C2F9DD80}">
      <dsp:nvSpPr>
        <dsp:cNvPr id="0" name=""/>
        <dsp:cNvSpPr/>
      </dsp:nvSpPr>
      <dsp:spPr>
        <a:xfrm>
          <a:off x="1869975" y="0"/>
          <a:ext cx="3897808" cy="3424237"/>
        </a:xfrm>
        <a:prstGeom prst="ellipse">
          <a:avLst/>
        </a:prstGeom>
        <a:solidFill>
          <a:schemeClr val="accent6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baseline="0" dirty="0"/>
            <a:t>Zaměstnanci obce</a:t>
          </a:r>
        </a:p>
      </dsp:txBody>
      <dsp:txXfrm>
        <a:off x="3137737" y="171211"/>
        <a:ext cx="1362284" cy="513635"/>
      </dsp:txXfrm>
    </dsp:sp>
    <dsp:sp modelId="{D91B8FEB-A728-46E1-8FF9-C58AD1F2E27C}">
      <dsp:nvSpPr>
        <dsp:cNvPr id="0" name=""/>
        <dsp:cNvSpPr/>
      </dsp:nvSpPr>
      <dsp:spPr>
        <a:xfrm>
          <a:off x="2602111" y="856059"/>
          <a:ext cx="2568177" cy="2568177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Zaměstnanci zařazení do obecního úřadu</a:t>
          </a:r>
        </a:p>
      </dsp:txBody>
      <dsp:txXfrm>
        <a:off x="3287814" y="1016570"/>
        <a:ext cx="1196770" cy="481533"/>
      </dsp:txXfrm>
    </dsp:sp>
    <dsp:sp modelId="{918F5073-3D24-4D7E-B524-837EFCA81A2B}">
      <dsp:nvSpPr>
        <dsp:cNvPr id="0" name=""/>
        <dsp:cNvSpPr/>
      </dsp:nvSpPr>
      <dsp:spPr>
        <a:xfrm>
          <a:off x="3030140" y="1712118"/>
          <a:ext cx="1712118" cy="1712118"/>
        </a:xfrm>
        <a:prstGeom prst="ellipse">
          <a:avLst/>
        </a:prstGeom>
        <a:solidFill>
          <a:schemeClr val="bg1">
            <a:lumMod val="6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Úředníci obecního úřadu</a:t>
          </a:r>
        </a:p>
      </dsp:txBody>
      <dsp:txXfrm>
        <a:off x="3280874" y="2140148"/>
        <a:ext cx="1210650" cy="8560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1C2CB-DB04-4CE8-9007-CFA04C8F06B1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C8824-15F0-48E7-9D55-D9847A327A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706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89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50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234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982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174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379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386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4692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84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0489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8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0822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6190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0024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3444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6655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6298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9409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6010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7696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9482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800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062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1684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3930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68291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7374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82843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0724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0068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62155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1092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378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47086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390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488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067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3215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20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59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Interní směrnice 2016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/>
              <a:t>7.4.2016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/>
              <a:t>Interní směrnice města Modřice 2016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/>
              <a:t>Prezentuje A. Kovářová</a:t>
            </a: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1" y="332657"/>
            <a:ext cx="792087" cy="928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477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787AA-1528-4E41-B986-F9DE5A4A2D7F}" type="datetimeFigureOut">
              <a:rPr lang="cs-CZ" smtClean="0"/>
              <a:t>20.10.2019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6C0BF-F874-442F-948D-A4D9A6348A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78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cs-CZ"/>
              <a:t>7.4.2016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cs-CZ"/>
              <a:t>Interní směrnice města Modřice 2016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cs-CZ"/>
              <a:t>Prezentuje A. Kovářová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502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  <p:sldLayoutId id="2147483702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vcr.cz/odk2/clanek/odbor-verejne-spravy-dozoru-a-kontroly.aspx?q=Y2hudW09Mw%3d%3d" TargetMode="External"/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ucovice.cz/assets/File.ashx?id_org=1516&amp;id_dokumenty=32815" TargetMode="External"/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0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65C9F6-C4D2-4867-956F-06C9685D0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6468" y="1340768"/>
            <a:ext cx="6491064" cy="1226021"/>
          </a:xfrm>
        </p:spPr>
        <p:txBody>
          <a:bodyPr>
            <a:normAutofit/>
          </a:bodyPr>
          <a:lstStyle/>
          <a:p>
            <a:r>
              <a:rPr lang="cs-CZ" dirty="0"/>
              <a:t>Pracovněprávní vztahy obcí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8B2217-69E3-46C5-9BBB-9DD15AED2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070" y="1196752"/>
            <a:ext cx="7773339" cy="3424107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sz="2400" dirty="0"/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C8463005-95D5-405B-B247-075AFC39B2BA}"/>
              </a:ext>
            </a:extLst>
          </p:cNvPr>
          <p:cNvSpPr txBox="1">
            <a:spLocks/>
          </p:cNvSpPr>
          <p:nvPr/>
        </p:nvSpPr>
        <p:spPr>
          <a:xfrm>
            <a:off x="539552" y="2164082"/>
            <a:ext cx="6858000" cy="1894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6C730D5-C6D8-4FFE-B0B1-5A8B55DD25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019" y="2778087"/>
            <a:ext cx="3901440" cy="2599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183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794258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          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Kapitola 1 – Právní rámec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7986D3-7FC5-4911-AE0F-04C900D77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844824"/>
            <a:ext cx="7773339" cy="34241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Negativní vymezení </a:t>
            </a:r>
            <a:r>
              <a:rPr lang="cs-CZ" sz="2200" cap="none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22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sz="2200" cap="none" dirty="0">
                <a:latin typeface="Calibri" panose="020F0502020204030204" pitchFamily="34" charset="0"/>
                <a:cs typeface="Calibri" panose="020F0502020204030204" pitchFamily="34" charset="0"/>
              </a:rPr>
              <a:t>. § 1 odst. 3 zákona o úřednících):</a:t>
            </a:r>
          </a:p>
          <a:p>
            <a:pPr marL="0" indent="0" algn="just">
              <a:buNone/>
            </a:pPr>
            <a:r>
              <a:rPr lang="cs-CZ" sz="2200" cap="none" dirty="0">
                <a:latin typeface="Calibri" panose="020F0502020204030204" pitchFamily="34" charset="0"/>
                <a:cs typeface="Calibri" panose="020F0502020204030204" pitchFamily="34" charset="0"/>
              </a:rPr>
              <a:t>Nevztahuje na zaměstnance územního samosprávného celku:</a:t>
            </a:r>
          </a:p>
          <a:p>
            <a:pPr algn="just"/>
            <a:r>
              <a:rPr lang="cs-CZ" sz="2200" cap="none" dirty="0">
                <a:latin typeface="Calibri" panose="020F0502020204030204" pitchFamily="34" charset="0"/>
                <a:cs typeface="Calibri" panose="020F0502020204030204" pitchFamily="34" charset="0"/>
              </a:rPr>
              <a:t>zařazené v jeho organizačních složkách</a:t>
            </a:r>
          </a:p>
          <a:p>
            <a:pPr algn="just"/>
            <a:r>
              <a:rPr lang="cs-CZ" sz="2200" cap="none" dirty="0">
                <a:latin typeface="Calibri" panose="020F0502020204030204" pitchFamily="34" charset="0"/>
                <a:cs typeface="Calibri" panose="020F0502020204030204" pitchFamily="34" charset="0"/>
              </a:rPr>
              <a:t>zařazené jen v jeho zvláštních orgánech</a:t>
            </a:r>
          </a:p>
          <a:p>
            <a:pPr algn="just"/>
            <a:r>
              <a:rPr lang="cs-CZ" sz="2200" cap="none" dirty="0">
                <a:latin typeface="Calibri" panose="020F0502020204030204" pitchFamily="34" charset="0"/>
                <a:cs typeface="Calibri" panose="020F0502020204030204" pitchFamily="34" charset="0"/>
              </a:rPr>
              <a:t>kteří vykonávají výhradně pomocné, servisní nebo manuální práce nebo kteří výkon takových prací řídí.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4113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147248" cy="835498"/>
          </a:xfrm>
        </p:spPr>
        <p:txBody>
          <a:bodyPr>
            <a:noAutofit/>
          </a:bodyPr>
          <a:lstStyle/>
          <a:p>
            <a:pPr algn="r"/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Kapitola 2 – </a:t>
            </a:r>
            <a:b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Výběr vhodného zaměstnance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3950" y="1772817"/>
            <a:ext cx="8291264" cy="4320480"/>
          </a:xfrm>
        </p:spPr>
        <p:txBody>
          <a:bodyPr>
            <a:noAutofit/>
          </a:bodyPr>
          <a:lstStyle/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Lidská práce je jedním ze základních kapitálů každé společnosti, ve veřejné správě zvláště, ve většině orgánů veřejné správy je kapitálem jediným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Zaměstnanci vyjma úředníků běžným postupem dle ZP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Zastupitelé volbou, starosta a místostarostové volbou z řad zvolených zastupitelů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Údaje, které uvádím do výzvy nebo oznámení – musí být známé (platová třída, pracovní náplň, pracoviště)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Dokumenty ODK - Ministerstvo vnitra České republiky</a:t>
            </a:r>
            <a:endParaRPr lang="cs-CZ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cs-CZ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811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147248" cy="835498"/>
          </a:xfrm>
        </p:spPr>
        <p:txBody>
          <a:bodyPr>
            <a:noAutofit/>
          </a:bodyPr>
          <a:lstStyle/>
          <a:p>
            <a:pPr algn="r"/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Kapitola 2 – </a:t>
            </a:r>
            <a:b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Výběr vhodného zaměstnance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3950" y="1916833"/>
            <a:ext cx="8291264" cy="41764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b="1" cap="none" dirty="0">
                <a:latin typeface="Calibri" panose="020F0502020204030204" pitchFamily="34" charset="0"/>
                <a:cs typeface="Calibri" panose="020F0502020204030204" pitchFamily="34" charset="0"/>
              </a:rPr>
              <a:t>Úředníci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Veřejná výzva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Výběrové řízení</a:t>
            </a:r>
          </a:p>
          <a:p>
            <a:pPr marL="0" indent="0" algn="just">
              <a:buNone/>
            </a:pPr>
            <a:r>
              <a:rPr lang="cs-CZ" b="1" cap="none" dirty="0">
                <a:latin typeface="Calibri" panose="020F0502020204030204" pitchFamily="34" charset="0"/>
                <a:cs typeface="Calibri" panose="020F0502020204030204" pitchFamily="34" charset="0"/>
              </a:rPr>
              <a:t>Výběrové řízení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Při jmenování do funkce vedoucího úřadu a vedoucího úředníka,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Při vzniku pracovního poměru </a:t>
            </a:r>
            <a:r>
              <a:rPr lang="cs-CZ" b="1" cap="none" dirty="0">
                <a:latin typeface="Calibri" panose="020F0502020204030204" pitchFamily="34" charset="0"/>
                <a:cs typeface="Calibri" panose="020F0502020204030204" pitchFamily="34" charset="0"/>
              </a:rPr>
              <a:t>na dobu neurčitou </a:t>
            </a:r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úředníka zařazeného v krajském úřadě, v Magistrátu hlavního města Prahy, v obecním úřadě obce s rozšířenou působností, v pověřeném obecním úřadě, v městských částech a městský obvodech</a:t>
            </a:r>
          </a:p>
        </p:txBody>
      </p:sp>
    </p:spTree>
    <p:extLst>
      <p:ext uri="{BB962C8B-B14F-4D97-AF65-F5344CB8AC3E}">
        <p14:creationId xmlns:p14="http://schemas.microsoft.com/office/powerpoint/2010/main" val="697669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001470" cy="835498"/>
          </a:xfrm>
        </p:spPr>
        <p:txBody>
          <a:bodyPr>
            <a:noAutofit/>
          </a:bodyPr>
          <a:lstStyle/>
          <a:p>
            <a:pPr algn="r"/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Kapitola 2 – </a:t>
            </a:r>
            <a:b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Výběr vhodného zaměstnance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331" y="2060848"/>
            <a:ext cx="7773339" cy="3744416"/>
          </a:xfrm>
        </p:spPr>
        <p:txBody>
          <a:bodyPr>
            <a:noAutofit/>
          </a:bodyPr>
          <a:lstStyle/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Výběrová komise - složení – </a:t>
            </a:r>
            <a:r>
              <a:rPr lang="cs-CZ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. § 8 odst. 1 zákona o úřednících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Pohovor – na co se ptát a na co se určitě neptat, testování obecného rozhledu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Hodnoticí kritéria a jejich váha – návaznost na zveřejněné požadavky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Komise předloží výsledek osobě oprávněné k rozhodnutí – komise nerozhoduje, ale doporučuje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Může si oprávněná osoba vybrat kohokoli?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Informace pro uchazeče o zaměstnání</a:t>
            </a:r>
            <a:endParaRPr lang="cs-CZ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683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082290"/>
          </a:xfrm>
        </p:spPr>
        <p:txBody>
          <a:bodyPr>
            <a:normAutofit/>
          </a:bodyPr>
          <a:lstStyle/>
          <a:p>
            <a:pPr algn="r"/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Kapitola 3 – </a:t>
            </a:r>
            <a:b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Průběh pracovního poměru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330" y="1844824"/>
            <a:ext cx="7773339" cy="43946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cap="none" dirty="0">
                <a:latin typeface="Calibri" panose="020F0502020204030204" pitchFamily="34" charset="0"/>
                <a:cs typeface="Calibri" panose="020F0502020204030204" pitchFamily="34" charset="0"/>
              </a:rPr>
              <a:t>Prvky vztahu</a:t>
            </a:r>
          </a:p>
          <a:p>
            <a:pPr lvl="0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Subjekt (subjekty)</a:t>
            </a:r>
          </a:p>
          <a:p>
            <a:pPr lvl="0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Objekt</a:t>
            </a:r>
          </a:p>
          <a:p>
            <a:pPr lvl="0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Obsah</a:t>
            </a:r>
          </a:p>
          <a:p>
            <a:pPr marL="0" indent="0">
              <a:buNone/>
            </a:pPr>
            <a:r>
              <a:rPr lang="cs-CZ" b="1" cap="none" dirty="0">
                <a:latin typeface="Calibri" panose="020F0502020204030204" pitchFamily="34" charset="0"/>
                <a:cs typeface="Calibri" panose="020F0502020204030204" pitchFamily="34" charset="0"/>
              </a:rPr>
              <a:t>Tyto vztahy vznikají, mění se a zanikají</a:t>
            </a:r>
          </a:p>
          <a:p>
            <a:pPr lvl="0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Z vůle jedné strany</a:t>
            </a:r>
          </a:p>
          <a:p>
            <a:pPr lvl="0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Z vůle stran obou</a:t>
            </a:r>
          </a:p>
          <a:p>
            <a:pPr lvl="0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Nezávisle na projevu vůle</a:t>
            </a:r>
          </a:p>
        </p:txBody>
      </p:sp>
    </p:spTree>
    <p:extLst>
      <p:ext uri="{BB962C8B-B14F-4D97-AF65-F5344CB8AC3E}">
        <p14:creationId xmlns:p14="http://schemas.microsoft.com/office/powerpoint/2010/main" val="3212826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938274"/>
          </a:xfrm>
        </p:spPr>
        <p:txBody>
          <a:bodyPr>
            <a:normAutofit fontScale="90000"/>
          </a:bodyPr>
          <a:lstStyle/>
          <a:p>
            <a:pPr algn="r"/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Kapitola 3 – </a:t>
            </a:r>
            <a:b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Průběh pracovního poměru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28800"/>
            <a:ext cx="7773339" cy="4464496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sz="62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Vznik pracovněprávního vztahu</a:t>
            </a:r>
          </a:p>
          <a:p>
            <a:r>
              <a:rPr lang="cs-CZ" sz="6200" cap="none" dirty="0">
                <a:latin typeface="Calibri" panose="020F0502020204030204" pitchFamily="34" charset="0"/>
                <a:cs typeface="Calibri" panose="020F0502020204030204" pitchFamily="34" charset="0"/>
              </a:rPr>
              <a:t>Pracovní smlouva, jmenovací </a:t>
            </a:r>
            <a:r>
              <a:rPr lang="cs-CZ" sz="62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dektret</a:t>
            </a:r>
            <a:endParaRPr lang="cs-CZ" sz="62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62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6200" cap="none" dirty="0">
                <a:latin typeface="Calibri" panose="020F0502020204030204" pitchFamily="34" charset="0"/>
                <a:cs typeface="Calibri" panose="020F0502020204030204" pitchFamily="34" charset="0"/>
              </a:rPr>
              <a:t>Zákonné obsahové náležitosti = </a:t>
            </a:r>
            <a:r>
              <a:rPr lang="cs-CZ" sz="62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esentialia</a:t>
            </a:r>
            <a:r>
              <a:rPr lang="cs-CZ" sz="6200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62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negotii</a:t>
            </a:r>
            <a:endParaRPr lang="cs-CZ" sz="62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cs-CZ" sz="6200" cap="none" dirty="0">
                <a:latin typeface="Calibri" panose="020F0502020204030204" pitchFamily="34" charset="0"/>
                <a:cs typeface="Calibri" panose="020F0502020204030204" pitchFamily="34" charset="0"/>
              </a:rPr>
              <a:t>Druh práce</a:t>
            </a:r>
          </a:p>
          <a:p>
            <a:pPr lvl="0"/>
            <a:r>
              <a:rPr lang="cs-CZ" sz="6200" cap="none" dirty="0">
                <a:latin typeface="Calibri" panose="020F0502020204030204" pitchFamily="34" charset="0"/>
                <a:cs typeface="Calibri" panose="020F0502020204030204" pitchFamily="34" charset="0"/>
              </a:rPr>
              <a:t>Místo výkonu práce</a:t>
            </a:r>
          </a:p>
          <a:p>
            <a:pPr lvl="0"/>
            <a:r>
              <a:rPr lang="cs-CZ" sz="6200" cap="none" dirty="0">
                <a:latin typeface="Calibri" panose="020F0502020204030204" pitchFamily="34" charset="0"/>
                <a:cs typeface="Calibri" panose="020F0502020204030204" pitchFamily="34" charset="0"/>
              </a:rPr>
              <a:t>Datum nástupu do práce.</a:t>
            </a:r>
          </a:p>
          <a:p>
            <a:pPr marL="0" indent="0" algn="ctr">
              <a:buNone/>
            </a:pPr>
            <a:endParaRPr lang="cs-CZ" sz="62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sz="6200" cap="none" dirty="0">
                <a:latin typeface="Calibri" panose="020F0502020204030204" pitchFamily="34" charset="0"/>
                <a:cs typeface="Calibri" panose="020F0502020204030204" pitchFamily="34" charset="0"/>
              </a:rPr>
              <a:t>Odlišení jednostranných a dvoustranných  právních jednání!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874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082290"/>
          </a:xfrm>
        </p:spPr>
        <p:txBody>
          <a:bodyPr>
            <a:normAutofit/>
          </a:bodyPr>
          <a:lstStyle/>
          <a:p>
            <a:pPr algn="r"/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Kapitola 3 – </a:t>
            </a:r>
            <a:b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Průběh pracovního poměru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331" y="1700810"/>
            <a:ext cx="8135141" cy="409039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cs-CZ" sz="64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Doba trvání pracovněprávního vztahu</a:t>
            </a:r>
          </a:p>
          <a:p>
            <a:pPr algn="just"/>
            <a:r>
              <a:rPr lang="cs-CZ" sz="6400" cap="none" dirty="0">
                <a:latin typeface="Calibri" panose="020F0502020204030204" pitchFamily="34" charset="0"/>
                <a:cs typeface="Calibri" panose="020F0502020204030204" pitchFamily="34" charset="0"/>
              </a:rPr>
              <a:t>Neurčitá</a:t>
            </a:r>
          </a:p>
          <a:p>
            <a:pPr algn="just"/>
            <a:r>
              <a:rPr lang="cs-CZ" sz="6400" cap="none" dirty="0">
                <a:latin typeface="Calibri" panose="020F0502020204030204" pitchFamily="34" charset="0"/>
                <a:cs typeface="Calibri" panose="020F0502020204030204" pitchFamily="34" charset="0"/>
              </a:rPr>
              <a:t>Určitá</a:t>
            </a:r>
          </a:p>
          <a:p>
            <a:pPr marL="0" indent="0" algn="just">
              <a:buNone/>
            </a:pPr>
            <a:r>
              <a:rPr lang="cs-CZ" sz="6400" cap="none" dirty="0">
                <a:latin typeface="Calibri" panose="020F0502020204030204" pitchFamily="34" charset="0"/>
                <a:cs typeface="Calibri" panose="020F0502020204030204" pitchFamily="34" charset="0"/>
              </a:rPr>
              <a:t>Úředník primárně doba neurčitá (</a:t>
            </a:r>
            <a:r>
              <a:rPr lang="cs-CZ" sz="64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sz="6400" cap="none" dirty="0">
                <a:latin typeface="Calibri" panose="020F0502020204030204" pitchFamily="34" charset="0"/>
                <a:cs typeface="Calibri" panose="020F0502020204030204" pitchFamily="34" charset="0"/>
              </a:rPr>
              <a:t>. § 10 zákona o úřednících). </a:t>
            </a:r>
          </a:p>
          <a:p>
            <a:pPr marL="0" indent="0" algn="just">
              <a:buNone/>
            </a:pPr>
            <a:r>
              <a:rPr lang="cs-CZ" sz="64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Určitá doba</a:t>
            </a:r>
          </a:p>
          <a:p>
            <a:pPr algn="just"/>
            <a:r>
              <a:rPr lang="cs-CZ" sz="6400" cap="none" dirty="0">
                <a:latin typeface="Calibri" panose="020F0502020204030204" pitchFamily="34" charset="0"/>
                <a:cs typeface="Calibri" panose="020F0502020204030204" pitchFamily="34" charset="0"/>
              </a:rPr>
              <a:t>zajištění časově omezené správní činnosti </a:t>
            </a:r>
          </a:p>
          <a:p>
            <a:pPr algn="just"/>
            <a:r>
              <a:rPr lang="cs-CZ" sz="6400" cap="none" dirty="0">
                <a:latin typeface="Calibri" panose="020F0502020204030204" pitchFamily="34" charset="0"/>
                <a:cs typeface="Calibri" panose="020F0502020204030204" pitchFamily="34" charset="0"/>
              </a:rPr>
              <a:t>nahrazení dočasně nepřítomného úředníka, zejména v případě jeho mateřské nebo rodičovské dovolené, pracovní neschopnosti, u níž lze na základě lékařského posudku předpokládat, že bude delší než 3 měsíce, výkonu civilní nebo vojenské služby nebo výkonu veřejné funkce, lze uzavřít pracovní poměr na dobu určitou.</a:t>
            </a:r>
          </a:p>
          <a:p>
            <a:pPr marL="0" indent="0" algn="just">
              <a:buNone/>
            </a:pPr>
            <a:r>
              <a:rPr lang="cs-CZ" sz="6400" cap="none" dirty="0">
                <a:latin typeface="Calibri" panose="020F0502020204030204" pitchFamily="34" charset="0"/>
                <a:cs typeface="Calibri" panose="020F0502020204030204" pitchFamily="34" charset="0"/>
              </a:rPr>
              <a:t>Důvod musí být uveden v PS, jinak se má za to, že se jedná o pracovní poměr na dobu neurčitou.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757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938274"/>
          </a:xfrm>
        </p:spPr>
        <p:txBody>
          <a:bodyPr>
            <a:normAutofit/>
          </a:bodyPr>
          <a:lstStyle/>
          <a:p>
            <a:pPr algn="r"/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Kapitola 3 – </a:t>
            </a:r>
            <a:b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Průběh pracovního poměru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332" y="1700808"/>
            <a:ext cx="7773339" cy="41044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cap="none" dirty="0">
                <a:latin typeface="Calibri" panose="020F0502020204030204" pitchFamily="34" charset="0"/>
                <a:cs typeface="Calibri" panose="020F0502020204030204" pitchFamily="34" charset="0"/>
              </a:rPr>
              <a:t>Hodnocení zaměstnance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Úzká souvislost s přiznáním osobního příplatku a odměny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Formální x neformální hodnocení 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Neformální hodnocení – není jen kritika, zpětná vazba má převažovat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Formální – předem stanovený postup nejlépe v interní směrnici, včetně stanovení důsledků, které plynou z výsledků hodnocení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Hodnocení není, když vedoucí úředník vyplní formulář, pošle ho úředníkovi mailem a pak se založí</a:t>
            </a:r>
          </a:p>
        </p:txBody>
      </p:sp>
    </p:spTree>
    <p:extLst>
      <p:ext uri="{BB962C8B-B14F-4D97-AF65-F5344CB8AC3E}">
        <p14:creationId xmlns:p14="http://schemas.microsoft.com/office/powerpoint/2010/main" val="17145542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010282"/>
          </a:xfrm>
        </p:spPr>
        <p:txBody>
          <a:bodyPr>
            <a:normAutofit/>
          </a:bodyPr>
          <a:lstStyle/>
          <a:p>
            <a:pPr algn="r"/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Kapitola 3 – </a:t>
            </a:r>
            <a:b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Průběh pracovního poměru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3244" y="1988840"/>
            <a:ext cx="7773339" cy="42506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cap="none" dirty="0">
                <a:latin typeface="Calibri" panose="020F0502020204030204" pitchFamily="34" charset="0"/>
                <a:cs typeface="Calibri" panose="020F0502020204030204" pitchFamily="34" charset="0"/>
              </a:rPr>
              <a:t>Plat</a:t>
            </a:r>
          </a:p>
          <a:p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Vyplácí se plat dle </a:t>
            </a:r>
            <a:r>
              <a:rPr lang="cs-CZ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. § 109 odst. 3 písm. b) ZP (ne mzda)</a:t>
            </a:r>
          </a:p>
          <a:p>
            <a:pPr marL="0" indent="0">
              <a:buNone/>
            </a:pPr>
            <a:r>
              <a:rPr lang="cs-CZ" b="1" cap="none" dirty="0">
                <a:latin typeface="Calibri" panose="020F0502020204030204" pitchFamily="34" charset="0"/>
                <a:cs typeface="Calibri" panose="020F0502020204030204" pitchFamily="34" charset="0"/>
              </a:rPr>
              <a:t>Složky platu</a:t>
            </a:r>
          </a:p>
          <a:p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Platový tarif – </a:t>
            </a:r>
            <a:r>
              <a:rPr lang="cs-CZ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. § 4-6 nařízení</a:t>
            </a:r>
          </a:p>
          <a:p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Osobní příplatek – </a:t>
            </a:r>
            <a:r>
              <a:rPr lang="cs-CZ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. § 131 ZP</a:t>
            </a:r>
          </a:p>
          <a:p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Příplatek za vedení – </a:t>
            </a:r>
            <a:r>
              <a:rPr lang="cs-CZ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. § 124 ZP</a:t>
            </a:r>
          </a:p>
          <a:p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Zvláštní příplatek – </a:t>
            </a:r>
            <a:r>
              <a:rPr lang="cs-CZ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. § 8 nařízení</a:t>
            </a:r>
          </a:p>
          <a:p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Příplatek ve ztíženém pracovním prostředí – </a:t>
            </a:r>
            <a:r>
              <a:rPr lang="cs-CZ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. § 7 nařízení</a:t>
            </a:r>
          </a:p>
        </p:txBody>
      </p:sp>
    </p:spTree>
    <p:extLst>
      <p:ext uri="{BB962C8B-B14F-4D97-AF65-F5344CB8AC3E}">
        <p14:creationId xmlns:p14="http://schemas.microsoft.com/office/powerpoint/2010/main" val="18389783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010282"/>
          </a:xfrm>
        </p:spPr>
        <p:txBody>
          <a:bodyPr>
            <a:normAutofit/>
          </a:bodyPr>
          <a:lstStyle/>
          <a:p>
            <a:pPr algn="r"/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Kapitola 3 – </a:t>
            </a:r>
            <a:b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Průběh pracovního poměru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331" y="1628802"/>
            <a:ext cx="7773339" cy="416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9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Osobní příplatek zaměstnanci</a:t>
            </a:r>
          </a:p>
          <a:p>
            <a:pPr algn="just"/>
            <a:r>
              <a:rPr lang="cs-CZ" sz="1900" cap="none" dirty="0">
                <a:latin typeface="Calibri" panose="020F0502020204030204" pitchFamily="34" charset="0"/>
                <a:cs typeface="Calibri" panose="020F0502020204030204" pitchFamily="34" charset="0"/>
              </a:rPr>
              <a:t>který dlouhodobě dosahuje velmi dobrých pracovních výsledků nebo plní větší rozsah pracovních úkolů než ostatní zaměstnanci, může zaměstnavatel poskytovat osobní příplatek až do výše 50 % platového tarifu nejvyššího platového stupně v platové třídě, do které je zaměstnanec zařazen.</a:t>
            </a:r>
          </a:p>
          <a:p>
            <a:pPr algn="just"/>
            <a:r>
              <a:rPr lang="cs-CZ" sz="1900" cap="none" dirty="0">
                <a:latin typeface="Calibri" panose="020F0502020204030204" pitchFamily="34" charset="0"/>
                <a:cs typeface="Calibri" panose="020F0502020204030204" pitchFamily="34" charset="0"/>
              </a:rPr>
              <a:t>který je vynikajícím, všeobecně uznávaným odborníkem a vykonává práce zařazené do desáté až šestnácté platové třídy, může zaměstnavatel poskytovat osobní příplatek až do výše 100 % platového tarifu nejvyššího platového stupně v platové třídě, do které je zaměstnanec zařazen.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08341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722250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          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Kapitola 1 – Právní rámec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331" y="1484784"/>
            <a:ext cx="7773339" cy="475469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sz="26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Ústavní pořádek ČR</a:t>
            </a:r>
          </a:p>
          <a:p>
            <a:pPr algn="just"/>
            <a:r>
              <a:rPr lang="cs-CZ" sz="2600" cap="none" dirty="0">
                <a:latin typeface="Calibri" panose="020F0502020204030204" pitchFamily="34" charset="0"/>
                <a:cs typeface="Calibri" panose="020F0502020204030204" pitchFamily="34" charset="0"/>
              </a:rPr>
              <a:t>Ústavní zákon č. 1/1993 Sb., Ústava České republiky (dále jen Ústava)</a:t>
            </a:r>
          </a:p>
          <a:p>
            <a:pPr algn="just"/>
            <a:r>
              <a:rPr lang="cs-CZ" sz="2600" cap="none" dirty="0">
                <a:latin typeface="Calibri" panose="020F0502020204030204" pitchFamily="34" charset="0"/>
                <a:cs typeface="Calibri" panose="020F0502020204030204" pitchFamily="34" charset="0"/>
              </a:rPr>
              <a:t>Usnesení ČNR č. 2/1993 </a:t>
            </a:r>
            <a:r>
              <a:rPr lang="cs-CZ" sz="2600" cap="none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Sb</a:t>
            </a:r>
            <a:r>
              <a:rPr lang="cs-CZ" sz="2600" cap="none" dirty="0">
                <a:latin typeface="Calibri" panose="020F0502020204030204" pitchFamily="34" charset="0"/>
                <a:cs typeface="Calibri" panose="020F0502020204030204" pitchFamily="34" charset="0"/>
              </a:rPr>
              <a:t>., o vyhlášení Listiny základních práv a svobod jako součásti ústavního pořádku (dále jen LZPS)</a:t>
            </a:r>
          </a:p>
          <a:p>
            <a:pPr marL="0" indent="0" algn="just">
              <a:buNone/>
            </a:pPr>
            <a:r>
              <a:rPr lang="cs-CZ" sz="26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Zákoník práce</a:t>
            </a:r>
          </a:p>
          <a:p>
            <a:pPr algn="just"/>
            <a:r>
              <a:rPr lang="cs-CZ" sz="2600" cap="none" dirty="0">
                <a:latin typeface="Calibri" panose="020F0502020204030204" pitchFamily="34" charset="0"/>
                <a:cs typeface="Calibri" panose="020F0502020204030204" pitchFamily="34" charset="0"/>
              </a:rPr>
              <a:t>Zákon č. 65/1965 Sb., Zákoník práce (neplatný)</a:t>
            </a:r>
          </a:p>
          <a:p>
            <a:pPr algn="just"/>
            <a:r>
              <a:rPr lang="cs-CZ" sz="2600" cap="none" dirty="0">
                <a:latin typeface="Calibri" panose="020F0502020204030204" pitchFamily="34" charset="0"/>
                <a:cs typeface="Calibri" panose="020F0502020204030204" pitchFamily="34" charset="0"/>
              </a:rPr>
              <a:t>Zákon č. 262/2006 Sb., zákoník práce (dále jen ZP)</a:t>
            </a:r>
          </a:p>
          <a:p>
            <a:pPr marL="0" indent="0" algn="just">
              <a:buNone/>
            </a:pPr>
            <a:r>
              <a:rPr lang="cs-CZ" sz="26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Občanský zákoník</a:t>
            </a:r>
          </a:p>
          <a:p>
            <a:pPr algn="just"/>
            <a:r>
              <a:rPr lang="cs-CZ" sz="2600" cap="none" dirty="0">
                <a:latin typeface="Calibri" panose="020F0502020204030204" pitchFamily="34" charset="0"/>
                <a:cs typeface="Calibri" panose="020F0502020204030204" pitchFamily="34" charset="0"/>
              </a:rPr>
              <a:t>Zákon č. 40/1964 Sb., občanský zákoník (neplatný) </a:t>
            </a:r>
          </a:p>
          <a:p>
            <a:pPr algn="just"/>
            <a:r>
              <a:rPr lang="cs-CZ" sz="2600" cap="none" dirty="0">
                <a:latin typeface="Calibri" panose="020F0502020204030204" pitchFamily="34" charset="0"/>
                <a:cs typeface="Calibri" panose="020F0502020204030204" pitchFamily="34" charset="0"/>
              </a:rPr>
              <a:t>Zákon č. 89/2012 Sb., občanský zákoník (dále jen NOZ)</a:t>
            </a:r>
          </a:p>
          <a:p>
            <a:pPr marL="0" indent="0" algn="just">
              <a:buNone/>
            </a:pPr>
            <a:r>
              <a:rPr 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Aktuálně vztah subsidiarity ZP a NOZ (viz nález ÚS č. </a:t>
            </a:r>
            <a:r>
              <a:rPr lang="cs-CZ" sz="28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Pl</a:t>
            </a:r>
            <a:r>
              <a:rPr lang="cs-CZ" sz="2800" cap="none" dirty="0">
                <a:latin typeface="Calibri" panose="020F0502020204030204" pitchFamily="34" charset="0"/>
                <a:cs typeface="Calibri" panose="020F0502020204030204" pitchFamily="34" charset="0"/>
              </a:rPr>
              <a:t>. ÚS 83/06 ze dne 12.03.2008). Dříve princip delegace.</a:t>
            </a:r>
          </a:p>
          <a:p>
            <a:pPr algn="just"/>
            <a:endParaRPr lang="cs-CZ" sz="26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69783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938274"/>
          </a:xfrm>
        </p:spPr>
        <p:txBody>
          <a:bodyPr>
            <a:normAutofit/>
          </a:bodyPr>
          <a:lstStyle/>
          <a:p>
            <a:pPr algn="r"/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Kapitola 3 – </a:t>
            </a:r>
            <a:b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Průběh pracovního poměru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331" y="1700808"/>
            <a:ext cx="7773339" cy="40903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Příplatek za vedení</a:t>
            </a:r>
          </a:p>
          <a:p>
            <a:pPr algn="just"/>
            <a:r>
              <a:rPr lang="cs-CZ" sz="1800" cap="none" dirty="0">
                <a:latin typeface="Calibri" panose="020F0502020204030204" pitchFamily="34" charset="0"/>
                <a:cs typeface="Calibri" panose="020F0502020204030204" pitchFamily="34" charset="0"/>
              </a:rPr>
              <a:t>Vedoucímu zaměstnanci podle stupně řízení a náročnosti řídící práce.</a:t>
            </a:r>
          </a:p>
          <a:p>
            <a:pPr algn="just"/>
            <a:r>
              <a:rPr lang="cs-CZ" sz="1800" cap="none" dirty="0">
                <a:latin typeface="Calibri" panose="020F0502020204030204" pitchFamily="34" charset="0"/>
                <a:cs typeface="Calibri" panose="020F0502020204030204" pitchFamily="34" charset="0"/>
              </a:rPr>
              <a:t>Ale také zástupci vedoucího zaměstnance, který trvale zastupuje vedoucího zaměstnance v plném rozsahu jeho řídící činnosti, je-li toto zastupování u zaměstnavatele upraveno zvláštním právním předpisem nebo organizačním předpisem, a to v rámci rozpětí příplatku za vedení stanoveného pro nejbližší nižší stupeň řízení, než přísluší zastupovanému vedoucímu zaměstnanci a zaměstnanci, který zastupuje vedoucího zaměstnance na vyšším stupni řízení v plném rozsahu jeho řídící činnosti po dobu delší než 4 týdny a zastupování není součástí jeho povinností vyplývajících z pracovní smlouvy, a to od prvého dne zastupování. Příplatek přísluší za stejných podmínek stanovených pro zastupovaného vedoucího zaměstnance</a:t>
            </a:r>
            <a:r>
              <a:rPr lang="cs-CZ" sz="16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96355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226306"/>
          </a:xfrm>
        </p:spPr>
        <p:txBody>
          <a:bodyPr>
            <a:normAutofit/>
          </a:bodyPr>
          <a:lstStyle/>
          <a:p>
            <a:pPr algn="r"/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Kapitola 3 – </a:t>
            </a:r>
            <a:b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Průběh pracovního poměru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330" y="1844826"/>
            <a:ext cx="7773339" cy="392816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b="1" cap="none" dirty="0">
                <a:latin typeface="Calibri" panose="020F0502020204030204" pitchFamily="34" charset="0"/>
                <a:cs typeface="Calibri" panose="020F0502020204030204" pitchFamily="34" charset="0"/>
              </a:rPr>
              <a:t>Vzdělávání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Plán vzdělávání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Vstupní vzdělávání úředníka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Průběžné vzdělávání úředníka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Zkouška zvláštní odborné způsobilosti</a:t>
            </a:r>
          </a:p>
          <a:p>
            <a:pPr marL="0" indent="0" algn="just">
              <a:buNone/>
            </a:pPr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Vzdělávání úředníka není jen v oblasti jeho odbornosti, ale i rozvoj osobnosti v tzv. měkkých technikách (soft </a:t>
            </a:r>
            <a:r>
              <a:rPr lang="cs-CZ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skills</a:t>
            </a:r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0" indent="0" algn="just">
              <a:buNone/>
            </a:pPr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Jazykové vzdělávání – </a:t>
            </a:r>
            <a:r>
              <a:rPr lang="cs-CZ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. § 20 odst. 1 zákona o úřednících.</a:t>
            </a:r>
          </a:p>
        </p:txBody>
      </p:sp>
    </p:spTree>
    <p:extLst>
      <p:ext uri="{BB962C8B-B14F-4D97-AF65-F5344CB8AC3E}">
        <p14:creationId xmlns:p14="http://schemas.microsoft.com/office/powerpoint/2010/main" val="35868431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404665"/>
            <a:ext cx="7773338" cy="1368152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           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Kapitola 3 –</a:t>
            </a:r>
            <a:b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Průběh pracovního poměru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331" y="1772818"/>
            <a:ext cx="7773339" cy="460851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Plán vzdělávání – </a:t>
            </a:r>
            <a:r>
              <a:rPr lang="cs-CZ" sz="18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sz="18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. § 17 odst. 4 a 5 zákona o úřednících:</a:t>
            </a:r>
          </a:p>
          <a:p>
            <a:pPr algn="just"/>
            <a:r>
              <a:rPr lang="cs-CZ" sz="1800" cap="none" dirty="0">
                <a:latin typeface="Calibri" panose="020F0502020204030204" pitchFamily="34" charset="0"/>
                <a:cs typeface="Calibri" panose="020F0502020204030204" pitchFamily="34" charset="0"/>
              </a:rPr>
              <a:t>Územní samosprávný celek je povinen úředníkovi zajistit prohlubování kvalifikace podle tohoto zákona; postupuje při tom podle plánu vzdělávání podle odstavce</a:t>
            </a:r>
          </a:p>
          <a:p>
            <a:pPr algn="just"/>
            <a:r>
              <a:rPr lang="cs-CZ" sz="1800" cap="none" dirty="0">
                <a:latin typeface="Calibri" panose="020F0502020204030204" pitchFamily="34" charset="0"/>
                <a:cs typeface="Calibri" panose="020F0502020204030204" pitchFamily="34" charset="0"/>
              </a:rPr>
              <a:t>Plán vzdělávání obsahuje časový rozvrh prohlubování kvalifikace úředníka v rozsahu nejméně 18 pracovních dnů po dobu následujících 3 let. Územní samosprávný celek je povinen vypracovat plán vzdělávání do 1 roku od vzniku pracovního poměru úředníka, nejméně jedenkrát za 3 roky plnění tohoto plánu hodnotit a podle výsledků hodnocení provést jeho aktualizaci</a:t>
            </a:r>
          </a:p>
          <a:p>
            <a:pPr marL="0" indent="0" algn="just">
              <a:buNone/>
            </a:pPr>
            <a:r>
              <a:rPr lang="cs-CZ" sz="1800" cap="none" dirty="0">
                <a:latin typeface="Calibri" panose="020F0502020204030204" pitchFamily="34" charset="0"/>
                <a:cs typeface="Calibri" panose="020F0502020204030204" pitchFamily="34" charset="0"/>
              </a:rPr>
              <a:t>Má-li úředník plán vzdělávání a bez zavinění zaměstnavatele ho neplní = porušení povinností vyplývajících z právních předpisů a vztahující se k zaměstnancem vykonávané práci!</a:t>
            </a:r>
          </a:p>
        </p:txBody>
      </p:sp>
    </p:spTree>
    <p:extLst>
      <p:ext uri="{BB962C8B-B14F-4D97-AF65-F5344CB8AC3E}">
        <p14:creationId xmlns:p14="http://schemas.microsoft.com/office/powerpoint/2010/main" val="4095695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7931224" cy="936104"/>
          </a:xfrm>
        </p:spPr>
        <p:txBody>
          <a:bodyPr>
            <a:normAutofit/>
          </a:bodyPr>
          <a:lstStyle/>
          <a:p>
            <a:pPr algn="r"/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Kapitola 3 –</a:t>
            </a:r>
            <a:b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Průběh pracovního poměru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37370B7-C284-483B-A8A1-708566BDC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978" y="1844824"/>
            <a:ext cx="8222478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cap="none" dirty="0">
                <a:latin typeface="Calibri" panose="020F0502020204030204" pitchFamily="34" charset="0"/>
                <a:cs typeface="Calibri" panose="020F0502020204030204" pitchFamily="34" charset="0"/>
              </a:rPr>
              <a:t>Souhlas zaměstnavatele s jinou výdělečnou činností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Úředníci: </a:t>
            </a:r>
            <a:r>
              <a:rPr lang="cs-CZ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. § 16 odst. 4 a 5 zákona o úřednících: jen s předchozím písemným souhlasem, nevztahuje na činnost vědeckou, pedagogickou, publicistickou, literární nebo uměleckou, na činnost znalce nebo tlumočníka pro soud nebo správní úřad, na činnost v poradních orgánech vlády a na správu vlastního majetku.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Zaměstnanci zařazení do obecního úřadu: </a:t>
            </a:r>
            <a:r>
              <a:rPr lang="cs-CZ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. § 303 odst. 4 a 5 ZP: jen s předchozím písemným souhlasem zaměstnavatele, nevztahuje se na činnost vědeckou, pedagogickou, publicistickou, literární nebo uměleckou a na správu vlastního majetku.</a:t>
            </a:r>
          </a:p>
        </p:txBody>
      </p:sp>
    </p:spTree>
    <p:extLst>
      <p:ext uri="{BB962C8B-B14F-4D97-AF65-F5344CB8AC3E}">
        <p14:creationId xmlns:p14="http://schemas.microsoft.com/office/powerpoint/2010/main" val="1793924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154298"/>
          </a:xfrm>
        </p:spPr>
        <p:txBody>
          <a:bodyPr>
            <a:normAutofit/>
          </a:bodyPr>
          <a:lstStyle/>
          <a:p>
            <a:pPr algn="r"/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Kapitola 3 – </a:t>
            </a:r>
            <a:b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Průběh pracovního poměru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772817"/>
            <a:ext cx="8064896" cy="49678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Další povinnosti úředníka (</a:t>
            </a:r>
            <a:r>
              <a:rPr lang="cs-CZ" sz="18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sz="18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. § 16 zákon o úřednících) </a:t>
            </a:r>
          </a:p>
          <a:p>
            <a:pPr algn="just"/>
            <a:r>
              <a:rPr lang="cs-CZ" sz="1800" cap="none" dirty="0">
                <a:latin typeface="Calibri" panose="020F0502020204030204" pitchFamily="34" charset="0"/>
                <a:cs typeface="Calibri" panose="020F0502020204030204" pitchFamily="34" charset="0"/>
              </a:rPr>
              <a:t>dodržovat ústavní pořádek České republiky právní předpisy vztahující se k práci jím vykonávané; dodržovat ostatní předpisy vztahující se k práci jím vykonávané, pokud s nimi byl řádně seznámen,</a:t>
            </a:r>
          </a:p>
          <a:p>
            <a:pPr algn="just"/>
            <a:r>
              <a:rPr lang="cs-CZ" sz="1800" cap="none" dirty="0">
                <a:latin typeface="Calibri" panose="020F0502020204030204" pitchFamily="34" charset="0"/>
                <a:cs typeface="Calibri" panose="020F0502020204030204" pitchFamily="34" charset="0"/>
              </a:rPr>
              <a:t>hájit při výkonu správních činností veřejný zájem,</a:t>
            </a:r>
          </a:p>
          <a:p>
            <a:pPr algn="just"/>
            <a:r>
              <a:rPr lang="cs-CZ" sz="1800" cap="none" dirty="0">
                <a:latin typeface="Calibri" panose="020F0502020204030204" pitchFamily="34" charset="0"/>
                <a:cs typeface="Calibri" panose="020F0502020204030204" pitchFamily="34" charset="0"/>
              </a:rPr>
              <a:t>plnit pokyny vedoucích úředníků, nejsou-li v rozporu s právními předpisy</a:t>
            </a:r>
          </a:p>
          <a:p>
            <a:pPr algn="just"/>
            <a:r>
              <a:rPr lang="cs-CZ" sz="1800" cap="none" dirty="0">
                <a:latin typeface="Calibri" panose="020F0502020204030204" pitchFamily="34" charset="0"/>
                <a:cs typeface="Calibri" panose="020F0502020204030204" pitchFamily="34" charset="0"/>
              </a:rPr>
              <a:t>prohlubovat si kvalifikaci v rozsahu stanoveném tímto zákonem,</a:t>
            </a:r>
          </a:p>
          <a:p>
            <a:pPr algn="just"/>
            <a:r>
              <a:rPr lang="cs-CZ" sz="1800" cap="none" dirty="0">
                <a:latin typeface="Calibri" panose="020F0502020204030204" pitchFamily="34" charset="0"/>
                <a:cs typeface="Calibri" panose="020F0502020204030204" pitchFamily="34" charset="0"/>
              </a:rPr>
              <a:t>jednat a rozhodovat nestranně bez ohledu na své přesvědčení a zdržet se při výkonu práce všeho, co by mohlo ohrozit důvěru v nestrannost rozhodování,</a:t>
            </a:r>
          </a:p>
          <a:p>
            <a:pPr algn="just"/>
            <a:r>
              <a:rPr lang="cs-CZ" sz="1800" cap="none" dirty="0">
                <a:latin typeface="Calibri" panose="020F0502020204030204" pitchFamily="34" charset="0"/>
                <a:cs typeface="Calibri" panose="020F0502020204030204" pitchFamily="34" charset="0"/>
              </a:rPr>
              <a:t>zdržet se jednání, jež by závažným způsobem narušilo důvěryhodnost územního samosprávného celku,</a:t>
            </a:r>
          </a:p>
        </p:txBody>
      </p:sp>
    </p:spTree>
    <p:extLst>
      <p:ext uri="{BB962C8B-B14F-4D97-AF65-F5344CB8AC3E}">
        <p14:creationId xmlns:p14="http://schemas.microsoft.com/office/powerpoint/2010/main" val="13021989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926446"/>
          </a:xfrm>
        </p:spPr>
        <p:txBody>
          <a:bodyPr>
            <a:normAutofit/>
          </a:bodyPr>
          <a:lstStyle/>
          <a:p>
            <a:pPr algn="r"/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Kapitola 3 – </a:t>
            </a:r>
            <a:b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Průběh pracovního poměru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188" y="1544964"/>
            <a:ext cx="854329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Další povinnosti úředníka (</a:t>
            </a:r>
            <a:r>
              <a:rPr lang="cs-CZ" sz="1600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sz="16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. § 16 zákon o úřednících) </a:t>
            </a:r>
          </a:p>
          <a:p>
            <a:r>
              <a:rPr lang="cs-CZ" sz="1600" cap="none" dirty="0">
                <a:latin typeface="Calibri" panose="020F0502020204030204" pitchFamily="34" charset="0"/>
                <a:cs typeface="Calibri" panose="020F0502020204030204" pitchFamily="34" charset="0"/>
              </a:rPr>
              <a:t>zdržet se jednání, které by mohlo vést ke střetu veřejného zájmu se zájmy osobními, zejména nezneužívat informací nabytých v souvislosti s výkonem zaměstnání ve prospěch vlastní nebo někoho jiného,</a:t>
            </a:r>
          </a:p>
          <a:p>
            <a:r>
              <a:rPr lang="cs-CZ" sz="1600" cap="none" dirty="0">
                <a:latin typeface="Calibri" panose="020F0502020204030204" pitchFamily="34" charset="0"/>
                <a:cs typeface="Calibri" panose="020F0502020204030204" pitchFamily="34" charset="0"/>
              </a:rPr>
              <a:t>v souvislosti s výkonem zaměstnání nepřijímat dary nebo jiné výhody</a:t>
            </a:r>
          </a:p>
          <a:p>
            <a:r>
              <a:rPr lang="cs-CZ" sz="1600" cap="none" dirty="0">
                <a:latin typeface="Calibri" panose="020F0502020204030204" pitchFamily="34" charset="0"/>
                <a:cs typeface="Calibri" panose="020F0502020204030204" pitchFamily="34" charset="0"/>
              </a:rPr>
              <a:t>v rozsahu stanoveném zvláštními právními předpisy zachovávat mlčenlivost o skutečnostech, které se dozvěděl při výkonu zaměstnání a v souvislosti s ním; </a:t>
            </a:r>
          </a:p>
          <a:p>
            <a:r>
              <a:rPr lang="cs-CZ" sz="1600" cap="none" dirty="0">
                <a:latin typeface="Calibri" panose="020F0502020204030204" pitchFamily="34" charset="0"/>
                <a:cs typeface="Calibri" panose="020F0502020204030204" pitchFamily="34" charset="0"/>
              </a:rPr>
              <a:t>poskytovat informace o činnosti územního samosprávného celku</a:t>
            </a:r>
          </a:p>
          <a:p>
            <a:r>
              <a:rPr lang="cs-CZ" sz="1600" cap="none" dirty="0">
                <a:latin typeface="Calibri" panose="020F0502020204030204" pitchFamily="34" charset="0"/>
                <a:cs typeface="Calibri" panose="020F0502020204030204" pitchFamily="34" charset="0"/>
              </a:rPr>
              <a:t>při ústním nebo písemném jednání s fyzickými nebo právnickými osobami sdělit své jméno, příjmení, úřad, ve kterém je zařazen k výkonu práce, zařazení v útvaru úřadu; </a:t>
            </a:r>
          </a:p>
          <a:p>
            <a:r>
              <a:rPr lang="cs-CZ" sz="1600" cap="none" dirty="0">
                <a:latin typeface="Calibri" panose="020F0502020204030204" pitchFamily="34" charset="0"/>
                <a:cs typeface="Calibri" panose="020F0502020204030204" pitchFamily="34" charset="0"/>
              </a:rPr>
              <a:t>oznámit územnímu samosprávnému celku, že nastaly skutečnosti, které odůvodňují převedení na jinou práci (§ 11) nebo odvolání z funkce (§ 12).</a:t>
            </a:r>
          </a:p>
        </p:txBody>
      </p:sp>
    </p:spTree>
    <p:extLst>
      <p:ext uri="{BB962C8B-B14F-4D97-AF65-F5344CB8AC3E}">
        <p14:creationId xmlns:p14="http://schemas.microsoft.com/office/powerpoint/2010/main" val="9116453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866266"/>
          </a:xfrm>
        </p:spPr>
        <p:txBody>
          <a:bodyPr>
            <a:normAutofit fontScale="90000"/>
          </a:bodyPr>
          <a:lstStyle/>
          <a:p>
            <a:pPr algn="r"/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Kapitola 3 – </a:t>
            </a:r>
            <a:b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Průběh pracovního poměru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331" y="1556792"/>
            <a:ext cx="7773339" cy="468268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sz="23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Odpovědnost za neplnění povinností nenabývá podoby jen náhrady škody</a:t>
            </a:r>
          </a:p>
          <a:p>
            <a:pPr algn="just"/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Význam prevence,</a:t>
            </a:r>
          </a:p>
          <a:p>
            <a:pPr algn="just"/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Informační a </a:t>
            </a:r>
            <a:r>
              <a:rPr lang="cs-CZ" sz="23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zakročovací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 povinnost jako prevence vzniku škod,</a:t>
            </a:r>
          </a:p>
          <a:p>
            <a:pPr algn="just"/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Kontrola dodržování povinností,</a:t>
            </a:r>
          </a:p>
          <a:p>
            <a:pPr algn="just"/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Odpovědnostní vztah je </a:t>
            </a:r>
            <a:r>
              <a:rPr lang="cs-CZ" sz="23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synallagmatický</a:t>
            </a:r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cs-CZ" sz="23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sz="23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Odpovědnost za majetkovou škodu a nemajetkovou újmu</a:t>
            </a:r>
          </a:p>
          <a:p>
            <a:pPr algn="just"/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Zaměstnavatele</a:t>
            </a:r>
          </a:p>
          <a:p>
            <a:pPr algn="just"/>
            <a:r>
              <a:rPr lang="cs-CZ" sz="2300" cap="none" dirty="0">
                <a:latin typeface="Calibri" panose="020F0502020204030204" pitchFamily="34" charset="0"/>
                <a:cs typeface="Calibri" panose="020F0502020204030204" pitchFamily="34" charset="0"/>
              </a:rPr>
              <a:t>Zaměstnance – ochrana slabší strany vztahu, limity pro výši případné náhrady škody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61007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010282"/>
          </a:xfrm>
        </p:spPr>
        <p:txBody>
          <a:bodyPr>
            <a:normAutofit/>
          </a:bodyPr>
          <a:lstStyle/>
          <a:p>
            <a:pPr algn="r"/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Kapitola 4 – </a:t>
            </a:r>
            <a:b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Skončení pracovního poměru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435280" cy="4680519"/>
          </a:xfrm>
        </p:spPr>
        <p:txBody>
          <a:bodyPr>
            <a:noAutofit/>
          </a:bodyPr>
          <a:lstStyle/>
          <a:p>
            <a:pPr marL="0" lvl="1" indent="0" algn="just">
              <a:buNone/>
            </a:pPr>
            <a:r>
              <a:rPr lang="cs-CZ" sz="24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Skončit lze</a:t>
            </a:r>
          </a:p>
          <a:p>
            <a:pPr marL="0" lvl="1" indent="0" algn="just">
              <a:buNone/>
            </a:pPr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Jednostranným právním jednáním</a:t>
            </a:r>
          </a:p>
          <a:p>
            <a:pPr marL="457200" lvl="2" indent="-457200" algn="just"/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Výpověď ze strany zaměstnavatele</a:t>
            </a:r>
          </a:p>
          <a:p>
            <a:pPr marL="457200" lvl="2" indent="-457200" algn="just"/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Výpověď ze strany zaměstnance</a:t>
            </a:r>
          </a:p>
          <a:p>
            <a:pPr marL="0" lvl="1" indent="0" algn="just">
              <a:buNone/>
            </a:pPr>
            <a:endParaRPr lang="cs-CZ" sz="24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0" algn="just">
              <a:buNone/>
            </a:pPr>
            <a:r>
              <a:rPr lang="cs-CZ" sz="24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Dvoustranným právním jednáním</a:t>
            </a:r>
          </a:p>
          <a:p>
            <a:pPr marL="342900" lvl="2" indent="-342900" algn="just"/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Dohoda – dohoda o ukončení pracovního poměru</a:t>
            </a:r>
          </a:p>
          <a:p>
            <a:pPr marL="457200" lvl="2" indent="-457200" algn="just"/>
            <a:endParaRPr lang="cs-CZ" sz="2600" dirty="0"/>
          </a:p>
          <a:p>
            <a:pPr marL="0" lvl="2" indent="0" algn="ctr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720742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938274"/>
          </a:xfrm>
        </p:spPr>
        <p:txBody>
          <a:bodyPr>
            <a:normAutofit/>
          </a:bodyPr>
          <a:lstStyle/>
          <a:p>
            <a:pPr algn="r"/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KAPITOLA 4 -  </a:t>
            </a:r>
            <a:b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Skončení pracovního poměru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331" y="1772816"/>
            <a:ext cx="7773339" cy="46085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b="1" cap="none" dirty="0">
                <a:latin typeface="Calibri" panose="020F0502020204030204" pitchFamily="34" charset="0"/>
                <a:cs typeface="Calibri" panose="020F0502020204030204" pitchFamily="34" charset="0"/>
              </a:rPr>
              <a:t>Jmenované funkce  (</a:t>
            </a:r>
            <a:r>
              <a:rPr lang="cs-CZ" b="1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b="1" cap="none" dirty="0">
                <a:latin typeface="Calibri" panose="020F0502020204030204" pitchFamily="34" charset="0"/>
                <a:cs typeface="Calibri" panose="020F0502020204030204" pitchFamily="34" charset="0"/>
              </a:rPr>
              <a:t>. § 12 zákona o úřednících)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pozbyl-li některý z předpokladů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porušil-li závažným způsobem některou ze svých zákonem stanovených povinností nebo dopustil-li se nejméně dvou méně závažných porušení zákonem stanovených povinností v době posledních 6 měsíců, nebo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neukončil-li vzdělávání vedoucích úředníků ve lhůtě podle § 27 odst. 1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Vedoucí úředník nebo vedoucí úřadu se může této funkce též vzdát.</a:t>
            </a:r>
          </a:p>
          <a:p>
            <a:pPr marL="0" indent="0" algn="just">
              <a:buNone/>
            </a:pPr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Odvoláním z funkce nekončí pracovní poměr!</a:t>
            </a:r>
          </a:p>
        </p:txBody>
      </p:sp>
    </p:spTree>
    <p:extLst>
      <p:ext uri="{BB962C8B-B14F-4D97-AF65-F5344CB8AC3E}">
        <p14:creationId xmlns:p14="http://schemas.microsoft.com/office/powerpoint/2010/main" val="6164091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010282"/>
          </a:xfrm>
        </p:spPr>
        <p:txBody>
          <a:bodyPr>
            <a:normAutofit/>
          </a:bodyPr>
          <a:lstStyle/>
          <a:p>
            <a:pPr algn="r"/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KAPITOLA 4 -  </a:t>
            </a:r>
            <a:b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Skončení pracovního poměru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331" y="1628802"/>
            <a:ext cx="7773339" cy="41624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1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Odstupné a další odstupné</a:t>
            </a:r>
          </a:p>
          <a:p>
            <a:pPr marL="0" indent="0" algn="just">
              <a:buNone/>
            </a:pPr>
            <a:r>
              <a:rPr lang="cs-CZ" sz="2100" cap="none" dirty="0">
                <a:latin typeface="Calibri" panose="020F0502020204030204" pitchFamily="34" charset="0"/>
                <a:cs typeface="Calibri" panose="020F0502020204030204" pitchFamily="34" charset="0"/>
              </a:rPr>
              <a:t>V kombinaci s ukončením PP z důvodu organizačních změn ( § 67 a 68 ZP)</a:t>
            </a:r>
          </a:p>
          <a:p>
            <a:pPr algn="just"/>
            <a:r>
              <a:rPr lang="cs-CZ" sz="2100" cap="none" dirty="0">
                <a:latin typeface="Calibri" panose="020F0502020204030204" pitchFamily="34" charset="0"/>
                <a:cs typeface="Calibri" panose="020F0502020204030204" pitchFamily="34" charset="0"/>
              </a:rPr>
              <a:t>jednonásobek průměrného platu (PP u zaměstnavatele trvá méně než 1 rok)</a:t>
            </a:r>
          </a:p>
          <a:p>
            <a:pPr algn="just"/>
            <a:r>
              <a:rPr lang="cs-CZ" sz="2100" cap="none" dirty="0">
                <a:latin typeface="Calibri" panose="020F0502020204030204" pitchFamily="34" charset="0"/>
                <a:cs typeface="Calibri" panose="020F0502020204030204" pitchFamily="34" charset="0"/>
              </a:rPr>
              <a:t>dvojnásobek (alespoň 1 rok a méně než 2 roky)</a:t>
            </a:r>
          </a:p>
          <a:p>
            <a:pPr algn="just"/>
            <a:r>
              <a:rPr lang="cs-CZ" sz="2100" cap="none" dirty="0">
                <a:latin typeface="Calibri" panose="020F0502020204030204" pitchFamily="34" charset="0"/>
                <a:cs typeface="Calibri" panose="020F0502020204030204" pitchFamily="34" charset="0"/>
              </a:rPr>
              <a:t>trojnásobek (alespoň 2 roky)</a:t>
            </a:r>
          </a:p>
          <a:p>
            <a:pPr marL="0" indent="0" algn="just">
              <a:buNone/>
            </a:pPr>
            <a:r>
              <a:rPr lang="cs-CZ" sz="2100" cap="none" dirty="0">
                <a:latin typeface="Calibri" panose="020F0502020204030204" pitchFamily="34" charset="0"/>
                <a:cs typeface="Calibri" panose="020F0502020204030204" pitchFamily="34" charset="0"/>
              </a:rPr>
              <a:t>Povinnost vrátit odstupné nebo jeho poměrnou část, bude-li zaměstnanec konat u zaměstnavatele další práci.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0166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722250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          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Kapitola 1 – Právní rámec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628800"/>
            <a:ext cx="6707088" cy="45259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Font typeface="Arial" panose="020B0604020202020204" pitchFamily="34" charset="0"/>
              <a:buNone/>
            </a:pPr>
            <a:r>
              <a:rPr lang="cs-CZ" sz="24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Další právní předpisy</a:t>
            </a:r>
          </a:p>
          <a:p>
            <a:pPr algn="just"/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Zákon č. 312/2002 Sb., o úřednících územních samosprávných celků (speciálním zákonem ve vztahu k zákoníku práce – dále jen zákon o úřednících)</a:t>
            </a:r>
          </a:p>
          <a:p>
            <a:pPr algn="just"/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Zákon č. 128/2000 Sb., o obcích (obecní zřízení), ve znění pozdějších předpisů (dále jen zákon o obcích)</a:t>
            </a:r>
          </a:p>
          <a:p>
            <a:pPr algn="just"/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Zákon č. 373/2011 Sb., o specifických zdravotních službách</a:t>
            </a:r>
          </a:p>
          <a:p>
            <a:pPr algn="just"/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Zákon č. 99/2017 Sb., změna zákonů o obcích, krajích a hl. městě Praze, ZP a dalších právních předpisů</a:t>
            </a:r>
          </a:p>
          <a:p>
            <a:pPr algn="just"/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Zákon č. 198/2009 Sb., o rovném zacházení a o právních prostředcích ochrany před diskriminací a o změně některých zákonů (antidiskriminační zákon)</a:t>
            </a:r>
          </a:p>
          <a:p>
            <a:pPr algn="just"/>
            <a:r>
              <a:rPr lang="cs-CZ" sz="2400" cap="none" dirty="0">
                <a:latin typeface="Calibri" panose="020F0502020204030204" pitchFamily="34" charset="0"/>
                <a:cs typeface="Calibri" panose="020F0502020204030204" pitchFamily="34" charset="0"/>
              </a:rPr>
              <a:t>Zákon č. 435/2006 Sb., o zaměstnanosti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4769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1010282"/>
          </a:xfrm>
        </p:spPr>
        <p:txBody>
          <a:bodyPr>
            <a:normAutofit/>
          </a:bodyPr>
          <a:lstStyle/>
          <a:p>
            <a:pPr algn="r"/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KAPITOLA 4 -  </a:t>
            </a:r>
            <a:b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Skončení pracovního poměru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331" y="1916832"/>
            <a:ext cx="7773339" cy="38743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1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Odstupné ze zákona o úřednících (ust. § 13 zákona o </a:t>
            </a:r>
            <a:r>
              <a:rPr lang="pl-PL" sz="2100" b="1" cap="none">
                <a:latin typeface="Calibri" panose="020F0502020204030204" pitchFamily="34" charset="0"/>
                <a:cs typeface="Calibri" panose="020F0502020204030204" pitchFamily="34" charset="0"/>
              </a:rPr>
              <a:t>úřednících)</a:t>
            </a:r>
            <a:endParaRPr lang="pl-PL" sz="21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l-PL" sz="2100" cap="none" dirty="0">
                <a:latin typeface="Calibri" panose="020F0502020204030204" pitchFamily="34" charset="0"/>
                <a:cs typeface="Calibri" panose="020F0502020204030204" pitchFamily="34" charset="0"/>
              </a:rPr>
              <a:t>Úředníkovi, s nímž územní samosprávný celek rozváže pracovní poměr výpovědí z důvodů uvedených v § 52 písm. a) až c) zákoníku práce nebo dohodou z týchž důvodů, vedle odstupného podle § 67 a 68 zákoníku práce náleží další odstupné ve výši a za podmínek stanovených v odstavcích 2 až 4.</a:t>
            </a:r>
          </a:p>
          <a:p>
            <a:r>
              <a:rPr lang="cs-CZ" sz="2100" cap="none" dirty="0">
                <a:latin typeface="Calibri" panose="020F0502020204030204" pitchFamily="34" charset="0"/>
                <a:cs typeface="Calibri" panose="020F0502020204030204" pitchFamily="34" charset="0"/>
              </a:rPr>
              <a:t>Dvojnásobek – nejméně 10 let</a:t>
            </a:r>
          </a:p>
          <a:p>
            <a:r>
              <a:rPr lang="cs-CZ" sz="2100" cap="none" dirty="0">
                <a:latin typeface="Calibri" panose="020F0502020204030204" pitchFamily="34" charset="0"/>
                <a:cs typeface="Calibri" panose="020F0502020204030204" pitchFamily="34" charset="0"/>
              </a:rPr>
              <a:t>Trojnásobek – nejméně 15 let</a:t>
            </a:r>
          </a:p>
          <a:p>
            <a:r>
              <a:rPr lang="cs-CZ" sz="2100" cap="none" dirty="0">
                <a:latin typeface="Calibri" panose="020F0502020204030204" pitchFamily="34" charset="0"/>
                <a:cs typeface="Calibri" panose="020F0502020204030204" pitchFamily="34" charset="0"/>
              </a:rPr>
              <a:t>Čtyřnásobek – nejméně 20 let 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5593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276872"/>
            <a:ext cx="3384376" cy="1904375"/>
          </a:xfrm>
        </p:spPr>
      </p:pic>
      <p:pic>
        <p:nvPicPr>
          <p:cNvPr id="4" name="Picture 2" descr="Z:\Dokumenty\prezentace\podklady\37266754-Copyright-all-rights-reserved-red-stamp-isolated-on-white-background-Stock-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789040"/>
            <a:ext cx="4320480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6303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866266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          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Kapitola 1 – Právní rámec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628800"/>
            <a:ext cx="6707088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Font typeface="Arial" panose="020B0604020202020204" pitchFamily="34" charset="0"/>
              <a:buNone/>
            </a:pPr>
            <a:r>
              <a:rPr lang="cs-CZ" b="1" cap="none" dirty="0">
                <a:latin typeface="Calibri" panose="020F0502020204030204" pitchFamily="34" charset="0"/>
                <a:cs typeface="Calibri" panose="020F0502020204030204" pitchFamily="34" charset="0"/>
              </a:rPr>
              <a:t>Mnoho prováděcích předpisů a předpisů souvisejících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Nařízení vlády č. 222/2010 Sb., o katalogu prací ve veřejných službách a správě (dále jen katalog prací)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Nařízení vlády č. 341/2017 Sb., o platových poměrech zaměstnanců ve veřejných službách a správě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Nařízení vlády č. 318/2017 Sb., stanovení výše odměn členů zastupitelstev ÚSC (nahradilo nařízení vlády </a:t>
            </a:r>
            <a:r>
              <a:rPr lang="cs-CZ" sz="2100" cap="none" dirty="0">
                <a:latin typeface="Calibri" panose="020F0502020204030204" pitchFamily="34" charset="0"/>
                <a:cs typeface="Calibri" panose="020F0502020204030204" pitchFamily="34" charset="0"/>
              </a:rPr>
              <a:t>37/2003</a:t>
            </a:r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 Sb.)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0" algn="just"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cs-CZ" sz="20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Další právní předpisy</a:t>
            </a:r>
          </a:p>
          <a:p>
            <a:pPr marL="342900" lvl="1" indent="-342900" algn="just">
              <a:spcBef>
                <a:spcPts val="1000"/>
              </a:spcBef>
            </a:pPr>
            <a:r>
              <a:rPr lang="cs-CZ" sz="2000" cap="none" dirty="0">
                <a:latin typeface="Calibri" panose="020F0502020204030204" pitchFamily="34" charset="0"/>
                <a:cs typeface="Calibri" panose="020F0502020204030204" pitchFamily="34" charset="0"/>
              </a:rPr>
              <a:t>Celý právní řád, a to nejen vnitrostátní (právo EU, mezinárodní smlouvy) </a:t>
            </a:r>
            <a:r>
              <a:rPr lang="cs-CZ" sz="2000" cap="none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cs-CZ" sz="20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500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722250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          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Kapitola 1 – Právní rámec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D6D723-5949-436C-A3AB-36C6F5869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1" y="1556792"/>
            <a:ext cx="7773339" cy="4234409"/>
          </a:xfrm>
        </p:spPr>
        <p:txBody>
          <a:bodyPr>
            <a:normAutofit lnSpcReduction="10000"/>
          </a:bodyPr>
          <a:lstStyle/>
          <a:p>
            <a:pPr marL="0" indent="0" algn="just">
              <a:buFont typeface="Arial" panose="020B0604020202020204" pitchFamily="34" charset="0"/>
              <a:buNone/>
            </a:pPr>
            <a:r>
              <a:rPr lang="cs-CZ" b="1" cap="none" dirty="0">
                <a:latin typeface="Calibri" panose="020F0502020204030204" pitchFamily="34" charset="0"/>
                <a:cs typeface="Calibri" panose="020F0502020204030204" pitchFamily="34" charset="0"/>
              </a:rPr>
              <a:t>Základní zásady pracovněprávních vztahů  </a:t>
            </a:r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. § 1a ZP)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zvláštní zákonná ochrana postavení zaměstnance,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uspokojivé a bezpečné pracovní podmínky pro </a:t>
            </a:r>
            <a:r>
              <a:rPr lang="cs-CZ" sz="2100" cap="none" dirty="0">
                <a:latin typeface="Calibri" panose="020F0502020204030204" pitchFamily="34" charset="0"/>
                <a:cs typeface="Calibri" panose="020F0502020204030204" pitchFamily="34" charset="0"/>
              </a:rPr>
              <a:t>výkon</a:t>
            </a:r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 práce,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spravedlivé odměňování zaměstnance,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řádný výkon práce zaměstnancem v souladu s oprávněnými zájmy  zaměstnavatele,</a:t>
            </a:r>
          </a:p>
          <a:p>
            <a:pPr algn="just"/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rovné zacházení se zaměstnanci a zákaz jejich diskriminace.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cs-CZ" cap="none" dirty="0">
                <a:latin typeface="Calibri" panose="020F0502020204030204" pitchFamily="34" charset="0"/>
                <a:cs typeface="Calibri" panose="020F0502020204030204" pitchFamily="34" charset="0"/>
              </a:rPr>
              <a:t>(rozvedení práv a svobod z LZPS)</a:t>
            </a:r>
          </a:p>
        </p:txBody>
      </p:sp>
    </p:spTree>
    <p:extLst>
      <p:ext uri="{BB962C8B-B14F-4D97-AF65-F5344CB8AC3E}">
        <p14:creationId xmlns:p14="http://schemas.microsoft.com/office/powerpoint/2010/main" val="3548789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7942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cs-CZ" dirty="0"/>
              <a:t>          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Kapitola 1 – Právní rámec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37370B7-C284-483B-A8A1-708566BDC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512" y="1246460"/>
            <a:ext cx="7773339" cy="4018385"/>
          </a:xfrm>
        </p:spPr>
        <p:txBody>
          <a:bodyPr/>
          <a:lstStyle/>
          <a:p>
            <a:pPr marL="0" indent="0" algn="just">
              <a:buNone/>
            </a:pPr>
            <a:r>
              <a:rPr lang="cs-CZ" sz="16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Veřejná správa jako služba.</a:t>
            </a:r>
          </a:p>
          <a:p>
            <a:pPr marL="0" indent="0" algn="just">
              <a:buNone/>
            </a:pPr>
            <a:r>
              <a:rPr lang="cs-CZ" sz="1600" cap="none" dirty="0">
                <a:latin typeface="Calibri" panose="020F0502020204030204" pitchFamily="34" charset="0"/>
                <a:cs typeface="Calibri" panose="020F0502020204030204" pitchFamily="34" charset="0"/>
              </a:rPr>
              <a:t>Ústava v </a:t>
            </a:r>
            <a:r>
              <a:rPr lang="cs-CZ" sz="16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sz="1600" cap="none" dirty="0">
                <a:latin typeface="Calibri" panose="020F0502020204030204" pitchFamily="34" charset="0"/>
                <a:cs typeface="Calibri" panose="020F0502020204030204" pitchFamily="34" charset="0"/>
              </a:rPr>
              <a:t>. čl. 2 odst. 3:</a:t>
            </a:r>
          </a:p>
          <a:p>
            <a:pPr marL="0" indent="0" algn="just">
              <a:buNone/>
            </a:pPr>
            <a:r>
              <a:rPr lang="cs-CZ" sz="1600" cap="none" dirty="0">
                <a:latin typeface="Calibri" panose="020F0502020204030204" pitchFamily="34" charset="0"/>
                <a:cs typeface="Calibri" panose="020F0502020204030204" pitchFamily="34" charset="0"/>
              </a:rPr>
              <a:t>„Státní moc slouží všem občanům a lze ji uplatňovat jen v případech, v mezích a způsoby, které stanoví zákon.“</a:t>
            </a:r>
          </a:p>
          <a:p>
            <a:endParaRPr lang="cs-CZ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B0A3F415-5D25-4BF7-8656-BAD9E193A9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1744540"/>
              </p:ext>
            </p:extLst>
          </p:nvPr>
        </p:nvGraphicFramePr>
        <p:xfrm>
          <a:off x="652652" y="2943211"/>
          <a:ext cx="7128792" cy="2949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9376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866266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          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Kapitola 1 – Právní rámec</a:t>
            </a:r>
          </a:p>
        </p:txBody>
      </p:sp>
      <p:graphicFrame>
        <p:nvGraphicFramePr>
          <p:cNvPr id="4" name="Zástupný symbol pro obsah 7">
            <a:extLst>
              <a:ext uri="{FF2B5EF4-FFF2-40B4-BE49-F238E27FC236}">
                <a16:creationId xmlns:a16="http://schemas.microsoft.com/office/drawing/2014/main" id="{D8331D1B-1630-4216-BEED-FF0F0CC2E4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0745054"/>
              </p:ext>
            </p:extLst>
          </p:nvPr>
        </p:nvGraphicFramePr>
        <p:xfrm>
          <a:off x="685800" y="2366963"/>
          <a:ext cx="7772400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Ovál 2">
            <a:extLst>
              <a:ext uri="{FF2B5EF4-FFF2-40B4-BE49-F238E27FC236}">
                <a16:creationId xmlns:a16="http://schemas.microsoft.com/office/drawing/2014/main" id="{EA946728-1BF3-4336-9095-CCB79B5C274B}"/>
              </a:ext>
            </a:extLst>
          </p:cNvPr>
          <p:cNvSpPr/>
          <p:nvPr/>
        </p:nvSpPr>
        <p:spPr>
          <a:xfrm>
            <a:off x="5220072" y="1916832"/>
            <a:ext cx="1728192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zastupitelé</a:t>
            </a:r>
          </a:p>
        </p:txBody>
      </p:sp>
    </p:spTree>
    <p:extLst>
      <p:ext uri="{BB962C8B-B14F-4D97-AF65-F5344CB8AC3E}">
        <p14:creationId xmlns:p14="http://schemas.microsoft.com/office/powerpoint/2010/main" val="3695442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938274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          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Kapitola 1 – Právní rámec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19CB45-F5DE-4A33-8A15-85B113CE4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1" y="1628800"/>
            <a:ext cx="7773339" cy="41624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600" cap="none" dirty="0">
                <a:latin typeface="Calibri" panose="020F0502020204030204" pitchFamily="34" charset="0"/>
                <a:cs typeface="Calibri" panose="020F0502020204030204" pitchFamily="34" charset="0"/>
              </a:rPr>
              <a:t>Obecní úřad  je orgán obce ve smyslu </a:t>
            </a:r>
            <a:r>
              <a:rPr lang="cs-CZ" sz="16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sz="1600" cap="none" dirty="0">
                <a:latin typeface="Calibri" panose="020F0502020204030204" pitchFamily="34" charset="0"/>
                <a:cs typeface="Calibri" panose="020F0502020204030204" pitchFamily="34" charset="0"/>
              </a:rPr>
              <a:t>. § 5 odst. 1 zákona o obcích.</a:t>
            </a:r>
          </a:p>
          <a:p>
            <a:pPr marL="0" indent="0" algn="just">
              <a:buNone/>
            </a:pPr>
            <a:r>
              <a:rPr lang="cs-CZ" sz="16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Obecní úřad tvoří</a:t>
            </a:r>
          </a:p>
          <a:p>
            <a:pPr lvl="0" algn="just"/>
            <a:r>
              <a:rPr lang="cs-CZ" sz="1600" cap="none" dirty="0">
                <a:latin typeface="Calibri" panose="020F0502020204030204" pitchFamily="34" charset="0"/>
                <a:cs typeface="Calibri" panose="020F0502020204030204" pitchFamily="34" charset="0"/>
              </a:rPr>
              <a:t>starosta, místostarostové, tajemník obecního úřadu, je-li funkce zřízena, a zaměstnanci obce zařazení do obecního úřadu dle </a:t>
            </a:r>
            <a:r>
              <a:rPr lang="cs-CZ" sz="16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sz="1600" cap="none" dirty="0">
                <a:latin typeface="Calibri" panose="020F0502020204030204" pitchFamily="34" charset="0"/>
                <a:cs typeface="Calibri" panose="020F0502020204030204" pitchFamily="34" charset="0"/>
              </a:rPr>
              <a:t>. § 109 odst. 1 zákona o obcích.</a:t>
            </a:r>
          </a:p>
          <a:p>
            <a:pPr marL="0" lvl="0" indent="0" algn="just">
              <a:buNone/>
            </a:pPr>
            <a:r>
              <a:rPr lang="cs-CZ" sz="16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Ostatní orgány obce</a:t>
            </a:r>
          </a:p>
          <a:p>
            <a:pPr lvl="0" algn="just"/>
            <a:r>
              <a:rPr lang="cs-CZ" sz="1600" cap="none" dirty="0">
                <a:latin typeface="Calibri" panose="020F0502020204030204" pitchFamily="34" charset="0"/>
                <a:cs typeface="Calibri" panose="020F0502020204030204" pitchFamily="34" charset="0"/>
              </a:rPr>
              <a:t>zastupitelstvo, rada, starosta, obecní úřad a zvláštní orgány obce</a:t>
            </a:r>
          </a:p>
          <a:p>
            <a:pPr marL="0" indent="0" algn="just">
              <a:buNone/>
            </a:pPr>
            <a:r>
              <a:rPr lang="cs-CZ" sz="16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Další zaměstnanci</a:t>
            </a:r>
          </a:p>
          <a:p>
            <a:pPr algn="just"/>
            <a:r>
              <a:rPr lang="cs-CZ" sz="1600" cap="none" dirty="0">
                <a:latin typeface="Calibri" panose="020F0502020204030204" pitchFamily="34" charset="0"/>
                <a:cs typeface="Calibri" panose="020F0502020204030204" pitchFamily="34" charset="0"/>
              </a:rPr>
              <a:t>V organizačních složkách, zvláštní ustanovení pro ředitele zřizovaných příspěvkových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2349488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794258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          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Kapitola 1 – Právní rámec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7986D3-7FC5-4911-AE0F-04C900D77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30" y="1716946"/>
            <a:ext cx="7773339" cy="34241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2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Pojem úředník </a:t>
            </a:r>
            <a:r>
              <a:rPr lang="cs-CZ" sz="2200" cap="none" dirty="0">
                <a:latin typeface="Calibri" panose="020F0502020204030204" pitchFamily="34" charset="0"/>
                <a:cs typeface="Calibri" panose="020F0502020204030204" pitchFamily="34" charset="0"/>
              </a:rPr>
              <a:t>obce je nosným pojmem obecního úřadu. Je pozitivně definován </a:t>
            </a:r>
            <a:r>
              <a:rPr lang="cs-CZ" sz="2200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ust</a:t>
            </a:r>
            <a:r>
              <a:rPr lang="cs-CZ" sz="2200" cap="none" dirty="0">
                <a:latin typeface="Calibri" panose="020F0502020204030204" pitchFamily="34" charset="0"/>
                <a:cs typeface="Calibri" panose="020F0502020204030204" pitchFamily="34" charset="0"/>
              </a:rPr>
              <a:t>. § 2 odst. 4 zákona o úřednících takto:</a:t>
            </a:r>
          </a:p>
          <a:p>
            <a:pPr marL="0" indent="0" algn="just">
              <a:buNone/>
            </a:pPr>
            <a:endParaRPr lang="cs-CZ" sz="22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cs-CZ" sz="2200" cap="none" dirty="0">
                <a:latin typeface="Calibri" panose="020F0502020204030204" pitchFamily="34" charset="0"/>
                <a:cs typeface="Calibri" panose="020F0502020204030204" pitchFamily="34" charset="0"/>
              </a:rPr>
              <a:t>„Úředníkem se pro účely tohoto zákona rozumí zaměstnanec územního samosprávného celku podílející se na výkonu správních činností zařazený do obecního úřadu, do městského úřadu…“</a:t>
            </a:r>
          </a:p>
          <a:p>
            <a:pPr marL="0" indent="0" algn="just">
              <a:buNone/>
            </a:pPr>
            <a:r>
              <a:rPr lang="cs-CZ" sz="2200" cap="none" dirty="0">
                <a:latin typeface="Calibri" panose="020F0502020204030204" pitchFamily="34" charset="0"/>
                <a:cs typeface="Calibri" panose="020F0502020204030204" pitchFamily="34" charset="0"/>
              </a:rPr>
              <a:t>(pozitivní vymezení)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720874"/>
      </p:ext>
    </p:extLst>
  </p:cSld>
  <p:clrMapOvr>
    <a:masterClrMapping/>
  </p:clrMapOvr>
</p:sld>
</file>

<file path=ppt/theme/theme1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1148</TotalTime>
  <Words>2141</Words>
  <Application>Microsoft Office PowerPoint</Application>
  <PresentationFormat>Předvádění na obrazovce (4:3)</PresentationFormat>
  <Paragraphs>223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Tw Cen MT</vt:lpstr>
      <vt:lpstr>1_Motiv sady Office</vt:lpstr>
      <vt:lpstr>Vlastní návrh</vt:lpstr>
      <vt:lpstr>Kapka</vt:lpstr>
      <vt:lpstr>Pracovněprávní vztahy obcí </vt:lpstr>
      <vt:lpstr>           Kapitola 1 – Právní rámec</vt:lpstr>
      <vt:lpstr>           Kapitola 1 – Právní rámec</vt:lpstr>
      <vt:lpstr>           Kapitola 1 – Právní rámec</vt:lpstr>
      <vt:lpstr>           Kapitola 1 – Právní rámec</vt:lpstr>
      <vt:lpstr>           Kapitola 1 – Právní rámec</vt:lpstr>
      <vt:lpstr>           Kapitola 1 – Právní rámec</vt:lpstr>
      <vt:lpstr>           Kapitola 1 – Právní rámec</vt:lpstr>
      <vt:lpstr>           Kapitola 1 – Právní rámec</vt:lpstr>
      <vt:lpstr>           Kapitola 1 – Právní rámec</vt:lpstr>
      <vt:lpstr>Kapitola 2 –  Výběr vhodného zaměstnance</vt:lpstr>
      <vt:lpstr>Kapitola 2 –  Výběr vhodného zaměstnance</vt:lpstr>
      <vt:lpstr>Kapitola 2 –  Výběr vhodného zaměstnance</vt:lpstr>
      <vt:lpstr>Kapitola 3 –  Průběh pracovního poměru</vt:lpstr>
      <vt:lpstr>Kapitola 3 –  Průběh pracovního poměru</vt:lpstr>
      <vt:lpstr>Kapitola 3 –  Průběh pracovního poměru</vt:lpstr>
      <vt:lpstr>Kapitola 3 –  Průběh pracovního poměru</vt:lpstr>
      <vt:lpstr>Kapitola 3 –  Průběh pracovního poměru</vt:lpstr>
      <vt:lpstr>Kapitola 3 –  Průběh pracovního poměru</vt:lpstr>
      <vt:lpstr>Kapitola 3 –  Průběh pracovního poměru</vt:lpstr>
      <vt:lpstr>Kapitola 3 –  Průběh pracovního poměru</vt:lpstr>
      <vt:lpstr>           Kapitola 3 – Průběh pracovního poměru</vt:lpstr>
      <vt:lpstr>Kapitola 3 – Průběh pracovního poměru</vt:lpstr>
      <vt:lpstr>Kapitola 3 –  Průběh pracovního poměru</vt:lpstr>
      <vt:lpstr>Kapitola 3 –  Průběh pracovního poměru</vt:lpstr>
      <vt:lpstr>Kapitola 3 –  Průběh pracovního poměru</vt:lpstr>
      <vt:lpstr>Kapitola 4 –  Skončení pracovního poměru</vt:lpstr>
      <vt:lpstr>KAPITOLA 4 -   Skončení pracovního poměru</vt:lpstr>
      <vt:lpstr>KAPITOLA 4 -   Skončení pracovního poměru</vt:lpstr>
      <vt:lpstr>KAPITOLA 4 -   Skončení pracovního poměru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Andrea KOVAROVA</dc:creator>
  <cp:lastModifiedBy>Kovářová Andrea</cp:lastModifiedBy>
  <cp:revision>103</cp:revision>
  <cp:lastPrinted>2016-05-28T17:51:10Z</cp:lastPrinted>
  <dcterms:created xsi:type="dcterms:W3CDTF">2016-03-09T11:45:37Z</dcterms:created>
  <dcterms:modified xsi:type="dcterms:W3CDTF">2019-10-20T09:16:45Z</dcterms:modified>
</cp:coreProperties>
</file>