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8" r:id="rId3"/>
    <p:sldId id="602" r:id="rId4"/>
    <p:sldId id="561" r:id="rId5"/>
    <p:sldId id="562" r:id="rId6"/>
    <p:sldId id="579" r:id="rId7"/>
    <p:sldId id="580" r:id="rId8"/>
    <p:sldId id="581" r:id="rId9"/>
    <p:sldId id="596" r:id="rId10"/>
    <p:sldId id="575" r:id="rId11"/>
    <p:sldId id="593" r:id="rId12"/>
    <p:sldId id="594" r:id="rId13"/>
    <p:sldId id="595" r:id="rId14"/>
    <p:sldId id="576" r:id="rId15"/>
    <p:sldId id="577" r:id="rId16"/>
    <p:sldId id="329" r:id="rId17"/>
    <p:sldId id="578" r:id="rId18"/>
    <p:sldId id="259" r:id="rId19"/>
    <p:sldId id="570" r:id="rId20"/>
    <p:sldId id="571" r:id="rId21"/>
    <p:sldId id="572" r:id="rId22"/>
    <p:sldId id="573" r:id="rId23"/>
    <p:sldId id="574" r:id="rId24"/>
    <p:sldId id="300" r:id="rId25"/>
    <p:sldId id="413" r:id="rId26"/>
    <p:sldId id="414" r:id="rId27"/>
    <p:sldId id="415" r:id="rId28"/>
    <p:sldId id="528" r:id="rId29"/>
    <p:sldId id="536" r:id="rId30"/>
    <p:sldId id="513" r:id="rId31"/>
    <p:sldId id="514" r:id="rId32"/>
    <p:sldId id="515" r:id="rId33"/>
    <p:sldId id="516" r:id="rId34"/>
    <p:sldId id="537" r:id="rId35"/>
    <p:sldId id="542" r:id="rId36"/>
    <p:sldId id="600" r:id="rId37"/>
    <p:sldId id="566" r:id="rId38"/>
    <p:sldId id="567" r:id="rId39"/>
    <p:sldId id="568" r:id="rId40"/>
    <p:sldId id="569" r:id="rId41"/>
    <p:sldId id="543" r:id="rId42"/>
    <p:sldId id="546" r:id="rId43"/>
    <p:sldId id="547" r:id="rId44"/>
    <p:sldId id="548" r:id="rId45"/>
    <p:sldId id="517" r:id="rId46"/>
    <p:sldId id="518" r:id="rId47"/>
    <p:sldId id="519" r:id="rId48"/>
    <p:sldId id="520" r:id="rId49"/>
    <p:sldId id="521" r:id="rId50"/>
    <p:sldId id="522" r:id="rId51"/>
    <p:sldId id="302" r:id="rId52"/>
    <p:sldId id="524" r:id="rId53"/>
    <p:sldId id="530" r:id="rId54"/>
    <p:sldId id="531" r:id="rId55"/>
    <p:sldId id="532" r:id="rId56"/>
    <p:sldId id="533" r:id="rId57"/>
    <p:sldId id="534" r:id="rId58"/>
    <p:sldId id="535" r:id="rId59"/>
    <p:sldId id="582" r:id="rId60"/>
    <p:sldId id="589" r:id="rId61"/>
    <p:sldId id="591" r:id="rId62"/>
    <p:sldId id="583" r:id="rId63"/>
    <p:sldId id="592" r:id="rId64"/>
    <p:sldId id="590" r:id="rId65"/>
    <p:sldId id="584" r:id="rId66"/>
    <p:sldId id="585" r:id="rId67"/>
    <p:sldId id="586" r:id="rId68"/>
    <p:sldId id="597" r:id="rId69"/>
    <p:sldId id="598" r:id="rId70"/>
    <p:sldId id="599" r:id="rId71"/>
    <p:sldId id="525" r:id="rId72"/>
    <p:sldId id="550" r:id="rId73"/>
    <p:sldId id="551" r:id="rId74"/>
    <p:sldId id="529" r:id="rId75"/>
    <p:sldId id="320" r:id="rId76"/>
    <p:sldId id="321" r:id="rId77"/>
    <p:sldId id="322" r:id="rId78"/>
    <p:sldId id="266" r:id="rId79"/>
    <p:sldId id="325" r:id="rId80"/>
    <p:sldId id="552" r:id="rId81"/>
    <p:sldId id="553" r:id="rId82"/>
    <p:sldId id="510" r:id="rId83"/>
    <p:sldId id="506" r:id="rId84"/>
    <p:sldId id="507" r:id="rId85"/>
    <p:sldId id="509" r:id="rId86"/>
    <p:sldId id="448" r:id="rId87"/>
    <p:sldId id="430" r:id="rId88"/>
    <p:sldId id="557" r:id="rId89"/>
    <p:sldId id="558" r:id="rId90"/>
    <p:sldId id="449" r:id="rId91"/>
    <p:sldId id="554" r:id="rId92"/>
    <p:sldId id="555" r:id="rId93"/>
    <p:sldId id="556" r:id="rId94"/>
    <p:sldId id="452" r:id="rId95"/>
    <p:sldId id="453" r:id="rId96"/>
    <p:sldId id="559" r:id="rId97"/>
    <p:sldId id="560" r:id="rId98"/>
    <p:sldId id="454" r:id="rId99"/>
    <p:sldId id="455" r:id="rId100"/>
    <p:sldId id="456" r:id="rId101"/>
    <p:sldId id="457" r:id="rId102"/>
    <p:sldId id="458" r:id="rId103"/>
    <p:sldId id="459" r:id="rId104"/>
    <p:sldId id="460" r:id="rId105"/>
    <p:sldId id="461" r:id="rId106"/>
    <p:sldId id="462" r:id="rId107"/>
    <p:sldId id="463" r:id="rId108"/>
    <p:sldId id="464" r:id="rId109"/>
    <p:sldId id="465" r:id="rId110"/>
    <p:sldId id="504" r:id="rId1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7" autoAdjust="0"/>
    <p:restoredTop sz="94494" autoAdjust="0"/>
  </p:normalViewPr>
  <p:slideViewPr>
    <p:cSldViewPr>
      <p:cViewPr varScale="1">
        <p:scale>
          <a:sx n="110" d="100"/>
          <a:sy n="110" d="100"/>
        </p:scale>
        <p:origin x="12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AA487-9031-45D0-B5E1-FAE9634C3AE5}" type="datetimeFigureOut">
              <a:rPr lang="cs-CZ" smtClean="0"/>
              <a:t>13. 11. 2019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5A739-1127-460D-B1BC-D4E3359F50F6}" type="slidenum">
              <a:rPr lang="cs-CZ" smtClean="0"/>
              <a:t>‹#›</a:t>
            </a:fld>
            <a:endParaRPr lang="cs-CZ"/>
          </a:p>
        </p:txBody>
      </p:sp>
    </p:spTree>
    <p:extLst>
      <p:ext uri="{BB962C8B-B14F-4D97-AF65-F5344CB8AC3E}">
        <p14:creationId xmlns:p14="http://schemas.microsoft.com/office/powerpoint/2010/main" val="413145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075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168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53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62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42" name="Shape 4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43" name="Shape 4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44" name="Shape 4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45" name="Shape 4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cxnSp>
        <p:nvCxnSpPr>
          <p:cNvPr id="46" name="Shape 4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292396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13. 11. 2019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13. 11. 2019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cs.wikipedia.org/wiki/IPPC" TargetMode="External"/><Relationship Id="rId7" Type="http://schemas.openxmlformats.org/officeDocument/2006/relationships/image" Target="../media/image5.gif"/><Relationship Id="rId2" Type="http://schemas.openxmlformats.org/officeDocument/2006/relationships/hyperlink" Target="http://cs.wikipedia.org/wiki/EIA" TargetMode="External"/><Relationship Id="rId1" Type="http://schemas.openxmlformats.org/officeDocument/2006/relationships/slideLayout" Target="../slideLayouts/slideLayout2.xml"/><Relationship Id="rId6" Type="http://schemas.openxmlformats.org/officeDocument/2006/relationships/hyperlink" Target="http://cs.wikipedia.org/wiki/St%C3%A1tn%C3%AD_fond_%C5%BEivotn%C3%ADho_prost%C5%99ed%C3%AD" TargetMode="External"/><Relationship Id="rId5" Type="http://schemas.openxmlformats.org/officeDocument/2006/relationships/hyperlink" Target="http://cs.wikipedia.org/wiki/%C4%8Cesk%C3%A1_inspekce_%C5%BEivotn%C3%ADho_prost%C5%99ed%C3%AD" TargetMode="External"/><Relationship Id="rId4" Type="http://schemas.openxmlformats.org/officeDocument/2006/relationships/hyperlink" Target="http://cs.wikipedia.org/wiki/Ekologick%C3%A1_%C3%BAjma"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cs.wikipedia.org/wiki/Z%C3%A1kon_o_st%C3%A1tn%C3%AD_pam%C3%A1tkov%C3%A9_p%C3%A9%C4%8Di" TargetMode="External"/><Relationship Id="rId2" Type="http://schemas.openxmlformats.org/officeDocument/2006/relationships/hyperlink" Target="http://cs.wikipedia.org/wiki/Zem%C4%9Bd%C4%9Blsk%C3%BD_p%C5%AFdn%C3%AD_fond" TargetMode="Externa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5.gif"/><Relationship Id="rId4" Type="http://schemas.openxmlformats.org/officeDocument/2006/relationships/hyperlink" Target="http://cs.wikipedia.org/wiki/Z%C3%A1kon_o_ochran%C4%9B_p%C5%99%C3%ADrody_a_krajiny"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mzp.cz/cz/programy_zlepsovani_kvality_ovzdusi" TargetMode="Externa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hyperlink" Target="http://portal.chmi.cz/"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mis.cenia.cz/" TargetMode="External"/><Relationship Id="rId2" Type="http://schemas.openxmlformats.org/officeDocument/2006/relationships/hyperlink" Target="http://infozp.env.cz/"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gif"/></Relationships>
</file>

<file path=ppt/slides/_rels/slide9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6164" y="3089616"/>
            <a:ext cx="8784976" cy="1706705"/>
          </a:xfrm>
        </p:spPr>
        <p:txBody>
          <a:bodyPr>
            <a:noAutofit/>
          </a:bodyPr>
          <a:lstStyle/>
          <a:p>
            <a:pPr algn="l"/>
            <a:r>
              <a:rPr lang="cs-CZ" sz="2000" b="1" dirty="0">
                <a:latin typeface="Cambria" panose="02040503050406030204" pitchFamily="18" charset="0"/>
                <a:ea typeface="Cambria" panose="02040503050406030204" pitchFamily="18" charset="0"/>
              </a:rPr>
              <a:t>Ochrana životního prostředí v českém, evropském a mezinárodním právním systému. Postavení práva životního prostředí v českém právním systému a vzájemné souvislosti. Přehled pramenů práva. </a:t>
            </a:r>
            <a:endParaRPr lang="cs-CZ" sz="2000" b="1" dirty="0" smtClean="0">
              <a:latin typeface="Cambria" panose="02040503050406030204" pitchFamily="18" charset="0"/>
              <a:ea typeface="Cambria" panose="02040503050406030204" pitchFamily="18" charset="0"/>
            </a:endParaRPr>
          </a:p>
          <a:p>
            <a:pPr algn="l"/>
            <a:r>
              <a:rPr lang="cs-CZ" sz="2000" b="1" dirty="0" smtClean="0">
                <a:latin typeface="Cambria" panose="02040503050406030204" pitchFamily="18" charset="0"/>
                <a:ea typeface="Cambria" panose="02040503050406030204" pitchFamily="18" charset="0"/>
              </a:rPr>
              <a:t>Ochrana </a:t>
            </a:r>
            <a:r>
              <a:rPr lang="cs-CZ" sz="2000" b="1" dirty="0">
                <a:latin typeface="Cambria" panose="02040503050406030204" pitchFamily="18" charset="0"/>
                <a:ea typeface="Cambria" panose="02040503050406030204" pitchFamily="18" charset="0"/>
              </a:rPr>
              <a:t>životního prostředí v ústavněprávních předpisech. Právo na příznivé životní prostředí a prostředky k jeho realizaci. Právo na informace o životním prostředí. </a:t>
            </a:r>
          </a:p>
          <a:p>
            <a:pPr algn="l"/>
            <a:r>
              <a:rPr lang="cs-CZ" sz="2000" dirty="0" smtClean="0">
                <a:latin typeface="Cambria" panose="02040503050406030204" pitchFamily="18" charset="0"/>
                <a:ea typeface="Cambria" panose="02040503050406030204" pitchFamily="18" charset="0"/>
              </a:rPr>
              <a:t>					</a:t>
            </a:r>
            <a:endParaRPr lang="cs-CZ" sz="2000" dirty="0">
              <a:latin typeface="Cambria" panose="02040503050406030204" pitchFamily="18" charset="0"/>
              <a:ea typeface="Cambria" panose="02040503050406030204" pitchFamily="18" charset="0"/>
            </a:endParaRPr>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533264"/>
            <a:ext cx="2448272" cy="107846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Autofit/>
          </a:bodyPr>
          <a:lstStyle/>
          <a:p>
            <a:r>
              <a:rPr lang="cs-CZ" sz="2800" b="1" dirty="0">
                <a:latin typeface="Cambria" panose="02040503050406030204" pitchFamily="18" charset="0"/>
                <a:ea typeface="Cambria" panose="02040503050406030204" pitchFamily="18" charset="0"/>
              </a:rPr>
              <a:t>Základy práva životního prostředí pro neprávníky </a:t>
            </a:r>
            <a:br>
              <a:rPr lang="cs-CZ" sz="2800" b="1" dirty="0">
                <a:latin typeface="Cambria" panose="02040503050406030204" pitchFamily="18" charset="0"/>
                <a:ea typeface="Cambria" panose="02040503050406030204" pitchFamily="18" charset="0"/>
              </a:rPr>
            </a:br>
            <a:endParaRPr lang="cs-CZ" sz="2800" b="1" dirty="0">
              <a:latin typeface="Cambria" panose="02040503050406030204" pitchFamily="18" charset="0"/>
              <a:ea typeface="Cambria" panose="02040503050406030204" pitchFamily="18" charset="0"/>
            </a:endParaRPr>
          </a:p>
        </p:txBody>
      </p:sp>
      <p:sp>
        <p:nvSpPr>
          <p:cNvPr id="4" name="TextovéPole 3"/>
          <p:cNvSpPr txBox="1"/>
          <p:nvPr/>
        </p:nvSpPr>
        <p:spPr>
          <a:xfrm>
            <a:off x="4932040" y="5965397"/>
            <a:ext cx="3980932" cy="646331"/>
          </a:xfrm>
          <a:prstGeom prst="rect">
            <a:avLst/>
          </a:prstGeom>
          <a:noFill/>
        </p:spPr>
        <p:txBody>
          <a:bodyPr wrap="square" rtlCol="0">
            <a:spAutoFit/>
          </a:bodyPr>
          <a:lstStyle/>
          <a:p>
            <a:r>
              <a:rPr lang="cs-CZ" b="1" dirty="0" smtClean="0">
                <a:latin typeface="Cambria" panose="02040503050406030204" pitchFamily="18" charset="0"/>
                <a:ea typeface="Cambria" panose="02040503050406030204" pitchFamily="18" charset="0"/>
              </a:rPr>
              <a:t>Podzim 2019</a:t>
            </a:r>
          </a:p>
          <a:p>
            <a:r>
              <a:rPr lang="cs-CZ" b="1" dirty="0" smtClean="0">
                <a:latin typeface="Cambria" panose="02040503050406030204" pitchFamily="18" charset="0"/>
                <a:ea typeface="Cambria" panose="02040503050406030204" pitchFamily="18" charset="0"/>
              </a:rPr>
              <a:t>JUDr. Vojtěch Vomáčka, Ph.D., LL.M.</a:t>
            </a:r>
            <a:endParaRPr lang="cs-CZ"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aoblený obdélník 4"/>
          <p:cNvSpPr/>
          <p:nvPr/>
        </p:nvSpPr>
        <p:spPr>
          <a:xfrm>
            <a:off x="611560" y="1340768"/>
            <a:ext cx="5616624"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600" dirty="0" smtClean="0"/>
              <a:t>Ústavní právo</a:t>
            </a:r>
            <a:endParaRPr lang="cs-CZ" sz="3600" dirty="0"/>
          </a:p>
        </p:txBody>
      </p:sp>
      <p:sp>
        <p:nvSpPr>
          <p:cNvPr id="8" name="Zaoblený obdélník 7"/>
          <p:cNvSpPr/>
          <p:nvPr/>
        </p:nvSpPr>
        <p:spPr>
          <a:xfrm>
            <a:off x="611560" y="2463814"/>
            <a:ext cx="5616624"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dirty="0" smtClean="0"/>
              <a:t>Trestní právo</a:t>
            </a:r>
            <a:endParaRPr lang="cs-CZ" sz="3600" dirty="0"/>
          </a:p>
        </p:txBody>
      </p:sp>
      <p:sp>
        <p:nvSpPr>
          <p:cNvPr id="9" name="Zaoblený obdélník 8"/>
          <p:cNvSpPr/>
          <p:nvPr/>
        </p:nvSpPr>
        <p:spPr>
          <a:xfrm>
            <a:off x="628261" y="3573016"/>
            <a:ext cx="5599923" cy="9361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cs-CZ" sz="3600" dirty="0" smtClean="0"/>
              <a:t>Správní právo</a:t>
            </a:r>
            <a:endParaRPr lang="cs-CZ" sz="3600" dirty="0"/>
          </a:p>
        </p:txBody>
      </p:sp>
      <p:sp>
        <p:nvSpPr>
          <p:cNvPr id="10" name="Zaoblený obdélník 9"/>
          <p:cNvSpPr/>
          <p:nvPr/>
        </p:nvSpPr>
        <p:spPr>
          <a:xfrm>
            <a:off x="634176" y="4617132"/>
            <a:ext cx="55940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3600" dirty="0" smtClean="0"/>
              <a:t>Civilní právo</a:t>
            </a:r>
            <a:endParaRPr lang="cs-CZ" sz="3600" dirty="0"/>
          </a:p>
        </p:txBody>
      </p:sp>
      <p:sp>
        <p:nvSpPr>
          <p:cNvPr id="11" name="Zaoblený obdélník 10"/>
          <p:cNvSpPr/>
          <p:nvPr/>
        </p:nvSpPr>
        <p:spPr>
          <a:xfrm>
            <a:off x="648418" y="5707157"/>
            <a:ext cx="5579766"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cs-CZ" sz="3600" dirty="0" smtClean="0"/>
              <a:t>Další odvětví</a:t>
            </a:r>
            <a:endParaRPr lang="cs-CZ" sz="3600" dirty="0"/>
          </a:p>
        </p:txBody>
      </p:sp>
      <p:sp>
        <p:nvSpPr>
          <p:cNvPr id="6" name="Zaoblený obdélník 5"/>
          <p:cNvSpPr/>
          <p:nvPr/>
        </p:nvSpPr>
        <p:spPr>
          <a:xfrm>
            <a:off x="3431180" y="3655707"/>
            <a:ext cx="1889783" cy="78906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Právo životního prostředí v užším pojetí</a:t>
            </a:r>
            <a:endParaRPr lang="cs-CZ" dirty="0"/>
          </a:p>
        </p:txBody>
      </p:sp>
      <p:sp>
        <p:nvSpPr>
          <p:cNvPr id="7" name="Zaoblený obdélník 6"/>
          <p:cNvSpPr/>
          <p:nvPr/>
        </p:nvSpPr>
        <p:spPr>
          <a:xfrm>
            <a:off x="7665735" y="3992674"/>
            <a:ext cx="1008112" cy="338577"/>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2" name="TextovéPole 11"/>
          <p:cNvSpPr txBox="1"/>
          <p:nvPr/>
        </p:nvSpPr>
        <p:spPr>
          <a:xfrm>
            <a:off x="7521488" y="3382061"/>
            <a:ext cx="1301823" cy="646331"/>
          </a:xfrm>
          <a:prstGeom prst="rect">
            <a:avLst/>
          </a:prstGeom>
          <a:noFill/>
        </p:spPr>
        <p:txBody>
          <a:bodyPr wrap="square" rtlCol="0">
            <a:spAutoFit/>
          </a:bodyPr>
          <a:lstStyle/>
          <a:p>
            <a:pPr algn="ctr"/>
            <a:r>
              <a:rPr lang="cs-CZ" dirty="0"/>
              <a:t>NORMY PŽP</a:t>
            </a:r>
          </a:p>
        </p:txBody>
      </p:sp>
      <p:sp>
        <p:nvSpPr>
          <p:cNvPr id="15" name="Zaoblený obdélník 14"/>
          <p:cNvSpPr/>
          <p:nvPr/>
        </p:nvSpPr>
        <p:spPr>
          <a:xfrm>
            <a:off x="5608519" y="1470243"/>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6" name="Zaoblený obdélník 15"/>
          <p:cNvSpPr/>
          <p:nvPr/>
        </p:nvSpPr>
        <p:spPr>
          <a:xfrm>
            <a:off x="5608519" y="2594958"/>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7" name="Zaoblený obdélník 16"/>
          <p:cNvSpPr/>
          <p:nvPr/>
        </p:nvSpPr>
        <p:spPr>
          <a:xfrm>
            <a:off x="5582254" y="4740171"/>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8" name="Zaoblený obdélník 17"/>
          <p:cNvSpPr/>
          <p:nvPr/>
        </p:nvSpPr>
        <p:spPr>
          <a:xfrm>
            <a:off x="5582254" y="5879314"/>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9" name="Zaoblený obdélník 18"/>
          <p:cNvSpPr/>
          <p:nvPr/>
        </p:nvSpPr>
        <p:spPr>
          <a:xfrm>
            <a:off x="5508891" y="3705226"/>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cxnSp>
        <p:nvCxnSpPr>
          <p:cNvPr id="14" name="Přímá spojnice se šipkou 13"/>
          <p:cNvCxnSpPr/>
          <p:nvPr/>
        </p:nvCxnSpPr>
        <p:spPr>
          <a:xfrm flipH="1" flipV="1">
            <a:off x="6012948" y="1801550"/>
            <a:ext cx="1439372" cy="205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6012948" y="2939972"/>
            <a:ext cx="1295356" cy="1088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5834282" y="4193649"/>
            <a:ext cx="1474022" cy="137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a:off x="5860547" y="4617132"/>
            <a:ext cx="1660941"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a:off x="6012947" y="4509120"/>
            <a:ext cx="1943429" cy="1715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9" name="Přímá spojnice se šipkou 2048"/>
          <p:cNvCxnSpPr/>
          <p:nvPr/>
        </p:nvCxnSpPr>
        <p:spPr>
          <a:xfrm flipH="1" flipV="1">
            <a:off x="5220072" y="3861048"/>
            <a:ext cx="2088232" cy="300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Nadpis 1"/>
          <p:cNvSpPr txBox="1">
            <a:spLocks/>
          </p:cNvSpPr>
          <p:nvPr/>
        </p:nvSpPr>
        <p:spPr>
          <a:xfrm>
            <a:off x="1236103" y="162448"/>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České právo životního prostředí </a:t>
            </a:r>
            <a:endParaRPr lang="cs-CZ" dirty="0"/>
          </a:p>
        </p:txBody>
      </p:sp>
    </p:spTree>
    <p:extLst>
      <p:ext uri="{BB962C8B-B14F-4D97-AF65-F5344CB8AC3E}">
        <p14:creationId xmlns:p14="http://schemas.microsoft.com/office/powerpoint/2010/main" val="13572240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smtClean="0"/>
              <a:t>Úprava ve 106/1999 Sb. </a:t>
            </a:r>
            <a:r>
              <a:rPr lang="cs-CZ" dirty="0"/>
              <a:t>klade na žadatele vyšší </a:t>
            </a:r>
            <a:r>
              <a:rPr lang="cs-CZ" dirty="0" smtClean="0"/>
              <a:t>požadavky</a:t>
            </a:r>
          </a:p>
          <a:p>
            <a:pPr marL="0" indent="0">
              <a:buNone/>
            </a:pPr>
            <a:r>
              <a:rPr lang="cs-CZ" dirty="0" smtClean="0"/>
              <a:t>Zejména </a:t>
            </a:r>
            <a:r>
              <a:rPr lang="cs-CZ" dirty="0"/>
              <a:t>v </a:t>
            </a:r>
            <a:r>
              <a:rPr lang="cs-CZ" dirty="0" smtClean="0"/>
              <a:t>případě rozsáhlejších </a:t>
            </a:r>
            <a:r>
              <a:rPr lang="cs-CZ" dirty="0"/>
              <a:t>žádostí lze proto doporučit jejich doplnění informacemi, </a:t>
            </a:r>
            <a:r>
              <a:rPr lang="cs-CZ" dirty="0" smtClean="0"/>
              <a:t>které vyhovují </a:t>
            </a:r>
            <a:r>
              <a:rPr lang="cs-CZ" dirty="0"/>
              <a:t>oběma </a:t>
            </a:r>
            <a:r>
              <a:rPr lang="cs-CZ" dirty="0" smtClean="0"/>
              <a:t>zákonům</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7777238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a:t>1. povinný subjekt nemá požadovanou informaci k dispozici,</a:t>
            </a:r>
          </a:p>
          <a:p>
            <a:pPr marL="0" indent="0">
              <a:buNone/>
            </a:pPr>
            <a:r>
              <a:rPr lang="cs-CZ" dirty="0"/>
              <a:t>2. povinný subjekt požadovanou informaci zpřístupní,</a:t>
            </a:r>
          </a:p>
          <a:p>
            <a:pPr marL="0" indent="0">
              <a:buNone/>
            </a:pPr>
            <a:r>
              <a:rPr lang="cs-CZ" dirty="0"/>
              <a:t>3. povinný subjekt odmítne zpřístupnit informaci, kterou má k dispozici,</a:t>
            </a:r>
          </a:p>
          <a:p>
            <a:pPr marL="0" indent="0">
              <a:buNone/>
            </a:pPr>
            <a:r>
              <a:rPr lang="cs-CZ" dirty="0"/>
              <a:t>4. povinný subjekt na žádost nereaguje.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21948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514350" indent="-514350">
              <a:buAutoNum type="arabicPeriod"/>
            </a:pPr>
            <a:r>
              <a:rPr lang="cs-CZ" b="1" dirty="0" smtClean="0">
                <a:solidFill>
                  <a:srgbClr val="FF0000"/>
                </a:solidFill>
              </a:rPr>
              <a:t>povinný </a:t>
            </a:r>
            <a:r>
              <a:rPr lang="cs-CZ" b="1" dirty="0">
                <a:solidFill>
                  <a:srgbClr val="FF0000"/>
                </a:solidFill>
              </a:rPr>
              <a:t>subjekt nemá požadovanou informaci k </a:t>
            </a:r>
            <a:r>
              <a:rPr lang="cs-CZ" b="1" dirty="0" smtClean="0">
                <a:solidFill>
                  <a:srgbClr val="FF0000"/>
                </a:solidFill>
              </a:rPr>
              <a:t>dispozici</a:t>
            </a:r>
          </a:p>
          <a:p>
            <a:pPr marL="514350" indent="-514350">
              <a:buAutoNum type="arabicPeriod"/>
            </a:pPr>
            <a:endParaRPr lang="cs-CZ" dirty="0" smtClean="0"/>
          </a:p>
          <a:p>
            <a:pPr marL="0" indent="0">
              <a:buNone/>
            </a:pPr>
            <a:r>
              <a:rPr lang="cs-CZ" dirty="0" smtClean="0"/>
              <a:t>Nepříslušný subjekt:</a:t>
            </a:r>
            <a:endParaRPr lang="cs-CZ" dirty="0"/>
          </a:p>
          <a:p>
            <a:r>
              <a:rPr lang="cs-CZ" dirty="0"/>
              <a:t>§ 4 </a:t>
            </a:r>
            <a:r>
              <a:rPr lang="cs-CZ" dirty="0" err="1" smtClean="0"/>
              <a:t>ŽPInf</a:t>
            </a:r>
            <a:r>
              <a:rPr lang="cs-CZ" dirty="0" smtClean="0"/>
              <a:t>: povinnost </a:t>
            </a:r>
            <a:r>
              <a:rPr lang="cs-CZ" dirty="0"/>
              <a:t>vyzvaného orgánu sdělit </a:t>
            </a:r>
            <a:r>
              <a:rPr lang="cs-CZ" dirty="0" smtClean="0"/>
              <a:t>bez zbytečného </a:t>
            </a:r>
            <a:r>
              <a:rPr lang="cs-CZ" dirty="0"/>
              <a:t>odkladu žadateli, že požadovanou informaci nemůže z </a:t>
            </a:r>
            <a:r>
              <a:rPr lang="cs-CZ" dirty="0" smtClean="0"/>
              <a:t>tohoto důvodu poskytnout. Případné postoupení žádosti</a:t>
            </a:r>
          </a:p>
          <a:p>
            <a:r>
              <a:rPr lang="cs-CZ" dirty="0" smtClean="0"/>
              <a:t>Lhůta 15 dní</a:t>
            </a:r>
          </a:p>
          <a:p>
            <a:r>
              <a:rPr lang="cs-CZ" dirty="0"/>
              <a:t>Problematická je situace, kdy je žadatel přesvědčen, že povinný subjekt </a:t>
            </a:r>
            <a:r>
              <a:rPr lang="cs-CZ" dirty="0" smtClean="0"/>
              <a:t>požadovanou informací </a:t>
            </a:r>
            <a:r>
              <a:rPr lang="cs-CZ" dirty="0"/>
              <a:t>disponuje, ovšem z nějakého důvodu popírá či </a:t>
            </a:r>
            <a:r>
              <a:rPr lang="cs-CZ" dirty="0" smtClean="0"/>
              <a:t>zatajuje její </a:t>
            </a:r>
            <a:r>
              <a:rPr lang="cs-CZ" dirty="0"/>
              <a:t>existenci</a:t>
            </a:r>
            <a:r>
              <a:rPr lang="cs-CZ" dirty="0" smtClean="0"/>
              <a:t>.</a:t>
            </a:r>
          </a:p>
          <a:p>
            <a:r>
              <a:rPr lang="cs-CZ" dirty="0" smtClean="0"/>
              <a:t>Další problematická situace: subjekt není povinný, ani nemůže být nepříslušný:</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5614235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endParaRPr lang="cs-CZ" dirty="0"/>
          </a:p>
          <a:p>
            <a:pPr marL="0" indent="0">
              <a:buNone/>
            </a:pPr>
            <a:r>
              <a:rPr lang="cs-CZ" dirty="0" smtClean="0"/>
              <a:t>Lhůta 30 dnů, případně možné prodloužit až na 60.</a:t>
            </a:r>
          </a:p>
          <a:p>
            <a:pPr marL="0" indent="0">
              <a:buNone/>
            </a:pPr>
            <a:r>
              <a:rPr lang="cs-CZ" dirty="0" smtClean="0"/>
              <a:t>Co když je </a:t>
            </a:r>
            <a:r>
              <a:rPr lang="cs-CZ" dirty="0"/>
              <a:t>poskytnutá </a:t>
            </a:r>
            <a:r>
              <a:rPr lang="cs-CZ" dirty="0" smtClean="0"/>
              <a:t>informace nedostatečná </a:t>
            </a:r>
            <a:r>
              <a:rPr lang="cs-CZ" dirty="0"/>
              <a:t>či </a:t>
            </a:r>
            <a:r>
              <a:rPr lang="cs-CZ" dirty="0" smtClean="0"/>
              <a:t>neúplná?</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2075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r>
              <a:rPr lang="cs-CZ" dirty="0" smtClean="0"/>
              <a:t>Zpoplatnění:</a:t>
            </a:r>
          </a:p>
          <a:p>
            <a:pPr marL="0" indent="0">
              <a:buNone/>
            </a:pPr>
            <a:endParaRPr lang="cs-CZ" dirty="0"/>
          </a:p>
          <a:p>
            <a:r>
              <a:rPr lang="cs-CZ" dirty="0"/>
              <a:t>Co se týče úhrady za poskytnutí informace, povinný subjekt může za </a:t>
            </a:r>
            <a:r>
              <a:rPr lang="cs-CZ" dirty="0" smtClean="0"/>
              <a:t>informace žádat </a:t>
            </a:r>
            <a:r>
              <a:rPr lang="cs-CZ" dirty="0"/>
              <a:t>úhradu, ale poskytnutí informace by tím neměl podmiňovat.</a:t>
            </a:r>
          </a:p>
          <a:p>
            <a:r>
              <a:rPr lang="cs-CZ" dirty="0"/>
              <a:t>Naopak podle </a:t>
            </a:r>
            <a:r>
              <a:rPr lang="cs-CZ" dirty="0" err="1"/>
              <a:t>InfZ</a:t>
            </a:r>
            <a:r>
              <a:rPr lang="cs-CZ" dirty="0"/>
              <a:t> může být zaplacení úhrady nebo zálohy </a:t>
            </a:r>
            <a:r>
              <a:rPr lang="cs-CZ" dirty="0" smtClean="0"/>
              <a:t>vyžadováno předem</a:t>
            </a:r>
            <a:r>
              <a:rPr lang="cs-CZ" dirty="0"/>
              <a:t>. Společným znakem obou zákonných úprav je požadavek, aby </a:t>
            </a:r>
            <a:r>
              <a:rPr lang="cs-CZ" dirty="0" smtClean="0"/>
              <a:t>výše úhrady </a:t>
            </a:r>
            <a:r>
              <a:rPr lang="cs-CZ" dirty="0"/>
              <a:t>byla přiměřená a nepřevýšila náklady spojené s pořízením </a:t>
            </a:r>
            <a:r>
              <a:rPr lang="cs-CZ" dirty="0" smtClean="0"/>
              <a:t>kopií.</a:t>
            </a:r>
          </a:p>
          <a:p>
            <a:r>
              <a:rPr lang="cs-CZ" dirty="0" err="1" smtClean="0"/>
              <a:t>InfZ</a:t>
            </a:r>
            <a:r>
              <a:rPr lang="cs-CZ" dirty="0" smtClean="0"/>
              <a:t> dále </a:t>
            </a:r>
            <a:r>
              <a:rPr lang="cs-CZ" dirty="0"/>
              <a:t>umožňuje žádat úhradu za tzv. rozsáhlé vyhledání informací, </a:t>
            </a:r>
            <a:r>
              <a:rPr lang="cs-CZ" dirty="0" smtClean="0"/>
              <a:t>zatímco </a:t>
            </a:r>
            <a:r>
              <a:rPr lang="cs-CZ" dirty="0" err="1" smtClean="0"/>
              <a:t>ŽPInf</a:t>
            </a:r>
            <a:r>
              <a:rPr lang="cs-CZ" dirty="0" smtClean="0"/>
              <a:t> </a:t>
            </a:r>
            <a:r>
              <a:rPr lang="cs-CZ" dirty="0"/>
              <a:t>takový postup povinným subjektům neumožňuje.</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13014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92500" lnSpcReduction="1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r>
              <a:rPr lang="cs-CZ" dirty="0"/>
              <a:t>Povinný subjekt </a:t>
            </a:r>
            <a:r>
              <a:rPr lang="cs-CZ" b="1" dirty="0"/>
              <a:t>je povinen odepřít </a:t>
            </a:r>
            <a:r>
              <a:rPr lang="cs-CZ" dirty="0"/>
              <a:t>zpřístupnění informace, pokud to </a:t>
            </a:r>
            <a:r>
              <a:rPr lang="cs-CZ" dirty="0" smtClean="0"/>
              <a:t>vylučují předpisy</a:t>
            </a:r>
            <a:r>
              <a:rPr lang="cs-CZ" dirty="0"/>
              <a:t>:</a:t>
            </a:r>
          </a:p>
          <a:p>
            <a:pPr marL="0" indent="0">
              <a:buNone/>
            </a:pPr>
            <a:r>
              <a:rPr lang="cs-CZ" dirty="0" smtClean="0"/>
              <a:t>	• </a:t>
            </a:r>
            <a:r>
              <a:rPr lang="cs-CZ" dirty="0"/>
              <a:t>ochraně utajovaných informací,</a:t>
            </a:r>
          </a:p>
          <a:p>
            <a:pPr marL="0" indent="0">
              <a:buNone/>
            </a:pPr>
            <a:r>
              <a:rPr lang="cs-CZ" dirty="0" smtClean="0"/>
              <a:t>	• </a:t>
            </a:r>
            <a:r>
              <a:rPr lang="cs-CZ" dirty="0"/>
              <a:t>ochraně osobních nebo individuálních údajů </a:t>
            </a:r>
            <a:r>
              <a:rPr lang="cs-CZ" dirty="0" smtClean="0"/>
              <a:t>	a </a:t>
            </a:r>
            <a:r>
              <a:rPr lang="cs-CZ" dirty="0"/>
              <a:t>o ochraně osobnosti,</a:t>
            </a:r>
          </a:p>
          <a:p>
            <a:pPr marL="0" indent="0">
              <a:buNone/>
            </a:pPr>
            <a:r>
              <a:rPr lang="cs-CZ" dirty="0" smtClean="0"/>
              <a:t>	• </a:t>
            </a:r>
            <a:r>
              <a:rPr lang="cs-CZ" dirty="0"/>
              <a:t>ochraně duševního vlastnictví,</a:t>
            </a:r>
          </a:p>
          <a:p>
            <a:pPr marL="0" indent="0">
              <a:buNone/>
            </a:pPr>
            <a:r>
              <a:rPr lang="cs-CZ" dirty="0" smtClean="0"/>
              <a:t>	• </a:t>
            </a:r>
            <a:r>
              <a:rPr lang="cs-CZ" dirty="0"/>
              <a:t>ochraně obchodního tajemství.</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523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77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smtClean="0"/>
              <a:t>Zpřístupnění </a:t>
            </a:r>
            <a:r>
              <a:rPr lang="cs-CZ" dirty="0"/>
              <a:t>informace </a:t>
            </a:r>
            <a:r>
              <a:rPr lang="cs-CZ" b="1" dirty="0" smtClean="0"/>
              <a:t>může </a:t>
            </a:r>
            <a:r>
              <a:rPr lang="cs-CZ" b="1" dirty="0"/>
              <a:t>být </a:t>
            </a:r>
            <a:r>
              <a:rPr lang="cs-CZ" b="1" dirty="0" smtClean="0"/>
              <a:t>odmítnuto</a:t>
            </a:r>
            <a:r>
              <a:rPr lang="cs-CZ" dirty="0" smtClean="0"/>
              <a:t>:</a:t>
            </a:r>
          </a:p>
          <a:p>
            <a:pPr marL="400050" lvl="1" indent="0">
              <a:buNone/>
            </a:pPr>
            <a:r>
              <a:rPr lang="cs-CZ" dirty="0" smtClean="0"/>
              <a:t>• </a:t>
            </a:r>
            <a:r>
              <a:rPr lang="cs-CZ" dirty="0"/>
              <a:t>informace byla povinnému subjektu předána osobou, která k </a:t>
            </a:r>
            <a:r>
              <a:rPr lang="cs-CZ" dirty="0" smtClean="0"/>
              <a:t>tomu nebyla </a:t>
            </a:r>
            <a:r>
              <a:rPr lang="cs-CZ" dirty="0"/>
              <a:t>podle zákona povinna a nedala předchozí písemný </a:t>
            </a:r>
            <a:r>
              <a:rPr lang="cs-CZ" dirty="0" smtClean="0"/>
              <a:t>souhlas k </a:t>
            </a:r>
            <a:r>
              <a:rPr lang="cs-CZ" dirty="0"/>
              <a:t>zpřístupnění této informace,</a:t>
            </a:r>
          </a:p>
          <a:p>
            <a:pPr marL="400050" lvl="1" indent="0">
              <a:buNone/>
            </a:pPr>
            <a:r>
              <a:rPr lang="cs-CZ" dirty="0"/>
              <a:t>• zpřístupnění této informace by mohlo mít nepříznivý vliv na </a:t>
            </a:r>
            <a:r>
              <a:rPr lang="cs-CZ" dirty="0" smtClean="0"/>
              <a:t>ochranu životního </a:t>
            </a:r>
            <a:r>
              <a:rPr lang="cs-CZ" dirty="0"/>
              <a:t>prostředí v místech, kterých se informace týká,</a:t>
            </a:r>
          </a:p>
          <a:p>
            <a:pPr marL="400050" lvl="1" indent="0">
              <a:buNone/>
            </a:pPr>
            <a:r>
              <a:rPr lang="cs-CZ" dirty="0"/>
              <a:t>• žadatel se domáhá informací opatřovaných v rámci přípravného </a:t>
            </a:r>
            <a:r>
              <a:rPr lang="cs-CZ" dirty="0" smtClean="0"/>
              <a:t>vyšetřování </a:t>
            </a:r>
            <a:r>
              <a:rPr lang="cs-CZ" dirty="0"/>
              <a:t>v trestních věcech nebo se informace týká </a:t>
            </a:r>
            <a:r>
              <a:rPr lang="cs-CZ" dirty="0" smtClean="0"/>
              <a:t>neukončených řízení </a:t>
            </a:r>
            <a:r>
              <a:rPr lang="cs-CZ" dirty="0"/>
              <a:t>a nepravomocných rozhodnutí o přestupcích a </a:t>
            </a:r>
            <a:r>
              <a:rPr lang="cs-CZ" dirty="0" smtClean="0"/>
              <a:t>jiných správních </a:t>
            </a:r>
            <a:r>
              <a:rPr lang="cs-CZ" dirty="0"/>
              <a:t>deliktech,</a:t>
            </a:r>
          </a:p>
          <a:p>
            <a:pPr marL="400050" lvl="1" indent="0">
              <a:buNone/>
            </a:pPr>
            <a:r>
              <a:rPr lang="cs-CZ" dirty="0"/>
              <a:t>• žádost byla formulována nesrozumitelně nebo příliš obecně a </a:t>
            </a:r>
            <a:r>
              <a:rPr lang="cs-CZ" dirty="0" smtClean="0"/>
              <a:t>žadatel, ač </a:t>
            </a:r>
            <a:r>
              <a:rPr lang="cs-CZ" dirty="0"/>
              <a:t>byl k tomu vyzván, ji nedoplnil, nebo jde o anonymní žádost.</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14138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92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a:t>Kromě toho </a:t>
            </a:r>
            <a:r>
              <a:rPr lang="cs-CZ" b="1" dirty="0"/>
              <a:t>lze odepřít </a:t>
            </a:r>
            <a:r>
              <a:rPr lang="cs-CZ" dirty="0"/>
              <a:t>zpřístupnění informace i v následujících případech:</a:t>
            </a:r>
          </a:p>
          <a:p>
            <a:pPr marL="400050" lvl="1" indent="0">
              <a:buNone/>
            </a:pPr>
            <a:r>
              <a:rPr lang="cs-CZ" dirty="0"/>
              <a:t>• žádost se týká dosud nezpracovaných nebo </a:t>
            </a:r>
            <a:r>
              <a:rPr lang="cs-CZ" dirty="0" smtClean="0"/>
              <a:t>nevyhodnocených </a:t>
            </a:r>
            <a:r>
              <a:rPr lang="cs-CZ" dirty="0"/>
              <a:t>údajů,</a:t>
            </a:r>
          </a:p>
          <a:p>
            <a:pPr marL="400050" lvl="1" indent="0">
              <a:buNone/>
            </a:pPr>
            <a:r>
              <a:rPr lang="cs-CZ" dirty="0"/>
              <a:t>• žádost je formulována zjevně provokativně nebo obstrukčně,</a:t>
            </a:r>
          </a:p>
          <a:p>
            <a:pPr marL="400050" lvl="1" indent="0">
              <a:buNone/>
            </a:pPr>
            <a:r>
              <a:rPr lang="cs-CZ" dirty="0"/>
              <a:t>• žadatel má již požadovanou informaci prokazatelně k dispozici,</a:t>
            </a:r>
          </a:p>
          <a:p>
            <a:pPr marL="400050" lvl="1" indent="0">
              <a:buNone/>
            </a:pPr>
            <a:r>
              <a:rPr lang="cs-CZ" dirty="0"/>
              <a:t>• informace se týká vnitřních pokynů povinného subjektu, které se </a:t>
            </a:r>
            <a:r>
              <a:rPr lang="cs-CZ" dirty="0" smtClean="0"/>
              <a:t>vztahují výhradně </a:t>
            </a:r>
            <a:r>
              <a:rPr lang="cs-CZ" dirty="0"/>
              <a:t>k jeho vnitřnímu chodu.</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2844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r>
              <a:rPr lang="cs-CZ" dirty="0"/>
              <a:t>N</a:t>
            </a:r>
            <a:r>
              <a:rPr lang="cs-CZ" dirty="0" smtClean="0"/>
              <a:t>astává </a:t>
            </a:r>
            <a:r>
              <a:rPr lang="cs-CZ" dirty="0"/>
              <a:t>tzv. </a:t>
            </a:r>
            <a:r>
              <a:rPr lang="cs-CZ" b="1" dirty="0"/>
              <a:t>fikce zamítavého </a:t>
            </a:r>
            <a:r>
              <a:rPr lang="cs-CZ" b="1" dirty="0" smtClean="0"/>
              <a:t>rozhodnutí</a:t>
            </a:r>
          </a:p>
          <a:p>
            <a:r>
              <a:rPr lang="cs-CZ" b="1" dirty="0" smtClean="0">
                <a:solidFill>
                  <a:srgbClr val="FF0000"/>
                </a:solidFill>
              </a:rPr>
              <a:t>Co s tím?</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6675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lnSpcReduction="10000"/>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pPr marL="0" indent="0" algn="just">
              <a:buNone/>
            </a:pPr>
            <a:r>
              <a:rPr lang="cs-CZ" dirty="0" smtClean="0"/>
              <a:t>Zatímco </a:t>
            </a:r>
            <a:r>
              <a:rPr lang="cs-CZ" dirty="0"/>
              <a:t>§ 16 odst. 4 </a:t>
            </a:r>
            <a:r>
              <a:rPr lang="cs-CZ" dirty="0" err="1"/>
              <a:t>InfZ</a:t>
            </a:r>
            <a:r>
              <a:rPr lang="cs-CZ" dirty="0"/>
              <a:t> stanoví </a:t>
            </a:r>
            <a:r>
              <a:rPr lang="cs-CZ" dirty="0" smtClean="0"/>
              <a:t>soudu, nejsou-li </a:t>
            </a:r>
            <a:r>
              <a:rPr lang="cs-CZ" dirty="0"/>
              <a:t>žádné důvody pro odmítnutí žádosti, </a:t>
            </a:r>
            <a:r>
              <a:rPr lang="cs-CZ" dirty="0" smtClean="0"/>
              <a:t>aby povinnému </a:t>
            </a:r>
            <a:r>
              <a:rPr lang="cs-CZ" dirty="0"/>
              <a:t>subjektu </a:t>
            </a:r>
            <a:r>
              <a:rPr lang="cs-CZ" dirty="0" smtClean="0"/>
              <a:t>nařídil požadované </a:t>
            </a:r>
            <a:r>
              <a:rPr lang="cs-CZ" dirty="0"/>
              <a:t>informace poskytnout, podle § 14 odst. 2 </a:t>
            </a:r>
            <a:r>
              <a:rPr lang="cs-CZ" dirty="0" err="1"/>
              <a:t>ŽPInf</a:t>
            </a:r>
            <a:r>
              <a:rPr lang="cs-CZ" dirty="0"/>
              <a:t> se </a:t>
            </a:r>
            <a:r>
              <a:rPr lang="cs-CZ" dirty="0" smtClean="0"/>
              <a:t>toliko uplatní </a:t>
            </a:r>
            <a:r>
              <a:rPr lang="cs-CZ" dirty="0"/>
              <a:t>obecná úprava řízení před </a:t>
            </a:r>
            <a:r>
              <a:rPr lang="cs-CZ" dirty="0" smtClean="0"/>
              <a:t> správními </a:t>
            </a:r>
            <a:r>
              <a:rPr lang="cs-CZ" dirty="0"/>
              <a:t>soudy, která s možností </a:t>
            </a:r>
            <a:r>
              <a:rPr lang="cs-CZ" dirty="0" smtClean="0"/>
              <a:t>nařízení poskytnutí </a:t>
            </a:r>
            <a:r>
              <a:rPr lang="cs-CZ" dirty="0"/>
              <a:t>informace nepočítá.</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3165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utschland Klage gegen RWE - peruanischer Bauer Saúl Luciano Lliuya (picture-alliance/dpa/R. Weihrau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44238"/>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ok vyhľadávania obrázkov pre dopyt peru germany farm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112927"/>
            <a:ext cx="45478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370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331640" y="3198689"/>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endParaRPr lang="cs-CZ" sz="4000" dirty="0" smtClean="0"/>
          </a:p>
          <a:p>
            <a:endParaRPr lang="cs-CZ" dirty="0"/>
          </a:p>
        </p:txBody>
      </p:sp>
    </p:spTree>
    <p:extLst>
      <p:ext uri="{BB962C8B-B14F-4D97-AF65-F5344CB8AC3E}">
        <p14:creationId xmlns:p14="http://schemas.microsoft.com/office/powerpoint/2010/main" val="820857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u Kleinbauer Saúl Luciano Lliuya (pri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825212"/>
            <a:ext cx="666750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5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stretch>
            <a:fillRect/>
          </a:stretch>
        </p:blipFill>
        <p:spPr>
          <a:xfrm>
            <a:off x="1259632" y="1783356"/>
            <a:ext cx="6272668" cy="4189494"/>
          </a:xfrm>
          <a:prstGeom prst="rect">
            <a:avLst/>
          </a:prstGeom>
        </p:spPr>
      </p:pic>
    </p:spTree>
    <p:extLst>
      <p:ext uri="{BB962C8B-B14F-4D97-AF65-F5344CB8AC3E}">
        <p14:creationId xmlns:p14="http://schemas.microsoft.com/office/powerpoint/2010/main" val="30259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860032" y="972017"/>
            <a:ext cx="6696744" cy="584775"/>
          </a:xfrm>
          <a:prstGeom prst="rect">
            <a:avLst/>
          </a:prstGeom>
          <a:noFill/>
        </p:spPr>
        <p:txBody>
          <a:bodyPr wrap="square" rtlCol="0">
            <a:spAutoFit/>
          </a:bodyPr>
          <a:lstStyle/>
          <a:p>
            <a:r>
              <a:rPr lang="cs-CZ" sz="3200" b="1" dirty="0" smtClean="0"/>
              <a:t>Správní právo</a:t>
            </a:r>
            <a:endParaRPr lang="cs-CZ" sz="3200" b="1" dirty="0"/>
          </a:p>
        </p:txBody>
      </p:sp>
      <p:sp>
        <p:nvSpPr>
          <p:cNvPr id="6" name="Zaoblený obdélník 5"/>
          <p:cNvSpPr/>
          <p:nvPr/>
        </p:nvSpPr>
        <p:spPr>
          <a:xfrm>
            <a:off x="755576" y="1556792"/>
            <a:ext cx="7344816" cy="4608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Zaoblený obdélník 6"/>
          <p:cNvSpPr/>
          <p:nvPr/>
        </p:nvSpPr>
        <p:spPr>
          <a:xfrm>
            <a:off x="1187624" y="1792609"/>
            <a:ext cx="3974404" cy="1152128"/>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Právo životního prostředí</a:t>
            </a:r>
            <a:endParaRPr lang="cs-CZ" sz="2800" dirty="0"/>
          </a:p>
        </p:txBody>
      </p:sp>
      <p:sp>
        <p:nvSpPr>
          <p:cNvPr id="10" name="Zaoblený obdélník 9"/>
          <p:cNvSpPr/>
          <p:nvPr/>
        </p:nvSpPr>
        <p:spPr>
          <a:xfrm>
            <a:off x="921832" y="3068960"/>
            <a:ext cx="7106552" cy="8177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Regulace územního plánování a výstavby</a:t>
            </a:r>
            <a:endParaRPr lang="cs-CZ" sz="2800" dirty="0"/>
          </a:p>
        </p:txBody>
      </p:sp>
      <p:sp>
        <p:nvSpPr>
          <p:cNvPr id="12" name="Zaoblený obdélník 11"/>
          <p:cNvSpPr/>
          <p:nvPr/>
        </p:nvSpPr>
        <p:spPr>
          <a:xfrm>
            <a:off x="3419872" y="5159815"/>
            <a:ext cx="320993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Správní trestání</a:t>
            </a:r>
            <a:endParaRPr lang="cs-CZ" sz="2800" dirty="0"/>
          </a:p>
        </p:txBody>
      </p:sp>
      <p:sp>
        <p:nvSpPr>
          <p:cNvPr id="13" name="Zaoblený obdélník 12"/>
          <p:cNvSpPr/>
          <p:nvPr/>
        </p:nvSpPr>
        <p:spPr>
          <a:xfrm>
            <a:off x="1835696" y="4131824"/>
            <a:ext cx="561662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Daňové předpisy, státní dotace</a:t>
            </a:r>
            <a:endParaRPr lang="cs-CZ" sz="2800" dirty="0"/>
          </a:p>
        </p:txBody>
      </p:sp>
      <p:sp>
        <p:nvSpPr>
          <p:cNvPr id="15" name="Zaoblený obdélník 14"/>
          <p:cNvSpPr/>
          <p:nvPr/>
        </p:nvSpPr>
        <p:spPr>
          <a:xfrm>
            <a:off x="7394678" y="3146550"/>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6" name="Zaoblený obdélník 15"/>
          <p:cNvSpPr/>
          <p:nvPr/>
        </p:nvSpPr>
        <p:spPr>
          <a:xfrm>
            <a:off x="6912260" y="4160557"/>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7" name="Zaoblený obdélník 16"/>
          <p:cNvSpPr/>
          <p:nvPr/>
        </p:nvSpPr>
        <p:spPr>
          <a:xfrm>
            <a:off x="6012160" y="5224552"/>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551118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a:t>
            </a:r>
            <a:endParaRPr lang="cs-CZ" sz="4000" b="1" dirty="0"/>
          </a:p>
        </p:txBody>
      </p:sp>
      <p:sp>
        <p:nvSpPr>
          <p:cNvPr id="6" name="Zaoblený obdélník 5"/>
          <p:cNvSpPr/>
          <p:nvPr/>
        </p:nvSpPr>
        <p:spPr>
          <a:xfrm>
            <a:off x="755576" y="1556792"/>
            <a:ext cx="7344816" cy="4608512"/>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Zaoblený obdélník 6"/>
          <p:cNvSpPr/>
          <p:nvPr/>
        </p:nvSpPr>
        <p:spPr>
          <a:xfrm>
            <a:off x="1187624" y="1792609"/>
            <a:ext cx="3974404" cy="11521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přírody a krajiny</a:t>
            </a:r>
            <a:endParaRPr lang="cs-CZ" sz="2800" dirty="0"/>
          </a:p>
        </p:txBody>
      </p:sp>
      <p:sp>
        <p:nvSpPr>
          <p:cNvPr id="10" name="Zaoblený obdélník 9"/>
          <p:cNvSpPr/>
          <p:nvPr/>
        </p:nvSpPr>
        <p:spPr>
          <a:xfrm>
            <a:off x="858524" y="3148149"/>
            <a:ext cx="2880320" cy="8177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ovzduší</a:t>
            </a:r>
            <a:endParaRPr lang="cs-CZ" sz="2800" dirty="0"/>
          </a:p>
        </p:txBody>
      </p:sp>
      <p:sp>
        <p:nvSpPr>
          <p:cNvPr id="11" name="Zaoblený obdélník 10"/>
          <p:cNvSpPr/>
          <p:nvPr/>
        </p:nvSpPr>
        <p:spPr>
          <a:xfrm>
            <a:off x="5004048" y="3068960"/>
            <a:ext cx="285797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Chemické látky</a:t>
            </a:r>
            <a:endParaRPr lang="cs-CZ" sz="2800" dirty="0"/>
          </a:p>
        </p:txBody>
      </p:sp>
      <p:sp>
        <p:nvSpPr>
          <p:cNvPr id="12" name="Zaoblený obdélník 11"/>
          <p:cNvSpPr/>
          <p:nvPr/>
        </p:nvSpPr>
        <p:spPr>
          <a:xfrm>
            <a:off x="5077225" y="4509120"/>
            <a:ext cx="249793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Obaly, odpady</a:t>
            </a:r>
            <a:endParaRPr lang="cs-CZ" sz="2800" dirty="0"/>
          </a:p>
        </p:txBody>
      </p:sp>
      <p:sp>
        <p:nvSpPr>
          <p:cNvPr id="13" name="Zaoblený obdélník 12"/>
          <p:cNvSpPr/>
          <p:nvPr/>
        </p:nvSpPr>
        <p:spPr>
          <a:xfrm>
            <a:off x="2330142" y="4041068"/>
            <a:ext cx="2426693"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vod</a:t>
            </a:r>
            <a:endParaRPr lang="cs-CZ" sz="2800" dirty="0"/>
          </a:p>
        </p:txBody>
      </p:sp>
      <p:sp>
        <p:nvSpPr>
          <p:cNvPr id="14" name="Zaoblený obdélník 13"/>
          <p:cNvSpPr/>
          <p:nvPr/>
        </p:nvSpPr>
        <p:spPr>
          <a:xfrm>
            <a:off x="1583600" y="5100939"/>
            <a:ext cx="2808514" cy="797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zvířat</a:t>
            </a:r>
            <a:endParaRPr lang="cs-CZ" sz="2800" dirty="0"/>
          </a:p>
        </p:txBody>
      </p:sp>
    </p:spTree>
    <p:extLst>
      <p:ext uri="{BB962C8B-B14F-4D97-AF65-F5344CB8AC3E}">
        <p14:creationId xmlns:p14="http://schemas.microsoft.com/office/powerpoint/2010/main" val="232767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94" y="265918"/>
            <a:ext cx="10264905" cy="641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8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30" y="263024"/>
            <a:ext cx="10219004" cy="63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8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smtClean="0"/>
              <a:t>Antropocentrické pojetí práva</a:t>
            </a:r>
          </a:p>
          <a:p>
            <a:r>
              <a:rPr lang="cs-CZ" dirty="0" err="1" smtClean="0"/>
              <a:t>schutznormtheorie</a:t>
            </a:r>
            <a:r>
              <a:rPr lang="cs-CZ" dirty="0" smtClean="0"/>
              <a:t>, </a:t>
            </a:r>
            <a:r>
              <a:rPr lang="cs-CZ" dirty="0" err="1" smtClean="0"/>
              <a:t>interest</a:t>
            </a:r>
            <a:r>
              <a:rPr lang="cs-CZ" dirty="0" smtClean="0"/>
              <a:t> </a:t>
            </a:r>
            <a:r>
              <a:rPr lang="cs-CZ" dirty="0" err="1" smtClean="0"/>
              <a:t>theory</a:t>
            </a:r>
            <a:endParaRPr lang="cs-CZ" dirty="0" smtClean="0"/>
          </a:p>
          <a:p>
            <a:endParaRPr lang="cs-CZ" dirty="0" smtClean="0"/>
          </a:p>
          <a:p>
            <a:r>
              <a:rPr lang="cs-CZ" dirty="0" smtClean="0"/>
              <a:t>„</a:t>
            </a:r>
            <a:r>
              <a:rPr lang="cs-CZ" dirty="0" err="1"/>
              <a:t>The</a:t>
            </a:r>
            <a:r>
              <a:rPr lang="cs-CZ" dirty="0"/>
              <a:t> </a:t>
            </a:r>
            <a:r>
              <a:rPr lang="cs-CZ" dirty="0" err="1"/>
              <a:t>fish</a:t>
            </a:r>
            <a:r>
              <a:rPr lang="cs-CZ" dirty="0"/>
              <a:t> </a:t>
            </a:r>
            <a:r>
              <a:rPr lang="cs-CZ" dirty="0" err="1"/>
              <a:t>cannot</a:t>
            </a:r>
            <a:r>
              <a:rPr lang="cs-CZ" dirty="0"/>
              <a:t> go to </a:t>
            </a:r>
            <a:r>
              <a:rPr lang="cs-CZ" dirty="0" err="1"/>
              <a:t>court</a:t>
            </a:r>
            <a:r>
              <a:rPr lang="cs-CZ" dirty="0" smtClean="0"/>
              <a:t>“</a:t>
            </a:r>
          </a:p>
          <a:p>
            <a:endParaRPr lang="cs-CZ" dirty="0"/>
          </a:p>
          <a:p>
            <a:r>
              <a:rPr lang="cs-CZ" dirty="0"/>
              <a:t>Přesto právo chrání druhy volně žijících živočichů a planě rostoucích rostlin a jejich přírodní stanoviště, ekosystémy, biologickou rozmanitost, krajinu </a:t>
            </a:r>
          </a:p>
          <a:p>
            <a:endParaRPr lang="cs-CZ" dirty="0"/>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spTree>
    <p:extLst>
      <p:ext uri="{BB962C8B-B14F-4D97-AF65-F5344CB8AC3E}">
        <p14:creationId xmlns:p14="http://schemas.microsoft.com/office/powerpoint/2010/main" val="285389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600192" y="1677237"/>
            <a:ext cx="8327240" cy="1308050"/>
          </a:xfrm>
          <a:prstGeom prst="rect">
            <a:avLst/>
          </a:prstGeom>
          <a:noFill/>
        </p:spPr>
        <p:txBody>
          <a:bodyPr wrap="square" rtlCol="0">
            <a:spAutoFit/>
          </a:bodyPr>
          <a:lstStyle/>
          <a:p>
            <a:pPr>
              <a:spcBef>
                <a:spcPts val="1800"/>
              </a:spcBef>
            </a:pPr>
            <a:r>
              <a:rPr lang="cs-CZ" sz="1600" b="1" dirty="0">
                <a:solidFill>
                  <a:schemeClr val="accent6"/>
                </a:solidFill>
                <a:latin typeface="Cambria" panose="02040503050406030204" pitchFamily="18" charset="0"/>
              </a:rPr>
              <a:t>§ 2  zákona č. 17/1992 Sb., o životním prostředí:</a:t>
            </a:r>
          </a:p>
          <a:p>
            <a:pPr>
              <a:spcBef>
                <a:spcPts val="1800"/>
              </a:spcBef>
            </a:pPr>
            <a:r>
              <a:rPr lang="cs-CZ" sz="1600" b="1" i="1" dirty="0">
                <a:latin typeface="Cambria" panose="02040503050406030204" pitchFamily="18" charset="0"/>
              </a:rPr>
              <a:t>Životním  prostředím  je  vše,  co vytváří </a:t>
            </a:r>
            <a:r>
              <a:rPr lang="cs-CZ" sz="1600" b="1" i="1" dirty="0">
                <a:solidFill>
                  <a:schemeClr val="accent2"/>
                </a:solidFill>
                <a:latin typeface="Cambria" panose="02040503050406030204" pitchFamily="18" charset="0"/>
              </a:rPr>
              <a:t>přirozené podmínky existence organismů  včetně člověka a je předpokladem jejich dalšího vývoje</a:t>
            </a:r>
            <a:r>
              <a:rPr lang="cs-CZ" sz="1600" b="1" i="1" dirty="0">
                <a:latin typeface="Cambria" panose="02040503050406030204" pitchFamily="18" charset="0"/>
              </a:rPr>
              <a:t>. Jeho složkami   jsou   zejména  ovzduší,  voda,  horniny,  půda,  organismy, ekosystémy a energie.</a:t>
            </a:r>
          </a:p>
        </p:txBody>
      </p:sp>
      <p:sp>
        <p:nvSpPr>
          <p:cNvPr id="5" name="Nadpis 1"/>
          <p:cNvSpPr txBox="1">
            <a:spLocks/>
          </p:cNvSpPr>
          <p:nvPr/>
        </p:nvSpPr>
        <p:spPr>
          <a:xfrm>
            <a:off x="457200" y="1131888"/>
            <a:ext cx="8229600" cy="11430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400" b="1" dirty="0">
                <a:latin typeface="Cambria" panose="02040503050406030204" pitchFamily="18" charset="0"/>
              </a:rPr>
              <a:t>Životní prostředí?</a:t>
            </a:r>
          </a:p>
        </p:txBody>
      </p:sp>
      <p:sp>
        <p:nvSpPr>
          <p:cNvPr id="6" name="Obdélník 5"/>
          <p:cNvSpPr/>
          <p:nvPr/>
        </p:nvSpPr>
        <p:spPr>
          <a:xfrm>
            <a:off x="1335725" y="3225576"/>
            <a:ext cx="2976374" cy="540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400" b="1" dirty="0">
                <a:latin typeface="Cambria" panose="02040503050406030204" pitchFamily="18" charset="0"/>
              </a:rPr>
              <a:t>Mezinárodní právo</a:t>
            </a:r>
          </a:p>
        </p:txBody>
      </p:sp>
      <p:sp>
        <p:nvSpPr>
          <p:cNvPr id="7" name="Obdélník 6"/>
          <p:cNvSpPr/>
          <p:nvPr/>
        </p:nvSpPr>
        <p:spPr>
          <a:xfrm>
            <a:off x="5155530" y="3940211"/>
            <a:ext cx="2311152" cy="5280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2800" b="1" dirty="0">
                <a:latin typeface="Cambria" panose="02040503050406030204" pitchFamily="18" charset="0"/>
              </a:rPr>
              <a:t>Unijní právo</a:t>
            </a:r>
          </a:p>
        </p:txBody>
      </p:sp>
      <p:sp>
        <p:nvSpPr>
          <p:cNvPr id="8" name="Obdélník 7"/>
          <p:cNvSpPr/>
          <p:nvPr/>
        </p:nvSpPr>
        <p:spPr>
          <a:xfrm>
            <a:off x="1973566" y="4862020"/>
            <a:ext cx="3030483" cy="6015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400" b="1" dirty="0">
                <a:latin typeface="Cambria" panose="02040503050406030204" pitchFamily="18" charset="0"/>
              </a:rPr>
              <a:t>Vnitrostátní právo</a:t>
            </a:r>
          </a:p>
        </p:txBody>
      </p:sp>
      <p:cxnSp>
        <p:nvCxnSpPr>
          <p:cNvPr id="9" name="Přímá spojnice se šipkou 8"/>
          <p:cNvCxnSpPr/>
          <p:nvPr/>
        </p:nvCxnSpPr>
        <p:spPr>
          <a:xfrm>
            <a:off x="4355976" y="3494162"/>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Přímá spojnice se šipkou 9"/>
          <p:cNvCxnSpPr/>
          <p:nvPr/>
        </p:nvCxnSpPr>
        <p:spPr>
          <a:xfrm>
            <a:off x="2023110" y="3836158"/>
            <a:ext cx="36612" cy="86392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Přímá spojnice se šipkou 10"/>
          <p:cNvCxnSpPr/>
          <p:nvPr/>
        </p:nvCxnSpPr>
        <p:spPr>
          <a:xfrm flipH="1">
            <a:off x="4355977" y="4401429"/>
            <a:ext cx="711495" cy="4680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168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Obrázek 1" descr="Poznačit si hvězdič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251520" y="-243408"/>
            <a:ext cx="9145015" cy="671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eaLnBrk="0" fontAlgn="base" hangingPunct="0">
              <a:spcBef>
                <a:spcPct val="0"/>
              </a:spcBef>
              <a:spcAft>
                <a:spcPct val="0"/>
              </a:spcAft>
            </a:pPr>
            <a:r>
              <a:rPr lang="cs-CZ" b="1" dirty="0">
                <a:latin typeface="Times New Roman" panose="02020603050405020304" pitchFamily="18" charset="0"/>
                <a:ea typeface="Calibri" panose="020F0502020204030204" pitchFamily="34" charset="0"/>
                <a:cs typeface="Times New Roman" panose="02020603050405020304" pitchFamily="18" charset="0"/>
              </a:rPr>
              <a:t>Základy práva životního prostředí pro neprávníky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Program předn</a:t>
            </a:r>
            <a:r>
              <a:rPr kumimoji="0" lang="cs-CZ"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ek a semin</a:t>
            </a:r>
            <a:r>
              <a:rPr kumimoji="0" lang="cs-CZ"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řů </a:t>
            </a:r>
            <a:r>
              <a:rPr kumimoji="0" lang="cs-CZ"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podzim 2019</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cs-CZ"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tek 8.00 </a:t>
            </a:r>
            <a:r>
              <a:rPr kumimoji="0" lang="cs-CZ"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13.40 hod., </a:t>
            </a:r>
            <a:r>
              <a:rPr kumimoji="0" lang="cs-CZ" sz="1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cs-CZ" sz="18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stn</a:t>
            </a:r>
            <a:r>
              <a:rPr kumimoji="0" lang="cs-CZ" sz="1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126</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Předn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	 8.00 </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9.40  a  10.00 - 11.40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Semin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ř:	 12.00 </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13.40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4.10.2019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Ochrana životn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česk</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evropsk</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a mezin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pr</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syst</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Postaven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česk</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syst</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 a vz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jemn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souvislosti. Přehled pramenů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 Ochrana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stavněpr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předpisech.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vo na př</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zniv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prostředky k jeho realizaci.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vo na informace o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JUDr. Vojtěch Vom</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čka, Ph.D., LL.M.</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18.10.2019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Organizačn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zabezpečen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subjekty pr</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 životn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Soustava org</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nů veřejn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 formy jejich činnosti, pravomoc a působnost. Spr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procesy v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loha soudů. Zapojen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veřejnosti a dal</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osob.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JUDr. Vojtěch Vom</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čka, Ph.D., LL.M.</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1.11.2019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stroje pr</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regulace zdrojů zneči</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ťov</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kladn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požadavky na chov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subjektů. 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stroje administrativn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ekonomick</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sankčn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doc.JUDr</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Ilona Janč</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řov</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Ph.D.</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15.11.2019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stroje pr</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regulace na ochranu </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zem</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na ochranu dal</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př</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zdrojů.</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kladn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požadavky na chov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subjektů. 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stroje administrativn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koncepčn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ekonomick</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sankčn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doc.JUDr</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Ilona Janč</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řov</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Ph.D.</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29.11.2019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Odpovědnost v pr</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 životn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Syst</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vztahů odpovědnosti, odpovědnost za spr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delikty, trestněpr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odpovědnosti, 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vazky 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deliktů, odpovědnost za ekologickou </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jmu. Prostředky jejich uplatňov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Dozorov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činnosti.</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doc.JUDr</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Ilona Janč</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řov</a:t>
            </a:r>
            <a:r>
              <a:rPr kumimoji="0" lang="cs-CZ"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Ph.D.</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13.12.2019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Ře</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střetů z</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jmů v </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zem</a:t>
            </a:r>
            <a:r>
              <a:rPr kumimoji="0" lang="cs-CZ"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regulace na ochranu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při rozvojových aktivit</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 Posuzov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vlivů na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(EIA). Integrovan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povolov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(IPPC). Ř</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podle stavebn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z</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kona a předpisů horn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 z hlediska ochrany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Aspekty ochrany př</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rody, kulturn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bohatstv</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jednotlivých složek životn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 prostřed</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(zemědělsk</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půda, lesy, ovzdu</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voda). </a:t>
            </a:r>
            <a:endParaRPr kumimoji="0" lang="cs-CZ"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Předn</a:t>
            </a:r>
            <a:r>
              <a:rPr kumimoji="0" lang="cs-CZ"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áší</a:t>
            </a:r>
            <a:r>
              <a:rPr kumimoji="0" lang="cs-CZ"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cs-CZ"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JUDr. Dominik Židek, Ph.D.</a:t>
            </a:r>
            <a:endParaRPr kumimoji="0" 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389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27584" y="908720"/>
            <a:ext cx="3649550" cy="1028700"/>
          </a:xfrm>
          <a:prstGeom prst="rect">
            <a:avLst/>
          </a:prstGeom>
        </p:spPr>
        <p:txBody>
          <a:bodyPr vert="horz" lIns="91425" tIns="91425" rIns="91425" bIns="91425" rtlCol="0" anchor="ctr" anchorCtr="0">
            <a:noAutofit/>
          </a:bodyPr>
          <a:lstStyle/>
          <a:p>
            <a:pPr lvl="0"/>
            <a:r>
              <a:rPr lang="cs-CZ" sz="2000" dirty="0">
                <a:solidFill>
                  <a:schemeClr val="bg1"/>
                </a:solidFill>
                <a:latin typeface="Cambria" panose="02040503050406030204" pitchFamily="18" charset="0"/>
              </a:rPr>
              <a:t>Marcus </a:t>
            </a:r>
            <a:r>
              <a:rPr lang="cs-CZ" sz="2000" dirty="0" err="1">
                <a:solidFill>
                  <a:schemeClr val="bg1"/>
                </a:solidFill>
                <a:latin typeface="Cambria" panose="02040503050406030204" pitchFamily="18" charset="0"/>
              </a:rPr>
              <a:t>Tullius</a:t>
            </a:r>
            <a:r>
              <a:rPr lang="cs-CZ" sz="2000" dirty="0">
                <a:solidFill>
                  <a:schemeClr val="bg1"/>
                </a:solidFill>
                <a:latin typeface="Cambria" panose="02040503050406030204" pitchFamily="18" charset="0"/>
              </a:rPr>
              <a:t> Cicero, </a:t>
            </a:r>
            <a:r>
              <a:rPr lang="cs-CZ" sz="2000" i="1" dirty="0">
                <a:solidFill>
                  <a:schemeClr val="bg1"/>
                </a:solidFill>
                <a:latin typeface="Cambria" panose="02040503050406030204" pitchFamily="18" charset="0"/>
              </a:rPr>
              <a:t>De </a:t>
            </a:r>
            <a:r>
              <a:rPr lang="cs-CZ" sz="2000" i="1" dirty="0" err="1" smtClean="0">
                <a:solidFill>
                  <a:schemeClr val="bg1"/>
                </a:solidFill>
                <a:latin typeface="Cambria" panose="02040503050406030204" pitchFamily="18" charset="0"/>
              </a:rPr>
              <a:t>Officiis</a:t>
            </a:r>
            <a:r>
              <a:rPr lang="cs-CZ" sz="2000" dirty="0" smtClean="0">
                <a:solidFill>
                  <a:schemeClr val="bg1"/>
                </a:solidFill>
                <a:latin typeface="Cambria" panose="02040503050406030204" pitchFamily="18" charset="0"/>
              </a:rPr>
              <a:t>: Hladomor na ostrově Rhodos</a:t>
            </a:r>
            <a:endParaRPr lang="en" sz="2000" dirty="0">
              <a:solidFill>
                <a:schemeClr val="bg1"/>
              </a:solidFill>
              <a:latin typeface="Cambria" panose="02040503050406030204" pitchFamily="18" charset="0"/>
            </a:endParaRPr>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9" y="2531645"/>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32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27584" y="908720"/>
            <a:ext cx="3810986" cy="1028700"/>
          </a:xfrm>
          <a:prstGeom prst="rect">
            <a:avLst/>
          </a:prstGeom>
        </p:spPr>
        <p:txBody>
          <a:bodyPr vert="horz" lIns="91425" tIns="91425" rIns="91425" bIns="91425" rtlCol="0" anchor="ctr" anchorCtr="0">
            <a:noAutofit/>
          </a:bodyPr>
          <a:lstStyle/>
          <a:p>
            <a:pPr lvl="0"/>
            <a:r>
              <a:rPr lang="cs-CZ" sz="3600" dirty="0">
                <a:solidFill>
                  <a:schemeClr val="bg1"/>
                </a:solidFill>
              </a:rPr>
              <a:t>Ropucha zlatá</a:t>
            </a:r>
            <a:endParaRPr lang="en" sz="3600" dirty="0">
              <a:solidFill>
                <a:schemeClr val="bg1"/>
              </a:solidFill>
            </a:endParaRPr>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525379"/>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5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p:cNvPicPr>
            <a:picLocks noChangeAspect="1"/>
          </p:cNvPicPr>
          <p:nvPr/>
        </p:nvPicPr>
        <p:blipFill>
          <a:blip r:embed="rId3"/>
          <a:stretch>
            <a:fillRect/>
          </a:stretch>
        </p:blipFill>
        <p:spPr>
          <a:xfrm>
            <a:off x="456454" y="914192"/>
            <a:ext cx="6287918" cy="4896606"/>
          </a:xfrm>
          <a:prstGeom prst="rect">
            <a:avLst/>
          </a:prstGeom>
        </p:spPr>
      </p:pic>
      <p:pic>
        <p:nvPicPr>
          <p:cNvPr id="4" name="Obrázek 3"/>
          <p:cNvPicPr>
            <a:picLocks noChangeAspect="1"/>
          </p:cNvPicPr>
          <p:nvPr/>
        </p:nvPicPr>
        <p:blipFill>
          <a:blip r:embed="rId4"/>
          <a:stretch>
            <a:fillRect/>
          </a:stretch>
        </p:blipFill>
        <p:spPr>
          <a:xfrm>
            <a:off x="4583328" y="1026025"/>
            <a:ext cx="4322089" cy="5030330"/>
          </a:xfrm>
          <a:prstGeom prst="rect">
            <a:avLst/>
          </a:prstGeom>
        </p:spPr>
      </p:pic>
    </p:spTree>
    <p:extLst>
      <p:ext uri="{BB962C8B-B14F-4D97-AF65-F5344CB8AC3E}">
        <p14:creationId xmlns:p14="http://schemas.microsoft.com/office/powerpoint/2010/main" val="24246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1154" y="891608"/>
            <a:ext cx="3810986" cy="1028700"/>
          </a:xfrm>
          <a:prstGeom prst="rect">
            <a:avLst/>
          </a:prstGeom>
        </p:spPr>
        <p:txBody>
          <a:bodyPr vert="horz" lIns="91425" tIns="91425" rIns="91425" bIns="91425" rtlCol="0" anchor="ctr" anchorCtr="0">
            <a:noAutofit/>
          </a:bodyPr>
          <a:lstStyle/>
          <a:p>
            <a:pPr lvl="0"/>
            <a:r>
              <a:rPr lang="cs-CZ" sz="4000" dirty="0" smtClean="0">
                <a:solidFill>
                  <a:schemeClr val="bg1"/>
                </a:solidFill>
                <a:latin typeface="Cambria" panose="02040503050406030204" pitchFamily="18" charset="0"/>
              </a:rPr>
              <a:t>Normativní rámec</a:t>
            </a:r>
            <a:endParaRPr lang="en" sz="4000" dirty="0">
              <a:solidFill>
                <a:schemeClr val="bg1"/>
              </a:solidFill>
              <a:latin typeface="Cambria" panose="02040503050406030204" pitchFamily="18" charset="0"/>
            </a:endParaRPr>
          </a:p>
        </p:txBody>
      </p:sp>
      <p:sp>
        <p:nvSpPr>
          <p:cNvPr id="5" name="Rectangle 3"/>
          <p:cNvSpPr>
            <a:spLocks noGrp="1" noChangeArrowheads="1"/>
          </p:cNvSpPr>
          <p:nvPr>
            <p:ph type="body" idx="1"/>
          </p:nvPr>
        </p:nvSpPr>
        <p:spPr>
          <a:xfrm>
            <a:off x="5038454" y="2170796"/>
            <a:ext cx="1398088" cy="439021"/>
          </a:xfrm>
        </p:spPr>
        <p:txBody>
          <a:bodyPr>
            <a:normAutofit fontScale="55000" lnSpcReduction="20000"/>
          </a:bodyPr>
          <a:lstStyle/>
          <a:p>
            <a:pPr algn="ctr" defTabSz="762000">
              <a:buNone/>
            </a:pPr>
            <a:r>
              <a:rPr lang="cs-CZ" sz="3500" dirty="0">
                <a:latin typeface="Cambria" panose="02040503050406030204" pitchFamily="18" charset="0"/>
                <a:ea typeface="Cambria" panose="02040503050406030204" pitchFamily="18" charset="0"/>
              </a:rPr>
              <a:t>Politika</a:t>
            </a:r>
            <a:r>
              <a:rPr lang="nl-BE" sz="3900" dirty="0">
                <a:latin typeface="Cambria" panose="02040503050406030204" pitchFamily="18" charset="0"/>
                <a:ea typeface="Cambria" panose="02040503050406030204" pitchFamily="18" charset="0"/>
              </a:rPr>
              <a:t> </a:t>
            </a:r>
          </a:p>
          <a:p>
            <a:pPr algn="ctr" defTabSz="762000">
              <a:buNone/>
            </a:pPr>
            <a:endParaRPr lang="nl-BE" dirty="0">
              <a:latin typeface="Cambria" panose="02040503050406030204" pitchFamily="18" charset="0"/>
              <a:ea typeface="Cambria" panose="02040503050406030204" pitchFamily="18" charset="0"/>
            </a:endParaRPr>
          </a:p>
        </p:txBody>
      </p:sp>
      <p:sp>
        <p:nvSpPr>
          <p:cNvPr id="6" name="Freeform 4"/>
          <p:cNvSpPr>
            <a:spLocks/>
          </p:cNvSpPr>
          <p:nvPr/>
        </p:nvSpPr>
        <p:spPr bwMode="auto">
          <a:xfrm>
            <a:off x="3027867" y="138797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511414" y="3093458"/>
            <a:ext cx="2962053"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dirty="0">
                <a:latin typeface="Cambria" panose="02040503050406030204" pitchFamily="18" charset="0"/>
                <a:ea typeface="Roboto Slab" panose="020B0604020202020204" charset="0"/>
              </a:rPr>
              <a:t>Právní předpisy, opatření obecné povahy, různé plány a programy…</a:t>
            </a:r>
            <a:endParaRPr lang="cs-CZ" sz="1600" dirty="0">
              <a:latin typeface="Cambria" panose="02040503050406030204" pitchFamily="18" charset="0"/>
              <a:ea typeface="Roboto Slab" panose="020B0604020202020204" charset="0"/>
            </a:endParaRPr>
          </a:p>
        </p:txBody>
      </p:sp>
      <p:sp>
        <p:nvSpPr>
          <p:cNvPr id="8" name="Rectangle 8"/>
          <p:cNvSpPr>
            <a:spLocks noChangeArrowheads="1"/>
          </p:cNvSpPr>
          <p:nvPr/>
        </p:nvSpPr>
        <p:spPr bwMode="auto">
          <a:xfrm>
            <a:off x="4171573" y="4363244"/>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2000" dirty="0">
                <a:latin typeface="Cambria" panose="02040503050406030204" pitchFamily="18" charset="0"/>
                <a:ea typeface="Roboto Slab" panose="020B0604020202020204" charset="0"/>
              </a:rPr>
              <a:t>Rozhodnutí, závazná stanoviska, konkrétní zásahy,…</a:t>
            </a:r>
            <a:endParaRPr lang="nl-BE" sz="3600" dirty="0">
              <a:latin typeface="Cambria" panose="02040503050406030204" pitchFamily="18" charset="0"/>
              <a:ea typeface="Roboto Slab" panose="020B0604020202020204" charset="0"/>
            </a:endParaRPr>
          </a:p>
        </p:txBody>
      </p:sp>
      <p:sp>
        <p:nvSpPr>
          <p:cNvPr id="9" name="Line 9"/>
          <p:cNvSpPr>
            <a:spLocks noChangeShapeType="1"/>
          </p:cNvSpPr>
          <p:nvPr/>
        </p:nvSpPr>
        <p:spPr bwMode="auto">
          <a:xfrm flipV="1">
            <a:off x="4651512" y="289991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418224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701734" y="1176824"/>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805206" y="1673848"/>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771621" y="1405958"/>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6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03040" y="2348880"/>
            <a:ext cx="8229600" cy="5352395"/>
          </a:xfrm>
        </p:spPr>
        <p:txBody>
          <a:bodyPr>
            <a:normAutofit/>
          </a:bodyPr>
          <a:lstStyle/>
          <a:p>
            <a:pPr>
              <a:lnSpc>
                <a:spcPct val="80000"/>
              </a:lnSpc>
            </a:pPr>
            <a:r>
              <a:rPr lang="cs-CZ" sz="2800" b="1" dirty="0" smtClean="0">
                <a:solidFill>
                  <a:srgbClr val="FF0000"/>
                </a:solidFill>
              </a:rPr>
              <a:t>Nástroje </a:t>
            </a:r>
            <a:r>
              <a:rPr lang="cs-CZ" sz="2800" b="1" dirty="0">
                <a:solidFill>
                  <a:srgbClr val="FF0000"/>
                </a:solidFill>
              </a:rPr>
              <a:t>přímé </a:t>
            </a:r>
            <a:r>
              <a:rPr lang="cs-CZ" sz="2800" b="1" dirty="0" smtClean="0">
                <a:solidFill>
                  <a:srgbClr val="FF0000"/>
                </a:solidFill>
              </a:rPr>
              <a:t>regulace</a:t>
            </a:r>
          </a:p>
          <a:p>
            <a:pPr>
              <a:lnSpc>
                <a:spcPct val="80000"/>
              </a:lnSpc>
            </a:pPr>
            <a:r>
              <a:rPr lang="cs-CZ" sz="2800" b="1" dirty="0" smtClean="0">
                <a:solidFill>
                  <a:srgbClr val="FF0000"/>
                </a:solidFill>
              </a:rPr>
              <a:t>Ekonomické </a:t>
            </a:r>
            <a:r>
              <a:rPr lang="cs-CZ" sz="2800" b="1" dirty="0">
                <a:solidFill>
                  <a:srgbClr val="FF0000"/>
                </a:solidFill>
              </a:rPr>
              <a:t>nástroje (nepřímé) </a:t>
            </a:r>
            <a:endParaRPr lang="cs-CZ" sz="2800" b="1" dirty="0" smtClean="0">
              <a:solidFill>
                <a:srgbClr val="FF0000"/>
              </a:solidFill>
            </a:endParaRPr>
          </a:p>
          <a:p>
            <a:pPr>
              <a:lnSpc>
                <a:spcPct val="80000"/>
              </a:lnSpc>
            </a:pPr>
            <a:r>
              <a:rPr lang="cs-CZ" sz="2800" b="1" dirty="0" smtClean="0">
                <a:solidFill>
                  <a:srgbClr val="FF0000"/>
                </a:solidFill>
              </a:rPr>
              <a:t>Dobrovolné nástroje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7452320" cy="646331"/>
          </a:xfrm>
          <a:prstGeom prst="rect">
            <a:avLst/>
          </a:prstGeom>
          <a:noFill/>
        </p:spPr>
        <p:txBody>
          <a:bodyPr wrap="square" rtlCol="0">
            <a:spAutoFit/>
          </a:bodyPr>
          <a:lstStyle/>
          <a:p>
            <a:r>
              <a:rPr lang="cs-CZ" sz="3600" b="1" dirty="0" smtClean="0"/>
              <a:t>Nástroje regulace</a:t>
            </a:r>
            <a:endParaRPr lang="cs-CZ" sz="3600" b="1" dirty="0"/>
          </a:p>
        </p:txBody>
      </p:sp>
    </p:spTree>
    <p:extLst>
      <p:ext uri="{BB962C8B-B14F-4D97-AF65-F5344CB8AC3E}">
        <p14:creationId xmlns:p14="http://schemas.microsoft.com/office/powerpoint/2010/main" val="3301153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6856" y="1216945"/>
            <a:ext cx="8229600" cy="5352395"/>
          </a:xfrm>
        </p:spPr>
        <p:txBody>
          <a:bodyPr>
            <a:normAutofit/>
          </a:bodyPr>
          <a:lstStyle/>
          <a:p>
            <a:pPr>
              <a:lnSpc>
                <a:spcPct val="80000"/>
              </a:lnSpc>
            </a:pPr>
            <a:r>
              <a:rPr lang="cs-CZ" sz="2800" dirty="0" smtClean="0"/>
              <a:t>Obecné </a:t>
            </a:r>
            <a:r>
              <a:rPr lang="cs-CZ" sz="2800" dirty="0"/>
              <a:t>nástroje prevence </a:t>
            </a:r>
            <a:endParaRPr lang="cs-CZ" sz="2800" dirty="0" smtClean="0"/>
          </a:p>
          <a:p>
            <a:pPr>
              <a:lnSpc>
                <a:spcPct val="80000"/>
              </a:lnSpc>
            </a:pPr>
            <a:r>
              <a:rPr lang="cs-CZ" sz="2800" dirty="0" smtClean="0"/>
              <a:t>Limity </a:t>
            </a:r>
            <a:r>
              <a:rPr lang="cs-CZ" sz="2800" dirty="0"/>
              <a:t>znečišťování </a:t>
            </a:r>
            <a:endParaRPr lang="cs-CZ" sz="2800" dirty="0" smtClean="0"/>
          </a:p>
          <a:p>
            <a:pPr>
              <a:lnSpc>
                <a:spcPct val="80000"/>
              </a:lnSpc>
            </a:pPr>
            <a:r>
              <a:rPr lang="cs-CZ" sz="2800" dirty="0" smtClean="0"/>
              <a:t>Požadované </a:t>
            </a:r>
            <a:r>
              <a:rPr lang="cs-CZ" sz="2800" dirty="0"/>
              <a:t>technologie </a:t>
            </a:r>
            <a:endParaRPr lang="cs-CZ" sz="2800" dirty="0" smtClean="0"/>
          </a:p>
          <a:p>
            <a:pPr>
              <a:lnSpc>
                <a:spcPct val="80000"/>
              </a:lnSpc>
            </a:pPr>
            <a:r>
              <a:rPr lang="cs-CZ" sz="2800" dirty="0" smtClean="0"/>
              <a:t>Administrativní </a:t>
            </a:r>
            <a:r>
              <a:rPr lang="cs-CZ" sz="2800" dirty="0"/>
              <a:t>nástroje (souhlasy, povolení, stanoviska) </a:t>
            </a:r>
            <a:endParaRPr lang="cs-CZ" sz="2800" dirty="0" smtClean="0"/>
          </a:p>
          <a:p>
            <a:pPr>
              <a:lnSpc>
                <a:spcPct val="80000"/>
              </a:lnSpc>
            </a:pPr>
            <a:r>
              <a:rPr lang="cs-CZ" sz="2800" dirty="0" smtClean="0"/>
              <a:t>Zákazy/příkazy </a:t>
            </a:r>
            <a:r>
              <a:rPr lang="cs-CZ" sz="2800" dirty="0"/>
              <a:t>(povinnosti subjektů) </a:t>
            </a:r>
            <a:endParaRPr lang="cs-CZ" sz="2800" dirty="0" smtClean="0"/>
          </a:p>
          <a:p>
            <a:pPr>
              <a:lnSpc>
                <a:spcPct val="80000"/>
              </a:lnSpc>
            </a:pPr>
            <a:r>
              <a:rPr lang="cs-CZ" sz="2800" dirty="0" smtClean="0"/>
              <a:t>Plošné </a:t>
            </a:r>
            <a:r>
              <a:rPr lang="cs-CZ" sz="2800" dirty="0"/>
              <a:t>mechanismy ochrany </a:t>
            </a:r>
            <a:endParaRPr lang="cs-CZ" sz="2800" dirty="0" smtClean="0"/>
          </a:p>
          <a:p>
            <a:pPr>
              <a:lnSpc>
                <a:spcPct val="80000"/>
              </a:lnSpc>
            </a:pPr>
            <a:r>
              <a:rPr lang="cs-CZ" sz="2800" dirty="0" smtClean="0"/>
              <a:t>Kontrola</a:t>
            </a:r>
            <a:r>
              <a:rPr lang="cs-CZ" sz="2800" dirty="0"/>
              <a:t>, donucení, sankce </a:t>
            </a:r>
            <a:endParaRPr lang="cs-CZ" sz="2800" dirty="0" smtClean="0"/>
          </a:p>
          <a:p>
            <a:pPr>
              <a:lnSpc>
                <a:spcPct val="80000"/>
              </a:lnSpc>
            </a:pPr>
            <a:r>
              <a:rPr lang="cs-CZ" sz="2800" dirty="0" smtClean="0"/>
              <a:t>Pravidla </a:t>
            </a:r>
            <a:r>
              <a:rPr lang="cs-CZ" sz="2800" dirty="0"/>
              <a:t>pro odstraňování protiprávních stavů </a:t>
            </a:r>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7452320" cy="597087"/>
          </a:xfrm>
          <a:prstGeom prst="rect">
            <a:avLst/>
          </a:prstGeom>
          <a:noFill/>
        </p:spPr>
        <p:txBody>
          <a:bodyPr wrap="square" rtlCol="0">
            <a:spAutoFit/>
          </a:bodyPr>
          <a:lstStyle/>
          <a:p>
            <a:pPr>
              <a:lnSpc>
                <a:spcPct val="80000"/>
              </a:lnSpc>
            </a:pPr>
            <a:r>
              <a:rPr lang="cs-CZ" sz="4000" b="1" dirty="0"/>
              <a:t>NÁSTROJE PŘÍMÉ REGULACE </a:t>
            </a:r>
          </a:p>
        </p:txBody>
      </p:sp>
    </p:spTree>
    <p:extLst>
      <p:ext uri="{BB962C8B-B14F-4D97-AF65-F5344CB8AC3E}">
        <p14:creationId xmlns:p14="http://schemas.microsoft.com/office/powerpoint/2010/main" val="398339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6856" y="1216945"/>
            <a:ext cx="8229600" cy="5352395"/>
          </a:xfrm>
        </p:spPr>
        <p:txBody>
          <a:bodyPr>
            <a:normAutofit/>
          </a:bodyPr>
          <a:lstStyle/>
          <a:p>
            <a:pPr>
              <a:lnSpc>
                <a:spcPct val="80000"/>
              </a:lnSpc>
            </a:pPr>
            <a:r>
              <a:rPr lang="cs-CZ" sz="2800" b="1" dirty="0">
                <a:solidFill>
                  <a:srgbClr val="FF0000"/>
                </a:solidFill>
              </a:rPr>
              <a:t>Cíl</a:t>
            </a:r>
            <a:r>
              <a:rPr lang="cs-CZ" sz="2800" dirty="0"/>
              <a:t> – podporovat ekonomické chování za účelem zlepšení kvality ŽP </a:t>
            </a:r>
            <a:endParaRPr lang="cs-CZ" sz="2800" dirty="0" smtClean="0"/>
          </a:p>
          <a:p>
            <a:pPr marL="0" indent="0">
              <a:lnSpc>
                <a:spcPct val="80000"/>
              </a:lnSpc>
              <a:buNone/>
            </a:pPr>
            <a:endParaRPr lang="cs-CZ" sz="2800" dirty="0"/>
          </a:p>
          <a:p>
            <a:pPr marL="0" indent="0">
              <a:lnSpc>
                <a:spcPct val="80000"/>
              </a:lnSpc>
              <a:buNone/>
            </a:pPr>
            <a:endParaRPr lang="cs-CZ" sz="2800" dirty="0" smtClean="0"/>
          </a:p>
          <a:p>
            <a:pPr>
              <a:lnSpc>
                <a:spcPct val="80000"/>
              </a:lnSpc>
            </a:pPr>
            <a:r>
              <a:rPr lang="cs-CZ" sz="2800" b="1" dirty="0" smtClean="0">
                <a:solidFill>
                  <a:srgbClr val="FF0000"/>
                </a:solidFill>
              </a:rPr>
              <a:t>Funkce</a:t>
            </a:r>
            <a:r>
              <a:rPr lang="cs-CZ" sz="2800" b="1" dirty="0">
                <a:solidFill>
                  <a:srgbClr val="FF0000"/>
                </a:solidFill>
              </a:rPr>
              <a:t>: </a:t>
            </a:r>
            <a:endParaRPr lang="cs-CZ" sz="2800" b="1" dirty="0" smtClean="0">
              <a:solidFill>
                <a:srgbClr val="FF0000"/>
              </a:solidFill>
            </a:endParaRPr>
          </a:p>
          <a:p>
            <a:pPr lvl="1">
              <a:lnSpc>
                <a:spcPct val="80000"/>
              </a:lnSpc>
            </a:pPr>
            <a:r>
              <a:rPr lang="cs-CZ" sz="2400" dirty="0" smtClean="0"/>
              <a:t>motivační </a:t>
            </a:r>
          </a:p>
          <a:p>
            <a:pPr lvl="1">
              <a:lnSpc>
                <a:spcPct val="80000"/>
              </a:lnSpc>
            </a:pPr>
            <a:r>
              <a:rPr lang="cs-CZ" sz="2400" dirty="0" smtClean="0"/>
              <a:t>zdrojová </a:t>
            </a:r>
            <a:r>
              <a:rPr lang="cs-CZ" sz="2400" dirty="0"/>
              <a:t>a kompenzační </a:t>
            </a:r>
            <a:endParaRPr lang="cs-CZ" sz="2400" dirty="0" smtClean="0"/>
          </a:p>
          <a:p>
            <a:pPr lvl="1">
              <a:lnSpc>
                <a:spcPct val="80000"/>
              </a:lnSpc>
            </a:pPr>
            <a:r>
              <a:rPr lang="cs-CZ" sz="2400" dirty="0" smtClean="0"/>
              <a:t>zajišťovací </a:t>
            </a:r>
          </a:p>
          <a:p>
            <a:pPr lvl="1">
              <a:lnSpc>
                <a:spcPct val="80000"/>
              </a:lnSpc>
            </a:pPr>
            <a:r>
              <a:rPr lang="cs-CZ" sz="2400" dirty="0" smtClean="0"/>
              <a:t>internalizace </a:t>
            </a:r>
            <a:r>
              <a:rPr lang="cs-CZ" sz="2400" dirty="0"/>
              <a:t>externalit</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7452320" cy="597087"/>
          </a:xfrm>
          <a:prstGeom prst="rect">
            <a:avLst/>
          </a:prstGeom>
          <a:noFill/>
        </p:spPr>
        <p:txBody>
          <a:bodyPr wrap="square" rtlCol="0">
            <a:spAutoFit/>
          </a:bodyPr>
          <a:lstStyle/>
          <a:p>
            <a:pPr>
              <a:lnSpc>
                <a:spcPct val="80000"/>
              </a:lnSpc>
            </a:pPr>
            <a:r>
              <a:rPr lang="cs-CZ" sz="4000" b="1" dirty="0" smtClean="0"/>
              <a:t>Nepřímé nástroje (ekonomické)</a:t>
            </a:r>
            <a:endParaRPr lang="cs-CZ" sz="4000" b="1" dirty="0"/>
          </a:p>
        </p:txBody>
      </p:sp>
    </p:spTree>
    <p:extLst>
      <p:ext uri="{BB962C8B-B14F-4D97-AF65-F5344CB8AC3E}">
        <p14:creationId xmlns:p14="http://schemas.microsoft.com/office/powerpoint/2010/main" val="379387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6856" y="1216945"/>
            <a:ext cx="8229600" cy="5352395"/>
          </a:xfrm>
        </p:spPr>
        <p:txBody>
          <a:bodyPr>
            <a:normAutofit lnSpcReduction="10000"/>
          </a:bodyPr>
          <a:lstStyle/>
          <a:p>
            <a:pPr marL="0" indent="0">
              <a:lnSpc>
                <a:spcPct val="80000"/>
              </a:lnSpc>
              <a:buNone/>
            </a:pPr>
            <a:r>
              <a:rPr lang="cs-CZ" sz="2800" b="1" dirty="0" smtClean="0">
                <a:solidFill>
                  <a:srgbClr val="FF0000"/>
                </a:solidFill>
              </a:rPr>
              <a:t>NÁSTROJE NEGATIVNÍ STIMULACE</a:t>
            </a:r>
            <a:r>
              <a:rPr lang="cs-CZ" sz="2800" dirty="0" smtClean="0">
                <a:solidFill>
                  <a:srgbClr val="FF0000"/>
                </a:solidFill>
              </a:rPr>
              <a:t>: </a:t>
            </a:r>
          </a:p>
          <a:p>
            <a:pPr>
              <a:lnSpc>
                <a:spcPct val="80000"/>
              </a:lnSpc>
            </a:pPr>
            <a:r>
              <a:rPr lang="cs-CZ" sz="2800" dirty="0" smtClean="0"/>
              <a:t>Poplatky </a:t>
            </a:r>
            <a:r>
              <a:rPr lang="cs-CZ" sz="2800" dirty="0"/>
              <a:t>za znečišťování životního prostředí </a:t>
            </a:r>
            <a:endParaRPr lang="cs-CZ" sz="2800" dirty="0" smtClean="0"/>
          </a:p>
          <a:p>
            <a:pPr>
              <a:lnSpc>
                <a:spcPct val="80000"/>
              </a:lnSpc>
            </a:pPr>
            <a:r>
              <a:rPr lang="cs-CZ" sz="2800" dirty="0" smtClean="0"/>
              <a:t>Poplatky </a:t>
            </a:r>
            <a:r>
              <a:rPr lang="cs-CZ" sz="2800" dirty="0"/>
              <a:t>za využívání přírodních zdrojů </a:t>
            </a:r>
            <a:endParaRPr lang="cs-CZ" sz="2800" dirty="0" smtClean="0"/>
          </a:p>
          <a:p>
            <a:pPr>
              <a:lnSpc>
                <a:spcPct val="80000"/>
              </a:lnSpc>
            </a:pPr>
            <a:r>
              <a:rPr lang="cs-CZ" sz="2800" dirty="0" smtClean="0"/>
              <a:t>Ostatní </a:t>
            </a:r>
            <a:r>
              <a:rPr lang="cs-CZ" sz="2800" dirty="0"/>
              <a:t>poplatky, zajišťovací nástroje, obchodovatelná emisní </a:t>
            </a:r>
            <a:r>
              <a:rPr lang="cs-CZ" sz="2800" dirty="0" smtClean="0"/>
              <a:t>oprávnění</a:t>
            </a:r>
          </a:p>
          <a:p>
            <a:pPr marL="0" indent="0">
              <a:lnSpc>
                <a:spcPct val="80000"/>
              </a:lnSpc>
              <a:buNone/>
            </a:pPr>
            <a:r>
              <a:rPr lang="cs-CZ" b="1" dirty="0" smtClean="0">
                <a:solidFill>
                  <a:srgbClr val="FF0000"/>
                </a:solidFill>
              </a:rPr>
              <a:t>NÁSTROJE POZITIVNÍ STIMULACE: </a:t>
            </a:r>
          </a:p>
          <a:p>
            <a:pPr>
              <a:lnSpc>
                <a:spcPct val="80000"/>
              </a:lnSpc>
            </a:pPr>
            <a:r>
              <a:rPr lang="cs-CZ" dirty="0" smtClean="0"/>
              <a:t>Dotace</a:t>
            </a:r>
            <a:r>
              <a:rPr lang="cs-CZ" dirty="0"/>
              <a:t>, subvence a granty poskytované z veřejných </a:t>
            </a:r>
            <a:r>
              <a:rPr lang="cs-CZ" dirty="0" smtClean="0"/>
              <a:t>rozpočtů</a:t>
            </a:r>
          </a:p>
          <a:p>
            <a:pPr>
              <a:lnSpc>
                <a:spcPct val="80000"/>
              </a:lnSpc>
            </a:pPr>
            <a:r>
              <a:rPr lang="cs-CZ" dirty="0" smtClean="0"/>
              <a:t>Zvýhodněné </a:t>
            </a:r>
            <a:r>
              <a:rPr lang="cs-CZ" dirty="0"/>
              <a:t>půjčky, úvěry a </a:t>
            </a:r>
            <a:r>
              <a:rPr lang="cs-CZ" dirty="0" smtClean="0"/>
              <a:t>garance</a:t>
            </a:r>
          </a:p>
          <a:p>
            <a:pPr marL="0" indent="0">
              <a:lnSpc>
                <a:spcPct val="80000"/>
              </a:lnSpc>
              <a:buNone/>
            </a:pPr>
            <a:r>
              <a:rPr lang="cs-CZ" b="1" dirty="0" smtClean="0">
                <a:solidFill>
                  <a:srgbClr val="FF0000"/>
                </a:solidFill>
              </a:rPr>
              <a:t>NÁSTROJE SMÍŠENÉ STIMULACE: </a:t>
            </a:r>
          </a:p>
          <a:p>
            <a:pPr>
              <a:lnSpc>
                <a:spcPct val="80000"/>
              </a:lnSpc>
            </a:pPr>
            <a:r>
              <a:rPr lang="cs-CZ" dirty="0" smtClean="0"/>
              <a:t>Úlevy </a:t>
            </a:r>
            <a:r>
              <a:rPr lang="cs-CZ" dirty="0"/>
              <a:t>při placení </a:t>
            </a:r>
            <a:r>
              <a:rPr lang="cs-CZ" dirty="0" smtClean="0"/>
              <a:t>poplatků</a:t>
            </a:r>
          </a:p>
          <a:p>
            <a:pPr>
              <a:lnSpc>
                <a:spcPct val="80000"/>
              </a:lnSpc>
            </a:pPr>
            <a:r>
              <a:rPr lang="cs-CZ" dirty="0" smtClean="0"/>
              <a:t>Daně</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7452320" cy="597087"/>
          </a:xfrm>
          <a:prstGeom prst="rect">
            <a:avLst/>
          </a:prstGeom>
          <a:noFill/>
        </p:spPr>
        <p:txBody>
          <a:bodyPr wrap="square" rtlCol="0">
            <a:spAutoFit/>
          </a:bodyPr>
          <a:lstStyle/>
          <a:p>
            <a:pPr>
              <a:lnSpc>
                <a:spcPct val="80000"/>
              </a:lnSpc>
            </a:pPr>
            <a:r>
              <a:rPr lang="cs-CZ" sz="4000" b="1" dirty="0"/>
              <a:t>EKONOMICKÉ NÁSTROJE </a:t>
            </a:r>
          </a:p>
        </p:txBody>
      </p:sp>
    </p:spTree>
    <p:extLst>
      <p:ext uri="{BB962C8B-B14F-4D97-AF65-F5344CB8AC3E}">
        <p14:creationId xmlns:p14="http://schemas.microsoft.com/office/powerpoint/2010/main" val="83077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6856" y="1216945"/>
            <a:ext cx="8229600" cy="5352395"/>
          </a:xfrm>
        </p:spPr>
        <p:txBody>
          <a:bodyPr>
            <a:normAutofit/>
          </a:bodyPr>
          <a:lstStyle/>
          <a:p>
            <a:r>
              <a:rPr lang="cs-CZ" dirty="0" smtClean="0"/>
              <a:t>veřejnoprávní </a:t>
            </a:r>
            <a:r>
              <a:rPr lang="cs-CZ" dirty="0"/>
              <a:t>smlouvy</a:t>
            </a:r>
          </a:p>
          <a:p>
            <a:pPr lvl="1"/>
            <a:r>
              <a:rPr lang="cs-CZ" dirty="0"/>
              <a:t>   dobrovolné programy iniciované veřejnou  institucí</a:t>
            </a:r>
          </a:p>
          <a:p>
            <a:pPr lvl="1"/>
            <a:r>
              <a:rPr lang="cs-CZ" dirty="0"/>
              <a:t>	jednostranné závazky </a:t>
            </a:r>
            <a:r>
              <a:rPr lang="cs-CZ" dirty="0" err="1"/>
              <a:t>znečisťovatelů</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84547"/>
            <a:ext cx="7452320" cy="597087"/>
          </a:xfrm>
          <a:prstGeom prst="rect">
            <a:avLst/>
          </a:prstGeom>
          <a:noFill/>
        </p:spPr>
        <p:txBody>
          <a:bodyPr wrap="square" rtlCol="0">
            <a:spAutoFit/>
          </a:bodyPr>
          <a:lstStyle/>
          <a:p>
            <a:pPr>
              <a:lnSpc>
                <a:spcPct val="80000"/>
              </a:lnSpc>
            </a:pPr>
            <a:r>
              <a:rPr lang="cs-CZ" sz="4000" b="1" dirty="0" smtClean="0"/>
              <a:t>Dobrovolné nástroje</a:t>
            </a:r>
            <a:endParaRPr lang="cs-CZ" sz="4000" b="1" dirty="0"/>
          </a:p>
        </p:txBody>
      </p:sp>
    </p:spTree>
    <p:extLst>
      <p:ext uri="{BB962C8B-B14F-4D97-AF65-F5344CB8AC3E}">
        <p14:creationId xmlns:p14="http://schemas.microsoft.com/office/powerpoint/2010/main" val="1818556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Právní systémy</a:t>
            </a:r>
            <a:endParaRPr lang="cs-CZ" sz="4000" b="1" dirty="0"/>
          </a:p>
        </p:txBody>
      </p:sp>
      <p:sp>
        <p:nvSpPr>
          <p:cNvPr id="5" name="Obdélník 4"/>
          <p:cNvSpPr/>
          <p:nvPr/>
        </p:nvSpPr>
        <p:spPr>
          <a:xfrm>
            <a:off x="611560" y="2060848"/>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Mezinárodní právo</a:t>
            </a:r>
            <a:endParaRPr lang="cs-CZ" sz="3200" b="1" dirty="0"/>
          </a:p>
        </p:txBody>
      </p:sp>
      <p:sp>
        <p:nvSpPr>
          <p:cNvPr id="8" name="Obdélník 7"/>
          <p:cNvSpPr/>
          <p:nvPr/>
        </p:nvSpPr>
        <p:spPr>
          <a:xfrm>
            <a:off x="5004048" y="314096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smtClean="0"/>
              <a:t>Unijní právo</a:t>
            </a:r>
            <a:endParaRPr lang="cs-CZ" sz="3600" b="1" dirty="0"/>
          </a:p>
        </p:txBody>
      </p:sp>
      <p:sp>
        <p:nvSpPr>
          <p:cNvPr id="9" name="Obdélník 8"/>
          <p:cNvSpPr/>
          <p:nvPr/>
        </p:nvSpPr>
        <p:spPr>
          <a:xfrm>
            <a:off x="1335725" y="4869160"/>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b="1" dirty="0" smtClean="0"/>
              <a:t>Vnitrostátní právo</a:t>
            </a:r>
            <a:endParaRPr lang="cs-CZ" sz="3600" b="1" dirty="0"/>
          </a:p>
        </p:txBody>
      </p:sp>
      <p:cxnSp>
        <p:nvCxnSpPr>
          <p:cNvPr id="10" name="Přímá spojnice se šipkou 9"/>
          <p:cNvCxnSpPr/>
          <p:nvPr/>
        </p:nvCxnSpPr>
        <p:spPr>
          <a:xfrm>
            <a:off x="4499992" y="2600908"/>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7638" y="3374994"/>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026" y="4185084"/>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1583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0332" y="1484784"/>
            <a:ext cx="8435280" cy="5717232"/>
          </a:xfrm>
        </p:spPr>
        <p:txBody>
          <a:bodyPr>
            <a:noAutofit/>
          </a:bodyPr>
          <a:lstStyle/>
          <a:p>
            <a:r>
              <a:rPr lang="cs-CZ" sz="2800" b="1" dirty="0"/>
              <a:t>Právo</a:t>
            </a:r>
            <a:r>
              <a:rPr lang="cs-CZ" sz="2800" dirty="0"/>
              <a:t> - soubor platných </a:t>
            </a:r>
            <a:r>
              <a:rPr lang="cs-CZ" sz="2800" dirty="0" smtClean="0"/>
              <a:t>a mocensky vynucovaných </a:t>
            </a:r>
            <a:r>
              <a:rPr lang="cs-CZ" sz="2800" u="sng" dirty="0" smtClean="0"/>
              <a:t>právních </a:t>
            </a:r>
            <a:r>
              <a:rPr lang="cs-CZ" sz="2800" u="sng" dirty="0"/>
              <a:t>norem</a:t>
            </a:r>
            <a:r>
              <a:rPr lang="cs-CZ" sz="2800" dirty="0"/>
              <a:t>, tj. pravidel chování (příkazů, zákazů nebo dovolení), </a:t>
            </a:r>
            <a:r>
              <a:rPr lang="cs-CZ" sz="2800" dirty="0" smtClean="0"/>
              <a:t>které </a:t>
            </a:r>
            <a:r>
              <a:rPr lang="cs-CZ" sz="2800" dirty="0"/>
              <a:t>jsou uznávané nebo </a:t>
            </a:r>
            <a:r>
              <a:rPr lang="cs-CZ" sz="2800" dirty="0" smtClean="0"/>
              <a:t>přímo.</a:t>
            </a:r>
          </a:p>
          <a:p>
            <a:r>
              <a:rPr lang="cs-CZ" sz="2800" dirty="0" smtClean="0"/>
              <a:t>Materiální prameny - </a:t>
            </a:r>
            <a:r>
              <a:rPr lang="cs-CZ" sz="2800" dirty="0"/>
              <a:t>reálné skutečnosti, </a:t>
            </a:r>
            <a:r>
              <a:rPr lang="cs-CZ" sz="2800" dirty="0" smtClean="0"/>
              <a:t>poměry </a:t>
            </a:r>
            <a:r>
              <a:rPr lang="cs-CZ" sz="2800" dirty="0"/>
              <a:t>dané </a:t>
            </a:r>
            <a:r>
              <a:rPr lang="cs-CZ" sz="2800" dirty="0" smtClean="0"/>
              <a:t>společnosti, </a:t>
            </a:r>
            <a:r>
              <a:rPr lang="cs-CZ" sz="2800" dirty="0"/>
              <a:t>které vedou k přijetí určité právní </a:t>
            </a:r>
            <a:r>
              <a:rPr lang="cs-CZ" sz="2800" dirty="0" smtClean="0"/>
              <a:t>úpravy.</a:t>
            </a:r>
          </a:p>
          <a:p>
            <a:r>
              <a:rPr lang="cs-CZ" sz="2800" dirty="0" smtClean="0"/>
              <a:t>Formální </a:t>
            </a:r>
            <a:r>
              <a:rPr lang="cs-CZ" sz="2800" dirty="0"/>
              <a:t>prameny </a:t>
            </a:r>
            <a:r>
              <a:rPr lang="cs-CZ" sz="2800" dirty="0" smtClean="0"/>
              <a:t>- zdroje</a:t>
            </a:r>
            <a:r>
              <a:rPr lang="cs-CZ" sz="2800" dirty="0"/>
              <a:t>, které právo přímo </a:t>
            </a:r>
            <a:r>
              <a:rPr lang="cs-CZ" sz="2800" dirty="0" smtClean="0"/>
              <a:t>obsahují</a:t>
            </a:r>
            <a:endParaRPr lang="cs-CZ" sz="2800" dirty="0"/>
          </a:p>
          <a:p>
            <a:pPr marL="0" indent="0">
              <a:buNone/>
            </a:pPr>
            <a:r>
              <a:rPr lang="cs-CZ" sz="2800" dirty="0" smtClean="0"/>
              <a:t>     - nepsané </a:t>
            </a:r>
            <a:r>
              <a:rPr lang="cs-CZ" sz="2800" dirty="0"/>
              <a:t>právo </a:t>
            </a:r>
            <a:r>
              <a:rPr lang="cs-CZ" sz="2800" dirty="0" smtClean="0"/>
              <a:t>– </a:t>
            </a:r>
            <a:r>
              <a:rPr lang="cs-CZ" sz="2800" dirty="0"/>
              <a:t>právní obyčeje a právní principy.</a:t>
            </a:r>
          </a:p>
          <a:p>
            <a:pPr marL="0" indent="0">
              <a:buNone/>
            </a:pPr>
            <a:r>
              <a:rPr lang="cs-CZ" sz="2800" dirty="0" smtClean="0"/>
              <a:t>     - psané </a:t>
            </a:r>
            <a:r>
              <a:rPr lang="cs-CZ" sz="2800" dirty="0"/>
              <a:t>právo </a:t>
            </a:r>
            <a:r>
              <a:rPr lang="cs-CZ" sz="2800" dirty="0" smtClean="0"/>
              <a:t>– normativní </a:t>
            </a:r>
            <a:r>
              <a:rPr lang="cs-CZ" sz="2800" dirty="0"/>
              <a:t>právní </a:t>
            </a:r>
            <a:r>
              <a:rPr lang="cs-CZ" sz="2800" dirty="0" smtClean="0"/>
              <a:t>akty (právní</a:t>
            </a:r>
          </a:p>
          <a:p>
            <a:pPr marL="0" indent="0">
              <a:buNone/>
            </a:pPr>
            <a:r>
              <a:rPr lang="cs-CZ" sz="2800" dirty="0" smtClean="0"/>
              <a:t>        předpisy), normativní </a:t>
            </a:r>
            <a:r>
              <a:rPr lang="cs-CZ" sz="2800" dirty="0"/>
              <a:t>smlouvy </a:t>
            </a:r>
            <a:r>
              <a:rPr lang="cs-CZ" sz="2800" dirty="0" smtClean="0"/>
              <a:t>a </a:t>
            </a:r>
            <a:r>
              <a:rPr lang="cs-CZ" sz="2800" dirty="0"/>
              <a:t>soudní </a:t>
            </a:r>
            <a:r>
              <a:rPr lang="cs-CZ" sz="2800" dirty="0" smtClean="0"/>
              <a:t>precedenty.</a:t>
            </a:r>
          </a:p>
          <a:p>
            <a:pPr marL="0" indent="0">
              <a:buNone/>
            </a:pPr>
            <a:r>
              <a:rPr lang="cs-CZ" sz="2800" dirty="0" smtClean="0"/>
              <a:t>Právo x politika, právní x skutkové otázky</a:t>
            </a:r>
            <a:endParaRPr lang="cs-CZ" sz="28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a jeho prameny</a:t>
            </a:r>
            <a:endParaRPr lang="cs-CZ" sz="4000" b="1" dirty="0"/>
          </a:p>
        </p:txBody>
      </p:sp>
    </p:spTree>
    <p:extLst>
      <p:ext uri="{BB962C8B-B14F-4D97-AF65-F5344CB8AC3E}">
        <p14:creationId xmlns:p14="http://schemas.microsoft.com/office/powerpoint/2010/main" val="1899193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584775"/>
          </a:xfrm>
          <a:prstGeom prst="rect">
            <a:avLst/>
          </a:prstGeom>
          <a:noFill/>
        </p:spPr>
        <p:txBody>
          <a:bodyPr wrap="square" rtlCol="0">
            <a:spAutoFit/>
          </a:bodyPr>
          <a:lstStyle/>
          <a:p>
            <a:r>
              <a:rPr lang="cs-CZ" sz="3200" b="1" dirty="0"/>
              <a:t>Prameny práva životního prostředí</a:t>
            </a:r>
          </a:p>
        </p:txBody>
      </p:sp>
      <p:sp>
        <p:nvSpPr>
          <p:cNvPr id="15" name="Zástupný symbol pro obsah 2"/>
          <p:cNvSpPr>
            <a:spLocks noGrp="1"/>
          </p:cNvSpPr>
          <p:nvPr>
            <p:ph sz="quarter" idx="1"/>
          </p:nvPr>
        </p:nvSpPr>
        <p:spPr>
          <a:xfrm>
            <a:off x="251520" y="1124744"/>
            <a:ext cx="8363272" cy="5517232"/>
          </a:xfrm>
        </p:spPr>
        <p:txBody>
          <a:bodyPr>
            <a:normAutofit fontScale="92500" lnSpcReduction="20000"/>
          </a:bodyPr>
          <a:lstStyle/>
          <a:p>
            <a:endParaRPr lang="cs-CZ" dirty="0" smtClean="0"/>
          </a:p>
          <a:p>
            <a:r>
              <a:rPr lang="cs-CZ" dirty="0" smtClean="0"/>
              <a:t>Mezinárodní prameny</a:t>
            </a:r>
          </a:p>
          <a:p>
            <a:r>
              <a:rPr lang="cs-CZ" dirty="0" smtClean="0"/>
              <a:t>Unijní prameny</a:t>
            </a:r>
          </a:p>
          <a:p>
            <a:r>
              <a:rPr lang="cs-CZ" dirty="0" smtClean="0"/>
              <a:t>České prameny </a:t>
            </a:r>
          </a:p>
          <a:p>
            <a:pPr lvl="1"/>
            <a:r>
              <a:rPr lang="cs-CZ" dirty="0"/>
              <a:t> </a:t>
            </a:r>
            <a:r>
              <a:rPr lang="cs-CZ" dirty="0" smtClean="0"/>
              <a:t> vývoj</a:t>
            </a:r>
          </a:p>
          <a:p>
            <a:pPr lvl="1"/>
            <a:r>
              <a:rPr lang="cs-CZ" dirty="0"/>
              <a:t> </a:t>
            </a:r>
            <a:r>
              <a:rPr lang="cs-CZ" dirty="0" smtClean="0"/>
              <a:t> prameny</a:t>
            </a:r>
          </a:p>
          <a:p>
            <a:pPr lvl="2"/>
            <a:r>
              <a:rPr lang="cs-CZ" dirty="0" smtClean="0"/>
              <a:t>kategorizace možná dle různých </a:t>
            </a:r>
            <a:r>
              <a:rPr lang="cs-CZ" dirty="0" err="1" smtClean="0"/>
              <a:t>kriterií</a:t>
            </a:r>
            <a:endParaRPr lang="cs-CZ" dirty="0" smtClean="0"/>
          </a:p>
          <a:p>
            <a:pPr lvl="3"/>
            <a:r>
              <a:rPr lang="cs-CZ" dirty="0" smtClean="0"/>
              <a:t>obecná x zvláštní část PŽP</a:t>
            </a:r>
          </a:p>
          <a:p>
            <a:pPr lvl="3"/>
            <a:r>
              <a:rPr lang="cs-CZ" dirty="0" smtClean="0"/>
              <a:t>hmotné právo x procesní právo </a:t>
            </a:r>
          </a:p>
          <a:p>
            <a:pPr lvl="3"/>
            <a:r>
              <a:rPr lang="cs-CZ" dirty="0" smtClean="0"/>
              <a:t> environmentální předpisy x  právní normy s významem pro životní prostředí v jiných právních předpisech   </a:t>
            </a:r>
          </a:p>
          <a:p>
            <a:pPr lvl="1"/>
            <a:r>
              <a:rPr lang="cs-CZ" dirty="0" smtClean="0"/>
              <a:t> vzájemné vztahy </a:t>
            </a:r>
          </a:p>
          <a:p>
            <a:pPr lvl="1"/>
            <a:r>
              <a:rPr lang="cs-CZ" dirty="0"/>
              <a:t> </a:t>
            </a:r>
            <a:r>
              <a:rPr lang="cs-CZ" dirty="0" smtClean="0"/>
              <a:t>tendence  k </a:t>
            </a:r>
            <a:r>
              <a:rPr lang="cs-CZ" dirty="0" err="1" smtClean="0"/>
              <a:t>environmentalizaci</a:t>
            </a:r>
            <a:r>
              <a:rPr lang="cs-CZ" dirty="0" smtClean="0"/>
              <a:t> právního řádu</a:t>
            </a:r>
          </a:p>
          <a:p>
            <a:pPr lvl="2"/>
            <a:r>
              <a:rPr lang="cs-CZ" dirty="0" smtClean="0"/>
              <a:t> možnosti a meze </a:t>
            </a:r>
            <a:endParaRPr lang="cs-CZ" dirty="0"/>
          </a:p>
        </p:txBody>
      </p:sp>
    </p:spTree>
    <p:extLst>
      <p:ext uri="{BB962C8B-B14F-4D97-AF65-F5344CB8AC3E}">
        <p14:creationId xmlns:p14="http://schemas.microsoft.com/office/powerpoint/2010/main" val="3861216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830997"/>
          </a:xfrm>
          <a:prstGeom prst="rect">
            <a:avLst/>
          </a:prstGeom>
          <a:noFill/>
        </p:spPr>
        <p:txBody>
          <a:bodyPr wrap="square" rtlCol="0">
            <a:spAutoFit/>
          </a:bodyPr>
          <a:lstStyle/>
          <a:p>
            <a:r>
              <a:rPr lang="cs-CZ" sz="2400" b="1" dirty="0">
                <a:solidFill>
                  <a:schemeClr val="accent1">
                    <a:lumMod val="75000"/>
                  </a:schemeClr>
                </a:solidFill>
              </a:rPr>
              <a:t>SYSTÉM, PRINCIPY A PRAMENY MEZINÁRODNÍHO PRÁVA ŽIVOTNÍHO PROSTŘEDÍ</a:t>
            </a:r>
            <a:endParaRPr lang="cs-CZ" sz="2400" b="1" dirty="0"/>
          </a:p>
        </p:txBody>
      </p:sp>
      <p:sp>
        <p:nvSpPr>
          <p:cNvPr id="3" name="Zástupný symbol pro obsah 2"/>
          <p:cNvSpPr>
            <a:spLocks noGrp="1"/>
          </p:cNvSpPr>
          <p:nvPr>
            <p:ph idx="1"/>
          </p:nvPr>
        </p:nvSpPr>
        <p:spPr/>
        <p:txBody>
          <a:bodyPr/>
          <a:lstStyle/>
          <a:p>
            <a:endParaRPr lang="cs-CZ" dirty="0"/>
          </a:p>
        </p:txBody>
      </p:sp>
      <p:sp>
        <p:nvSpPr>
          <p:cNvPr id="8" name="Zástupný symbol pro obsah 2"/>
          <p:cNvSpPr txBox="1">
            <a:spLocks/>
          </p:cNvSpPr>
          <p:nvPr/>
        </p:nvSpPr>
        <p:spPr>
          <a:xfrm>
            <a:off x="485394" y="1542009"/>
            <a:ext cx="7467600" cy="487375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600" b="1" dirty="0" smtClean="0"/>
          </a:p>
          <a:p>
            <a:r>
              <a:rPr lang="cs-CZ" sz="2600" b="1" dirty="0" smtClean="0"/>
              <a:t>Vývojové etapy mezinárodního práva životního prostředí</a:t>
            </a:r>
          </a:p>
          <a:p>
            <a:endParaRPr lang="cs-CZ" sz="2600" b="1" dirty="0" smtClean="0"/>
          </a:p>
          <a:p>
            <a:r>
              <a:rPr lang="cs-CZ" sz="2600" b="1" dirty="0" smtClean="0"/>
              <a:t>Principy mezinárodního práva  životního prostředí</a:t>
            </a:r>
          </a:p>
          <a:p>
            <a:endParaRPr lang="cs-CZ" sz="2600" b="1" dirty="0" smtClean="0"/>
          </a:p>
          <a:p>
            <a:r>
              <a:rPr lang="cs-CZ" sz="2600" b="1" dirty="0" smtClean="0"/>
              <a:t>Zvykové mezinárodní právo </a:t>
            </a:r>
          </a:p>
          <a:p>
            <a:endParaRPr lang="cs-CZ" sz="2600" b="1" dirty="0" smtClean="0"/>
          </a:p>
          <a:p>
            <a:r>
              <a:rPr lang="cs-CZ" sz="2600" b="1" dirty="0" smtClean="0"/>
              <a:t> Smluvní mezinárodní právo</a:t>
            </a:r>
          </a:p>
          <a:p>
            <a:endParaRPr lang="cs-CZ" sz="2600" b="1" dirty="0" smtClean="0"/>
          </a:p>
          <a:p>
            <a:pPr lvl="1"/>
            <a:r>
              <a:rPr lang="cs-CZ" sz="2600" b="1" dirty="0" smtClean="0"/>
              <a:t>Mezinárodní  smlouvy v systému právního řádu České republiky: </a:t>
            </a:r>
          </a:p>
          <a:p>
            <a:pPr lvl="1"/>
            <a:endParaRPr lang="cs-CZ" sz="2600" b="1" dirty="0" smtClean="0"/>
          </a:p>
          <a:p>
            <a:pPr lvl="1"/>
            <a:r>
              <a:rPr lang="cs-CZ" sz="2600" b="1" i="1" dirty="0" smtClean="0"/>
              <a:t>„Vyhlášené mezinárodní smlouvy, k jejichž ratifikaci dal Parlament souhlas a jimiž je Česká republika vázána, jsou součástí právního řádu; stanoví-li mezinárodní smlouva něco jiného než zákon, použije se mezinárodní smlouva“</a:t>
            </a:r>
          </a:p>
          <a:p>
            <a:pPr lvl="2"/>
            <a:endParaRPr lang="cs-CZ" sz="2600" b="1" dirty="0" smtClean="0"/>
          </a:p>
          <a:p>
            <a:pPr lvl="2"/>
            <a:r>
              <a:rPr lang="cs-CZ" sz="2600" b="1" dirty="0" smtClean="0"/>
              <a:t>čl. 10 Ústavy  </a:t>
            </a:r>
            <a:r>
              <a:rPr lang="cs-CZ" sz="2600" dirty="0" smtClean="0"/>
              <a:t>		</a:t>
            </a:r>
          </a:p>
        </p:txBody>
      </p:sp>
    </p:spTree>
    <p:extLst>
      <p:ext uri="{BB962C8B-B14F-4D97-AF65-F5344CB8AC3E}">
        <p14:creationId xmlns:p14="http://schemas.microsoft.com/office/powerpoint/2010/main" val="3299823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p:txBody>
          <a:bodyPr/>
          <a:lstStyle/>
          <a:p>
            <a:endParaRPr lang="cs-CZ"/>
          </a:p>
        </p:txBody>
      </p:sp>
      <p:sp>
        <p:nvSpPr>
          <p:cNvPr id="8" name="Zástupný symbol pro obsah 2"/>
          <p:cNvSpPr txBox="1">
            <a:spLocks/>
          </p:cNvSpPr>
          <p:nvPr/>
        </p:nvSpPr>
        <p:spPr>
          <a:xfrm>
            <a:off x="457200" y="1240451"/>
            <a:ext cx="7467600" cy="487375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6400" b="1" dirty="0" err="1">
                <a:latin typeface="Times New Roman" pitchFamily="18" charset="0"/>
                <a:cs typeface="Times New Roman" pitchFamily="18" charset="0"/>
              </a:rPr>
              <a:t>Kriteria</a:t>
            </a:r>
            <a:r>
              <a:rPr lang="cs-CZ" sz="6400" b="1" dirty="0">
                <a:latin typeface="Times New Roman" pitchFamily="18" charset="0"/>
                <a:cs typeface="Times New Roman" pitchFamily="18" charset="0"/>
              </a:rPr>
              <a:t>  třídění mezinárodních smluv:</a:t>
            </a:r>
          </a:p>
          <a:p>
            <a:pPr lvl="1"/>
            <a:r>
              <a:rPr lang="cs-CZ" sz="6400" b="1" dirty="0">
                <a:latin typeface="Times New Roman" pitchFamily="18" charset="0"/>
                <a:cs typeface="Times New Roman" pitchFamily="18" charset="0"/>
              </a:rPr>
              <a:t>A. dle povahy závazků co do jejich konkrétnosti a určitosti</a:t>
            </a:r>
          </a:p>
          <a:p>
            <a:pPr lvl="2"/>
            <a:r>
              <a:rPr lang="cs-CZ" sz="6400" dirty="0">
                <a:latin typeface="Times New Roman" pitchFamily="18" charset="0"/>
                <a:cs typeface="Times New Roman" pitchFamily="18" charset="0"/>
              </a:rPr>
              <a:t>samostatné</a:t>
            </a:r>
          </a:p>
          <a:p>
            <a:pPr lvl="2"/>
            <a:r>
              <a:rPr lang="cs-CZ" sz="6400" dirty="0">
                <a:latin typeface="Times New Roman" pitchFamily="18" charset="0"/>
                <a:cs typeface="Times New Roman" pitchFamily="18" charset="0"/>
              </a:rPr>
              <a:t>rámcové smlouvy </a:t>
            </a:r>
          </a:p>
          <a:p>
            <a:pPr lvl="2"/>
            <a:r>
              <a:rPr lang="cs-CZ" sz="6400" dirty="0">
                <a:latin typeface="Times New Roman" pitchFamily="18" charset="0"/>
                <a:cs typeface="Times New Roman" pitchFamily="18" charset="0"/>
              </a:rPr>
              <a:t>navazující (prováděcí)</a:t>
            </a:r>
          </a:p>
          <a:p>
            <a:pPr lvl="1"/>
            <a:r>
              <a:rPr lang="cs-CZ" sz="6400" b="1" dirty="0">
                <a:latin typeface="Times New Roman" pitchFamily="18" charset="0"/>
                <a:cs typeface="Times New Roman" pitchFamily="18" charset="0"/>
              </a:rPr>
              <a:t>B. dle místní působnosti</a:t>
            </a:r>
          </a:p>
          <a:p>
            <a:pPr lvl="2"/>
            <a:r>
              <a:rPr lang="cs-CZ" sz="6400" dirty="0">
                <a:latin typeface="Times New Roman" pitchFamily="18" charset="0"/>
                <a:cs typeface="Times New Roman" pitchFamily="18" charset="0"/>
              </a:rPr>
              <a:t>globální</a:t>
            </a:r>
          </a:p>
          <a:p>
            <a:pPr lvl="2"/>
            <a:r>
              <a:rPr lang="cs-CZ" sz="6400" dirty="0">
                <a:latin typeface="Times New Roman" pitchFamily="18" charset="0"/>
                <a:cs typeface="Times New Roman" pitchFamily="18" charset="0"/>
              </a:rPr>
              <a:t>regionální</a:t>
            </a:r>
          </a:p>
          <a:p>
            <a:pPr lvl="2"/>
            <a:r>
              <a:rPr lang="cs-CZ" sz="6400" dirty="0">
                <a:latin typeface="Times New Roman" pitchFamily="18" charset="0"/>
                <a:cs typeface="Times New Roman" pitchFamily="18" charset="0"/>
              </a:rPr>
              <a:t>místní</a:t>
            </a:r>
          </a:p>
          <a:p>
            <a:pPr lvl="1"/>
            <a:r>
              <a:rPr lang="cs-CZ" sz="6400" b="1" dirty="0">
                <a:latin typeface="Times New Roman" pitchFamily="18" charset="0"/>
                <a:cs typeface="Times New Roman" pitchFamily="18" charset="0"/>
              </a:rPr>
              <a:t>C. dle věcného zaměření – příklady </a:t>
            </a:r>
          </a:p>
          <a:p>
            <a:pPr lvl="2"/>
            <a:r>
              <a:rPr lang="cs-CZ" sz="6400" i="1" dirty="0">
                <a:latin typeface="Times New Roman" pitchFamily="18" charset="0"/>
                <a:cs typeface="Times New Roman" pitchFamily="18" charset="0"/>
              </a:rPr>
              <a:t>Průřezové oblasti</a:t>
            </a:r>
          </a:p>
          <a:p>
            <a:pPr lvl="3"/>
            <a:r>
              <a:rPr lang="cs-CZ" sz="5600" dirty="0" err="1">
                <a:latin typeface="Times New Roman" pitchFamily="18" charset="0"/>
                <a:cs typeface="Times New Roman" pitchFamily="18" charset="0"/>
              </a:rPr>
              <a:t>Aarhuská</a:t>
            </a:r>
            <a:r>
              <a:rPr lang="cs-CZ" sz="5600" dirty="0">
                <a:latin typeface="Times New Roman" pitchFamily="18" charset="0"/>
                <a:cs typeface="Times New Roman" pitchFamily="18" charset="0"/>
              </a:rPr>
              <a:t> úmluva ( EHK OSN, </a:t>
            </a:r>
            <a:r>
              <a:rPr lang="cs-CZ" sz="5600" dirty="0" err="1">
                <a:latin typeface="Times New Roman" pitchFamily="18" charset="0"/>
                <a:cs typeface="Times New Roman" pitchFamily="18" charset="0"/>
              </a:rPr>
              <a:t>Aarhus</a:t>
            </a:r>
            <a:r>
              <a:rPr lang="cs-CZ" sz="5600" dirty="0">
                <a:latin typeface="Times New Roman" pitchFamily="18" charset="0"/>
                <a:cs typeface="Times New Roman" pitchFamily="18" charset="0"/>
              </a:rPr>
              <a:t> 1998-2001, č.124/2004 </a:t>
            </a:r>
            <a:r>
              <a:rPr lang="cs-CZ" sz="5600" dirty="0" err="1">
                <a:latin typeface="Times New Roman" pitchFamily="18" charset="0"/>
                <a:cs typeface="Times New Roman" pitchFamily="18" charset="0"/>
              </a:rPr>
              <a:t>Sb.m.s</a:t>
            </a:r>
            <a:r>
              <a:rPr lang="cs-CZ" sz="5600" dirty="0">
                <a:latin typeface="Times New Roman" pitchFamily="18" charset="0"/>
                <a:cs typeface="Times New Roman" pitchFamily="18" charset="0"/>
              </a:rPr>
              <a:t>.) </a:t>
            </a:r>
          </a:p>
          <a:p>
            <a:pPr lvl="3"/>
            <a:r>
              <a:rPr lang="cs-CZ" sz="5600" dirty="0">
                <a:latin typeface="Times New Roman" pitchFamily="18" charset="0"/>
                <a:cs typeface="Times New Roman" pitchFamily="18" charset="0"/>
              </a:rPr>
              <a:t>Úmluva o posuzování vlivů na životní prostředí přesahující hranice států (EHK OSN, </a:t>
            </a:r>
            <a:r>
              <a:rPr lang="cs-CZ" sz="5600" dirty="0" err="1">
                <a:latin typeface="Times New Roman" pitchFamily="18" charset="0"/>
                <a:cs typeface="Times New Roman" pitchFamily="18" charset="0"/>
              </a:rPr>
              <a:t>Espoo</a:t>
            </a:r>
            <a:r>
              <a:rPr lang="cs-CZ" sz="5600" dirty="0">
                <a:latin typeface="Times New Roman" pitchFamily="18" charset="0"/>
                <a:cs typeface="Times New Roman" pitchFamily="18" charset="0"/>
              </a:rPr>
              <a:t> 1991-1997), č- 91/2001 </a:t>
            </a:r>
            <a:r>
              <a:rPr lang="cs-CZ" sz="5600" dirty="0" err="1">
                <a:latin typeface="Times New Roman" pitchFamily="18" charset="0"/>
                <a:cs typeface="Times New Roman" pitchFamily="18" charset="0"/>
              </a:rPr>
              <a:t>Sb.m.s</a:t>
            </a:r>
            <a:r>
              <a:rPr lang="cs-CZ" sz="5600" dirty="0">
                <a:latin typeface="Times New Roman" pitchFamily="18" charset="0"/>
                <a:cs typeface="Times New Roman" pitchFamily="18" charset="0"/>
              </a:rPr>
              <a:t>.) </a:t>
            </a:r>
          </a:p>
          <a:p>
            <a:pPr lvl="3"/>
            <a:r>
              <a:rPr lang="cs-CZ" sz="5600" dirty="0">
                <a:latin typeface="Times New Roman" pitchFamily="18" charset="0"/>
                <a:cs typeface="Times New Roman" pitchFamily="18" charset="0"/>
              </a:rPr>
              <a:t>Úmluva o občanskoprávní odpovědnosti za škody vyplývající z činností, které jsou nebezpečné pro životní prostředí ( Rada Evropy, </a:t>
            </a:r>
            <a:r>
              <a:rPr lang="cs-CZ" sz="5600" dirty="0" err="1">
                <a:latin typeface="Times New Roman" pitchFamily="18" charset="0"/>
                <a:cs typeface="Times New Roman" pitchFamily="18" charset="0"/>
              </a:rPr>
              <a:t>Lugano</a:t>
            </a:r>
            <a:r>
              <a:rPr lang="cs-CZ" sz="5600" dirty="0">
                <a:latin typeface="Times New Roman" pitchFamily="18" charset="0"/>
                <a:cs typeface="Times New Roman" pitchFamily="18" charset="0"/>
              </a:rPr>
              <a:t> 1973, dosud nevstoupila v platnost)</a:t>
            </a:r>
          </a:p>
          <a:p>
            <a:pPr lvl="2"/>
            <a:r>
              <a:rPr lang="cs-CZ" sz="6400" i="1" dirty="0">
                <a:latin typeface="Times New Roman" pitchFamily="18" charset="0"/>
                <a:cs typeface="Times New Roman" pitchFamily="18" charset="0"/>
              </a:rPr>
              <a:t>Složkové oblasti</a:t>
            </a:r>
          </a:p>
          <a:p>
            <a:pPr lvl="3"/>
            <a:r>
              <a:rPr lang="cs-CZ" sz="5600" dirty="0">
                <a:latin typeface="Times New Roman" pitchFamily="18" charset="0"/>
                <a:cs typeface="Times New Roman" pitchFamily="18" charset="0"/>
              </a:rPr>
              <a:t>OVZDUŠÍ - Úmluva o dálkovém znečisťování ovzduší přesahujícím hranice států( EHK OSN, Ženeva, č.5/1985 </a:t>
            </a:r>
            <a:r>
              <a:rPr lang="cs-CZ" sz="5600" dirty="0" err="1">
                <a:latin typeface="Times New Roman" pitchFamily="18" charset="0"/>
                <a:cs typeface="Times New Roman" pitchFamily="18" charset="0"/>
              </a:rPr>
              <a:t>Sb</a:t>
            </a:r>
            <a:r>
              <a:rPr lang="cs-CZ" sz="5600" dirty="0">
                <a:latin typeface="Times New Roman" pitchFamily="18" charset="0"/>
                <a:cs typeface="Times New Roman" pitchFamily="18" charset="0"/>
              </a:rPr>
              <a:t>,)  </a:t>
            </a:r>
          </a:p>
          <a:p>
            <a:pPr lvl="3"/>
            <a:r>
              <a:rPr lang="cs-CZ" sz="5600" dirty="0">
                <a:latin typeface="Times New Roman" pitchFamily="18" charset="0"/>
                <a:cs typeface="Times New Roman" pitchFamily="18" charset="0"/>
              </a:rPr>
              <a:t>PŘÍRODA – Úmluva o biologické rozmanitosti (UNEP, Rio de </a:t>
            </a:r>
            <a:r>
              <a:rPr lang="cs-CZ" sz="5600" dirty="0" err="1">
                <a:latin typeface="Times New Roman" pitchFamily="18" charset="0"/>
                <a:cs typeface="Times New Roman" pitchFamily="18" charset="0"/>
              </a:rPr>
              <a:t>Janeiro</a:t>
            </a:r>
            <a:r>
              <a:rPr lang="cs-CZ" sz="5600" dirty="0">
                <a:latin typeface="Times New Roman" pitchFamily="18" charset="0"/>
                <a:cs typeface="Times New Roman" pitchFamily="18" charset="0"/>
              </a:rPr>
              <a:t>, 1992-1993, č. 134/1999 Sb.)</a:t>
            </a:r>
          </a:p>
          <a:p>
            <a:pPr lvl="3"/>
            <a:r>
              <a:rPr lang="cs-CZ" sz="5600" dirty="0">
                <a:latin typeface="Times New Roman" pitchFamily="18" charset="0"/>
                <a:cs typeface="Times New Roman" pitchFamily="18" charset="0"/>
              </a:rPr>
              <a:t>PŘÍRODNÍ A KULTURNÍ DĚDICTVÍ – Úmluva o ochraně světového přírodního a kulturního bohatství (UNESCO), Paříž 1972-1975, č. 159/1991 Sb.)</a:t>
            </a:r>
          </a:p>
          <a:p>
            <a:pPr marL="914400" lvl="2" indent="0">
              <a:buNone/>
            </a:pPr>
            <a:r>
              <a:rPr lang="cs-CZ" sz="2600" dirty="0" smtClean="0"/>
              <a:t>	</a:t>
            </a:r>
          </a:p>
        </p:txBody>
      </p:sp>
      <p:sp>
        <p:nvSpPr>
          <p:cNvPr id="9" name="Nadpis 1"/>
          <p:cNvSpPr txBox="1">
            <a:spLocks/>
          </p:cNvSpPr>
          <p:nvPr/>
        </p:nvSpPr>
        <p:spPr>
          <a:xfrm>
            <a:off x="1055507" y="565465"/>
            <a:ext cx="7601272" cy="3460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000" b="1" dirty="0" smtClean="0"/>
              <a:t>MEZINÁRODNÍ SMLOUVY V OBLASTI ŽIVOTNÍHO </a:t>
            </a:r>
            <a:r>
              <a:rPr lang="cs-CZ" sz="2000" b="1" dirty="0" smtClean="0">
                <a:latin typeface="Times New Roman" panose="02020603050405020304" pitchFamily="18" charset="0"/>
                <a:cs typeface="Times New Roman" panose="02020603050405020304" pitchFamily="18" charset="0"/>
              </a:rPr>
              <a:t>PROSTŘEDÍ</a:t>
            </a:r>
            <a:r>
              <a:rPr lang="cs-CZ" sz="2000" b="1" dirty="0" smtClean="0"/>
              <a:t> </a:t>
            </a:r>
            <a:endParaRPr lang="cs-CZ" sz="2000" b="1" dirty="0"/>
          </a:p>
        </p:txBody>
      </p:sp>
    </p:spTree>
    <p:extLst>
      <p:ext uri="{BB962C8B-B14F-4D97-AF65-F5344CB8AC3E}">
        <p14:creationId xmlns:p14="http://schemas.microsoft.com/office/powerpoint/2010/main" val="1031573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symbol pro obsah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9285" y="1526633"/>
            <a:ext cx="8046156" cy="4525963"/>
          </a:xfrm>
        </p:spPr>
      </p:pic>
      <p:sp>
        <p:nvSpPr>
          <p:cNvPr id="9" name="Nadpis 1"/>
          <p:cNvSpPr txBox="1">
            <a:spLocks/>
          </p:cNvSpPr>
          <p:nvPr/>
        </p:nvSpPr>
        <p:spPr>
          <a:xfrm>
            <a:off x="1055507" y="565465"/>
            <a:ext cx="7601272" cy="34605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000" b="1" dirty="0" smtClean="0"/>
              <a:t>MEZINÁRODNÍ SMLOUVY V OBLASTI ŽIVOTNÍHO </a:t>
            </a:r>
            <a:r>
              <a:rPr lang="cs-CZ" sz="2000" b="1" dirty="0" smtClean="0">
                <a:latin typeface="Times New Roman" panose="02020603050405020304" pitchFamily="18" charset="0"/>
                <a:cs typeface="Times New Roman" panose="02020603050405020304" pitchFamily="18" charset="0"/>
              </a:rPr>
              <a:t>PROSTŘEDÍ</a:t>
            </a:r>
            <a:r>
              <a:rPr lang="cs-CZ" sz="2000" b="1" dirty="0" smtClean="0"/>
              <a:t> </a:t>
            </a:r>
            <a:endParaRPr lang="cs-CZ" sz="2000" b="1" dirty="0"/>
          </a:p>
        </p:txBody>
      </p:sp>
    </p:spTree>
    <p:extLst>
      <p:ext uri="{BB962C8B-B14F-4D97-AF65-F5344CB8AC3E}">
        <p14:creationId xmlns:p14="http://schemas.microsoft.com/office/powerpoint/2010/main" val="1461579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Obecnost </a:t>
            </a:r>
            <a:r>
              <a:rPr lang="cs-CZ" dirty="0"/>
              <a:t>předmětu úpravy, čím globálnější problém, tím méně konkrétní </a:t>
            </a:r>
            <a:r>
              <a:rPr lang="cs-CZ" dirty="0" smtClean="0"/>
              <a:t>text.</a:t>
            </a:r>
            <a:endParaRPr lang="cs-CZ" dirty="0"/>
          </a:p>
          <a:p>
            <a:r>
              <a:rPr lang="cs-CZ" dirty="0" smtClean="0"/>
              <a:t>Dlouhý </a:t>
            </a:r>
            <a:r>
              <a:rPr lang="cs-CZ" dirty="0"/>
              <a:t>proces </a:t>
            </a:r>
            <a:r>
              <a:rPr lang="cs-CZ" dirty="0" smtClean="0"/>
              <a:t>vyjednávání.</a:t>
            </a:r>
            <a:endParaRPr lang="cs-CZ" dirty="0"/>
          </a:p>
          <a:p>
            <a:r>
              <a:rPr lang="cs-CZ" dirty="0" smtClean="0"/>
              <a:t>Otázka </a:t>
            </a:r>
            <a:r>
              <a:rPr lang="cs-CZ" dirty="0"/>
              <a:t>podpory států (záleží na předmětu, financích, politice, atd</a:t>
            </a:r>
            <a:r>
              <a:rPr lang="cs-CZ" dirty="0" smtClean="0"/>
              <a:t>.).</a:t>
            </a:r>
            <a:endParaRPr lang="cs-CZ" dirty="0"/>
          </a:p>
          <a:p>
            <a:r>
              <a:rPr lang="cs-CZ" dirty="0" smtClean="0"/>
              <a:t>Závaznost </a:t>
            </a:r>
            <a:r>
              <a:rPr lang="cs-CZ" dirty="0"/>
              <a:t>úmluv (měkké a tvrdé normy, jen pro smluvní strany – státy</a:t>
            </a:r>
            <a:r>
              <a:rPr lang="cs-CZ" dirty="0" smtClean="0"/>
              <a:t>).</a:t>
            </a:r>
            <a:endParaRPr lang="cs-CZ" dirty="0"/>
          </a:p>
          <a:p>
            <a:r>
              <a:rPr lang="cs-CZ" dirty="0" smtClean="0"/>
              <a:t>Odpovědnost </a:t>
            </a:r>
            <a:r>
              <a:rPr lang="cs-CZ" dirty="0"/>
              <a:t>státu jen politická, možnost donucení splnění závazků slabá, neexistence sankcí (až na výjimky</a:t>
            </a:r>
            <a:r>
              <a:rPr lang="cs-CZ" dirty="0" smtClean="0"/>
              <a:t>).</a:t>
            </a:r>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03648" y="384547"/>
            <a:ext cx="7272808" cy="707886"/>
          </a:xfrm>
          <a:prstGeom prst="rect">
            <a:avLst/>
          </a:prstGeom>
          <a:noFill/>
        </p:spPr>
        <p:txBody>
          <a:bodyPr wrap="square" rtlCol="0">
            <a:spAutoFit/>
          </a:bodyPr>
          <a:lstStyle/>
          <a:p>
            <a:r>
              <a:rPr lang="cs-CZ" sz="4000" b="1" dirty="0" smtClean="0"/>
              <a:t>Nedostatky mezinárodního práva</a:t>
            </a:r>
            <a:endParaRPr lang="cs-CZ" sz="4000" b="1" dirty="0"/>
          </a:p>
        </p:txBody>
      </p:sp>
    </p:spTree>
    <p:extLst>
      <p:ext uri="{BB962C8B-B14F-4D97-AF65-F5344CB8AC3E}">
        <p14:creationId xmlns:p14="http://schemas.microsoft.com/office/powerpoint/2010/main" val="3732276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a:buFontTx/>
              <a:buChar char="-"/>
            </a:pPr>
            <a:r>
              <a:rPr lang="cs-CZ" dirty="0" smtClean="0"/>
              <a:t>Vlastnostmi mezi klasickým mezinárodním právem a právem vnitrostátním</a:t>
            </a:r>
          </a:p>
          <a:p>
            <a:pPr>
              <a:buFontTx/>
              <a:buChar char="-"/>
            </a:pPr>
            <a:r>
              <a:rPr lang="cs-CZ" dirty="0" smtClean="0"/>
              <a:t>tvrdé mechanismy prosazování</a:t>
            </a:r>
          </a:p>
          <a:p>
            <a:pPr>
              <a:buFontTx/>
              <a:buChar char="-"/>
            </a:pPr>
            <a:r>
              <a:rPr lang="cs-CZ" dirty="0"/>
              <a:t>v</a:t>
            </a:r>
            <a:r>
              <a:rPr lang="cs-CZ" dirty="0" smtClean="0"/>
              <a:t>nitrostátní právo vychází z unijního práva odhadem z 80 %, u nových předpisů již téměř plně</a:t>
            </a:r>
          </a:p>
          <a:p>
            <a:pPr>
              <a:buFontTx/>
              <a:buChar char="-"/>
            </a:pPr>
            <a:endParaRPr lang="cs-CZ" dirty="0" smtClean="0"/>
          </a:p>
          <a:p>
            <a:pPr marL="0" indent="0">
              <a:buNone/>
            </a:pPr>
            <a:r>
              <a:rPr lang="cs-CZ" dirty="0" smtClean="0"/>
              <a:t>Primární právo – zakladatelské smlouvy</a:t>
            </a:r>
          </a:p>
          <a:p>
            <a:pPr marL="0" indent="0">
              <a:buNone/>
            </a:pPr>
            <a:r>
              <a:rPr lang="cs-CZ" dirty="0" smtClean="0"/>
              <a:t>Sekundární právo</a:t>
            </a:r>
          </a:p>
          <a:p>
            <a:pPr>
              <a:buFontTx/>
              <a:buChar char="-"/>
            </a:pPr>
            <a:r>
              <a:rPr lang="cs-CZ" dirty="0" smtClean="0"/>
              <a:t>Nařízení – závazná, přímo použitelná</a:t>
            </a:r>
          </a:p>
          <a:p>
            <a:pPr>
              <a:buFontTx/>
              <a:buChar char="-"/>
            </a:pPr>
            <a:r>
              <a:rPr lang="cs-CZ" dirty="0" smtClean="0"/>
              <a:t>Směrnice – nutnost transpozice</a:t>
            </a:r>
          </a:p>
          <a:p>
            <a:pPr>
              <a:buFontTx/>
              <a:buChar char="-"/>
            </a:pPr>
            <a:r>
              <a:rPr lang="cs-CZ" dirty="0" smtClean="0"/>
              <a:t>Rozhodnutí, doporučení, stanoviska</a:t>
            </a:r>
          </a:p>
          <a:p>
            <a:pPr marL="0" indent="0">
              <a:buNone/>
            </a:pPr>
            <a:r>
              <a:rPr lang="cs-CZ" dirty="0"/>
              <a:t>J</a:t>
            </a:r>
            <a:r>
              <a:rPr lang="cs-CZ" dirty="0" smtClean="0"/>
              <a:t>udikatura – závazný výklad</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 EU</a:t>
            </a:r>
            <a:endParaRPr lang="cs-CZ" sz="4000" b="1" dirty="0"/>
          </a:p>
        </p:txBody>
      </p:sp>
    </p:spTree>
    <p:extLst>
      <p:ext uri="{BB962C8B-B14F-4D97-AF65-F5344CB8AC3E}">
        <p14:creationId xmlns:p14="http://schemas.microsoft.com/office/powerpoint/2010/main" val="3608609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4" y="105273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121475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8" y="1214754"/>
            <a:ext cx="7548985" cy="4096898"/>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886689" y="613841"/>
            <a:ext cx="11046335" cy="461665"/>
          </a:xfrm>
          <a:prstGeom prst="rect">
            <a:avLst/>
          </a:prstGeom>
          <a:noFill/>
        </p:spPr>
        <p:txBody>
          <a:bodyPr wrap="square" rtlCol="0">
            <a:spAutoFit/>
          </a:bodyPr>
          <a:lstStyle/>
          <a:p>
            <a:pPr algn="ctr"/>
            <a:r>
              <a:rPr lang="cs-CZ" sz="2400" b="1" dirty="0">
                <a:latin typeface="Cambria" panose="02040503050406030204" pitchFamily="18" charset="0"/>
                <a:ea typeface="Cambria" panose="02040503050406030204" pitchFamily="18" charset="0"/>
              </a:rPr>
              <a:t>EU: Kompetence + subsidiarita + proporcionalita</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9769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015425"/>
            <a:ext cx="11046335" cy="461665"/>
          </a:xfrm>
          <a:prstGeom prst="rect">
            <a:avLst/>
          </a:prstGeom>
          <a:noFill/>
        </p:spPr>
        <p:txBody>
          <a:bodyPr wrap="square" rtlCol="0">
            <a:spAutoFit/>
          </a:bodyPr>
          <a:lstStyle/>
          <a:p>
            <a:pPr algn="ctr"/>
            <a:r>
              <a:rPr lang="cs-CZ" sz="2400" b="1" dirty="0">
                <a:latin typeface="Cambria" panose="02040503050406030204" pitchFamily="18" charset="0"/>
                <a:ea typeface="Cambria" panose="02040503050406030204" pitchFamily="18" charset="0"/>
              </a:rPr>
              <a:t>EU: Kompetence + subsidiarita + proporcionalita</a:t>
            </a:r>
            <a:endParaRPr lang="en-US" sz="2400" b="1" dirty="0">
              <a:latin typeface="Cambria" panose="02040503050406030204" pitchFamily="18" charset="0"/>
              <a:ea typeface="Cambria" panose="02040503050406030204" pitchFamily="18" charset="0"/>
            </a:endParaRPr>
          </a:p>
        </p:txBody>
      </p:sp>
      <p:pic>
        <p:nvPicPr>
          <p:cNvPr id="10242" name="Picture 2" descr="Výsledek obrázku pro cand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8028" y="1812991"/>
            <a:ext cx="5406375" cy="360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00608" y="548680"/>
            <a:ext cx="11046335" cy="461665"/>
          </a:xfrm>
          <a:prstGeom prst="rect">
            <a:avLst/>
          </a:prstGeom>
          <a:noFill/>
        </p:spPr>
        <p:txBody>
          <a:bodyPr wrap="square" rtlCol="0">
            <a:spAutoFit/>
          </a:bodyPr>
          <a:lstStyle/>
          <a:p>
            <a:pPr algn="ctr"/>
            <a:r>
              <a:rPr lang="cs-CZ" sz="2400" b="1" dirty="0" smtClean="0">
                <a:latin typeface="Cambria" panose="02040503050406030204" pitchFamily="18" charset="0"/>
                <a:ea typeface="Cambria" panose="02040503050406030204" pitchFamily="18" charset="0"/>
              </a:rPr>
              <a:t>EU: Kompetence + subsidiarita + proporcionalita</a:t>
            </a:r>
            <a:endParaRPr lang="en-US" sz="2400" b="1" dirty="0">
              <a:latin typeface="Cambria" panose="02040503050406030204" pitchFamily="18" charset="0"/>
              <a:ea typeface="Cambria" panose="02040503050406030204" pitchFamily="18" charset="0"/>
            </a:endParaRPr>
          </a:p>
        </p:txBody>
      </p:sp>
      <p:sp>
        <p:nvSpPr>
          <p:cNvPr id="2" name="TextovéPole 1"/>
          <p:cNvSpPr txBox="1"/>
          <p:nvPr/>
        </p:nvSpPr>
        <p:spPr>
          <a:xfrm>
            <a:off x="496662" y="1196752"/>
            <a:ext cx="8251794" cy="5355312"/>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Článek 191 SFEU</a:t>
            </a:r>
          </a:p>
          <a:p>
            <a:r>
              <a:rPr lang="cs-CZ" dirty="0">
                <a:latin typeface="Cambria" panose="02040503050406030204" pitchFamily="18" charset="0"/>
                <a:ea typeface="Cambria" panose="02040503050406030204" pitchFamily="18" charset="0"/>
              </a:rPr>
              <a:t>1. Politika Unie v oblasti životního prostředí přispívá k sledování následujících cílů:</a:t>
            </a:r>
          </a:p>
          <a:p>
            <a:r>
              <a:rPr lang="cs-CZ" dirty="0">
                <a:latin typeface="Cambria" panose="02040503050406030204" pitchFamily="18" charset="0"/>
                <a:ea typeface="Cambria" panose="02040503050406030204" pitchFamily="18" charset="0"/>
              </a:rPr>
              <a:t>- </a:t>
            </a:r>
            <a:r>
              <a:rPr lang="cs-CZ" b="1" dirty="0">
                <a:solidFill>
                  <a:schemeClr val="accent6"/>
                </a:solidFill>
                <a:latin typeface="Cambria" panose="02040503050406030204" pitchFamily="18" charset="0"/>
                <a:ea typeface="Cambria" panose="02040503050406030204" pitchFamily="18" charset="0"/>
              </a:rPr>
              <a:t>zachování, ochrana a zlepšování kvality životního prostředí</a:t>
            </a:r>
            <a:r>
              <a:rPr lang="cs-CZ" dirty="0">
                <a:latin typeface="Cambria" panose="02040503050406030204" pitchFamily="18" charset="0"/>
                <a:ea typeface="Cambria" panose="02040503050406030204" pitchFamily="18" charset="0"/>
              </a:rPr>
              <a:t>,</a:t>
            </a:r>
          </a:p>
          <a:p>
            <a:r>
              <a:rPr lang="cs-CZ" dirty="0">
                <a:latin typeface="Cambria" panose="02040503050406030204" pitchFamily="18" charset="0"/>
                <a:ea typeface="Cambria" panose="02040503050406030204" pitchFamily="18" charset="0"/>
              </a:rPr>
              <a:t>- ochrana </a:t>
            </a:r>
            <a:r>
              <a:rPr lang="cs-CZ" b="1" dirty="0">
                <a:solidFill>
                  <a:schemeClr val="accent3"/>
                </a:solidFill>
                <a:latin typeface="Cambria" panose="02040503050406030204" pitchFamily="18" charset="0"/>
                <a:ea typeface="Cambria" panose="02040503050406030204" pitchFamily="18" charset="0"/>
              </a:rPr>
              <a:t>lidského zdraví</a:t>
            </a:r>
            <a:r>
              <a:rPr lang="cs-CZ" dirty="0">
                <a:latin typeface="Cambria" panose="02040503050406030204" pitchFamily="18" charset="0"/>
                <a:ea typeface="Cambria" panose="02040503050406030204" pitchFamily="18" charset="0"/>
              </a:rPr>
              <a:t>,</a:t>
            </a:r>
          </a:p>
          <a:p>
            <a:r>
              <a:rPr lang="cs-CZ" dirty="0">
                <a:latin typeface="Cambria" panose="02040503050406030204" pitchFamily="18" charset="0"/>
                <a:ea typeface="Cambria" panose="02040503050406030204" pitchFamily="18" charset="0"/>
              </a:rPr>
              <a:t>- uvážlivé a racionální </a:t>
            </a:r>
            <a:r>
              <a:rPr lang="cs-CZ" b="1" dirty="0">
                <a:solidFill>
                  <a:schemeClr val="accent2"/>
                </a:solidFill>
                <a:latin typeface="Cambria" panose="02040503050406030204" pitchFamily="18" charset="0"/>
                <a:ea typeface="Cambria" panose="02040503050406030204" pitchFamily="18" charset="0"/>
              </a:rPr>
              <a:t>využívání přírodních zdrojů</a:t>
            </a:r>
            <a:r>
              <a:rPr lang="cs-CZ" dirty="0">
                <a:latin typeface="Cambria" panose="02040503050406030204" pitchFamily="18" charset="0"/>
                <a:ea typeface="Cambria" panose="02040503050406030204" pitchFamily="18" charset="0"/>
              </a:rPr>
              <a:t>,</a:t>
            </a:r>
          </a:p>
          <a:p>
            <a:r>
              <a:rPr lang="cs-CZ" dirty="0">
                <a:latin typeface="Cambria" panose="02040503050406030204" pitchFamily="18" charset="0"/>
                <a:ea typeface="Cambria" panose="02040503050406030204" pitchFamily="18" charset="0"/>
              </a:rPr>
              <a:t>- </a:t>
            </a:r>
            <a:r>
              <a:rPr lang="cs-CZ" b="1" dirty="0">
                <a:solidFill>
                  <a:schemeClr val="accent1"/>
                </a:solidFill>
                <a:latin typeface="Cambria" panose="02040503050406030204" pitchFamily="18" charset="0"/>
                <a:ea typeface="Cambria" panose="02040503050406030204" pitchFamily="18" charset="0"/>
              </a:rPr>
              <a:t>podpora opatření na mezinárodní úrovni </a:t>
            </a:r>
            <a:r>
              <a:rPr lang="cs-CZ" dirty="0">
                <a:latin typeface="Cambria" panose="02040503050406030204" pitchFamily="18" charset="0"/>
                <a:ea typeface="Cambria" panose="02040503050406030204" pitchFamily="18" charset="0"/>
              </a:rPr>
              <a:t>určených k řešení regionálních a celosvětových problémů životního prostředí, a zejména boj proti změně klimatu.</a:t>
            </a:r>
          </a:p>
          <a:p>
            <a:endParaRPr lang="cs-CZ" dirty="0">
              <a:latin typeface="Cambria" panose="02040503050406030204" pitchFamily="18" charset="0"/>
              <a:ea typeface="Cambria" panose="02040503050406030204" pitchFamily="18" charset="0"/>
            </a:endParaRPr>
          </a:p>
          <a:p>
            <a:r>
              <a:rPr lang="cs-CZ" dirty="0">
                <a:latin typeface="Cambria" panose="02040503050406030204" pitchFamily="18" charset="0"/>
                <a:ea typeface="Cambria" panose="02040503050406030204" pitchFamily="18" charset="0"/>
              </a:rPr>
              <a:t>2. Politika Unie v oblasti životního prostředí je </a:t>
            </a:r>
            <a:r>
              <a:rPr lang="cs-CZ" b="1" dirty="0">
                <a:solidFill>
                  <a:schemeClr val="accent1"/>
                </a:solidFill>
                <a:latin typeface="Cambria" panose="02040503050406030204" pitchFamily="18" charset="0"/>
                <a:ea typeface="Cambria" panose="02040503050406030204" pitchFamily="18" charset="0"/>
              </a:rPr>
              <a:t>zaměřena na vysokou úroveň ochrany</a:t>
            </a:r>
            <a:r>
              <a:rPr lang="cs-CZ" dirty="0">
                <a:latin typeface="Cambria" panose="02040503050406030204" pitchFamily="18" charset="0"/>
                <a:ea typeface="Cambria" panose="02040503050406030204" pitchFamily="18" charset="0"/>
              </a:rPr>
              <a:t>, přičemž přihlíží k rozdílné situaci v jednotlivých regionech Unie. Je založena na </a:t>
            </a:r>
            <a:r>
              <a:rPr lang="cs-CZ" b="1" dirty="0">
                <a:solidFill>
                  <a:schemeClr val="accent5"/>
                </a:solidFill>
                <a:latin typeface="Cambria" panose="02040503050406030204" pitchFamily="18" charset="0"/>
                <a:ea typeface="Cambria" panose="02040503050406030204" pitchFamily="18" charset="0"/>
              </a:rPr>
              <a:t>zásadách obezřetnosti </a:t>
            </a:r>
            <a:r>
              <a:rPr lang="cs-CZ" dirty="0">
                <a:latin typeface="Cambria" panose="02040503050406030204" pitchFamily="18" charset="0"/>
                <a:ea typeface="Cambria" panose="02040503050406030204" pitchFamily="18" charset="0"/>
              </a:rPr>
              <a:t>a </a:t>
            </a:r>
            <a:r>
              <a:rPr lang="cs-CZ" b="1" dirty="0">
                <a:solidFill>
                  <a:schemeClr val="accent3"/>
                </a:solidFill>
                <a:latin typeface="Cambria" panose="02040503050406030204" pitchFamily="18" charset="0"/>
                <a:ea typeface="Cambria" panose="02040503050406030204" pitchFamily="18" charset="0"/>
              </a:rPr>
              <a:t>prevence</a:t>
            </a:r>
            <a:r>
              <a:rPr lang="cs-CZ" dirty="0">
                <a:latin typeface="Cambria" panose="02040503050406030204" pitchFamily="18" charset="0"/>
                <a:ea typeface="Cambria" panose="02040503050406030204" pitchFamily="18" charset="0"/>
              </a:rPr>
              <a:t>, </a:t>
            </a:r>
            <a:r>
              <a:rPr lang="cs-CZ" b="1" dirty="0">
                <a:solidFill>
                  <a:schemeClr val="accent6"/>
                </a:solidFill>
                <a:latin typeface="Cambria" panose="02040503050406030204" pitchFamily="18" charset="0"/>
                <a:ea typeface="Cambria" panose="02040503050406030204" pitchFamily="18" charset="0"/>
              </a:rPr>
              <a:t>odvracení ohrožení životního prostředí především u zdroje </a:t>
            </a:r>
            <a:r>
              <a:rPr lang="cs-CZ" dirty="0">
                <a:latin typeface="Cambria" panose="02040503050406030204" pitchFamily="18" charset="0"/>
                <a:ea typeface="Cambria" panose="02040503050406030204" pitchFamily="18" charset="0"/>
              </a:rPr>
              <a:t>a na </a:t>
            </a:r>
            <a:r>
              <a:rPr lang="cs-CZ" b="1" dirty="0">
                <a:solidFill>
                  <a:schemeClr val="accent2"/>
                </a:solidFill>
                <a:latin typeface="Cambria" panose="02040503050406030204" pitchFamily="18" charset="0"/>
                <a:ea typeface="Cambria" panose="02040503050406030204" pitchFamily="18" charset="0"/>
              </a:rPr>
              <a:t>zásadě "znečišťovatel platí"</a:t>
            </a:r>
            <a:r>
              <a:rPr lang="cs-CZ" dirty="0">
                <a:latin typeface="Cambria" panose="02040503050406030204" pitchFamily="18" charset="0"/>
                <a:ea typeface="Cambria" panose="02040503050406030204" pitchFamily="18" charset="0"/>
              </a:rPr>
              <a:t>.</a:t>
            </a:r>
          </a:p>
          <a:p>
            <a:endParaRPr lang="cs-CZ" dirty="0">
              <a:latin typeface="Cambria" panose="02040503050406030204" pitchFamily="18" charset="0"/>
              <a:ea typeface="Cambria" panose="02040503050406030204" pitchFamily="18" charset="0"/>
            </a:endParaRPr>
          </a:p>
          <a:p>
            <a:r>
              <a:rPr lang="cs-CZ" dirty="0">
                <a:latin typeface="Cambria" panose="02040503050406030204" pitchFamily="18" charset="0"/>
                <a:ea typeface="Cambria" panose="02040503050406030204" pitchFamily="18" charset="0"/>
              </a:rPr>
              <a:t>3. Při přípravě politiky v oblasti životního prostředí přihlédne Unie k:</a:t>
            </a:r>
          </a:p>
          <a:p>
            <a:r>
              <a:rPr lang="cs-CZ" dirty="0">
                <a:latin typeface="Cambria" panose="02040503050406030204" pitchFamily="18" charset="0"/>
                <a:ea typeface="Cambria" panose="02040503050406030204" pitchFamily="18" charset="0"/>
              </a:rPr>
              <a:t>- dostupným vědeckým a technickým údajům,</a:t>
            </a:r>
          </a:p>
          <a:p>
            <a:r>
              <a:rPr lang="cs-CZ" dirty="0">
                <a:latin typeface="Cambria" panose="02040503050406030204" pitchFamily="18" charset="0"/>
                <a:ea typeface="Cambria" panose="02040503050406030204" pitchFamily="18" charset="0"/>
              </a:rPr>
              <a:t>- podmínkám životního prostředí v různých regionech Unie,</a:t>
            </a:r>
          </a:p>
          <a:p>
            <a:r>
              <a:rPr lang="cs-CZ" dirty="0">
                <a:latin typeface="Cambria" panose="02040503050406030204" pitchFamily="18" charset="0"/>
                <a:ea typeface="Cambria" panose="02040503050406030204" pitchFamily="18" charset="0"/>
              </a:rPr>
              <a:t>- možnému prospěchu a nákladům plynoucím z činnosti nebo nečinnosti,</a:t>
            </a:r>
          </a:p>
          <a:p>
            <a:r>
              <a:rPr lang="cs-CZ" dirty="0">
                <a:latin typeface="Cambria" panose="02040503050406030204" pitchFamily="18" charset="0"/>
                <a:ea typeface="Cambria" panose="02040503050406030204" pitchFamily="18" charset="0"/>
              </a:rPr>
              <a:t>- hospodářskému a sociálnímu rozvoji Unie jako celku a vyváženému rozvoji jejích regionů.</a:t>
            </a:r>
          </a:p>
        </p:txBody>
      </p:sp>
    </p:spTree>
    <p:extLst>
      <p:ext uri="{BB962C8B-B14F-4D97-AF65-F5344CB8AC3E}">
        <p14:creationId xmlns:p14="http://schemas.microsoft.com/office/powerpoint/2010/main" val="603021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Výsledek obrázku pro cigarety s příchut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27" y="1545864"/>
            <a:ext cx="3854296" cy="28830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ýsledek obrázku pro cigarety s příchut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47" y="1869978"/>
            <a:ext cx="7502106" cy="4178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931952" y="1015425"/>
            <a:ext cx="11046335" cy="461665"/>
          </a:xfrm>
          <a:prstGeom prst="rect">
            <a:avLst/>
          </a:prstGeom>
          <a:noFill/>
        </p:spPr>
        <p:txBody>
          <a:bodyPr wrap="square" rtlCol="0">
            <a:spAutoFit/>
          </a:bodyPr>
          <a:lstStyle/>
          <a:p>
            <a:pPr algn="ctr"/>
            <a:r>
              <a:rPr lang="cs-CZ" sz="2400" b="1" dirty="0">
                <a:latin typeface="Cambria" panose="02040503050406030204" pitchFamily="18" charset="0"/>
                <a:ea typeface="Cambria" panose="02040503050406030204" pitchFamily="18" charset="0"/>
              </a:rPr>
              <a:t>EU: Kompetence + subsidiarita + proporcionalita</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1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dirty="0"/>
              <a:t>§ 2 </a:t>
            </a:r>
            <a:r>
              <a:rPr lang="cs-CZ" dirty="0" smtClean="0"/>
              <a:t> zákona č. 17/1992 </a:t>
            </a:r>
            <a:r>
              <a:rPr lang="cs-CZ" dirty="0"/>
              <a:t>Sb</a:t>
            </a:r>
            <a:r>
              <a:rPr lang="cs-CZ" dirty="0" smtClean="0"/>
              <a:t>., o </a:t>
            </a:r>
            <a:r>
              <a:rPr lang="cs-CZ" dirty="0"/>
              <a:t>životním </a:t>
            </a:r>
            <a:r>
              <a:rPr lang="cs-CZ" dirty="0" smtClean="0"/>
              <a:t>prostředí:</a:t>
            </a:r>
            <a:endParaRPr lang="cs-CZ" dirty="0"/>
          </a:p>
          <a:p>
            <a:pPr marL="0" indent="0">
              <a:buNone/>
            </a:pPr>
            <a:endParaRPr lang="cs-CZ" dirty="0" smtClean="0"/>
          </a:p>
          <a:p>
            <a:pPr marL="0" indent="0" algn="just">
              <a:buNone/>
            </a:pPr>
            <a:r>
              <a:rPr lang="cs-CZ" i="1" dirty="0" smtClean="0"/>
              <a:t>Životním  </a:t>
            </a:r>
            <a:r>
              <a:rPr lang="cs-CZ" i="1" dirty="0"/>
              <a:t>prostředím  je  vše,  co vytváří přirozené podmínky </a:t>
            </a:r>
            <a:r>
              <a:rPr lang="cs-CZ" i="1" dirty="0" smtClean="0"/>
              <a:t>existence organismů  </a:t>
            </a:r>
            <a:r>
              <a:rPr lang="cs-CZ" i="1" dirty="0"/>
              <a:t>včetně člověka a je předpokladem jejich </a:t>
            </a:r>
            <a:r>
              <a:rPr lang="cs-CZ" i="1" dirty="0" smtClean="0"/>
              <a:t>dalšího </a:t>
            </a:r>
            <a:r>
              <a:rPr lang="cs-CZ" i="1" dirty="0"/>
              <a:t>vývoje. </a:t>
            </a:r>
            <a:r>
              <a:rPr lang="cs-CZ" i="1" dirty="0" smtClean="0"/>
              <a:t>Jeho složkami   </a:t>
            </a:r>
            <a:r>
              <a:rPr lang="cs-CZ" i="1" dirty="0"/>
              <a:t>jsou   zejména  ovzduší,  voda,  horniny,  půda,  </a:t>
            </a:r>
            <a:r>
              <a:rPr lang="cs-CZ" i="1" dirty="0" smtClean="0"/>
              <a:t>organismy, ekosystémy </a:t>
            </a:r>
            <a:r>
              <a:rPr lang="cs-CZ" i="1" dirty="0"/>
              <a:t>a energie.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Životní prostředí - definice</a:t>
            </a:r>
            <a:endParaRPr lang="cs-CZ" sz="4000" b="1" dirty="0"/>
          </a:p>
        </p:txBody>
      </p:sp>
    </p:spTree>
    <p:extLst>
      <p:ext uri="{BB962C8B-B14F-4D97-AF65-F5344CB8AC3E}">
        <p14:creationId xmlns:p14="http://schemas.microsoft.com/office/powerpoint/2010/main" val="2898332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773341" y="1015425"/>
            <a:ext cx="5158175" cy="461665"/>
          </a:xfrm>
          <a:prstGeom prst="rect">
            <a:avLst/>
          </a:prstGeom>
          <a:noFill/>
        </p:spPr>
        <p:txBody>
          <a:bodyPr wrap="square" rtlCol="0">
            <a:spAutoFit/>
          </a:bodyPr>
          <a:lstStyle/>
          <a:p>
            <a:pPr algn="ctr"/>
            <a:r>
              <a:rPr lang="cs-CZ" sz="2400" b="1" dirty="0">
                <a:latin typeface="Cambria" panose="02040503050406030204" pitchFamily="18" charset="0"/>
                <a:ea typeface="Cambria" panose="02040503050406030204" pitchFamily="18" charset="0"/>
              </a:rPr>
              <a:t>Členské státy? </a:t>
            </a:r>
            <a:endParaRPr lang="en-US" sz="24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469672" y="1571345"/>
            <a:ext cx="5736146" cy="4121815"/>
          </a:xfrm>
          <a:prstGeom prst="rect">
            <a:avLst/>
          </a:prstGeom>
        </p:spPr>
      </p:pic>
      <p:sp>
        <p:nvSpPr>
          <p:cNvPr id="6" name="Zástupný symbol pro obsah 2"/>
          <p:cNvSpPr txBox="1">
            <a:spLocks/>
          </p:cNvSpPr>
          <p:nvPr/>
        </p:nvSpPr>
        <p:spPr>
          <a:xfrm>
            <a:off x="5326129" y="1477090"/>
            <a:ext cx="6426714" cy="394640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200" b="1" dirty="0">
                <a:latin typeface="Cambria" panose="02040503050406030204" pitchFamily="18" charset="0"/>
                <a:ea typeface="Cambria" panose="02040503050406030204" pitchFamily="18" charset="0"/>
              </a:rPr>
              <a:t>C‑333/14 (</a:t>
            </a:r>
            <a:r>
              <a:rPr lang="cs-CZ" sz="1200" b="1" i="1" dirty="0" err="1">
                <a:latin typeface="Cambria" panose="02040503050406030204" pitchFamily="18" charset="0"/>
                <a:ea typeface="Cambria" panose="02040503050406030204" pitchFamily="18" charset="0"/>
              </a:rPr>
              <a:t>The</a:t>
            </a:r>
            <a:r>
              <a:rPr lang="cs-CZ" sz="1200" b="1" i="1" dirty="0">
                <a:latin typeface="Cambria" panose="02040503050406030204" pitchFamily="18" charset="0"/>
                <a:ea typeface="Cambria" panose="02040503050406030204" pitchFamily="18" charset="0"/>
              </a:rPr>
              <a:t> </a:t>
            </a:r>
            <a:r>
              <a:rPr lang="cs-CZ" sz="1200" b="1" i="1" dirty="0" err="1">
                <a:latin typeface="Cambria" panose="02040503050406030204" pitchFamily="18" charset="0"/>
                <a:ea typeface="Cambria" panose="02040503050406030204" pitchFamily="18" charset="0"/>
              </a:rPr>
              <a:t>Scotch</a:t>
            </a:r>
            <a:r>
              <a:rPr lang="cs-CZ" sz="1200" b="1" i="1" dirty="0">
                <a:latin typeface="Cambria" panose="02040503050406030204" pitchFamily="18" charset="0"/>
                <a:ea typeface="Cambria" panose="02040503050406030204" pitchFamily="18" charset="0"/>
              </a:rPr>
              <a:t> Whisky </a:t>
            </a:r>
            <a:r>
              <a:rPr lang="cs-CZ" sz="1200" b="1" i="1" dirty="0" err="1">
                <a:latin typeface="Cambria" panose="02040503050406030204" pitchFamily="18" charset="0"/>
                <a:ea typeface="Cambria" panose="02040503050406030204" pitchFamily="18" charset="0"/>
              </a:rPr>
              <a:t>Association</a:t>
            </a:r>
            <a:r>
              <a:rPr lang="cs-CZ" sz="1200" b="1" dirty="0">
                <a:latin typeface="Cambria" panose="02040503050406030204" pitchFamily="18" charset="0"/>
                <a:ea typeface="Cambria" panose="02040503050406030204" pitchFamily="18" charset="0"/>
              </a:rPr>
              <a:t>) </a:t>
            </a:r>
            <a:endParaRPr lang="cs-CZ" sz="1200" dirty="0">
              <a:latin typeface="Cambria" panose="02040503050406030204" pitchFamily="18" charset="0"/>
              <a:ea typeface="Cambria" panose="020405030504060302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134" y="1816633"/>
            <a:ext cx="4265712" cy="2561649"/>
          </a:xfrm>
          <a:prstGeom prst="rect">
            <a:avLst/>
          </a:prstGeom>
        </p:spPr>
      </p:pic>
      <p:sp>
        <p:nvSpPr>
          <p:cNvPr id="9" name="TextovéPole 4"/>
          <p:cNvSpPr txBox="1"/>
          <p:nvPr/>
        </p:nvSpPr>
        <p:spPr>
          <a:xfrm>
            <a:off x="6468051" y="5269608"/>
            <a:ext cx="5022558"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b="1" dirty="0">
                <a:latin typeface="Cambria" panose="02040503050406030204" pitchFamily="18" charset="0"/>
                <a:ea typeface="Cambria" panose="02040503050406030204" pitchFamily="18" charset="0"/>
              </a:rPr>
              <a:t>112/84 (</a:t>
            </a:r>
            <a:r>
              <a:rPr lang="cs-CZ" b="1" i="1" dirty="0" err="1">
                <a:latin typeface="Cambria" panose="02040503050406030204" pitchFamily="18" charset="0"/>
                <a:ea typeface="Cambria" panose="02040503050406030204" pitchFamily="18" charset="0"/>
              </a:rPr>
              <a:t>Humblot</a:t>
            </a:r>
            <a:r>
              <a:rPr lang="cs-CZ" b="1" dirty="0">
                <a:latin typeface="Cambria" panose="02040503050406030204" pitchFamily="18" charset="0"/>
                <a:ea typeface="Cambria" panose="02040503050406030204" pitchFamily="18" charset="0"/>
              </a:rPr>
              <a:t>)</a:t>
            </a:r>
          </a:p>
        </p:txBody>
      </p:sp>
      <p:pic>
        <p:nvPicPr>
          <p:cNvPr id="10" name="Picture 2" descr="Znalezione obrazy dla zapytania 1984 FRENCH CARS"/>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822" y="2540790"/>
            <a:ext cx="3412625" cy="33944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pPr>
            <a:r>
              <a:rPr lang="cs-CZ" dirty="0"/>
              <a:t>Prosazování </a:t>
            </a:r>
            <a:r>
              <a:rPr lang="cs-CZ" dirty="0" smtClean="0"/>
              <a:t>unijního práva</a:t>
            </a:r>
            <a:endParaRPr lang="cs-CZ" dirty="0"/>
          </a:p>
          <a:p>
            <a:r>
              <a:rPr lang="cs-CZ" dirty="0" smtClean="0"/>
              <a:t>vnitrostátní </a:t>
            </a:r>
            <a:r>
              <a:rPr lang="cs-CZ" dirty="0"/>
              <a:t>vůči FO, PO</a:t>
            </a:r>
          </a:p>
          <a:p>
            <a:r>
              <a:rPr lang="cs-CZ" dirty="0" smtClean="0"/>
              <a:t>proti </a:t>
            </a:r>
            <a:r>
              <a:rPr lang="cs-CZ" dirty="0"/>
              <a:t>státu (nedostatečná implementace nebo prosazování)</a:t>
            </a:r>
          </a:p>
          <a:p>
            <a:endParaRPr lang="cs-CZ" dirty="0"/>
          </a:p>
          <a:p>
            <a:r>
              <a:rPr lang="cs-CZ" dirty="0"/>
              <a:t>Stát x stát, Komise x stát </a:t>
            </a:r>
            <a:endParaRPr lang="cs-CZ" dirty="0" smtClean="0"/>
          </a:p>
          <a:p>
            <a:pPr marL="0" indent="0">
              <a:buNone/>
            </a:pPr>
            <a:r>
              <a:rPr lang="cs-CZ" sz="1800" dirty="0"/>
              <a:t>http://youtu.be/uTEMFKKuKxE</a:t>
            </a:r>
          </a:p>
          <a:p>
            <a:pPr marL="0" indent="0">
              <a:buNone/>
            </a:pPr>
            <a:r>
              <a:rPr lang="cs-CZ" sz="1800" dirty="0" smtClean="0"/>
              <a:t>http</a:t>
            </a:r>
            <a:r>
              <a:rPr lang="cs-CZ" sz="1800" dirty="0"/>
              <a:t>://ec.europa.eu/environment/index_en.htm</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 EU</a:t>
            </a:r>
            <a:endParaRPr lang="cs-CZ" sz="4000" b="1" dirty="0"/>
          </a:p>
        </p:txBody>
      </p:sp>
    </p:spTree>
    <p:extLst>
      <p:ext uri="{BB962C8B-B14F-4D97-AF65-F5344CB8AC3E}">
        <p14:creationId xmlns:p14="http://schemas.microsoft.com/office/powerpoint/2010/main" val="3094610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nSpc>
                <a:spcPct val="80000"/>
              </a:lnSpc>
            </a:pPr>
            <a:r>
              <a:rPr lang="cs-CZ" sz="1800" dirty="0"/>
              <a:t>1973</a:t>
            </a:r>
          </a:p>
          <a:p>
            <a:pPr lvl="1">
              <a:lnSpc>
                <a:spcPct val="80000"/>
              </a:lnSpc>
            </a:pPr>
            <a:r>
              <a:rPr lang="cs-CZ" sz="1500" dirty="0"/>
              <a:t>vznik sekce Evropské komise na ochranu životního prostředí</a:t>
            </a:r>
          </a:p>
          <a:p>
            <a:pPr lvl="1">
              <a:lnSpc>
                <a:spcPct val="80000"/>
              </a:lnSpc>
            </a:pPr>
            <a:r>
              <a:rPr lang="cs-CZ" sz="1500" dirty="0"/>
              <a:t>1. akční program ochrany životního prostředí</a:t>
            </a:r>
          </a:p>
          <a:p>
            <a:pPr>
              <a:lnSpc>
                <a:spcPct val="80000"/>
              </a:lnSpc>
            </a:pPr>
            <a:r>
              <a:rPr lang="cs-CZ" sz="1800" dirty="0"/>
              <a:t>1977</a:t>
            </a:r>
          </a:p>
          <a:p>
            <a:pPr lvl="1">
              <a:lnSpc>
                <a:spcPct val="80000"/>
              </a:lnSpc>
            </a:pPr>
            <a:r>
              <a:rPr lang="cs-CZ" sz="1500" dirty="0"/>
              <a:t>2. akční program ochrany životního prostředí</a:t>
            </a:r>
          </a:p>
          <a:p>
            <a:pPr>
              <a:lnSpc>
                <a:spcPct val="80000"/>
              </a:lnSpc>
            </a:pPr>
            <a:r>
              <a:rPr lang="cs-CZ" sz="1800" dirty="0"/>
              <a:t>1980</a:t>
            </a:r>
          </a:p>
          <a:p>
            <a:pPr lvl="1">
              <a:lnSpc>
                <a:spcPct val="80000"/>
              </a:lnSpc>
            </a:pPr>
            <a:r>
              <a:rPr lang="cs-CZ" sz="1500" dirty="0"/>
              <a:t>Evropský soudní dvůr potvrdil možnost přijímat evropské závazné normy o ochraně životního prostředí v rámci regulace vnitřního trhu</a:t>
            </a:r>
          </a:p>
          <a:p>
            <a:pPr>
              <a:lnSpc>
                <a:spcPct val="80000"/>
              </a:lnSpc>
            </a:pPr>
            <a:r>
              <a:rPr lang="cs-CZ" sz="1800" dirty="0"/>
              <a:t>1981</a:t>
            </a:r>
          </a:p>
          <a:p>
            <a:pPr lvl="1">
              <a:lnSpc>
                <a:spcPct val="80000"/>
              </a:lnSpc>
            </a:pPr>
            <a:r>
              <a:rPr lang="cs-CZ" sz="1500" dirty="0"/>
              <a:t>v rámci Evropské komise zřízeno samostatné generální ředitelství pro životní prostředí</a:t>
            </a:r>
          </a:p>
          <a:p>
            <a:pPr>
              <a:lnSpc>
                <a:spcPct val="80000"/>
              </a:lnSpc>
            </a:pPr>
            <a:r>
              <a:rPr lang="cs-CZ" sz="1800" dirty="0"/>
              <a:t>1982</a:t>
            </a:r>
          </a:p>
          <a:p>
            <a:pPr lvl="1">
              <a:lnSpc>
                <a:spcPct val="80000"/>
              </a:lnSpc>
            </a:pPr>
            <a:r>
              <a:rPr lang="cs-CZ" sz="1500" dirty="0"/>
              <a:t>3. akční program ochrany životního prostředí</a:t>
            </a:r>
          </a:p>
          <a:p>
            <a:pPr>
              <a:lnSpc>
                <a:spcPct val="80000"/>
              </a:lnSpc>
            </a:pPr>
            <a:r>
              <a:rPr lang="cs-CZ" sz="1800" dirty="0"/>
              <a:t>1987</a:t>
            </a:r>
          </a:p>
          <a:p>
            <a:pPr lvl="1">
              <a:lnSpc>
                <a:spcPct val="80000"/>
              </a:lnSpc>
            </a:pPr>
            <a:r>
              <a:rPr lang="cs-CZ" sz="1500" dirty="0"/>
              <a:t>Jednotný evropský akt </a:t>
            </a:r>
          </a:p>
          <a:p>
            <a:pPr lvl="2">
              <a:lnSpc>
                <a:spcPct val="80000"/>
              </a:lnSpc>
            </a:pPr>
            <a:r>
              <a:rPr lang="cs-CZ" sz="1300" dirty="0"/>
              <a:t>samostatná politika ochrany životního prostředí součástí primárního práva</a:t>
            </a:r>
          </a:p>
          <a:p>
            <a:pPr lvl="1">
              <a:lnSpc>
                <a:spcPct val="80000"/>
              </a:lnSpc>
            </a:pPr>
            <a:r>
              <a:rPr lang="cs-CZ" sz="1500" dirty="0"/>
              <a:t>4. akční program ochrany životního prostředí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Právo životního prostředí EU</a:t>
            </a:r>
          </a:p>
        </p:txBody>
      </p:sp>
    </p:spTree>
    <p:extLst>
      <p:ext uri="{BB962C8B-B14F-4D97-AF65-F5344CB8AC3E}">
        <p14:creationId xmlns:p14="http://schemas.microsoft.com/office/powerpoint/2010/main" val="1005232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nSpc>
                <a:spcPct val="80000"/>
              </a:lnSpc>
            </a:pPr>
            <a:r>
              <a:rPr lang="cs-CZ" sz="2000" dirty="0"/>
              <a:t>1993</a:t>
            </a:r>
          </a:p>
          <a:p>
            <a:pPr lvl="1">
              <a:lnSpc>
                <a:spcPct val="80000"/>
              </a:lnSpc>
            </a:pPr>
            <a:r>
              <a:rPr lang="cs-CZ" sz="1800" dirty="0"/>
              <a:t>Maastrichtská smlouva novelizuje ustanovení o politice životního prostředí</a:t>
            </a:r>
          </a:p>
          <a:p>
            <a:pPr lvl="1">
              <a:lnSpc>
                <a:spcPct val="80000"/>
              </a:lnSpc>
            </a:pPr>
            <a:r>
              <a:rPr lang="cs-CZ" sz="1800" dirty="0"/>
              <a:t>5. akční program ochrany životního prostředí</a:t>
            </a:r>
          </a:p>
          <a:p>
            <a:pPr>
              <a:lnSpc>
                <a:spcPct val="80000"/>
              </a:lnSpc>
            </a:pPr>
            <a:r>
              <a:rPr lang="cs-CZ" sz="2000" dirty="0"/>
              <a:t>1998</a:t>
            </a:r>
          </a:p>
          <a:p>
            <a:pPr lvl="1">
              <a:lnSpc>
                <a:spcPct val="80000"/>
              </a:lnSpc>
            </a:pPr>
            <a:r>
              <a:rPr lang="cs-CZ" sz="1800" dirty="0"/>
              <a:t>Amsterodamská smlouva zavádí požadavek integrace ochrany životního prostředí do vymezování a provádění všech politik EU (čl. 6 SES) a princip trvale udržitelného rozvoje (čl. 2)</a:t>
            </a:r>
          </a:p>
          <a:p>
            <a:pPr lvl="1">
              <a:lnSpc>
                <a:spcPct val="80000"/>
              </a:lnSpc>
            </a:pPr>
            <a:r>
              <a:rPr lang="cs-CZ" sz="1800" dirty="0" err="1"/>
              <a:t>Cardiffský</a:t>
            </a:r>
            <a:r>
              <a:rPr lang="cs-CZ" sz="1800" dirty="0"/>
              <a:t> proces „S</a:t>
            </a:r>
            <a:r>
              <a:rPr lang="en-US" sz="1800" dirty="0" err="1"/>
              <a:t>trategy</a:t>
            </a:r>
            <a:r>
              <a:rPr lang="en-US" sz="1800" dirty="0"/>
              <a:t> for Integrating Environment into EU Policies</a:t>
            </a:r>
            <a:r>
              <a:rPr lang="cs-CZ" sz="1800" dirty="0"/>
              <a:t>“</a:t>
            </a:r>
          </a:p>
          <a:p>
            <a:pPr>
              <a:lnSpc>
                <a:spcPct val="80000"/>
              </a:lnSpc>
            </a:pPr>
            <a:r>
              <a:rPr lang="cs-CZ" sz="2000" dirty="0"/>
              <a:t>2001</a:t>
            </a:r>
          </a:p>
          <a:p>
            <a:pPr lvl="1">
              <a:lnSpc>
                <a:spcPct val="80000"/>
              </a:lnSpc>
            </a:pPr>
            <a:r>
              <a:rPr lang="cs-CZ" sz="1800" dirty="0"/>
              <a:t>První strategie EU pro udržitelný rozvoj</a:t>
            </a:r>
          </a:p>
          <a:p>
            <a:pPr>
              <a:lnSpc>
                <a:spcPct val="80000"/>
              </a:lnSpc>
            </a:pPr>
            <a:r>
              <a:rPr lang="cs-CZ" sz="2000" dirty="0"/>
              <a:t>2002</a:t>
            </a:r>
          </a:p>
          <a:p>
            <a:pPr lvl="1">
              <a:lnSpc>
                <a:spcPct val="80000"/>
              </a:lnSpc>
            </a:pPr>
            <a:r>
              <a:rPr lang="cs-CZ" sz="1800" dirty="0"/>
              <a:t>6. akční program pro životní prostředí (2002–2012)</a:t>
            </a:r>
          </a:p>
          <a:p>
            <a:pPr>
              <a:lnSpc>
                <a:spcPct val="80000"/>
              </a:lnSpc>
            </a:pPr>
            <a:r>
              <a:rPr lang="cs-CZ" sz="2000" dirty="0"/>
              <a:t>2006</a:t>
            </a:r>
          </a:p>
          <a:p>
            <a:pPr lvl="1">
              <a:lnSpc>
                <a:spcPct val="80000"/>
              </a:lnSpc>
            </a:pPr>
            <a:r>
              <a:rPr lang="cs-CZ" sz="1800" dirty="0"/>
              <a:t>Obnovená Strategie udržitelného rozvoje (pro rozšířenou EU)</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Právo životního prostředí EU</a:t>
            </a:r>
          </a:p>
        </p:txBody>
      </p:sp>
    </p:spTree>
    <p:extLst>
      <p:ext uri="{BB962C8B-B14F-4D97-AF65-F5344CB8AC3E}">
        <p14:creationId xmlns:p14="http://schemas.microsoft.com/office/powerpoint/2010/main" val="2790755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0" indent="0">
              <a:lnSpc>
                <a:spcPct val="90000"/>
              </a:lnSpc>
              <a:buNone/>
            </a:pPr>
            <a:r>
              <a:rPr lang="cs-CZ" dirty="0" smtClean="0"/>
              <a:t>Lisabonská smlouva</a:t>
            </a:r>
          </a:p>
          <a:p>
            <a:pPr>
              <a:lnSpc>
                <a:spcPct val="90000"/>
              </a:lnSpc>
            </a:pPr>
            <a:r>
              <a:rPr lang="cs-CZ" dirty="0" smtClean="0"/>
              <a:t>Bez </a:t>
            </a:r>
            <a:r>
              <a:rPr lang="cs-CZ" dirty="0"/>
              <a:t>zásadních dopadů a změn</a:t>
            </a:r>
          </a:p>
          <a:p>
            <a:pPr lvl="1">
              <a:lnSpc>
                <a:spcPct val="90000"/>
              </a:lnSpc>
            </a:pPr>
            <a:r>
              <a:rPr lang="cs-CZ" dirty="0"/>
              <a:t>Ochrana životního prostředí v rámci sdílených politik (hlava XX)</a:t>
            </a:r>
          </a:p>
          <a:p>
            <a:pPr lvl="1">
              <a:lnSpc>
                <a:spcPct val="90000"/>
              </a:lnSpc>
            </a:pPr>
            <a:r>
              <a:rPr lang="cs-CZ" dirty="0"/>
              <a:t>Zpřesnění a doplnění cílů (ochrana ŽP a UR) </a:t>
            </a:r>
            <a:r>
              <a:rPr lang="pl-PL" dirty="0"/>
              <a:t>do zakládajících smluv</a:t>
            </a:r>
            <a:endParaRPr lang="cs-CZ" dirty="0"/>
          </a:p>
          <a:p>
            <a:pPr lvl="1">
              <a:lnSpc>
                <a:spcPct val="90000"/>
              </a:lnSpc>
            </a:pPr>
            <a:r>
              <a:rPr lang="cs-CZ" dirty="0"/>
              <a:t>Zakotvení boje proti změně klimatu</a:t>
            </a:r>
          </a:p>
          <a:p>
            <a:pPr>
              <a:lnSpc>
                <a:spcPct val="90000"/>
              </a:lnSpc>
            </a:pPr>
            <a:r>
              <a:rPr lang="pt-BR" dirty="0"/>
              <a:t>Nová hlava XXI (energetika) – cíle EU</a:t>
            </a:r>
          </a:p>
          <a:p>
            <a:pPr lvl="1">
              <a:lnSpc>
                <a:spcPct val="90000"/>
              </a:lnSpc>
            </a:pPr>
            <a:r>
              <a:rPr lang="cs-CZ" dirty="0"/>
              <a:t>Podpora </a:t>
            </a:r>
            <a:r>
              <a:rPr lang="cs-CZ" dirty="0" err="1"/>
              <a:t>energ</a:t>
            </a:r>
            <a:r>
              <a:rPr lang="cs-CZ" dirty="0"/>
              <a:t>. účinnosti a úspor</a:t>
            </a:r>
          </a:p>
          <a:p>
            <a:pPr lvl="1">
              <a:lnSpc>
                <a:spcPct val="90000"/>
              </a:lnSpc>
            </a:pPr>
            <a:r>
              <a:rPr lang="cs-CZ" dirty="0"/>
              <a:t>Rozvoj nových a obnovitelných zdrojů</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Právo životního prostředí EU</a:t>
            </a:r>
          </a:p>
        </p:txBody>
      </p:sp>
    </p:spTree>
    <p:extLst>
      <p:ext uri="{BB962C8B-B14F-4D97-AF65-F5344CB8AC3E}">
        <p14:creationId xmlns:p14="http://schemas.microsoft.com/office/powerpoint/2010/main" val="724600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1540904" y="340446"/>
            <a:ext cx="7467600"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smtClean="0">
                <a:solidFill>
                  <a:schemeClr val="accent1">
                    <a:lumMod val="75000"/>
                  </a:schemeClr>
                </a:solidFill>
              </a:rPr>
              <a:t>Unijní právo životního prostředí</a:t>
            </a:r>
            <a:endParaRPr lang="cs-CZ" b="1" dirty="0">
              <a:solidFill>
                <a:schemeClr val="accent1">
                  <a:lumMod val="75000"/>
                </a:schemeClr>
              </a:solidFill>
            </a:endParaRPr>
          </a:p>
        </p:txBody>
      </p:sp>
      <p:sp>
        <p:nvSpPr>
          <p:cNvPr id="10" name="Zástupný symbol pro obsah 2"/>
          <p:cNvSpPr>
            <a:spLocks noGrp="1"/>
          </p:cNvSpPr>
          <p:nvPr>
            <p:ph sz="quarter" idx="1"/>
          </p:nvPr>
        </p:nvSpPr>
        <p:spPr>
          <a:xfrm>
            <a:off x="683568" y="1612933"/>
            <a:ext cx="7601272" cy="5256584"/>
          </a:xfrm>
        </p:spPr>
        <p:txBody>
          <a:bodyPr>
            <a:noAutofit/>
          </a:bodyPr>
          <a:lstStyle/>
          <a:p>
            <a:endParaRPr lang="cs-CZ" sz="1050" b="1" dirty="0" smtClean="0"/>
          </a:p>
          <a:p>
            <a:r>
              <a:rPr lang="cs-CZ" sz="2000" b="1" dirty="0" smtClean="0"/>
              <a:t>Vývojové etapy</a:t>
            </a:r>
          </a:p>
          <a:p>
            <a:endParaRPr lang="cs-CZ" sz="2000" b="1" dirty="0" smtClean="0"/>
          </a:p>
          <a:p>
            <a:r>
              <a:rPr lang="cs-CZ" sz="2000" b="1" dirty="0" smtClean="0"/>
              <a:t>Ekopolitika</a:t>
            </a:r>
          </a:p>
          <a:p>
            <a:pPr lvl="1"/>
            <a:r>
              <a:rPr lang="cs-CZ" sz="1600" dirty="0"/>
              <a:t>Akční programy</a:t>
            </a:r>
          </a:p>
          <a:p>
            <a:pPr lvl="2"/>
            <a:r>
              <a:rPr lang="cs-CZ" sz="1600" dirty="0"/>
              <a:t>Současnost: Sedmý akční program (</a:t>
            </a:r>
            <a:r>
              <a:rPr lang="cs-CZ" sz="1600" dirty="0" smtClean="0"/>
              <a:t>2014 - </a:t>
            </a:r>
            <a:r>
              <a:rPr lang="cs-CZ" sz="1600" dirty="0"/>
              <a:t>2020</a:t>
            </a:r>
            <a:r>
              <a:rPr lang="cs-CZ" sz="1600" dirty="0" smtClean="0"/>
              <a:t>) </a:t>
            </a:r>
            <a:endParaRPr lang="cs-CZ" sz="1600" dirty="0"/>
          </a:p>
          <a:p>
            <a:pPr marL="0" indent="0">
              <a:buNone/>
            </a:pPr>
            <a:r>
              <a:rPr lang="cs-CZ" sz="2000" b="1" dirty="0"/>
              <a:t> </a:t>
            </a:r>
            <a:r>
              <a:rPr lang="cs-CZ" sz="2000" b="1" dirty="0" smtClean="0"/>
              <a:t>        </a:t>
            </a:r>
            <a:r>
              <a:rPr lang="cs-CZ" sz="2000" dirty="0" smtClean="0"/>
              <a:t>- integrace do ostatních politik EU</a:t>
            </a:r>
          </a:p>
          <a:p>
            <a:r>
              <a:rPr lang="cs-CZ" sz="2000" b="1" dirty="0" smtClean="0"/>
              <a:t>Prameny  unijního práva životního prostředí </a:t>
            </a:r>
          </a:p>
          <a:p>
            <a:pPr lvl="1"/>
            <a:r>
              <a:rPr lang="cs-CZ" sz="2000" b="1" dirty="0" smtClean="0"/>
              <a:t>Primární právo</a:t>
            </a:r>
          </a:p>
          <a:p>
            <a:pPr lvl="1"/>
            <a:r>
              <a:rPr lang="cs-CZ" sz="2000" b="1" dirty="0" smtClean="0"/>
              <a:t>Sekundární právo </a:t>
            </a:r>
          </a:p>
          <a:p>
            <a:pPr lvl="1"/>
            <a:r>
              <a:rPr lang="cs-CZ" sz="2000" b="1" dirty="0" smtClean="0"/>
              <a:t>Judikatura Soudního dvora</a:t>
            </a:r>
          </a:p>
          <a:p>
            <a:pPr lvl="1"/>
            <a:endParaRPr lang="cs-CZ" sz="2000" b="1" dirty="0" smtClean="0"/>
          </a:p>
          <a:p>
            <a:r>
              <a:rPr lang="cs-CZ" sz="2000" i="1" dirty="0" smtClean="0"/>
              <a:t>viz v rámci konkrétních témat (SEA,EIA,IPPC,  informace, účast veřejnosti, odpovědnostní vztahy)  </a:t>
            </a:r>
            <a:endParaRPr lang="cs-CZ" sz="2000" i="1" dirty="0"/>
          </a:p>
        </p:txBody>
      </p:sp>
    </p:spTree>
    <p:extLst>
      <p:ext uri="{BB962C8B-B14F-4D97-AF65-F5344CB8AC3E}">
        <p14:creationId xmlns:p14="http://schemas.microsoft.com/office/powerpoint/2010/main" val="2492793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1540904" y="340446"/>
            <a:ext cx="7467600"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smtClean="0">
                <a:solidFill>
                  <a:schemeClr val="accent1">
                    <a:lumMod val="75000"/>
                  </a:schemeClr>
                </a:solidFill>
              </a:rPr>
              <a:t>Unijní právo životního prostředí</a:t>
            </a:r>
            <a:endParaRPr lang="cs-CZ" b="1" dirty="0">
              <a:solidFill>
                <a:schemeClr val="accent1">
                  <a:lumMod val="75000"/>
                </a:schemeClr>
              </a:solidFill>
            </a:endParaRPr>
          </a:p>
        </p:txBody>
      </p:sp>
      <p:sp>
        <p:nvSpPr>
          <p:cNvPr id="3" name="Zástupný symbol pro obsah 2"/>
          <p:cNvSpPr>
            <a:spLocks noGrp="1"/>
          </p:cNvSpPr>
          <p:nvPr>
            <p:ph idx="1"/>
          </p:nvPr>
        </p:nvSpPr>
        <p:spPr/>
        <p:txBody>
          <a:bodyPr/>
          <a:lstStyle/>
          <a:p>
            <a:endParaRPr lang="cs-CZ"/>
          </a:p>
        </p:txBody>
      </p:sp>
      <p:sp>
        <p:nvSpPr>
          <p:cNvPr id="8" name="Zástupný symbol pro obsah 2"/>
          <p:cNvSpPr txBox="1">
            <a:spLocks/>
          </p:cNvSpPr>
          <p:nvPr/>
        </p:nvSpPr>
        <p:spPr>
          <a:xfrm>
            <a:off x="457200" y="1600200"/>
            <a:ext cx="7467600" cy="48737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cs-CZ" sz="1000" b="1" u="sng" dirty="0" smtClean="0"/>
          </a:p>
          <a:p>
            <a:pPr lvl="1"/>
            <a:r>
              <a:rPr lang="cs-CZ" sz="1800" b="1" u="sng" dirty="0" smtClean="0"/>
              <a:t>Primární právo</a:t>
            </a:r>
          </a:p>
          <a:p>
            <a:pPr lvl="2"/>
            <a:r>
              <a:rPr lang="cs-CZ" b="1" dirty="0" smtClean="0"/>
              <a:t>Smlouva o Evropské unii (SEU)</a:t>
            </a:r>
          </a:p>
          <a:p>
            <a:pPr lvl="3"/>
            <a:r>
              <a:rPr lang="cs-CZ" dirty="0" smtClean="0"/>
              <a:t>Preambule, čl. 3 </a:t>
            </a:r>
          </a:p>
          <a:p>
            <a:pPr lvl="4"/>
            <a:r>
              <a:rPr lang="cs-CZ" sz="1800" dirty="0" smtClean="0"/>
              <a:t>udržitelný rozvoj, posilování ochrany životního prostředí </a:t>
            </a:r>
          </a:p>
          <a:p>
            <a:pPr lvl="2"/>
            <a:r>
              <a:rPr lang="cs-CZ" b="1" dirty="0" smtClean="0"/>
              <a:t>Smlouva o fungování Evropské unie (SFEU)</a:t>
            </a:r>
          </a:p>
          <a:p>
            <a:pPr lvl="3"/>
            <a:r>
              <a:rPr lang="cs-CZ" b="1" dirty="0" smtClean="0"/>
              <a:t>Hlava XX. Část III. - čl. 191 - 193</a:t>
            </a:r>
          </a:p>
          <a:p>
            <a:pPr lvl="2"/>
            <a:r>
              <a:rPr lang="cs-CZ" dirty="0" smtClean="0"/>
              <a:t>+ protokoly k nim</a:t>
            </a:r>
          </a:p>
          <a:p>
            <a:pPr lvl="2"/>
            <a:r>
              <a:rPr lang="cs-CZ" b="1" dirty="0" smtClean="0"/>
              <a:t>Smlouva o založení Evropského společenství pro atomovou energii (EUROATOM)</a:t>
            </a:r>
          </a:p>
          <a:p>
            <a:pPr lvl="2"/>
            <a:r>
              <a:rPr lang="cs-CZ" b="1" dirty="0" smtClean="0"/>
              <a:t>Listina základních práv Evropské unie</a:t>
            </a:r>
          </a:p>
          <a:p>
            <a:pPr lvl="3"/>
            <a:r>
              <a:rPr lang="cs-CZ" dirty="0" smtClean="0"/>
              <a:t>Čl. 37 – Ochrana životního prostředí</a:t>
            </a:r>
          </a:p>
          <a:p>
            <a:pPr lvl="3"/>
            <a:r>
              <a:rPr lang="cs-CZ" dirty="0" smtClean="0"/>
              <a:t>Čl. 35 - Ochrana zdraví</a:t>
            </a:r>
          </a:p>
          <a:p>
            <a:endParaRPr lang="cs-CZ" sz="3600" dirty="0"/>
          </a:p>
        </p:txBody>
      </p:sp>
    </p:spTree>
    <p:extLst>
      <p:ext uri="{BB962C8B-B14F-4D97-AF65-F5344CB8AC3E}">
        <p14:creationId xmlns:p14="http://schemas.microsoft.com/office/powerpoint/2010/main" val="2439048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1540904" y="340446"/>
            <a:ext cx="7467600"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smtClean="0">
                <a:solidFill>
                  <a:schemeClr val="accent1">
                    <a:lumMod val="75000"/>
                  </a:schemeClr>
                </a:solidFill>
              </a:rPr>
              <a:t>Unijní právo životního prostředí</a:t>
            </a:r>
            <a:endParaRPr lang="cs-CZ" b="1" dirty="0">
              <a:solidFill>
                <a:schemeClr val="accent1">
                  <a:lumMod val="75000"/>
                </a:schemeClr>
              </a:solidFill>
            </a:endParaRPr>
          </a:p>
        </p:txBody>
      </p:sp>
      <p:sp>
        <p:nvSpPr>
          <p:cNvPr id="10" name="Zástupný symbol pro obsah 2"/>
          <p:cNvSpPr>
            <a:spLocks noGrp="1"/>
          </p:cNvSpPr>
          <p:nvPr>
            <p:ph sz="quarter" idx="1"/>
          </p:nvPr>
        </p:nvSpPr>
        <p:spPr>
          <a:xfrm>
            <a:off x="611560" y="1124744"/>
            <a:ext cx="7601272" cy="5277200"/>
          </a:xfrm>
        </p:spPr>
        <p:txBody>
          <a:bodyPr>
            <a:normAutofit fontScale="77500" lnSpcReduction="20000"/>
          </a:bodyPr>
          <a:lstStyle/>
          <a:p>
            <a:pPr marL="365760" lvl="1" indent="0">
              <a:buNone/>
            </a:pPr>
            <a:r>
              <a:rPr lang="cs-CZ" sz="1800" b="1" u="sng" dirty="0" smtClean="0"/>
              <a:t>Sekundární  právo </a:t>
            </a:r>
            <a:endParaRPr lang="cs-CZ" sz="1800" b="1" u="sng" dirty="0"/>
          </a:p>
          <a:p>
            <a:pPr lvl="2"/>
            <a:r>
              <a:rPr lang="cs-CZ" b="1" dirty="0"/>
              <a:t>Nařízení</a:t>
            </a:r>
          </a:p>
          <a:p>
            <a:pPr lvl="3"/>
            <a:r>
              <a:rPr lang="cs-CZ" dirty="0"/>
              <a:t>Např. v oblasti – Odpady, ovzduší, nakládání s chemickými látkami </a:t>
            </a:r>
          </a:p>
          <a:p>
            <a:pPr lvl="2"/>
            <a:r>
              <a:rPr lang="cs-CZ" b="1" dirty="0"/>
              <a:t>Směrnice</a:t>
            </a:r>
          </a:p>
          <a:p>
            <a:pPr lvl="3"/>
            <a:r>
              <a:rPr lang="cs-CZ" dirty="0"/>
              <a:t>např. SEA, EIA, informace, IPPC, závažné havárie, Natura 2000, prevence a náprava škod na životním </a:t>
            </a:r>
            <a:r>
              <a:rPr lang="cs-CZ" dirty="0" smtClean="0"/>
              <a:t>prostředí</a:t>
            </a:r>
          </a:p>
          <a:p>
            <a:pPr lvl="3"/>
            <a:r>
              <a:rPr lang="cs-CZ" dirty="0" smtClean="0"/>
              <a:t>  	- transpozice směrnic do vnitrostátního práva</a:t>
            </a:r>
          </a:p>
          <a:p>
            <a:pPr lvl="3"/>
            <a:r>
              <a:rPr lang="cs-CZ" dirty="0"/>
              <a:t> </a:t>
            </a:r>
            <a:r>
              <a:rPr lang="cs-CZ" dirty="0" smtClean="0"/>
              <a:t>         - </a:t>
            </a:r>
            <a:r>
              <a:rPr lang="cs-CZ" i="1" dirty="0" err="1" smtClean="0"/>
              <a:t>infringement</a:t>
            </a:r>
            <a:r>
              <a:rPr lang="cs-CZ" i="1" dirty="0" smtClean="0"/>
              <a:t> </a:t>
            </a:r>
            <a:r>
              <a:rPr lang="cs-CZ" dirty="0" smtClean="0"/>
              <a:t>( řízení o porušení SFEU)  </a:t>
            </a:r>
          </a:p>
          <a:p>
            <a:pPr lvl="6"/>
            <a:r>
              <a:rPr lang="cs-CZ" i="1" dirty="0" smtClean="0"/>
              <a:t>– např.   ve věci nesprávné  transpozice  Směrnice EIA do právního řádu ČR:  formální </a:t>
            </a:r>
            <a:r>
              <a:rPr lang="cs-CZ" i="1" dirty="0"/>
              <a:t>upozornění ze dne 25.4.2013, č.j. C(2013) </a:t>
            </a:r>
            <a:r>
              <a:rPr lang="cs-CZ" i="1" dirty="0" smtClean="0"/>
              <a:t>2228,  </a:t>
            </a:r>
          </a:p>
          <a:p>
            <a:pPr lvl="6"/>
            <a:r>
              <a:rPr lang="cs-CZ" i="1" dirty="0"/>
              <a:t>Česká republika předložila v srpnu 2013 v souladu s článkem 258 Smlouvy o fungování EU své vyjádření, kterým reagovala na formální upozornění v řízení o porušení povinnosti (č. </a:t>
            </a:r>
            <a:r>
              <a:rPr lang="cs-CZ" i="1" dirty="0" smtClean="0"/>
              <a:t>2013/2048 - viz blíže přednáška Posuzování vlivů záměrů na životní prostředí  </a:t>
            </a:r>
            <a:endParaRPr lang="cs-CZ" i="1" dirty="0"/>
          </a:p>
          <a:p>
            <a:pPr lvl="2"/>
            <a:r>
              <a:rPr lang="cs-CZ" b="1" dirty="0"/>
              <a:t>Rozhodnutí, stanoviska, doporučení</a:t>
            </a:r>
          </a:p>
          <a:p>
            <a:pPr lvl="2"/>
            <a:r>
              <a:rPr lang="cs-CZ" b="1" dirty="0"/>
              <a:t>Dohody</a:t>
            </a:r>
          </a:p>
          <a:p>
            <a:pPr lvl="3"/>
            <a:r>
              <a:rPr lang="cs-CZ" dirty="0"/>
              <a:t>Mezinárodní dohody</a:t>
            </a:r>
          </a:p>
          <a:p>
            <a:pPr lvl="3"/>
            <a:r>
              <a:rPr lang="cs-CZ" dirty="0"/>
              <a:t>Úmluvy podepsané EU a zemí nebo organizací mimo EU</a:t>
            </a:r>
          </a:p>
          <a:p>
            <a:pPr lvl="3"/>
            <a:r>
              <a:rPr lang="cs-CZ" dirty="0"/>
              <a:t>Dohody mezi členskými státy</a:t>
            </a:r>
            <a:endParaRPr lang="cs-CZ" dirty="0">
              <a:latin typeface="Arial" pitchFamily="34" charset="0"/>
              <a:cs typeface="Arial" pitchFamily="34" charset="0"/>
            </a:endParaRPr>
          </a:p>
        </p:txBody>
      </p:sp>
    </p:spTree>
    <p:extLst>
      <p:ext uri="{BB962C8B-B14F-4D97-AF65-F5344CB8AC3E}">
        <p14:creationId xmlns:p14="http://schemas.microsoft.com/office/powerpoint/2010/main" val="2567266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1540904" y="340446"/>
            <a:ext cx="7467600"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smtClean="0">
                <a:solidFill>
                  <a:schemeClr val="accent1">
                    <a:lumMod val="75000"/>
                  </a:schemeClr>
                </a:solidFill>
              </a:rPr>
              <a:t>Unijní právo životního prostředí</a:t>
            </a:r>
            <a:endParaRPr lang="cs-CZ" b="1" dirty="0">
              <a:solidFill>
                <a:schemeClr val="accent1">
                  <a:lumMod val="75000"/>
                </a:schemeClr>
              </a:solidFill>
            </a:endParaRPr>
          </a:p>
        </p:txBody>
      </p:sp>
      <p:sp>
        <p:nvSpPr>
          <p:cNvPr id="8" name="Zástupný symbol pro obsah 2"/>
          <p:cNvSpPr>
            <a:spLocks noGrp="1"/>
          </p:cNvSpPr>
          <p:nvPr>
            <p:ph sz="quarter" idx="1"/>
          </p:nvPr>
        </p:nvSpPr>
        <p:spPr>
          <a:xfrm>
            <a:off x="457200" y="1600200"/>
            <a:ext cx="7467600" cy="4873752"/>
          </a:xfrm>
        </p:spPr>
        <p:txBody>
          <a:bodyPr/>
          <a:lstStyle/>
          <a:p>
            <a:pPr lvl="1"/>
            <a:r>
              <a:rPr lang="cs-CZ" sz="2000" b="1" u="sng" dirty="0"/>
              <a:t>Judikatura Soudního dvora</a:t>
            </a:r>
          </a:p>
          <a:p>
            <a:pPr lvl="2"/>
            <a:r>
              <a:rPr lang="cs-CZ" sz="2000" b="1" dirty="0" smtClean="0"/>
              <a:t>Řízení o porušení povinnosti členskými státy </a:t>
            </a:r>
          </a:p>
          <a:p>
            <a:pPr marL="914400" lvl="2" indent="0">
              <a:buNone/>
            </a:pPr>
            <a:r>
              <a:rPr lang="cs-CZ" sz="2000" b="1" dirty="0"/>
              <a:t> </a:t>
            </a:r>
            <a:r>
              <a:rPr lang="cs-CZ" sz="2000" b="1" dirty="0" smtClean="0"/>
              <a:t>    </a:t>
            </a:r>
            <a:r>
              <a:rPr lang="cs-CZ" sz="2000" dirty="0" smtClean="0"/>
              <a:t>- nejčastější agenda SDEU</a:t>
            </a:r>
          </a:p>
          <a:p>
            <a:pPr marL="914400" lvl="2" indent="0">
              <a:buNone/>
            </a:pPr>
            <a:r>
              <a:rPr lang="cs-CZ" sz="2000" dirty="0"/>
              <a:t> </a:t>
            </a:r>
            <a:r>
              <a:rPr lang="cs-CZ" sz="2000" dirty="0" smtClean="0"/>
              <a:t>    - žalobcem je Komise, která nese důkazní břemeno</a:t>
            </a:r>
          </a:p>
          <a:p>
            <a:pPr marL="914400" lvl="2" indent="0">
              <a:buNone/>
            </a:pPr>
            <a:r>
              <a:rPr lang="cs-CZ" sz="2000" dirty="0"/>
              <a:t> </a:t>
            </a:r>
            <a:r>
              <a:rPr lang="cs-CZ" sz="2000" dirty="0" smtClean="0"/>
              <a:t>    - možnost přiznat odkladný účinek nebo nařídit předběžné  	opatření</a:t>
            </a:r>
          </a:p>
          <a:p>
            <a:pPr marL="914400" lvl="2" indent="0">
              <a:buNone/>
            </a:pPr>
            <a:r>
              <a:rPr lang="cs-CZ" sz="2000" dirty="0"/>
              <a:t> </a:t>
            </a:r>
            <a:r>
              <a:rPr lang="cs-CZ" sz="2000" dirty="0" smtClean="0"/>
              <a:t>    - možnost uložit pokutu</a:t>
            </a:r>
            <a:endParaRPr lang="cs-CZ" sz="2000" dirty="0"/>
          </a:p>
          <a:p>
            <a:pPr lvl="2"/>
            <a:r>
              <a:rPr lang="cs-CZ" sz="2000" b="1" dirty="0" smtClean="0"/>
              <a:t>Řízení o předběžných otázkách položených soudy členských států</a:t>
            </a:r>
          </a:p>
          <a:p>
            <a:pPr lvl="2"/>
            <a:r>
              <a:rPr lang="cs-CZ" sz="2000" b="1" dirty="0" smtClean="0"/>
              <a:t>Žaloby proti rozhodnutí unijních orgánů</a:t>
            </a:r>
            <a:endParaRPr lang="cs-CZ" sz="1600" b="1" dirty="0" smtClean="0"/>
          </a:p>
          <a:p>
            <a:pPr marL="0" indent="0">
              <a:buNone/>
            </a:pPr>
            <a:endParaRPr lang="cs-CZ" dirty="0"/>
          </a:p>
        </p:txBody>
      </p:sp>
    </p:spTree>
    <p:extLst>
      <p:ext uri="{BB962C8B-B14F-4D97-AF65-F5344CB8AC3E}">
        <p14:creationId xmlns:p14="http://schemas.microsoft.com/office/powerpoint/2010/main" val="3469473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403648" y="260648"/>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smtClean="0"/>
              <a:t>Systém unijního práva životního prostředí dle věcného zaměření </a:t>
            </a:r>
            <a:endParaRPr lang="cs-CZ" sz="2400" b="1" dirty="0"/>
          </a:p>
        </p:txBody>
      </p:sp>
      <p:sp>
        <p:nvSpPr>
          <p:cNvPr id="3" name="Zástupný symbol pro obsah 2"/>
          <p:cNvSpPr>
            <a:spLocks noGrp="1"/>
          </p:cNvSpPr>
          <p:nvPr>
            <p:ph idx="1"/>
          </p:nvPr>
        </p:nvSpPr>
        <p:spPr/>
        <p:txBody>
          <a:bodyPr/>
          <a:lstStyle/>
          <a:p>
            <a:endParaRPr lang="cs-CZ"/>
          </a:p>
        </p:txBody>
      </p:sp>
      <p:sp>
        <p:nvSpPr>
          <p:cNvPr id="10" name="Zástupný symbol pro obsah 2"/>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1600" b="1" u="sng" dirty="0" smtClean="0">
                <a:solidFill>
                  <a:srgbClr val="C00000"/>
                </a:solidFill>
              </a:rPr>
              <a:t>Horizontální právní úprava – obecná část</a:t>
            </a:r>
          </a:p>
          <a:p>
            <a:pPr lvl="1"/>
            <a:r>
              <a:rPr lang="cs-CZ" sz="1600" dirty="0" smtClean="0"/>
              <a:t>Environmetální monitoring (Evropský registr úniků a přenosů znečisťujících látek</a:t>
            </a:r>
          </a:p>
          <a:p>
            <a:pPr lvl="1"/>
            <a:r>
              <a:rPr lang="cs-CZ" sz="1600" dirty="0" smtClean="0"/>
              <a:t>Environmetální „řízení“</a:t>
            </a:r>
          </a:p>
          <a:p>
            <a:pPr lvl="2"/>
            <a:r>
              <a:rPr lang="cs-CZ" sz="1600" dirty="0" smtClean="0"/>
              <a:t>Posuzování vlivů na životní prostředí</a:t>
            </a:r>
          </a:p>
          <a:p>
            <a:pPr lvl="2"/>
            <a:r>
              <a:rPr lang="cs-CZ" sz="1600" dirty="0" smtClean="0"/>
              <a:t>Integrovaná prevence</a:t>
            </a:r>
          </a:p>
          <a:p>
            <a:pPr lvl="2"/>
            <a:r>
              <a:rPr lang="cs-CZ" sz="1600" dirty="0" smtClean="0"/>
              <a:t>Odpovědnost za škody na životním prostředí</a:t>
            </a:r>
          </a:p>
          <a:p>
            <a:pPr lvl="2"/>
            <a:r>
              <a:rPr lang="cs-CZ" sz="1600" dirty="0" err="1" smtClean="0"/>
              <a:t>Ekoznačení</a:t>
            </a:r>
            <a:endParaRPr lang="cs-CZ" sz="1600" dirty="0" smtClean="0"/>
          </a:p>
          <a:p>
            <a:pPr lvl="2"/>
            <a:r>
              <a:rPr lang="cs-CZ" sz="1600" dirty="0" smtClean="0"/>
              <a:t>Systém environmentálního řízení a auditu</a:t>
            </a:r>
          </a:p>
          <a:p>
            <a:pPr lvl="2"/>
            <a:r>
              <a:rPr lang="cs-CZ" sz="1600" dirty="0" smtClean="0"/>
              <a:t>Finanční nástroje </a:t>
            </a:r>
          </a:p>
          <a:p>
            <a:pPr lvl="2"/>
            <a:r>
              <a:rPr lang="cs-CZ" sz="1600" dirty="0" smtClean="0"/>
              <a:t>Účast veřejnosti na rozhodování a přístup k informacím</a:t>
            </a:r>
          </a:p>
          <a:p>
            <a:pPr marL="914400" lvl="2" indent="0">
              <a:buNone/>
            </a:pPr>
            <a:endParaRPr lang="cs-CZ" sz="1600" dirty="0" smtClean="0"/>
          </a:p>
          <a:p>
            <a:pPr lvl="1"/>
            <a:endParaRPr lang="cs-CZ" dirty="0"/>
          </a:p>
        </p:txBody>
      </p:sp>
    </p:spTree>
    <p:extLst>
      <p:ext uri="{BB962C8B-B14F-4D97-AF65-F5344CB8AC3E}">
        <p14:creationId xmlns:p14="http://schemas.microsoft.com/office/powerpoint/2010/main" val="129858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lnSpcReduction="10000"/>
          </a:bodyPr>
          <a:lstStyle/>
          <a:p>
            <a:r>
              <a:rPr lang="cs-CZ" dirty="0" smtClean="0"/>
              <a:t>Soubor právních norem a institutů regulujících společenské vztahy související s péčí o životní prostředí, tj. s ochranou a reprodukcí hmotných částí (složek) životního prostředí.</a:t>
            </a:r>
          </a:p>
          <a:p>
            <a:r>
              <a:rPr lang="cs-CZ" dirty="0" smtClean="0"/>
              <a:t>Vývoj – zejména od počátku 70. let 20. století</a:t>
            </a:r>
          </a:p>
          <a:p>
            <a:r>
              <a:rPr lang="cs-CZ" dirty="0" smtClean="0"/>
              <a:t>Postupné „</a:t>
            </a:r>
            <a:r>
              <a:rPr lang="cs-CZ" dirty="0" err="1" smtClean="0"/>
              <a:t>prozeleňování</a:t>
            </a:r>
            <a:r>
              <a:rPr lang="cs-CZ" dirty="0" smtClean="0"/>
              <a:t>“ různých právních oblastí</a:t>
            </a:r>
          </a:p>
          <a:p>
            <a:r>
              <a:rPr lang="cs-CZ" dirty="0" smtClean="0"/>
              <a:t>Výrazný vztah mezinárodní právo x unijní právo x české právo</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a:t>
            </a:r>
            <a:endParaRPr lang="cs-CZ" sz="4000" b="1" dirty="0"/>
          </a:p>
        </p:txBody>
      </p:sp>
    </p:spTree>
    <p:extLst>
      <p:ext uri="{BB962C8B-B14F-4D97-AF65-F5344CB8AC3E}">
        <p14:creationId xmlns:p14="http://schemas.microsoft.com/office/powerpoint/2010/main" val="3278277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403648" y="260648"/>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smtClean="0"/>
              <a:t>Systém unijního práva životního prostředí dle věcného zaměření </a:t>
            </a:r>
            <a:endParaRPr lang="cs-CZ" sz="2400" b="1" dirty="0"/>
          </a:p>
        </p:txBody>
      </p:sp>
      <p:sp>
        <p:nvSpPr>
          <p:cNvPr id="3" name="Zástupný symbol pro obsah 2"/>
          <p:cNvSpPr>
            <a:spLocks noGrp="1"/>
          </p:cNvSpPr>
          <p:nvPr>
            <p:ph idx="1"/>
          </p:nvPr>
        </p:nvSpPr>
        <p:spPr/>
        <p:txBody>
          <a:bodyPr/>
          <a:lstStyle/>
          <a:p>
            <a:endParaRPr lang="cs-CZ"/>
          </a:p>
        </p:txBody>
      </p:sp>
      <p:sp>
        <p:nvSpPr>
          <p:cNvPr id="8" name="Zástupný symbol pro obsah 2"/>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1600" b="1" u="sng" smtClean="0">
                <a:solidFill>
                  <a:srgbClr val="C00000"/>
                </a:solidFill>
              </a:rPr>
              <a:t>Zvláštní část</a:t>
            </a:r>
            <a:r>
              <a:rPr lang="cs-CZ" sz="1600" u="sng" smtClean="0">
                <a:solidFill>
                  <a:srgbClr val="C00000"/>
                </a:solidFill>
              </a:rPr>
              <a:t>:</a:t>
            </a:r>
          </a:p>
          <a:p>
            <a:pPr lvl="1"/>
            <a:r>
              <a:rPr lang="cs-CZ" sz="1600" b="1" i="1" smtClean="0"/>
              <a:t>Ochrana složek životního prostředí</a:t>
            </a:r>
          </a:p>
          <a:p>
            <a:pPr lvl="2"/>
            <a:r>
              <a:rPr lang="cs-CZ" sz="1600" smtClean="0"/>
              <a:t>Ochrana ovzduší, klimatu, ozónové vrstvy</a:t>
            </a:r>
          </a:p>
          <a:p>
            <a:pPr lvl="2"/>
            <a:r>
              <a:rPr lang="cs-CZ" sz="1600" smtClean="0"/>
              <a:t>Ochrana půdy,</a:t>
            </a:r>
          </a:p>
          <a:p>
            <a:pPr lvl="2"/>
            <a:r>
              <a:rPr lang="cs-CZ" sz="1600" smtClean="0"/>
              <a:t>Ochrana přírody a biodiverzity</a:t>
            </a:r>
          </a:p>
          <a:p>
            <a:pPr lvl="1"/>
            <a:endParaRPr lang="cs-CZ" sz="1600" smtClean="0"/>
          </a:p>
          <a:p>
            <a:pPr lvl="1"/>
            <a:r>
              <a:rPr lang="cs-CZ" sz="1600" i="1" smtClean="0"/>
              <a:t> </a:t>
            </a:r>
            <a:r>
              <a:rPr lang="cs-CZ" sz="1600" b="1" i="1" smtClean="0"/>
              <a:t>ochrana před rizikovými činnostmi a faktory</a:t>
            </a:r>
          </a:p>
          <a:p>
            <a:pPr lvl="2"/>
            <a:r>
              <a:rPr lang="cs-CZ" sz="1600" smtClean="0"/>
              <a:t>Nakládání s odpady</a:t>
            </a:r>
          </a:p>
          <a:p>
            <a:pPr lvl="2"/>
            <a:r>
              <a:rPr lang="cs-CZ" sz="1600" smtClean="0"/>
              <a:t>Nakládání s chemickými látkami</a:t>
            </a:r>
          </a:p>
          <a:p>
            <a:pPr lvl="2"/>
            <a:r>
              <a:rPr lang="cs-CZ" sz="1600" smtClean="0"/>
              <a:t>Ochrana před hlukem</a:t>
            </a:r>
          </a:p>
          <a:p>
            <a:pPr lvl="2"/>
            <a:endParaRPr lang="cs-CZ" sz="1600" smtClean="0"/>
          </a:p>
          <a:p>
            <a:pPr lvl="2"/>
            <a:r>
              <a:rPr lang="cs-CZ" sz="1600" smtClean="0"/>
              <a:t>Pozn. </a:t>
            </a:r>
          </a:p>
          <a:p>
            <a:pPr lvl="2"/>
            <a:r>
              <a:rPr lang="cs-CZ" sz="1600" smtClean="0"/>
              <a:t>další aspekty ochrany životního prostředí: </a:t>
            </a:r>
          </a:p>
          <a:p>
            <a:pPr lvl="3"/>
            <a:r>
              <a:rPr lang="cs-CZ" sz="1600" smtClean="0"/>
              <a:t>např. v rámci zemědělství (zemědělství a vliv jeho na životní prostředí, lesnictví)</a:t>
            </a:r>
          </a:p>
          <a:p>
            <a:pPr lvl="3"/>
            <a:r>
              <a:rPr lang="cs-CZ" sz="1600" smtClean="0"/>
              <a:t>samostatně ionizující záření, jaderná bezpečnost</a:t>
            </a:r>
            <a:endParaRPr lang="cs-CZ" sz="1600" dirty="0"/>
          </a:p>
        </p:txBody>
      </p:sp>
    </p:spTree>
    <p:extLst>
      <p:ext uri="{BB962C8B-B14F-4D97-AF65-F5344CB8AC3E}">
        <p14:creationId xmlns:p14="http://schemas.microsoft.com/office/powerpoint/2010/main" val="2094212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540904" y="73333"/>
            <a:ext cx="7467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t>České právo životního prostředí </a:t>
            </a:r>
            <a:endParaRPr lang="cs-CZ" b="1" dirty="0"/>
          </a:p>
        </p:txBody>
      </p:sp>
      <p:sp>
        <p:nvSpPr>
          <p:cNvPr id="5" name="Zástupný symbol pro obsah 4"/>
          <p:cNvSpPr>
            <a:spLocks noGrp="1"/>
          </p:cNvSpPr>
          <p:nvPr>
            <p:ph idx="1"/>
          </p:nvPr>
        </p:nvSpPr>
        <p:spPr/>
        <p:txBody>
          <a:bodyPr/>
          <a:lstStyle/>
          <a:p>
            <a:endParaRPr lang="cs-CZ"/>
          </a:p>
        </p:txBody>
      </p:sp>
      <p:sp>
        <p:nvSpPr>
          <p:cNvPr id="9" name="Zástupný symbol pro obsah 2"/>
          <p:cNvSpPr txBox="1">
            <a:spLocks/>
          </p:cNvSpPr>
          <p:nvPr/>
        </p:nvSpPr>
        <p:spPr>
          <a:xfrm>
            <a:off x="323528" y="1582294"/>
            <a:ext cx="8363272" cy="558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1800" dirty="0" smtClean="0"/>
              <a:t> </a:t>
            </a:r>
            <a:r>
              <a:rPr lang="cs-CZ" sz="2000" b="1" dirty="0" smtClean="0"/>
              <a:t>nekodifikované</a:t>
            </a:r>
          </a:p>
          <a:p>
            <a:pPr lvl="1"/>
            <a:r>
              <a:rPr lang="cs-CZ" sz="1800" dirty="0" smtClean="0"/>
              <a:t>Zákon č. 17/1992 Sb., o životním prostředí, má povahu „rámcového zákona“</a:t>
            </a:r>
          </a:p>
          <a:p>
            <a:pPr lvl="1"/>
            <a:r>
              <a:rPr lang="cs-CZ" sz="1800" dirty="0" smtClean="0"/>
              <a:t> </a:t>
            </a:r>
          </a:p>
          <a:p>
            <a:pPr lvl="1"/>
            <a:r>
              <a:rPr lang="cs-CZ" sz="1800" dirty="0" smtClean="0"/>
              <a:t>z judikatury  k povaze ustanovení  zákona č. 17/1992 Sb. srov. např. :</a:t>
            </a:r>
          </a:p>
          <a:p>
            <a:pPr lvl="1"/>
            <a:endParaRPr lang="cs-CZ" sz="1800" i="1" dirty="0" smtClean="0"/>
          </a:p>
          <a:p>
            <a:pPr lvl="2"/>
            <a:r>
              <a:rPr lang="cs-CZ" sz="1500" i="1" dirty="0" smtClean="0"/>
              <a:t>;Nejvyšší správní soud k tomu dodává, že ustanovení zákona o životním prostředí jsou navíc charakteru spíše proklamativního, než normativního a typově tak odpovídají více ustanovením ústavního zákona, než zákona „obyčejného“.</a:t>
            </a:r>
          </a:p>
          <a:p>
            <a:pPr lvl="2"/>
            <a:r>
              <a:rPr lang="cs-CZ" sz="1800" dirty="0" smtClean="0"/>
              <a:t>Rozsudek NSS ze dne 18.5.2006 </a:t>
            </a:r>
            <a:r>
              <a:rPr lang="cs-CZ" sz="1800" dirty="0" err="1" smtClean="0"/>
              <a:t>sp.zn</a:t>
            </a:r>
            <a:r>
              <a:rPr lang="cs-CZ" sz="1800" dirty="0" smtClean="0"/>
              <a:t>. 3 </a:t>
            </a:r>
            <a:r>
              <a:rPr lang="cs-CZ" sz="1800" dirty="0" err="1" smtClean="0"/>
              <a:t>Ans</a:t>
            </a:r>
            <a:r>
              <a:rPr lang="cs-CZ" sz="1800" dirty="0" smtClean="0"/>
              <a:t> 8/2005</a:t>
            </a:r>
          </a:p>
          <a:p>
            <a:pPr lvl="2"/>
            <a:endParaRPr lang="cs-CZ" i="1" dirty="0" smtClean="0"/>
          </a:p>
          <a:p>
            <a:r>
              <a:rPr lang="cs-CZ" sz="1800" i="1" dirty="0" smtClean="0"/>
              <a:t>Pokus o kodifikaci – návrh věcného záměru zákona o životním prostředí (2005, vytvořen na základě Legislativního plánu vlády na rok 2004) </a:t>
            </a:r>
          </a:p>
          <a:p>
            <a:pPr lvl="2"/>
            <a:endParaRPr lang="cs-CZ" sz="2200" dirty="0"/>
          </a:p>
        </p:txBody>
      </p:sp>
    </p:spTree>
    <p:extLst>
      <p:ext uri="{BB962C8B-B14F-4D97-AF65-F5344CB8AC3E}">
        <p14:creationId xmlns:p14="http://schemas.microsoft.com/office/powerpoint/2010/main" val="3625417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a:spLocks noGrp="1"/>
          </p:cNvSpPr>
          <p:nvPr>
            <p:ph type="title"/>
          </p:nvPr>
        </p:nvSpPr>
        <p:spPr>
          <a:xfrm>
            <a:off x="940568" y="481236"/>
            <a:ext cx="8291264" cy="490065"/>
          </a:xfrm>
        </p:spPr>
        <p:txBody>
          <a:bodyPr>
            <a:normAutofit fontScale="90000"/>
          </a:bodyPr>
          <a:lstStyle/>
          <a:p>
            <a:r>
              <a:rPr lang="cs-CZ" dirty="0" smtClean="0"/>
              <a:t>Systém práva životního prostředí</a:t>
            </a:r>
            <a:endParaRPr lang="cs-CZ" dirty="0"/>
          </a:p>
        </p:txBody>
      </p:sp>
      <p:sp>
        <p:nvSpPr>
          <p:cNvPr id="10" name="Zástupný symbol pro obsah 3"/>
          <p:cNvSpPr>
            <a:spLocks noGrp="1"/>
          </p:cNvSpPr>
          <p:nvPr>
            <p:ph sz="quarter" idx="4294967295"/>
          </p:nvPr>
        </p:nvSpPr>
        <p:spPr>
          <a:xfrm>
            <a:off x="323528" y="1619672"/>
            <a:ext cx="4464496" cy="5472608"/>
          </a:xfrm>
          <a:prstGeom prst="rect">
            <a:avLst/>
          </a:prstGeom>
        </p:spPr>
        <p:txBody>
          <a:bodyPr>
            <a:noAutofit/>
          </a:bodyPr>
          <a:lstStyle/>
          <a:p>
            <a:r>
              <a:rPr lang="cs-CZ" sz="1400" dirty="0" smtClean="0"/>
              <a:t>Pojem a  předmět</a:t>
            </a:r>
          </a:p>
          <a:p>
            <a:r>
              <a:rPr lang="cs-CZ" sz="1400" dirty="0" smtClean="0"/>
              <a:t>Principy </a:t>
            </a:r>
          </a:p>
          <a:p>
            <a:r>
              <a:rPr lang="cs-CZ" sz="1400" dirty="0" smtClean="0"/>
              <a:t>Prameny </a:t>
            </a:r>
          </a:p>
          <a:p>
            <a:r>
              <a:rPr lang="cs-CZ" sz="1400" dirty="0" smtClean="0"/>
              <a:t>Subjekty </a:t>
            </a:r>
          </a:p>
          <a:p>
            <a:r>
              <a:rPr lang="cs-CZ" sz="1400" dirty="0" smtClean="0"/>
              <a:t>Institucionální zabezpečení </a:t>
            </a:r>
          </a:p>
          <a:p>
            <a:r>
              <a:rPr lang="cs-CZ" sz="1400" dirty="0" smtClean="0"/>
              <a:t>Průřezové (horizontální)  nástroje ochrany životního prostředí</a:t>
            </a:r>
          </a:p>
          <a:p>
            <a:pPr lvl="1"/>
            <a:r>
              <a:rPr lang="cs-CZ" sz="1400" dirty="0" smtClean="0"/>
              <a:t>právo na příznivé životní prostředí a prostředky k jeho uplatnění, </a:t>
            </a:r>
          </a:p>
          <a:p>
            <a:pPr lvl="1"/>
            <a:r>
              <a:rPr lang="cs-CZ" sz="1400" dirty="0" smtClean="0"/>
              <a:t>přístup k informacím o ŽP,</a:t>
            </a:r>
          </a:p>
          <a:p>
            <a:pPr lvl="1"/>
            <a:r>
              <a:rPr lang="cs-CZ" sz="1400" dirty="0" smtClean="0"/>
              <a:t> účast veřejnosti v oblasti ŽP,  </a:t>
            </a:r>
          </a:p>
          <a:p>
            <a:pPr lvl="1"/>
            <a:r>
              <a:rPr lang="cs-CZ" sz="1400" dirty="0" smtClean="0"/>
              <a:t>SEA,EIA, IPPC, </a:t>
            </a:r>
          </a:p>
          <a:p>
            <a:pPr lvl="1"/>
            <a:r>
              <a:rPr lang="cs-CZ" sz="1400" dirty="0" smtClean="0"/>
              <a:t>ochrana životního prostředí v procesech podle stavebního zákona, </a:t>
            </a:r>
          </a:p>
          <a:p>
            <a:pPr lvl="1"/>
            <a:r>
              <a:rPr lang="cs-CZ" sz="1400" dirty="0" smtClean="0"/>
              <a:t>ochrana životního prostředí při mimořádných událostech,</a:t>
            </a:r>
          </a:p>
          <a:p>
            <a:pPr lvl="1"/>
            <a:r>
              <a:rPr lang="cs-CZ" sz="1400" dirty="0" smtClean="0"/>
              <a:t>Vlastnictví  a životní prostředí </a:t>
            </a:r>
          </a:p>
          <a:p>
            <a:pPr lvl="1"/>
            <a:r>
              <a:rPr lang="cs-CZ" sz="1400" dirty="0" smtClean="0"/>
              <a:t>odpovědnostní vztahy v oblasti  životního prostředí  </a:t>
            </a:r>
          </a:p>
          <a:p>
            <a:pPr marL="0" indent="0">
              <a:buNone/>
            </a:pPr>
            <a:r>
              <a:rPr lang="cs-CZ" sz="1500" i="1" dirty="0" smtClean="0"/>
              <a:t>+  vztah k ochraně člověka/lidského/veřejného zdraví</a:t>
            </a:r>
          </a:p>
        </p:txBody>
      </p:sp>
      <p:sp>
        <p:nvSpPr>
          <p:cNvPr id="11" name="Zástupný symbol pro obsah 5"/>
          <p:cNvSpPr>
            <a:spLocks noGrp="1"/>
          </p:cNvSpPr>
          <p:nvPr>
            <p:ph sz="quarter" idx="4294967295"/>
          </p:nvPr>
        </p:nvSpPr>
        <p:spPr>
          <a:xfrm>
            <a:off x="4644008" y="1403648"/>
            <a:ext cx="4186810" cy="5472607"/>
          </a:xfrm>
          <a:prstGeom prst="rect">
            <a:avLst/>
          </a:prstGeom>
        </p:spPr>
        <p:txBody>
          <a:bodyPr>
            <a:noAutofit/>
          </a:bodyPr>
          <a:lstStyle/>
          <a:p>
            <a:r>
              <a:rPr lang="cs-CZ" sz="1400" dirty="0" smtClean="0"/>
              <a:t>Ochrana složek  životního prostředí</a:t>
            </a:r>
          </a:p>
          <a:p>
            <a:pPr lvl="1"/>
            <a:r>
              <a:rPr lang="cs-CZ" sz="1400" dirty="0" smtClean="0"/>
              <a:t>ovzduší</a:t>
            </a:r>
          </a:p>
          <a:p>
            <a:pPr lvl="1"/>
            <a:r>
              <a:rPr lang="cs-CZ" sz="1400" dirty="0" smtClean="0"/>
              <a:t>voda</a:t>
            </a:r>
          </a:p>
          <a:p>
            <a:pPr lvl="1"/>
            <a:r>
              <a:rPr lang="cs-CZ" sz="1400" dirty="0" smtClean="0"/>
              <a:t>půda</a:t>
            </a:r>
          </a:p>
          <a:p>
            <a:pPr lvl="1"/>
            <a:r>
              <a:rPr lang="cs-CZ" sz="1400" dirty="0" smtClean="0"/>
              <a:t>příroda</a:t>
            </a:r>
          </a:p>
          <a:p>
            <a:pPr lvl="1"/>
            <a:r>
              <a:rPr lang="cs-CZ" sz="1400" dirty="0" smtClean="0"/>
              <a:t>les</a:t>
            </a:r>
          </a:p>
          <a:p>
            <a:pPr lvl="1"/>
            <a:r>
              <a:rPr lang="cs-CZ" sz="1400" dirty="0" smtClean="0"/>
              <a:t>horniny </a:t>
            </a:r>
          </a:p>
          <a:p>
            <a:pPr lvl="1"/>
            <a:r>
              <a:rPr lang="cs-CZ" sz="1400" dirty="0" smtClean="0"/>
              <a:t>uměle vytvořené objekty: např. kulturní památky - diskuse</a:t>
            </a:r>
          </a:p>
          <a:p>
            <a:r>
              <a:rPr lang="cs-CZ" sz="1400" dirty="0" smtClean="0"/>
              <a:t>Ochrana životního prostředí před nepříznivými  důsledky  lidských činností a rizikových faktorů např.</a:t>
            </a:r>
          </a:p>
          <a:p>
            <a:pPr lvl="1"/>
            <a:r>
              <a:rPr lang="cs-CZ" sz="1400" dirty="0" smtClean="0"/>
              <a:t>Nakládání s odpady</a:t>
            </a:r>
          </a:p>
          <a:p>
            <a:pPr lvl="1"/>
            <a:r>
              <a:rPr lang="cs-CZ" sz="1400" dirty="0" smtClean="0"/>
              <a:t>Nakládání s  chemickými látkami</a:t>
            </a:r>
          </a:p>
          <a:p>
            <a:pPr lvl="1"/>
            <a:r>
              <a:rPr lang="cs-CZ" sz="1400" dirty="0" smtClean="0"/>
              <a:t>Ochrana  před nepříznivými účinky  ionizujícího a neionizující záření</a:t>
            </a:r>
          </a:p>
          <a:p>
            <a:pPr lvl="1"/>
            <a:r>
              <a:rPr lang="cs-CZ" sz="1400" dirty="0" smtClean="0"/>
              <a:t>Ochrana před hlukem </a:t>
            </a:r>
          </a:p>
          <a:p>
            <a:pPr lvl="1"/>
            <a:r>
              <a:rPr lang="cs-CZ" sz="1400" dirty="0" smtClean="0"/>
              <a:t>Ochrana životního prostředí při dalších činnostech – zemědělství, těžba nerostů, doprava</a:t>
            </a:r>
          </a:p>
          <a:p>
            <a:pPr lvl="1"/>
            <a:r>
              <a:rPr lang="cs-CZ" sz="1400" i="1" dirty="0"/>
              <a:t>+ vztah k ochraně člověka/lidského/veřejného zdraví</a:t>
            </a:r>
          </a:p>
          <a:p>
            <a:pPr lvl="1"/>
            <a:endParaRPr lang="cs-CZ" sz="1400" dirty="0" smtClean="0"/>
          </a:p>
          <a:p>
            <a:pPr lvl="1"/>
            <a:endParaRPr lang="cs-CZ" sz="1400" dirty="0" smtClean="0"/>
          </a:p>
          <a:p>
            <a:endParaRPr lang="cs-CZ" sz="1400" dirty="0" smtClean="0"/>
          </a:p>
          <a:p>
            <a:endParaRPr lang="cs-CZ" sz="1400" dirty="0"/>
          </a:p>
        </p:txBody>
      </p:sp>
      <p:sp>
        <p:nvSpPr>
          <p:cNvPr id="12" name="Zástupný symbol pro text 2"/>
          <p:cNvSpPr txBox="1">
            <a:spLocks/>
          </p:cNvSpPr>
          <p:nvPr/>
        </p:nvSpPr>
        <p:spPr>
          <a:xfrm>
            <a:off x="467544" y="1115617"/>
            <a:ext cx="4173860" cy="28803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smtClean="0">
                <a:solidFill>
                  <a:schemeClr val="accent6"/>
                </a:solidFill>
              </a:rPr>
              <a:t>OBECNÁ ČÁST</a:t>
            </a:r>
            <a:endParaRPr lang="cs-CZ" b="1" dirty="0">
              <a:solidFill>
                <a:schemeClr val="accent6"/>
              </a:solidFill>
            </a:endParaRPr>
          </a:p>
        </p:txBody>
      </p:sp>
      <p:sp>
        <p:nvSpPr>
          <p:cNvPr id="13" name="Zástupný symbol pro text 4"/>
          <p:cNvSpPr txBox="1">
            <a:spLocks/>
          </p:cNvSpPr>
          <p:nvPr/>
        </p:nvSpPr>
        <p:spPr>
          <a:xfrm>
            <a:off x="4788024" y="1115616"/>
            <a:ext cx="4042792" cy="288031"/>
          </a:xfrm>
          <a:prstGeom prst="roundRect">
            <a:avLst>
              <a:gd name="adj" fmla="val 16667"/>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smtClean="0">
                <a:solidFill>
                  <a:schemeClr val="accent3"/>
                </a:solidFill>
              </a:rPr>
              <a:t>ZVLÁŠTNÍ ČÁST</a:t>
            </a:r>
            <a:endParaRPr lang="cs-CZ" b="1" dirty="0">
              <a:solidFill>
                <a:schemeClr val="accent3"/>
              </a:solidFill>
            </a:endParaRPr>
          </a:p>
        </p:txBody>
      </p:sp>
    </p:spTree>
    <p:extLst>
      <p:ext uri="{BB962C8B-B14F-4D97-AF65-F5344CB8AC3E}">
        <p14:creationId xmlns:p14="http://schemas.microsoft.com/office/powerpoint/2010/main" val="3150560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b="1" dirty="0" smtClean="0"/>
              <a:t>Zákon </a:t>
            </a:r>
            <a:r>
              <a:rPr lang="cs-CZ" b="1" dirty="0"/>
              <a:t>č. 17/1992 Sb., </a:t>
            </a:r>
            <a:r>
              <a:rPr lang="cs-CZ" b="1" u="sng" dirty="0">
                <a:solidFill>
                  <a:srgbClr val="0070C0"/>
                </a:solidFill>
              </a:rPr>
              <a:t>o životním </a:t>
            </a:r>
            <a:r>
              <a:rPr lang="cs-CZ" b="1" u="sng" dirty="0" smtClean="0">
                <a:solidFill>
                  <a:srgbClr val="0070C0"/>
                </a:solidFill>
              </a:rPr>
              <a:t>prostředí</a:t>
            </a:r>
          </a:p>
          <a:p>
            <a:r>
              <a:rPr lang="cs-CZ" dirty="0"/>
              <a:t>zákon č. 183/2006 Sb., o územním plánování a stavebním řádu (</a:t>
            </a:r>
            <a:r>
              <a:rPr lang="cs-CZ" u="sng" dirty="0">
                <a:solidFill>
                  <a:srgbClr val="0070C0"/>
                </a:solidFill>
              </a:rPr>
              <a:t>stavební zákon</a:t>
            </a:r>
            <a:r>
              <a:rPr lang="cs-CZ" dirty="0"/>
              <a:t>), zákon č. 100/2001 Sb., o </a:t>
            </a:r>
            <a:r>
              <a:rPr lang="cs-CZ" dirty="0">
                <a:hlinkClick r:id="rId2" tooltip="EIA"/>
              </a:rPr>
              <a:t>posuzování vlivů na životní prostředí</a:t>
            </a:r>
            <a:r>
              <a:rPr lang="cs-CZ" dirty="0"/>
              <a:t>, zákon č. 76/2002 Sb., o </a:t>
            </a:r>
            <a:r>
              <a:rPr lang="cs-CZ" dirty="0">
                <a:hlinkClick r:id="rId3" tooltip="IPPC"/>
              </a:rPr>
              <a:t>integrované prevenci</a:t>
            </a:r>
            <a:r>
              <a:rPr lang="cs-CZ" dirty="0"/>
              <a:t>, zákon č. 167/2008 Sb., o předcházení </a:t>
            </a:r>
            <a:r>
              <a:rPr lang="cs-CZ" dirty="0">
                <a:hlinkClick r:id="rId4" tooltip="Ekologická újma"/>
              </a:rPr>
              <a:t>ekologické újmě</a:t>
            </a:r>
            <a:r>
              <a:rPr lang="cs-CZ" dirty="0"/>
              <a:t> a o její nápravě</a:t>
            </a:r>
            <a:r>
              <a:rPr lang="cs-CZ" dirty="0" smtClean="0"/>
              <a:t>.</a:t>
            </a:r>
          </a:p>
          <a:p>
            <a:r>
              <a:rPr lang="cs-CZ" dirty="0" smtClean="0"/>
              <a:t>Organizační: </a:t>
            </a:r>
            <a:r>
              <a:rPr lang="cs-CZ" dirty="0"/>
              <a:t>Zákon o </a:t>
            </a:r>
            <a:r>
              <a:rPr lang="cs-CZ" dirty="0">
                <a:hlinkClick r:id="rId5" tooltip="Česká inspekce životního prostředí"/>
              </a:rPr>
              <a:t>České inspekci životního prostředí</a:t>
            </a:r>
            <a:r>
              <a:rPr lang="cs-CZ" dirty="0"/>
              <a:t>, zákon o </a:t>
            </a:r>
            <a:r>
              <a:rPr lang="cs-CZ" dirty="0">
                <a:hlinkClick r:id="rId6" tooltip="Státní fond životního prostředí"/>
              </a:rPr>
              <a:t>Státním fondu životního prostředí</a:t>
            </a:r>
            <a:r>
              <a:rPr lang="cs-CZ" dirty="0"/>
              <a:t>, ale i zákon o obcích, zákon o krajích.</a:t>
            </a:r>
            <a:endParaRPr lang="cs-CZ" dirty="0" smtClean="0"/>
          </a:p>
          <a:p>
            <a:endParaRPr lang="cs-CZ" dirty="0"/>
          </a:p>
        </p:txBody>
      </p:sp>
      <p:pic>
        <p:nvPicPr>
          <p:cNvPr id="2050" name="Picture 2" descr="F:\DATA\grafika\pruh 5.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584775"/>
          </a:xfrm>
          <a:prstGeom prst="rect">
            <a:avLst/>
          </a:prstGeom>
          <a:noFill/>
        </p:spPr>
        <p:txBody>
          <a:bodyPr wrap="square" rtlCol="0">
            <a:spAutoFit/>
          </a:bodyPr>
          <a:lstStyle/>
          <a:p>
            <a:r>
              <a:rPr lang="cs-CZ" sz="3200" b="1" dirty="0" smtClean="0"/>
              <a:t>Prameny – úprava průřezových nástrojů</a:t>
            </a:r>
            <a:endParaRPr lang="cs-CZ" sz="3200" b="1" dirty="0"/>
          </a:p>
        </p:txBody>
      </p:sp>
    </p:spTree>
    <p:extLst>
      <p:ext uri="{BB962C8B-B14F-4D97-AF65-F5344CB8AC3E}">
        <p14:creationId xmlns:p14="http://schemas.microsoft.com/office/powerpoint/2010/main" val="1920533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Zákon č. 254/2001 Sb., o vodách (</a:t>
            </a:r>
            <a:r>
              <a:rPr lang="cs-CZ" sz="2800" u="sng" dirty="0">
                <a:solidFill>
                  <a:srgbClr val="0070C0"/>
                </a:solidFill>
              </a:rPr>
              <a:t>vodní zákon</a:t>
            </a:r>
            <a:r>
              <a:rPr lang="cs-CZ" sz="2800" dirty="0"/>
              <a:t>), zákon č. 201/2012 Sb., o </a:t>
            </a:r>
            <a:r>
              <a:rPr lang="cs-CZ" sz="2800" u="sng" dirty="0">
                <a:solidFill>
                  <a:srgbClr val="0070C0"/>
                </a:solidFill>
              </a:rPr>
              <a:t>ochraně ovzduší</a:t>
            </a:r>
            <a:r>
              <a:rPr lang="cs-CZ" sz="2800" dirty="0"/>
              <a:t>, zákon č. 334/1992 Sb., o ochraně </a:t>
            </a:r>
            <a:r>
              <a:rPr lang="cs-CZ" sz="2800" dirty="0">
                <a:hlinkClick r:id="rId2" tooltip="Zemědělský půdní fond"/>
              </a:rPr>
              <a:t>zemědělského půdního fondu</a:t>
            </a:r>
            <a:r>
              <a:rPr lang="cs-CZ" sz="2800" dirty="0"/>
              <a:t>, zákon č. 20/1987 Sb., </a:t>
            </a:r>
            <a:r>
              <a:rPr lang="cs-CZ" sz="2800" dirty="0">
                <a:hlinkClick r:id="rId3" tooltip="Zákon o státní památkové péči"/>
              </a:rPr>
              <a:t>o státní památkové péči</a:t>
            </a:r>
            <a:r>
              <a:rPr lang="cs-CZ" sz="2800" dirty="0"/>
              <a:t> </a:t>
            </a:r>
            <a:r>
              <a:rPr lang="cs-CZ" sz="2800" dirty="0" smtClean="0"/>
              <a:t>.</a:t>
            </a:r>
          </a:p>
          <a:p>
            <a:r>
              <a:rPr lang="cs-CZ" sz="2800" dirty="0" smtClean="0"/>
              <a:t>Ekosystémy:</a:t>
            </a:r>
            <a:r>
              <a:rPr lang="cs-CZ" sz="2800" dirty="0"/>
              <a:t> </a:t>
            </a:r>
            <a:r>
              <a:rPr lang="cs-CZ" sz="2800" dirty="0" smtClean="0"/>
              <a:t>zákon </a:t>
            </a:r>
            <a:r>
              <a:rPr lang="cs-CZ" sz="2800" dirty="0"/>
              <a:t>č. 289/1995 Sb., o lesích (</a:t>
            </a:r>
            <a:r>
              <a:rPr lang="cs-CZ" sz="2800" u="sng" dirty="0">
                <a:solidFill>
                  <a:srgbClr val="0070C0"/>
                </a:solidFill>
              </a:rPr>
              <a:t>lesní zákon</a:t>
            </a:r>
            <a:r>
              <a:rPr lang="cs-CZ" sz="2800" dirty="0"/>
              <a:t>), </a:t>
            </a:r>
            <a:r>
              <a:rPr lang="cs-CZ" sz="2800" dirty="0">
                <a:hlinkClick r:id="rId4" tooltip="Zákon o ochraně přírody a krajiny"/>
              </a:rPr>
              <a:t>zákon č. 114/1992 Sb., o ochraně přírody a krajiny</a:t>
            </a:r>
            <a:r>
              <a:rPr lang="cs-CZ" sz="2800" dirty="0"/>
              <a:t>.</a:t>
            </a:r>
            <a:endParaRPr lang="cs-CZ" sz="2800" dirty="0" smtClean="0"/>
          </a:p>
          <a:p>
            <a:endParaRPr lang="cs-CZ" dirty="0"/>
          </a:p>
        </p:txBody>
      </p:sp>
      <p:pic>
        <p:nvPicPr>
          <p:cNvPr id="2050" name="Picture 2" descr="F:\DATA\grafika\pruh 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584775"/>
          </a:xfrm>
          <a:prstGeom prst="rect">
            <a:avLst/>
          </a:prstGeom>
          <a:noFill/>
        </p:spPr>
        <p:txBody>
          <a:bodyPr wrap="square" rtlCol="0">
            <a:spAutoFit/>
          </a:bodyPr>
          <a:lstStyle/>
          <a:p>
            <a:r>
              <a:rPr lang="cs-CZ" sz="3200" b="1" dirty="0" smtClean="0"/>
              <a:t>Prameny – složkové předpisy</a:t>
            </a:r>
            <a:endParaRPr lang="cs-CZ" sz="3200" b="1" dirty="0"/>
          </a:p>
        </p:txBody>
      </p:sp>
    </p:spTree>
    <p:extLst>
      <p:ext uri="{BB962C8B-B14F-4D97-AF65-F5344CB8AC3E}">
        <p14:creationId xmlns:p14="http://schemas.microsoft.com/office/powerpoint/2010/main" val="3529080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800" dirty="0"/>
              <a:t>Zákon č. 185/2001 Sb., </a:t>
            </a:r>
            <a:r>
              <a:rPr lang="cs-CZ" sz="2800" u="sng" dirty="0">
                <a:solidFill>
                  <a:srgbClr val="0070C0"/>
                </a:solidFill>
              </a:rPr>
              <a:t>o odpadech</a:t>
            </a:r>
            <a:r>
              <a:rPr lang="cs-CZ" sz="2800" dirty="0"/>
              <a:t>, zákon č. 477/2001 Sb., o </a:t>
            </a:r>
            <a:r>
              <a:rPr lang="cs-CZ" sz="2800" u="sng" dirty="0">
                <a:solidFill>
                  <a:srgbClr val="0070C0"/>
                </a:solidFill>
              </a:rPr>
              <a:t>obalech</a:t>
            </a:r>
            <a:r>
              <a:rPr lang="cs-CZ" sz="2800" dirty="0"/>
              <a:t>, zákon č. 258/2000 Sb., o </a:t>
            </a:r>
            <a:r>
              <a:rPr lang="cs-CZ" sz="2800" u="sng" dirty="0">
                <a:solidFill>
                  <a:srgbClr val="0070C0"/>
                </a:solidFill>
              </a:rPr>
              <a:t>ochraně veřejného zdraví </a:t>
            </a:r>
            <a:r>
              <a:rPr lang="cs-CZ" sz="2800" dirty="0"/>
              <a:t>a </a:t>
            </a:r>
            <a:r>
              <a:rPr lang="cs-CZ" sz="2800" dirty="0" err="1"/>
              <a:t>nař</a:t>
            </a:r>
            <a:r>
              <a:rPr lang="cs-CZ" sz="2800" dirty="0"/>
              <a:t>. vlády č. 272/2011 Sb., o ochraně zdraví před nepříznivými účinky hluku a vibrací, zákon č. 350/2011 Sb., </a:t>
            </a:r>
            <a:r>
              <a:rPr lang="cs-CZ" sz="2800" u="sng" dirty="0">
                <a:solidFill>
                  <a:srgbClr val="0070C0"/>
                </a:solidFill>
              </a:rPr>
              <a:t>chemický zákon</a:t>
            </a:r>
            <a:r>
              <a:rPr lang="cs-CZ" sz="2800" dirty="0"/>
              <a:t>, zákon č. </a:t>
            </a:r>
            <a:r>
              <a:rPr lang="cs-CZ" sz="2800" dirty="0" smtClean="0"/>
              <a:t>263/2016 </a:t>
            </a:r>
            <a:r>
              <a:rPr lang="cs-CZ" sz="2800" dirty="0"/>
              <a:t>Sb., o mírovém využívání jaderné energie (</a:t>
            </a:r>
            <a:r>
              <a:rPr lang="cs-CZ" sz="2800" u="sng" dirty="0">
                <a:solidFill>
                  <a:srgbClr val="0070C0"/>
                </a:solidFill>
              </a:rPr>
              <a:t>atomový zákon</a:t>
            </a:r>
            <a:r>
              <a:rPr lang="cs-CZ" sz="2800" dirty="0"/>
              <a:t>), zákon č. 59/2006 Sb., o prevenci závažných havárií, zákon č. 78/2004 Sb., o nakládání s geneticky modifikovanými organismy a genetickými produkty</a:t>
            </a:r>
            <a:r>
              <a:rPr lang="cs-CZ" sz="2800" dirty="0" smtClean="0"/>
              <a:t>. </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584775"/>
          </a:xfrm>
          <a:prstGeom prst="rect">
            <a:avLst/>
          </a:prstGeom>
          <a:noFill/>
        </p:spPr>
        <p:txBody>
          <a:bodyPr wrap="square" rtlCol="0">
            <a:spAutoFit/>
          </a:bodyPr>
          <a:lstStyle/>
          <a:p>
            <a:r>
              <a:rPr lang="cs-CZ" sz="3200" b="1" dirty="0" smtClean="0"/>
              <a:t>Prameny – ochrana před zdroji znečištění</a:t>
            </a:r>
            <a:endParaRPr lang="cs-CZ" sz="3200" b="1" dirty="0"/>
          </a:p>
        </p:txBody>
      </p:sp>
    </p:spTree>
    <p:extLst>
      <p:ext uri="{BB962C8B-B14F-4D97-AF65-F5344CB8AC3E}">
        <p14:creationId xmlns:p14="http://schemas.microsoft.com/office/powerpoint/2010/main" val="3246682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smtClean="0"/>
          </a:p>
          <a:p>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6957"/>
            <a:ext cx="7438864" cy="707886"/>
          </a:xfrm>
          <a:prstGeom prst="rect">
            <a:avLst/>
          </a:prstGeom>
          <a:noFill/>
        </p:spPr>
        <p:txBody>
          <a:bodyPr wrap="square" rtlCol="0">
            <a:spAutoFit/>
          </a:bodyPr>
          <a:lstStyle/>
          <a:p>
            <a:r>
              <a:rPr lang="cs-CZ" sz="4000" b="1" dirty="0" smtClean="0"/>
              <a:t>Příklad – ochrana před hlukem</a:t>
            </a:r>
            <a:endParaRPr lang="cs-CZ" sz="4000" b="1" dirty="0"/>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6812" y="1766887"/>
            <a:ext cx="6810375" cy="3324225"/>
          </a:xfrm>
          <a:prstGeom prst="rect">
            <a:avLst/>
          </a:prstGeom>
        </p:spPr>
      </p:pic>
    </p:spTree>
    <p:extLst>
      <p:ext uri="{BB962C8B-B14F-4D97-AF65-F5344CB8AC3E}">
        <p14:creationId xmlns:p14="http://schemas.microsoft.com/office/powerpoint/2010/main" val="4242313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285750" indent="-285750"/>
            <a:r>
              <a:rPr lang="cs-CZ" i="1" dirty="0">
                <a:latin typeface="Cambria" panose="02040503050406030204" pitchFamily="18" charset="0"/>
              </a:rPr>
              <a:t>Strategické hlukové mapy, akční plány.</a:t>
            </a:r>
          </a:p>
          <a:p>
            <a:pPr marL="285750" indent="-285750"/>
            <a:r>
              <a:rPr lang="cs-CZ" i="1" dirty="0">
                <a:latin typeface="Cambria" panose="02040503050406030204" pitchFamily="18" charset="0"/>
              </a:rPr>
              <a:t>Územní plánování – kde může být zdroj hluku umístěn – akustické studie, tiché oblasti (NSS č. j. 2 As 81/2016 – 157)</a:t>
            </a:r>
          </a:p>
          <a:p>
            <a:pPr marL="285750" indent="-285750"/>
            <a:r>
              <a:rPr lang="cs-CZ" i="1" dirty="0">
                <a:latin typeface="Cambria" panose="02040503050406030204" pitchFamily="18" charset="0"/>
              </a:rPr>
              <a:t>Povolovací řízení – územní/stavební - konkrétní provedení (KS v Brně </a:t>
            </a:r>
            <a:r>
              <a:rPr lang="pt-BR" i="1" dirty="0">
                <a:latin typeface="Cambria" panose="02040503050406030204" pitchFamily="18" charset="0"/>
              </a:rPr>
              <a:t> č. j. 62 A 73/2015 – 229</a:t>
            </a:r>
            <a:r>
              <a:rPr lang="cs-CZ" i="1" dirty="0">
                <a:latin typeface="Cambria" panose="02040503050406030204" pitchFamily="18" charset="0"/>
              </a:rPr>
              <a:t>)</a:t>
            </a:r>
          </a:p>
          <a:p>
            <a:pPr marL="285750" indent="-285750"/>
            <a:r>
              <a:rPr lang="cs-CZ" i="1" dirty="0">
                <a:latin typeface="Cambria" panose="02040503050406030204" pitchFamily="18" charset="0"/>
              </a:rPr>
              <a:t>Povolení k provozu – podmínky provozu.</a:t>
            </a:r>
          </a:p>
          <a:p>
            <a:pPr marL="285750" indent="-285750"/>
            <a:r>
              <a:rPr lang="cs-CZ" i="1" dirty="0">
                <a:latin typeface="Cambria" panose="02040503050406030204" pitchFamily="18" charset="0"/>
              </a:rPr>
              <a:t>Hygienické hlukové limity + výjimka v § 31 (NSS </a:t>
            </a:r>
            <a:r>
              <a:rPr lang="cs-CZ" i="1" dirty="0" err="1">
                <a:latin typeface="Cambria" panose="02040503050406030204" pitchFamily="18" charset="0"/>
              </a:rPr>
              <a:t>sp</a:t>
            </a:r>
            <a:r>
              <a:rPr lang="cs-CZ" i="1" dirty="0">
                <a:latin typeface="Cambria" panose="02040503050406030204" pitchFamily="18" charset="0"/>
              </a:rPr>
              <a:t>. zn. 7 As 308/2018)</a:t>
            </a:r>
          </a:p>
          <a:p>
            <a:pPr marL="285750" indent="-285750"/>
            <a:r>
              <a:rPr lang="cs-CZ" i="1" dirty="0">
                <a:latin typeface="Cambria" panose="02040503050406030204" pitchFamily="18" charset="0"/>
              </a:rPr>
              <a:t>Provádění kontrol v provozovně/v domácnosti</a:t>
            </a:r>
          </a:p>
          <a:p>
            <a:pPr marL="285750" indent="-285750"/>
            <a:r>
              <a:rPr lang="cs-CZ" i="1" dirty="0">
                <a:latin typeface="Cambria" panose="02040503050406030204" pitchFamily="18" charset="0"/>
              </a:rPr>
              <a:t>OZV</a:t>
            </a:r>
          </a:p>
          <a:p>
            <a:pPr marL="285750" indent="-285750"/>
            <a:r>
              <a:rPr lang="cs-CZ" i="1" dirty="0">
                <a:latin typeface="Cambria" panose="02040503050406030204" pitchFamily="18" charset="0"/>
              </a:rPr>
              <a:t>Dotace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6957"/>
            <a:ext cx="7438864" cy="707886"/>
          </a:xfrm>
          <a:prstGeom prst="rect">
            <a:avLst/>
          </a:prstGeom>
          <a:noFill/>
        </p:spPr>
        <p:txBody>
          <a:bodyPr wrap="square" rtlCol="0">
            <a:spAutoFit/>
          </a:bodyPr>
          <a:lstStyle/>
          <a:p>
            <a:r>
              <a:rPr lang="cs-CZ" sz="4000" b="1" dirty="0" smtClean="0"/>
              <a:t>Příklad – ochrana před hlukem</a:t>
            </a:r>
            <a:endParaRPr lang="cs-CZ" sz="4000" b="1" dirty="0"/>
          </a:p>
        </p:txBody>
      </p:sp>
      <p:pic>
        <p:nvPicPr>
          <p:cNvPr id="7" name="Obrázek 6"/>
          <p:cNvPicPr>
            <a:picLocks noChangeAspect="1"/>
          </p:cNvPicPr>
          <p:nvPr/>
        </p:nvPicPr>
        <p:blipFill>
          <a:blip r:embed="rId4"/>
          <a:stretch>
            <a:fillRect/>
          </a:stretch>
        </p:blipFill>
        <p:spPr>
          <a:xfrm>
            <a:off x="3070176" y="1838339"/>
            <a:ext cx="5616624" cy="4758881"/>
          </a:xfrm>
          <a:prstGeom prst="rect">
            <a:avLst/>
          </a:prstGeom>
        </p:spPr>
      </p:pic>
    </p:spTree>
    <p:extLst>
      <p:ext uri="{BB962C8B-B14F-4D97-AF65-F5344CB8AC3E}">
        <p14:creationId xmlns:p14="http://schemas.microsoft.com/office/powerpoint/2010/main" val="419919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b="1" dirty="0" smtClean="0"/>
              <a:t>Veřejnoprávní náprava</a:t>
            </a:r>
          </a:p>
          <a:p>
            <a:pPr marL="0" indent="0">
              <a:buNone/>
            </a:pPr>
            <a:r>
              <a:rPr lang="cs-CZ" dirty="0"/>
              <a:t>  </a:t>
            </a:r>
            <a:r>
              <a:rPr lang="cs-CZ" dirty="0" smtClean="0"/>
              <a:t>- zákon o ochraně veřejného zdraví - 		</a:t>
            </a:r>
            <a:r>
              <a:rPr lang="cs-CZ" dirty="0" err="1" smtClean="0"/>
              <a:t>správněprávní</a:t>
            </a:r>
            <a:r>
              <a:rPr lang="cs-CZ" dirty="0" smtClean="0"/>
              <a:t> trestání (krajské hygienické 	stanice - zejm. pokuty, zákazy) </a:t>
            </a:r>
          </a:p>
          <a:p>
            <a:pPr>
              <a:buFontTx/>
              <a:buChar char="-"/>
            </a:pPr>
            <a:r>
              <a:rPr lang="cs-CZ" dirty="0" smtClean="0"/>
              <a:t>zákon o přestupcích, trestní zákoník</a:t>
            </a:r>
          </a:p>
          <a:p>
            <a:pPr marL="0" indent="0">
              <a:buNone/>
            </a:pPr>
            <a:r>
              <a:rPr lang="cs-CZ" b="1" dirty="0" smtClean="0"/>
              <a:t>Soukromoprávní náprava</a:t>
            </a:r>
          </a:p>
          <a:p>
            <a:pPr marL="0" indent="0">
              <a:buNone/>
            </a:pPr>
            <a:r>
              <a:rPr lang="cs-CZ" dirty="0" smtClean="0"/>
              <a:t>- svépomoc, sousedské žaloby, náhrada škody, …</a:t>
            </a:r>
            <a:endParaRPr lang="cs-CZ" dirty="0"/>
          </a:p>
          <a:p>
            <a:pPr>
              <a:buFontTx/>
              <a:buChar char="-"/>
            </a:pPr>
            <a:endParaRPr lang="cs-CZ" dirty="0" smtClean="0"/>
          </a:p>
          <a:p>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6957"/>
            <a:ext cx="7438864" cy="707886"/>
          </a:xfrm>
          <a:prstGeom prst="rect">
            <a:avLst/>
          </a:prstGeom>
          <a:noFill/>
        </p:spPr>
        <p:txBody>
          <a:bodyPr wrap="square" rtlCol="0">
            <a:spAutoFit/>
          </a:bodyPr>
          <a:lstStyle/>
          <a:p>
            <a:r>
              <a:rPr lang="cs-CZ" sz="4000" b="1" dirty="0" smtClean="0"/>
              <a:t>Příklad – ochrana před hlukem</a:t>
            </a:r>
            <a:endParaRPr lang="cs-CZ" sz="4000" b="1" dirty="0"/>
          </a:p>
        </p:txBody>
      </p:sp>
    </p:spTree>
    <p:extLst>
      <p:ext uri="{BB962C8B-B14F-4D97-AF65-F5344CB8AC3E}">
        <p14:creationId xmlns:p14="http://schemas.microsoft.com/office/powerpoint/2010/main" val="3984173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83368" y="1457710"/>
            <a:ext cx="8748464" cy="4339650"/>
          </a:xfrm>
          <a:prstGeom prst="rect">
            <a:avLst/>
          </a:prstGeom>
          <a:noFill/>
        </p:spPr>
        <p:txBody>
          <a:bodyPr wrap="square" rtlCol="0">
            <a:spAutoFit/>
          </a:bodyPr>
          <a:lstStyle/>
          <a:p>
            <a:endParaRPr lang="cs-CZ" sz="1200" b="1" dirty="0">
              <a:latin typeface="Cambria" panose="02040503050406030204" pitchFamily="18" charset="0"/>
            </a:endParaRPr>
          </a:p>
          <a:p>
            <a:endParaRPr lang="cs-CZ" sz="2400" b="1" dirty="0">
              <a:latin typeface="Cambria" panose="02040503050406030204" pitchFamily="18" charset="0"/>
            </a:endParaRPr>
          </a:p>
          <a:p>
            <a:pPr marL="457200" indent="-457200">
              <a:buFont typeface="Arial" pitchFamily="34" charset="0"/>
              <a:buChar char="•"/>
            </a:pPr>
            <a:r>
              <a:rPr lang="cs-CZ" sz="2400" dirty="0">
                <a:latin typeface="Cambria" panose="02040503050406030204" pitchFamily="18" charset="0"/>
              </a:rPr>
              <a:t>Míra </a:t>
            </a:r>
            <a:r>
              <a:rPr lang="cs-CZ" sz="2400" b="1" dirty="0">
                <a:solidFill>
                  <a:schemeClr val="accent3"/>
                </a:solidFill>
                <a:latin typeface="Cambria" panose="02040503050406030204" pitchFamily="18" charset="0"/>
              </a:rPr>
              <a:t>přípustné úrovně znečištění </a:t>
            </a:r>
            <a:r>
              <a:rPr lang="cs-CZ" sz="2400" dirty="0">
                <a:latin typeface="Cambria" panose="02040503050406030204" pitchFamily="18" charset="0"/>
              </a:rPr>
              <a:t>(zejména imisní limity)</a:t>
            </a:r>
          </a:p>
          <a:p>
            <a:pPr marL="457200" indent="-457200">
              <a:buFont typeface="Arial" pitchFamily="34" charset="0"/>
              <a:buChar char="•"/>
            </a:pPr>
            <a:r>
              <a:rPr lang="cs-CZ" sz="2400" dirty="0">
                <a:latin typeface="Cambria" panose="02040503050406030204" pitchFamily="18" charset="0"/>
              </a:rPr>
              <a:t>Základní </a:t>
            </a:r>
            <a:r>
              <a:rPr lang="cs-CZ" sz="2400" b="1" dirty="0">
                <a:solidFill>
                  <a:schemeClr val="accent2"/>
                </a:solidFill>
                <a:latin typeface="Cambria" panose="02040503050406030204" pitchFamily="18" charset="0"/>
              </a:rPr>
              <a:t>podmínky a okolnosti pro stanovení přípustné míry znečišťování ovzduší </a:t>
            </a:r>
            <a:r>
              <a:rPr lang="cs-CZ" sz="2400" dirty="0">
                <a:latin typeface="Cambria" panose="02040503050406030204" pitchFamily="18" charset="0"/>
              </a:rPr>
              <a:t>(zejména emisní limity), </a:t>
            </a:r>
          </a:p>
          <a:p>
            <a:pPr marL="457200" indent="-457200">
              <a:buFont typeface="Arial" pitchFamily="34" charset="0"/>
              <a:buChar char="•"/>
            </a:pPr>
            <a:r>
              <a:rPr lang="cs-CZ" sz="2400" dirty="0">
                <a:latin typeface="Cambria" panose="02040503050406030204" pitchFamily="18" charset="0"/>
              </a:rPr>
              <a:t>Způsob </a:t>
            </a:r>
            <a:r>
              <a:rPr lang="cs-CZ" sz="2400" b="1" dirty="0">
                <a:solidFill>
                  <a:schemeClr val="accent5"/>
                </a:solidFill>
                <a:latin typeface="Cambria" panose="02040503050406030204" pitchFamily="18" charset="0"/>
              </a:rPr>
              <a:t>posuzování a vyhodnocování </a:t>
            </a:r>
            <a:r>
              <a:rPr lang="cs-CZ" sz="2400" dirty="0">
                <a:latin typeface="Cambria" panose="02040503050406030204" pitchFamily="18" charset="0"/>
              </a:rPr>
              <a:t>těchto úrovní,</a:t>
            </a:r>
          </a:p>
          <a:p>
            <a:pPr marL="457200" indent="-457200">
              <a:buFont typeface="Arial" pitchFamily="34" charset="0"/>
              <a:buChar char="•"/>
            </a:pPr>
            <a:r>
              <a:rPr lang="cs-CZ" sz="2400" dirty="0">
                <a:latin typeface="Cambria" panose="02040503050406030204" pitchFamily="18" charset="0"/>
              </a:rPr>
              <a:t>Nástroje k </a:t>
            </a:r>
            <a:r>
              <a:rPr lang="cs-CZ" sz="2400" b="1" dirty="0">
                <a:solidFill>
                  <a:schemeClr val="accent4"/>
                </a:solidFill>
                <a:latin typeface="Cambria" panose="02040503050406030204" pitchFamily="18" charset="0"/>
              </a:rPr>
              <a:t>předcházení znečišťování </a:t>
            </a:r>
            <a:r>
              <a:rPr lang="cs-CZ" sz="2400" dirty="0">
                <a:latin typeface="Cambria" panose="02040503050406030204" pitchFamily="18" charset="0"/>
              </a:rPr>
              <a:t>ovzduší a snižování úrovně znečištění tam, kde je nepřípustně vysoká a jejímu udržení tam, kde je přijatelná,</a:t>
            </a:r>
          </a:p>
          <a:p>
            <a:pPr marL="457200" indent="-457200">
              <a:buFont typeface="Arial" pitchFamily="34" charset="0"/>
              <a:buChar char="•"/>
            </a:pPr>
            <a:r>
              <a:rPr lang="cs-CZ" sz="2400" dirty="0">
                <a:latin typeface="Cambria" panose="02040503050406030204" pitchFamily="18" charset="0"/>
              </a:rPr>
              <a:t>Práva a povinnosti osob a </a:t>
            </a:r>
            <a:r>
              <a:rPr lang="cs-CZ" sz="2400" b="1" dirty="0">
                <a:solidFill>
                  <a:schemeClr val="accent3"/>
                </a:solidFill>
                <a:latin typeface="Cambria" panose="02040503050406030204" pitchFamily="18" charset="0"/>
              </a:rPr>
              <a:t>působnost orgánů veřejné správy</a:t>
            </a:r>
            <a:r>
              <a:rPr lang="cs-CZ" sz="2400" dirty="0">
                <a:latin typeface="Cambria" panose="02040503050406030204" pitchFamily="18" charset="0"/>
              </a:rPr>
              <a:t>,</a:t>
            </a:r>
          </a:p>
          <a:p>
            <a:pPr marL="457200" indent="-457200">
              <a:buFont typeface="Arial" pitchFamily="34" charset="0"/>
              <a:buChar char="•"/>
            </a:pPr>
            <a:r>
              <a:rPr lang="cs-CZ" sz="2400" dirty="0">
                <a:latin typeface="Cambria" panose="02040503050406030204" pitchFamily="18" charset="0"/>
              </a:rPr>
              <a:t>Povinnosti </a:t>
            </a:r>
            <a:r>
              <a:rPr lang="cs-CZ" sz="2400" b="1" dirty="0">
                <a:solidFill>
                  <a:schemeClr val="accent2"/>
                </a:solidFill>
                <a:latin typeface="Cambria" panose="02040503050406030204" pitchFamily="18" charset="0"/>
              </a:rPr>
              <a:t>dodavatelů pohonných hmot</a:t>
            </a:r>
            <a:r>
              <a:rPr lang="cs-CZ" sz="2400" dirty="0">
                <a:latin typeface="Cambria" panose="02040503050406030204" pitchFamily="18" charset="0"/>
              </a:rPr>
              <a:t>,</a:t>
            </a:r>
          </a:p>
          <a:p>
            <a:pPr marL="457200" indent="-457200">
              <a:buFont typeface="Arial" pitchFamily="34" charset="0"/>
              <a:buChar char="•"/>
            </a:pPr>
            <a:r>
              <a:rPr lang="cs-CZ" sz="2400" b="1" dirty="0">
                <a:solidFill>
                  <a:schemeClr val="accent4"/>
                </a:solidFill>
                <a:latin typeface="Cambria" panose="02040503050406030204" pitchFamily="18" charset="0"/>
              </a:rPr>
              <a:t>Trestání</a:t>
            </a:r>
            <a:r>
              <a:rPr lang="cs-CZ" sz="2400" dirty="0">
                <a:latin typeface="Cambria" panose="02040503050406030204" pitchFamily="18" charset="0"/>
              </a:rPr>
              <a:t>.</a:t>
            </a:r>
            <a:endParaRPr lang="cs-CZ" sz="1200" dirty="0">
              <a:latin typeface="Cambria" panose="02040503050406030204" pitchFamily="18" charset="0"/>
            </a:endParaRPr>
          </a:p>
        </p:txBody>
      </p:sp>
      <p:sp>
        <p:nvSpPr>
          <p:cNvPr id="7" name="TextovéPole 6"/>
          <p:cNvSpPr txBox="1"/>
          <p:nvPr/>
        </p:nvSpPr>
        <p:spPr>
          <a:xfrm>
            <a:off x="805544" y="1457710"/>
            <a:ext cx="7704856" cy="830997"/>
          </a:xfrm>
          <a:prstGeom prst="rect">
            <a:avLst/>
          </a:prstGeom>
          <a:noFill/>
        </p:spPr>
        <p:txBody>
          <a:bodyPr wrap="square" rtlCol="0">
            <a:spAutoFit/>
          </a:bodyPr>
          <a:lstStyle/>
          <a:p>
            <a:r>
              <a:rPr lang="cs-CZ" sz="2000" b="1" dirty="0">
                <a:latin typeface="Cambria" panose="02040503050406030204" pitchFamily="18" charset="0"/>
              </a:rPr>
              <a:t>Zákon č. 201/2012 Sb</a:t>
            </a:r>
            <a:r>
              <a:rPr lang="cs-CZ" sz="2000" b="1" dirty="0" smtClean="0">
                <a:latin typeface="Cambria" panose="02040503050406030204" pitchFamily="18" charset="0"/>
              </a:rPr>
              <a:t>., o ochraně ovzduší </a:t>
            </a:r>
            <a:r>
              <a:rPr lang="cs-CZ" sz="2000" b="1" dirty="0">
                <a:latin typeface="Cambria" panose="02040503050406030204" pitchFamily="18" charset="0"/>
              </a:rPr>
              <a:t>- OBSAH</a:t>
            </a:r>
          </a:p>
          <a:p>
            <a:endParaRPr lang="cs-CZ" sz="2800" b="1" dirty="0"/>
          </a:p>
        </p:txBody>
      </p:sp>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267744" y="401193"/>
            <a:ext cx="4496103" cy="584775"/>
          </a:xfrm>
          <a:prstGeom prst="rect">
            <a:avLst/>
          </a:prstGeom>
        </p:spPr>
        <p:txBody>
          <a:bodyPr wrap="none">
            <a:spAutoFit/>
          </a:bodyPr>
          <a:lstStyle/>
          <a:p>
            <a:r>
              <a:rPr lang="cs-CZ" sz="3200" b="1" dirty="0"/>
              <a:t>Příklad – ochrana </a:t>
            </a:r>
            <a:r>
              <a:rPr lang="cs-CZ" sz="3200" b="1" dirty="0" smtClean="0"/>
              <a:t>ovzduší</a:t>
            </a:r>
            <a:endParaRPr lang="cs-CZ" sz="3200" b="1" dirty="0"/>
          </a:p>
        </p:txBody>
      </p:sp>
    </p:spTree>
    <p:extLst>
      <p:ext uri="{BB962C8B-B14F-4D97-AF65-F5344CB8AC3E}">
        <p14:creationId xmlns:p14="http://schemas.microsoft.com/office/powerpoint/2010/main" val="1831264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a:t>
            </a:r>
            <a:endParaRPr lang="cs-CZ" sz="4000" b="1" dirty="0"/>
          </a:p>
        </p:txBody>
      </p:sp>
      <p:sp>
        <p:nvSpPr>
          <p:cNvPr id="8" name="Zástupný symbol pro obsah 2"/>
          <p:cNvSpPr txBox="1">
            <a:spLocks/>
          </p:cNvSpPr>
          <p:nvPr/>
        </p:nvSpPr>
        <p:spPr>
          <a:xfrm>
            <a:off x="323528" y="1628800"/>
            <a:ext cx="8363272" cy="5328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smtClean="0"/>
              <a:t>předmět práva životního prostředí</a:t>
            </a:r>
          </a:p>
          <a:p>
            <a:pPr lvl="1"/>
            <a:r>
              <a:rPr lang="cs-CZ" sz="3200" dirty="0" smtClean="0"/>
              <a:t> </a:t>
            </a:r>
            <a:r>
              <a:rPr lang="cs-CZ" sz="2200" dirty="0" smtClean="0"/>
              <a:t>společenské vztahy, jejichž předmětem je životní prostředí  -  „</a:t>
            </a:r>
            <a:r>
              <a:rPr lang="cs-CZ" sz="2200" i="1" dirty="0" smtClean="0"/>
              <a:t>environmentální právní vztahy“ </a:t>
            </a:r>
          </a:p>
          <a:p>
            <a:pPr lvl="2"/>
            <a:r>
              <a:rPr lang="cs-CZ" sz="2200" dirty="0" smtClean="0"/>
              <a:t>dle metody právní  regulace lze rozlišit: </a:t>
            </a:r>
          </a:p>
          <a:p>
            <a:pPr lvl="3"/>
            <a:r>
              <a:rPr lang="cs-CZ" sz="2200" dirty="0" smtClean="0"/>
              <a:t> veřejnoprávní environmentální vztahy</a:t>
            </a:r>
          </a:p>
          <a:p>
            <a:pPr lvl="4"/>
            <a:r>
              <a:rPr lang="cs-CZ" sz="2200" dirty="0" smtClean="0"/>
              <a:t> </a:t>
            </a:r>
            <a:r>
              <a:rPr lang="cs-CZ" sz="2200" i="1" dirty="0" smtClean="0"/>
              <a:t>převažující</a:t>
            </a:r>
          </a:p>
          <a:p>
            <a:pPr lvl="3"/>
            <a:r>
              <a:rPr lang="cs-CZ" sz="2200" dirty="0" smtClean="0"/>
              <a:t> soukromoprávní environmetální vztahy</a:t>
            </a:r>
          </a:p>
          <a:p>
            <a:pPr lvl="4"/>
            <a:r>
              <a:rPr lang="cs-CZ" sz="2200" dirty="0" smtClean="0"/>
              <a:t>vztah veřejnoprávních a soukromoprávních vztahů –  východisko: vztah veřejného a soukromého práva   </a:t>
            </a:r>
          </a:p>
          <a:p>
            <a:pPr marL="1371600" lvl="3" indent="0">
              <a:buFont typeface="Arial" pitchFamily="34" charset="0"/>
              <a:buNone/>
            </a:pPr>
            <a:endParaRPr lang="cs-CZ" sz="2200" dirty="0" smtClean="0"/>
          </a:p>
          <a:p>
            <a:pPr marL="1371600" lvl="3" indent="0">
              <a:buFont typeface="Arial" pitchFamily="34" charset="0"/>
              <a:buNone/>
            </a:pPr>
            <a:r>
              <a:rPr lang="cs-CZ" sz="2200" dirty="0" smtClean="0"/>
              <a:t>PRÁVO ŽIVOTNÍHO PROSTŘEDÍ = SMÍŠENÉ PRÁVNÍ ODVĚTVÍ</a:t>
            </a:r>
          </a:p>
          <a:p>
            <a:endParaRPr lang="cs-CZ" dirty="0" smtClean="0"/>
          </a:p>
        </p:txBody>
      </p:sp>
    </p:spTree>
    <p:extLst>
      <p:ext uri="{BB962C8B-B14F-4D97-AF65-F5344CB8AC3E}">
        <p14:creationId xmlns:p14="http://schemas.microsoft.com/office/powerpoint/2010/main" val="947749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429835" y="517803"/>
            <a:ext cx="7704856" cy="830997"/>
          </a:xfrm>
          <a:prstGeom prst="rect">
            <a:avLst/>
          </a:prstGeom>
          <a:noFill/>
        </p:spPr>
        <p:txBody>
          <a:bodyPr wrap="square" rtlCol="0">
            <a:spAutoFit/>
          </a:bodyPr>
          <a:lstStyle/>
          <a:p>
            <a:r>
              <a:rPr lang="cs-CZ" sz="2000" b="1" dirty="0">
                <a:latin typeface="Cambria" panose="02040503050406030204" pitchFamily="18" charset="0"/>
              </a:rPr>
              <a:t>NÁSTROJE KE SNIŽOVÁNÍ ÚROVNÍ ZNEČIŠTĚNÍ A ZNEČIŠŤOVÁNÍ</a:t>
            </a:r>
          </a:p>
          <a:p>
            <a:endParaRPr lang="cs-CZ" sz="2800" b="1" dirty="0"/>
          </a:p>
        </p:txBody>
      </p:sp>
      <p:sp>
        <p:nvSpPr>
          <p:cNvPr id="4" name="TextovéPole 3"/>
          <p:cNvSpPr txBox="1"/>
          <p:nvPr/>
        </p:nvSpPr>
        <p:spPr>
          <a:xfrm>
            <a:off x="386227" y="1348800"/>
            <a:ext cx="8748464" cy="5509200"/>
          </a:xfrm>
          <a:prstGeom prst="rect">
            <a:avLst/>
          </a:prstGeom>
          <a:noFill/>
        </p:spPr>
        <p:txBody>
          <a:bodyPr wrap="square" rtlCol="0">
            <a:spAutoFit/>
          </a:bodyPr>
          <a:lstStyle/>
          <a:p>
            <a:pPr marL="285750" indent="-285750">
              <a:buFont typeface="Arial" panose="020B0604020202020204" pitchFamily="34" charset="0"/>
              <a:buChar char="•"/>
            </a:pPr>
            <a:r>
              <a:rPr lang="cs-CZ" sz="1600" dirty="0">
                <a:latin typeface="Cambria" panose="02040503050406030204" pitchFamily="18" charset="0"/>
              </a:rPr>
              <a:t>stanovisko k PÚR, ZÚR, ÚP, RP,</a:t>
            </a:r>
          </a:p>
          <a:p>
            <a:pPr marL="285750" indent="-285750">
              <a:buFont typeface="Arial" panose="020B0604020202020204" pitchFamily="34" charset="0"/>
              <a:buChar char="•"/>
            </a:pPr>
            <a:r>
              <a:rPr lang="cs-CZ" sz="1600" dirty="0">
                <a:latin typeface="Cambria" panose="02040503050406030204" pitchFamily="18" charset="0"/>
              </a:rPr>
              <a:t>závazné stanovisko k umístění stacionárního zdroje,</a:t>
            </a:r>
          </a:p>
          <a:p>
            <a:pPr marL="285750" indent="-285750">
              <a:buFont typeface="Arial" panose="020B0604020202020204" pitchFamily="34" charset="0"/>
              <a:buChar char="•"/>
            </a:pPr>
            <a:r>
              <a:rPr lang="cs-CZ" sz="1600" dirty="0">
                <a:latin typeface="Cambria" panose="02040503050406030204" pitchFamily="18" charset="0"/>
              </a:rPr>
              <a:t>závazné stanovisko k provedení stavby stacionárního zdroje,</a:t>
            </a:r>
          </a:p>
          <a:p>
            <a:pPr marL="285750" indent="-285750">
              <a:buFont typeface="Arial" panose="020B0604020202020204" pitchFamily="34" charset="0"/>
              <a:buChar char="•"/>
            </a:pPr>
            <a:r>
              <a:rPr lang="cs-CZ" sz="1600" dirty="0">
                <a:latin typeface="Cambria" panose="02040503050406030204" pitchFamily="18" charset="0"/>
              </a:rPr>
              <a:t>povolení provozu stacionárního zdroje.</a:t>
            </a:r>
          </a:p>
          <a:p>
            <a:pPr marL="285750" indent="-285750">
              <a:buFont typeface="Arial" panose="020B0604020202020204" pitchFamily="34" charset="0"/>
              <a:buChar char="•"/>
            </a:pPr>
            <a:endParaRPr lang="cs-CZ" sz="1600" dirty="0">
              <a:latin typeface="Cambria" panose="02040503050406030204" pitchFamily="18" charset="0"/>
            </a:endParaRPr>
          </a:p>
          <a:p>
            <a:r>
              <a:rPr lang="cs-CZ" b="1" dirty="0">
                <a:latin typeface="Cambria" panose="02040503050406030204" pitchFamily="18" charset="0"/>
              </a:rPr>
              <a:t>Příloha 2</a:t>
            </a:r>
          </a:p>
          <a:p>
            <a:r>
              <a:rPr lang="cs-CZ" sz="1600" dirty="0">
                <a:latin typeface="Cambria" panose="02040503050406030204" pitchFamily="18" charset="0"/>
              </a:rPr>
              <a:t>Vyjmenované stacionární zdroje</a:t>
            </a:r>
          </a:p>
          <a:p>
            <a:r>
              <a:rPr lang="cs-CZ" sz="1600" dirty="0">
                <a:latin typeface="Cambria" panose="02040503050406030204" pitchFamily="18" charset="0"/>
              </a:rPr>
              <a:t>Sloupec A - je vyžadována </a:t>
            </a:r>
            <a:r>
              <a:rPr lang="cs-CZ" sz="1600" b="1" dirty="0">
                <a:latin typeface="Cambria" panose="02040503050406030204" pitchFamily="18" charset="0"/>
              </a:rPr>
              <a:t>rozptylová studie </a:t>
            </a:r>
            <a:r>
              <a:rPr lang="cs-CZ" sz="1600" dirty="0">
                <a:latin typeface="Cambria" panose="02040503050406030204" pitchFamily="18" charset="0"/>
              </a:rPr>
              <a:t>podle § 11 odst. 9</a:t>
            </a:r>
          </a:p>
          <a:p>
            <a:r>
              <a:rPr lang="cs-CZ" sz="1600" dirty="0">
                <a:latin typeface="Cambria" panose="02040503050406030204" pitchFamily="18" charset="0"/>
              </a:rPr>
              <a:t>Sloupec B - jsou vyžadována kompenzační opatření podle § 11 odst. 5</a:t>
            </a:r>
          </a:p>
          <a:p>
            <a:r>
              <a:rPr lang="cs-CZ" sz="1600" dirty="0">
                <a:latin typeface="Cambria" panose="02040503050406030204" pitchFamily="18" charset="0"/>
              </a:rPr>
              <a:t>Sloupec C - je vyžadován provozní řád jako součást povolení provozu podle § 11 odst. 2 písm. d)</a:t>
            </a:r>
          </a:p>
          <a:p>
            <a:endParaRPr lang="cs-CZ" sz="1600" dirty="0">
              <a:latin typeface="Cambria" panose="02040503050406030204" pitchFamily="18" charset="0"/>
            </a:endParaRPr>
          </a:p>
          <a:p>
            <a:r>
              <a:rPr lang="cs-CZ" dirty="0">
                <a:latin typeface="Cambria" panose="02040503050406030204" pitchFamily="18" charset="0"/>
              </a:rPr>
              <a:t>Povolení provozu stacionárního zdroje obsahuje zejména závazné podmínky provozování stacionárního zdroje, které nejsou stanoveny přímo zákonem a jeho prováděcími právními předpisy. </a:t>
            </a:r>
          </a:p>
          <a:p>
            <a:endParaRPr lang="cs-CZ" dirty="0">
              <a:latin typeface="Cambria" panose="02040503050406030204" pitchFamily="18" charset="0"/>
            </a:endParaRPr>
          </a:p>
          <a:p>
            <a:r>
              <a:rPr lang="cs-CZ" dirty="0">
                <a:latin typeface="Cambria" panose="02040503050406030204" pitchFamily="18" charset="0"/>
              </a:rPr>
              <a:t>Za účelem dosažení méně závazných imisních limitů není umožněno omezovat nebo zastavovat provoz stacionárních a mobilních zdrojů, k jejich plnění resp. neplnění bude při vydávání povolení pro nové zdroje pouze přihlíženo, apod. </a:t>
            </a:r>
          </a:p>
          <a:p>
            <a:endParaRPr lang="cs-CZ" sz="2000" b="1" dirty="0">
              <a:latin typeface="Cambria" panose="02040503050406030204" pitchFamily="18" charset="0"/>
            </a:endParaRPr>
          </a:p>
          <a:p>
            <a:endParaRPr lang="cs-CZ" sz="2800" dirty="0"/>
          </a:p>
        </p:txBody>
      </p:sp>
    </p:spTree>
    <p:extLst>
      <p:ext uri="{BB962C8B-B14F-4D97-AF65-F5344CB8AC3E}">
        <p14:creationId xmlns:p14="http://schemas.microsoft.com/office/powerpoint/2010/main" val="18562392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450976" y="480429"/>
            <a:ext cx="7704856" cy="830997"/>
          </a:xfrm>
          <a:prstGeom prst="rect">
            <a:avLst/>
          </a:prstGeom>
          <a:noFill/>
        </p:spPr>
        <p:txBody>
          <a:bodyPr wrap="square" rtlCol="0">
            <a:spAutoFit/>
          </a:bodyPr>
          <a:lstStyle/>
          <a:p>
            <a:r>
              <a:rPr lang="cs-CZ" sz="2000" b="1" dirty="0">
                <a:latin typeface="Cambria" panose="02040503050406030204" pitchFamily="18" charset="0"/>
              </a:rPr>
              <a:t>NÁSTROJE KE SNIŽOVÁNÍ ÚROVNÍ ZNEČIŠTĚNÍ A ZNEČIŠŤOVÁNÍ</a:t>
            </a:r>
          </a:p>
          <a:p>
            <a:endParaRPr lang="cs-CZ" sz="2800" b="1" dirty="0"/>
          </a:p>
        </p:txBody>
      </p:sp>
      <p:sp>
        <p:nvSpPr>
          <p:cNvPr id="9" name="TextovéPole 8"/>
          <p:cNvSpPr txBox="1"/>
          <p:nvPr/>
        </p:nvSpPr>
        <p:spPr>
          <a:xfrm>
            <a:off x="388986" y="1685950"/>
            <a:ext cx="8867913" cy="4278094"/>
          </a:xfrm>
          <a:prstGeom prst="rect">
            <a:avLst/>
          </a:prstGeom>
          <a:noFill/>
        </p:spPr>
        <p:txBody>
          <a:bodyPr wrap="square" rtlCol="0">
            <a:spAutoFit/>
          </a:bodyPr>
          <a:lstStyle/>
          <a:p>
            <a:r>
              <a:rPr lang="cs-CZ" sz="2000" b="1" dirty="0">
                <a:latin typeface="Cambria" panose="02040503050406030204" pitchFamily="18" charset="0"/>
              </a:rPr>
              <a:t>Smogová situace</a:t>
            </a:r>
          </a:p>
          <a:p>
            <a:r>
              <a:rPr lang="cs-CZ" dirty="0">
                <a:latin typeface="Cambria" panose="02040503050406030204" pitchFamily="18" charset="0"/>
              </a:rPr>
              <a:t>	- krátkodobý nástroj pro případy extrémně vysokého znečištění 	ovzduší,</a:t>
            </a:r>
          </a:p>
          <a:p>
            <a:pPr marL="457200" indent="-457200">
              <a:buAutoNum type="alphaLcParenR"/>
            </a:pPr>
            <a:r>
              <a:rPr lang="cs-CZ" dirty="0">
                <a:latin typeface="Cambria" panose="02040503050406030204" pitchFamily="18" charset="0"/>
              </a:rPr>
              <a:t>krátkodobá regulační opatření uložená přímo v povolení k provozu stacionárního zdroje,</a:t>
            </a:r>
          </a:p>
          <a:p>
            <a:pPr marL="457200" indent="-457200">
              <a:buAutoNum type="alphaLcParenR"/>
            </a:pPr>
            <a:r>
              <a:rPr lang="cs-CZ" dirty="0">
                <a:latin typeface="Cambria" panose="02040503050406030204" pitchFamily="18" charset="0"/>
              </a:rPr>
              <a:t>regulační řády obcí k regulaci silničních motorových vozidel.</a:t>
            </a:r>
          </a:p>
          <a:p>
            <a:r>
              <a:rPr lang="cs-CZ" b="1" dirty="0">
                <a:latin typeface="Cambria" panose="02040503050406030204" pitchFamily="18" charset="0"/>
              </a:rPr>
              <a:t>§ 11 - Stanoviska, závazná stanoviska a rozhodnutí </a:t>
            </a:r>
            <a:r>
              <a:rPr lang="cs-CZ" dirty="0">
                <a:latin typeface="Cambria" panose="02040503050406030204" pitchFamily="18" charset="0"/>
              </a:rPr>
              <a:t>orgánů ochrany ovzduší</a:t>
            </a:r>
          </a:p>
          <a:p>
            <a:r>
              <a:rPr lang="cs-CZ" dirty="0">
                <a:latin typeface="Cambria" panose="02040503050406030204" pitchFamily="18" charset="0"/>
              </a:rPr>
              <a:t>návaznost na územní plánování a povolovací řízení podle SZ</a:t>
            </a:r>
          </a:p>
          <a:p>
            <a:r>
              <a:rPr lang="cs-CZ" b="1" dirty="0">
                <a:latin typeface="Cambria" panose="02040503050406030204" pitchFamily="18" charset="0"/>
              </a:rPr>
              <a:t>§ 13 - Změna a zánik povolení provozu</a:t>
            </a:r>
          </a:p>
          <a:p>
            <a:r>
              <a:rPr lang="cs-CZ" dirty="0">
                <a:latin typeface="Cambria" panose="02040503050406030204" pitchFamily="18" charset="0"/>
              </a:rPr>
              <a:t>povolení provozu není neměnným titulem a může být přizpůsobováno aktuální situaci.</a:t>
            </a:r>
          </a:p>
          <a:p>
            <a:r>
              <a:rPr lang="cs-CZ" b="1" dirty="0">
                <a:latin typeface="Cambria" panose="02040503050406030204" pitchFamily="18" charset="0"/>
              </a:rPr>
              <a:t>§ 14 - </a:t>
            </a:r>
            <a:r>
              <a:rPr lang="cs-CZ" b="1" dirty="0" err="1">
                <a:latin typeface="Cambria" panose="02040503050406030204" pitchFamily="18" charset="0"/>
              </a:rPr>
              <a:t>Nízkoemisní</a:t>
            </a:r>
            <a:r>
              <a:rPr lang="cs-CZ" b="1" dirty="0">
                <a:latin typeface="Cambria" panose="02040503050406030204" pitchFamily="18" charset="0"/>
              </a:rPr>
              <a:t> zóny </a:t>
            </a:r>
          </a:p>
          <a:p>
            <a:r>
              <a:rPr lang="cs-CZ" dirty="0">
                <a:latin typeface="Cambria" panose="02040503050406030204" pitchFamily="18" charset="0"/>
              </a:rPr>
              <a:t> - stanoví obce na svém území,</a:t>
            </a:r>
          </a:p>
          <a:p>
            <a:r>
              <a:rPr lang="cs-CZ" dirty="0">
                <a:latin typeface="Cambria" panose="02040503050406030204" pitchFamily="18" charset="0"/>
              </a:rPr>
              <a:t>- podmínkou je objízdná trasa bez omezení po pozemní komunikaci stejné nebo vyšší třídy. </a:t>
            </a:r>
          </a:p>
          <a:p>
            <a:r>
              <a:rPr lang="cs-CZ" b="1" dirty="0">
                <a:latin typeface="Cambria" panose="02040503050406030204" pitchFamily="18" charset="0"/>
              </a:rPr>
              <a:t>§ 15 - Poplatky za znečišťování </a:t>
            </a:r>
          </a:p>
          <a:p>
            <a:endParaRPr lang="cs-CZ" dirty="0">
              <a:latin typeface="Cambria" panose="02040503050406030204" pitchFamily="18" charset="0"/>
            </a:endParaRPr>
          </a:p>
        </p:txBody>
      </p:sp>
    </p:spTree>
    <p:extLst>
      <p:ext uri="{BB962C8B-B14F-4D97-AF65-F5344CB8AC3E}">
        <p14:creationId xmlns:p14="http://schemas.microsoft.com/office/powerpoint/2010/main" val="19205179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12364" y="1286469"/>
            <a:ext cx="8748464" cy="4093428"/>
          </a:xfrm>
          <a:prstGeom prst="rect">
            <a:avLst/>
          </a:prstGeom>
          <a:noFill/>
        </p:spPr>
        <p:txBody>
          <a:bodyPr wrap="square" rtlCol="0">
            <a:spAutoFit/>
          </a:bodyPr>
          <a:lstStyle/>
          <a:p>
            <a:endParaRPr lang="cs-CZ" sz="1200" b="1" dirty="0">
              <a:latin typeface="Cambria" panose="02040503050406030204" pitchFamily="18" charset="0"/>
            </a:endParaRPr>
          </a:p>
          <a:p>
            <a:r>
              <a:rPr lang="cs-CZ" b="1" dirty="0">
                <a:latin typeface="Cambria" panose="02040503050406030204" pitchFamily="18" charset="0"/>
              </a:rPr>
              <a:t>znečišťující látka - </a:t>
            </a:r>
            <a:r>
              <a:rPr lang="cs-CZ" dirty="0">
                <a:latin typeface="Cambria" panose="02040503050406030204" pitchFamily="18" charset="0"/>
              </a:rPr>
              <a:t>má nebo může mít škodlivé účinky na lidské zdraví nebo životní prostředí anebo obtěžuje zápachem</a:t>
            </a:r>
          </a:p>
          <a:p>
            <a:r>
              <a:rPr lang="cs-CZ" b="1" dirty="0">
                <a:latin typeface="Cambria" panose="02040503050406030204" pitchFamily="18" charset="0"/>
              </a:rPr>
              <a:t>zdroje – </a:t>
            </a:r>
            <a:r>
              <a:rPr lang="cs-CZ" dirty="0">
                <a:latin typeface="Cambria" panose="02040503050406030204" pitchFamily="18" charset="0"/>
              </a:rPr>
              <a:t>stacionární\mobilní ucelená technicky dále nedělitelná stacionární technická jednotka nebo činnost, ne výzkum, vývoji nebo zkoušení nových výrobků a procesů</a:t>
            </a:r>
          </a:p>
          <a:p>
            <a:r>
              <a:rPr lang="cs-CZ" b="1" dirty="0">
                <a:latin typeface="Cambria" panose="02040503050406030204" pitchFamily="18" charset="0"/>
              </a:rPr>
              <a:t>zdroj\zařízení\provozovna</a:t>
            </a:r>
          </a:p>
          <a:p>
            <a:r>
              <a:rPr lang="cs-CZ" sz="2000" b="1" dirty="0">
                <a:latin typeface="Cambria" panose="02040503050406030204" pitchFamily="18" charset="0"/>
              </a:rPr>
              <a:t>emisní limit</a:t>
            </a:r>
            <a:r>
              <a:rPr lang="cs-CZ" sz="2000" dirty="0">
                <a:latin typeface="Cambria" panose="02040503050406030204" pitchFamily="18" charset="0"/>
              </a:rPr>
              <a:t>: nejvýše přípustné množství znečišťující látky nebo skupiny znečišťujících látek vnášené do ovzduší ze stacionárního zdroje </a:t>
            </a:r>
            <a:r>
              <a:rPr lang="cs-CZ" i="1" dirty="0">
                <a:latin typeface="Cambria" panose="02040503050406030204" pitchFamily="18" charset="0"/>
              </a:rPr>
              <a:t>(Jednotlivé stacionární zdroje mají stanoveny emisní limity)</a:t>
            </a:r>
            <a:endParaRPr lang="cs-CZ" sz="2000" i="1" dirty="0">
              <a:latin typeface="Cambria" panose="02040503050406030204" pitchFamily="18" charset="0"/>
            </a:endParaRPr>
          </a:p>
          <a:p>
            <a:r>
              <a:rPr lang="cs-CZ" sz="2000" b="1" dirty="0">
                <a:latin typeface="Cambria" panose="02040503050406030204" pitchFamily="18" charset="0"/>
              </a:rPr>
              <a:t>emisní strop</a:t>
            </a:r>
            <a:r>
              <a:rPr lang="cs-CZ" sz="2000" dirty="0">
                <a:latin typeface="Cambria" panose="02040503050406030204" pitchFamily="18" charset="0"/>
              </a:rPr>
              <a:t>: nejvýše přípustné množství znečišťující látky vnesené do ovzduší za kalendářní rok</a:t>
            </a:r>
          </a:p>
          <a:p>
            <a:r>
              <a:rPr lang="cs-CZ" sz="2000" b="1" dirty="0">
                <a:latin typeface="Cambria" panose="02040503050406030204" pitchFamily="18" charset="0"/>
              </a:rPr>
              <a:t>imisní limit</a:t>
            </a:r>
            <a:r>
              <a:rPr lang="cs-CZ" sz="2000" dirty="0">
                <a:latin typeface="Cambria" panose="02040503050406030204" pitchFamily="18" charset="0"/>
              </a:rPr>
              <a:t>: nejvýše přípustná úroveň znečištění stanovená tímto zákonem</a:t>
            </a:r>
          </a:p>
          <a:p>
            <a:r>
              <a:rPr lang="cs-CZ" sz="2000" i="1" dirty="0">
                <a:latin typeface="Cambria" panose="02040503050406030204" pitchFamily="18" charset="0"/>
              </a:rPr>
              <a:t>(Všechny přípustné úrovně znečištění ovzduší, které musí být plněny na každé měřicí lokalitě)</a:t>
            </a:r>
          </a:p>
        </p:txBody>
      </p:sp>
      <p:sp>
        <p:nvSpPr>
          <p:cNvPr id="7" name="TextovéPole 6"/>
          <p:cNvSpPr txBox="1"/>
          <p:nvPr/>
        </p:nvSpPr>
        <p:spPr>
          <a:xfrm>
            <a:off x="2267744" y="449173"/>
            <a:ext cx="7704856" cy="830997"/>
          </a:xfrm>
          <a:prstGeom prst="rect">
            <a:avLst/>
          </a:prstGeom>
          <a:noFill/>
        </p:spPr>
        <p:txBody>
          <a:bodyPr wrap="square" rtlCol="0">
            <a:spAutoFit/>
          </a:bodyPr>
          <a:lstStyle/>
          <a:p>
            <a:r>
              <a:rPr lang="cs-CZ" sz="2000" b="1" dirty="0">
                <a:latin typeface="Cambria" panose="02040503050406030204" pitchFamily="18" charset="0"/>
              </a:rPr>
              <a:t>Zákon č. 201/2012 Sb. - DEFINICE</a:t>
            </a:r>
          </a:p>
          <a:p>
            <a:endParaRPr lang="cs-CZ" sz="2800" b="1" dirty="0"/>
          </a:p>
        </p:txBody>
      </p:sp>
    </p:spTree>
    <p:extLst>
      <p:ext uri="{BB962C8B-B14F-4D97-AF65-F5344CB8AC3E}">
        <p14:creationId xmlns:p14="http://schemas.microsoft.com/office/powerpoint/2010/main" val="13383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30484" y="3907869"/>
            <a:ext cx="7614366" cy="1938992"/>
          </a:xfrm>
          <a:prstGeom prst="rect">
            <a:avLst/>
          </a:prstGeom>
          <a:noFill/>
        </p:spPr>
        <p:txBody>
          <a:bodyPr wrap="square" rtlCol="0">
            <a:spAutoFit/>
          </a:bodyPr>
          <a:lstStyle/>
          <a:p>
            <a:r>
              <a:rPr lang="cs-CZ" b="1" dirty="0">
                <a:latin typeface="Cambria" panose="02040503050406030204" pitchFamily="18" charset="0"/>
              </a:rPr>
              <a:t>Národní program snižování emisí České republiky</a:t>
            </a:r>
          </a:p>
          <a:p>
            <a:r>
              <a:rPr lang="cs-CZ" b="1" dirty="0">
                <a:latin typeface="Cambria" panose="02040503050406030204" pitchFamily="18" charset="0"/>
              </a:rPr>
              <a:t>Programy zlepšování kvality ovzduší</a:t>
            </a:r>
          </a:p>
          <a:p>
            <a:r>
              <a:rPr lang="cs-CZ" dirty="0">
                <a:latin typeface="Cambria" panose="02040503050406030204" pitchFamily="18" charset="0"/>
              </a:rPr>
              <a:t>	- systémový a střednědobý přístup k ochraně vnějšího ovzduší,</a:t>
            </a:r>
          </a:p>
          <a:p>
            <a:r>
              <a:rPr lang="cs-CZ" dirty="0">
                <a:latin typeface="Cambria" panose="02040503050406030204" pitchFamily="18" charset="0"/>
              </a:rPr>
              <a:t>	- pro každou zónu a aglomeraci zvlášť,</a:t>
            </a:r>
          </a:p>
          <a:p>
            <a:r>
              <a:rPr lang="cs-CZ" dirty="0">
                <a:latin typeface="Cambria" panose="02040503050406030204" pitchFamily="18" charset="0"/>
              </a:rPr>
              <a:t>	- opatření, aby překračování imisních limitů bylo co nejkratší.</a:t>
            </a:r>
          </a:p>
          <a:p>
            <a:endParaRPr lang="cs-CZ" dirty="0">
              <a:latin typeface="Cambria" panose="02040503050406030204" pitchFamily="18" charset="0"/>
            </a:endParaRPr>
          </a:p>
          <a:p>
            <a:r>
              <a:rPr lang="cs-CZ" sz="1200" dirty="0">
                <a:latin typeface="Cambria" panose="02040503050406030204" pitchFamily="18" charset="0"/>
                <a:hlinkClick r:id="rId2"/>
              </a:rPr>
              <a:t>https://www.mzp.cz/cz/programy_zlepsovani_kvality_ovzdusi</a:t>
            </a:r>
            <a:r>
              <a:rPr lang="cs-CZ" sz="1200" dirty="0">
                <a:latin typeface="Cambria" panose="02040503050406030204" pitchFamily="18" charset="0"/>
              </a:rPr>
              <a:t> </a:t>
            </a:r>
          </a:p>
        </p:txBody>
      </p:sp>
      <p:sp>
        <p:nvSpPr>
          <p:cNvPr id="7" name="TextovéPole 6"/>
          <p:cNvSpPr txBox="1"/>
          <p:nvPr/>
        </p:nvSpPr>
        <p:spPr>
          <a:xfrm>
            <a:off x="970514" y="1134342"/>
            <a:ext cx="7704856" cy="830997"/>
          </a:xfrm>
          <a:prstGeom prst="rect">
            <a:avLst/>
          </a:prstGeom>
          <a:noFill/>
        </p:spPr>
        <p:txBody>
          <a:bodyPr wrap="square" rtlCol="0">
            <a:spAutoFit/>
          </a:bodyPr>
          <a:lstStyle/>
          <a:p>
            <a:r>
              <a:rPr lang="cs-CZ" sz="2000" b="1" dirty="0">
                <a:latin typeface="Cambria" panose="02040503050406030204" pitchFamily="18" charset="0"/>
              </a:rPr>
              <a:t>NÁSTROJE KE SNIŽOVÁNÍ ÚROVNÍ ZNEČIŠTĚNÍ A ZNEČIŠŤOVÁNÍ</a:t>
            </a:r>
          </a:p>
          <a:p>
            <a:endParaRPr lang="cs-CZ" sz="2800" b="1" dirty="0"/>
          </a:p>
        </p:txBody>
      </p:sp>
      <p:pic>
        <p:nvPicPr>
          <p:cNvPr id="5" name="Picture 2" descr="http://polpix.sueddeutsche.com/bild/1.1015471.1355770924/860x860/gruenenparteit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515" y="1549840"/>
            <a:ext cx="3453941" cy="2269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lidovky.cz/11/112/lnorg/MEV3f342c_ostrava_mittal_008_4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280" y="1549839"/>
            <a:ext cx="3847264" cy="228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2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48710" y="1739509"/>
            <a:ext cx="8748464" cy="4524315"/>
          </a:xfrm>
          <a:prstGeom prst="rect">
            <a:avLst/>
          </a:prstGeom>
          <a:noFill/>
        </p:spPr>
        <p:txBody>
          <a:bodyPr wrap="square" rtlCol="0">
            <a:spAutoFit/>
          </a:bodyPr>
          <a:lstStyle/>
          <a:p>
            <a:r>
              <a:rPr lang="cs-CZ" sz="1600" b="1" dirty="0">
                <a:latin typeface="Cambria" panose="02040503050406030204" pitchFamily="18" charset="0"/>
              </a:rPr>
              <a:t>§ 16</a:t>
            </a:r>
            <a:r>
              <a:rPr lang="cs-CZ" sz="1600" dirty="0">
                <a:latin typeface="Cambria" panose="02040503050406030204" pitchFamily="18" charset="0"/>
              </a:rPr>
              <a:t/>
            </a:r>
            <a:br>
              <a:rPr lang="cs-CZ" sz="1600" dirty="0">
                <a:latin typeface="Cambria" panose="02040503050406030204" pitchFamily="18" charset="0"/>
              </a:rPr>
            </a:br>
            <a:r>
              <a:rPr lang="cs-CZ" sz="1600" i="1" dirty="0">
                <a:latin typeface="Cambria" panose="02040503050406030204" pitchFamily="18" charset="0"/>
              </a:rPr>
              <a:t>(5) Obec může vyhláškou stanovit podmínky pro spalování suchého rostlinného materiálu v otevřeném ohništi za účelem jeho odstranění nebo jeho spalování zakázat, pokud zajistí jiný způsob pro jeho odstranění podle jiného právního předpisu. Při stanovení podmínek nebo zákazu obec přihlíží zejména ke klimatickým podmínkám, úrovni znečištění ve svém územním obvodu, vegetačnímu období a hustotě zástavby.</a:t>
            </a:r>
          </a:p>
          <a:p>
            <a:pPr marL="285750" indent="-285750">
              <a:buFont typeface="Arial" panose="020B0604020202020204" pitchFamily="34" charset="0"/>
              <a:buChar char="•"/>
            </a:pPr>
            <a:endParaRPr lang="cs-CZ" sz="1600" i="1" dirty="0">
              <a:latin typeface="Cambria" panose="02040503050406030204" pitchFamily="18" charset="0"/>
            </a:endParaRPr>
          </a:p>
          <a:p>
            <a:pPr marL="285750" indent="-285750">
              <a:buFont typeface="Arial" panose="020B0604020202020204" pitchFamily="34" charset="0"/>
              <a:buChar char="•"/>
            </a:pPr>
            <a:r>
              <a:rPr lang="cs-CZ" sz="1600" dirty="0">
                <a:latin typeface="Cambria" panose="02040503050406030204" pitchFamily="18" charset="0"/>
              </a:rPr>
              <a:t>Podle § 10 zákona č. 128/2000 Sb., o obcích, může obec vydávat obecně závazné vyhlášky a ukládat jimi povinnosti k zabezpečení místních záležitostí veřejného pořádku a ochraně životního prostředí v obci.</a:t>
            </a:r>
          </a:p>
          <a:p>
            <a:pPr marL="285750" indent="-285750">
              <a:buFont typeface="Arial" panose="020B0604020202020204" pitchFamily="34" charset="0"/>
              <a:buChar char="•"/>
            </a:pPr>
            <a:endParaRPr lang="cs-CZ" sz="1600" dirty="0">
              <a:latin typeface="Cambria" panose="02040503050406030204" pitchFamily="18" charset="0"/>
            </a:endParaRPr>
          </a:p>
          <a:p>
            <a:r>
              <a:rPr lang="cs-CZ" sz="1600" b="1" dirty="0">
                <a:latin typeface="Cambria" panose="02040503050406030204" pitchFamily="18" charset="0"/>
              </a:rPr>
              <a:t>Nález Ústavního soudu </a:t>
            </a:r>
            <a:r>
              <a:rPr lang="cs-CZ" sz="1600" b="1" dirty="0" err="1">
                <a:latin typeface="Cambria" panose="02040503050406030204" pitchFamily="18" charset="0"/>
              </a:rPr>
              <a:t>Pl</a:t>
            </a:r>
            <a:r>
              <a:rPr lang="cs-CZ" sz="1600" b="1" dirty="0">
                <a:latin typeface="Cambria" panose="02040503050406030204" pitchFamily="18" charset="0"/>
              </a:rPr>
              <a:t>. ÚS 6/08:</a:t>
            </a:r>
          </a:p>
          <a:p>
            <a:pPr marL="285750" indent="-285750">
              <a:buFont typeface="Arial" panose="020B0604020202020204" pitchFamily="34" charset="0"/>
              <a:buChar char="•"/>
            </a:pPr>
            <a:r>
              <a:rPr lang="cs-CZ" sz="1600" dirty="0">
                <a:latin typeface="Cambria" panose="02040503050406030204" pitchFamily="18" charset="0"/>
              </a:rPr>
              <a:t>obec může v obecně závazné vyhlášce zakázat také spalování jiných materiálů, než které zmiňuje zákon o ochraně ovzduší.</a:t>
            </a:r>
          </a:p>
          <a:p>
            <a:pPr marL="285750" indent="-285750">
              <a:buFont typeface="Arial" panose="020B0604020202020204" pitchFamily="34" charset="0"/>
              <a:buChar char="•"/>
            </a:pPr>
            <a:endParaRPr lang="cs-CZ" sz="1600" dirty="0">
              <a:latin typeface="Cambria" panose="02040503050406030204" pitchFamily="18" charset="0"/>
            </a:endParaRPr>
          </a:p>
          <a:p>
            <a:endParaRPr lang="cs-CZ" sz="2000" b="1" dirty="0">
              <a:latin typeface="Cambria" panose="02040503050406030204" pitchFamily="18" charset="0"/>
            </a:endParaRPr>
          </a:p>
          <a:p>
            <a:endParaRPr lang="cs-CZ" sz="2800" dirty="0"/>
          </a:p>
        </p:txBody>
      </p:sp>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439144" y="471665"/>
            <a:ext cx="7704856" cy="830997"/>
          </a:xfrm>
          <a:prstGeom prst="rect">
            <a:avLst/>
          </a:prstGeom>
          <a:noFill/>
        </p:spPr>
        <p:txBody>
          <a:bodyPr wrap="square" rtlCol="0">
            <a:spAutoFit/>
          </a:bodyPr>
          <a:lstStyle/>
          <a:p>
            <a:r>
              <a:rPr lang="cs-CZ" sz="2000" b="1" dirty="0">
                <a:latin typeface="Cambria" panose="02040503050406030204" pitchFamily="18" charset="0"/>
              </a:rPr>
              <a:t>NÁSTROJE KE SNIŽOVÁNÍ ÚROVNÍ ZNEČIŠTĚNÍ A ZNEČIŠŤOVÁNÍ</a:t>
            </a:r>
          </a:p>
          <a:p>
            <a:endParaRPr lang="cs-CZ" sz="2800" b="1" dirty="0"/>
          </a:p>
        </p:txBody>
      </p:sp>
    </p:spTree>
    <p:extLst>
      <p:ext uri="{BB962C8B-B14F-4D97-AF65-F5344CB8AC3E}">
        <p14:creationId xmlns:p14="http://schemas.microsoft.com/office/powerpoint/2010/main" val="4284994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89568" y="1702982"/>
            <a:ext cx="7614366" cy="3970318"/>
          </a:xfrm>
          <a:prstGeom prst="rect">
            <a:avLst/>
          </a:prstGeom>
          <a:noFill/>
        </p:spPr>
        <p:txBody>
          <a:bodyPr wrap="square" rtlCol="0">
            <a:spAutoFit/>
          </a:bodyPr>
          <a:lstStyle/>
          <a:p>
            <a:pPr marL="285750" indent="-285750">
              <a:buFont typeface="Arial" panose="020B0604020202020204" pitchFamily="34" charset="0"/>
              <a:buChar char="•"/>
            </a:pPr>
            <a:r>
              <a:rPr lang="cs-CZ" dirty="0">
                <a:latin typeface="Cambria" panose="02040503050406030204" pitchFamily="18" charset="0"/>
              </a:rPr>
              <a:t>Rozdělení území České republiky na zóny (aglomerace je specifický typ zóny). </a:t>
            </a:r>
          </a:p>
          <a:p>
            <a:pPr marL="285750" indent="-285750">
              <a:buFont typeface="Arial" panose="020B0604020202020204" pitchFamily="34" charset="0"/>
              <a:buChar char="•"/>
            </a:pPr>
            <a:r>
              <a:rPr lang="cs-CZ" dirty="0">
                <a:latin typeface="Cambria" panose="02040503050406030204" pitchFamily="18" charset="0"/>
              </a:rPr>
              <a:t>Stanovení zón a aglomerací je součástí zákona (příloha č. 3). </a:t>
            </a:r>
          </a:p>
          <a:p>
            <a:pPr marL="285750" indent="-285750">
              <a:buFont typeface="Arial" panose="020B0604020202020204" pitchFamily="34" charset="0"/>
              <a:buChar char="•"/>
            </a:pPr>
            <a:r>
              <a:rPr lang="cs-CZ" dirty="0">
                <a:latin typeface="Cambria" panose="02040503050406030204" pitchFamily="18" charset="0"/>
              </a:rPr>
              <a:t>V rámci zón jsou stanoveny prováděcím právním předpisem požadavky na posuzování úrovně znečištění, např. minimální počet stacionárních měření úrovně znečištění.</a:t>
            </a:r>
          </a:p>
          <a:p>
            <a:pPr marL="285750" indent="-285750">
              <a:buFont typeface="Arial" panose="020B0604020202020204" pitchFamily="34" charset="0"/>
              <a:buChar char="•"/>
            </a:pPr>
            <a:r>
              <a:rPr lang="cs-CZ" dirty="0">
                <a:latin typeface="Cambria" panose="02040503050406030204" pitchFamily="18" charset="0"/>
              </a:rPr>
              <a:t>Záložní zdroje menšího výkonu se neměří.</a:t>
            </a:r>
          </a:p>
          <a:p>
            <a:pPr marL="285750" indent="-285750">
              <a:buFont typeface="Arial" panose="020B0604020202020204" pitchFamily="34" charset="0"/>
              <a:buChar char="•"/>
            </a:pPr>
            <a:r>
              <a:rPr lang="cs-CZ" b="1" dirty="0">
                <a:latin typeface="Cambria" panose="02040503050406030204" pitchFamily="18" charset="0"/>
              </a:rPr>
              <a:t>Provozovatelé malých zdrojů, kteří nejsou podnikateli, jsou povinni umožnit přístup ke zdroji za účelem kontroly dodržování povinností podle zákona o ochraně ovzduší(viz </a:t>
            </a:r>
            <a:r>
              <a:rPr lang="cs-CZ" b="1" dirty="0" err="1">
                <a:latin typeface="Cambria" panose="02040503050406030204" pitchFamily="18" charset="0"/>
              </a:rPr>
              <a:t>ust</a:t>
            </a:r>
            <a:r>
              <a:rPr lang="cs-CZ" b="1" dirty="0">
                <a:latin typeface="Cambria" panose="02040503050406030204" pitchFamily="18" charset="0"/>
              </a:rPr>
              <a:t>. § 17 odst. 1), </a:t>
            </a:r>
            <a:r>
              <a:rPr lang="cs-CZ" b="1" i="1" dirty="0">
                <a:solidFill>
                  <a:schemeClr val="accent2"/>
                </a:solidFill>
                <a:latin typeface="Cambria" panose="02040503050406030204" pitchFamily="18" charset="0"/>
              </a:rPr>
              <a:t>pokud opakovaně vznikne důvodné podezření, že tento provozovatel nadále nebo opětovně porušuje některou z povinností</a:t>
            </a:r>
            <a:r>
              <a:rPr lang="cs-CZ" b="1" dirty="0">
                <a:latin typeface="Cambria" panose="02040503050406030204" pitchFamily="18" charset="0"/>
              </a:rPr>
              <a:t>.</a:t>
            </a:r>
          </a:p>
          <a:p>
            <a:pPr marL="285750" indent="-285750">
              <a:buFont typeface="Arial" panose="020B0604020202020204" pitchFamily="34" charset="0"/>
              <a:buChar char="•"/>
            </a:pPr>
            <a:endParaRPr lang="cs-CZ" dirty="0">
              <a:latin typeface="Cambria" panose="02040503050406030204" pitchFamily="18" charset="0"/>
            </a:endParaRPr>
          </a:p>
          <a:p>
            <a:pPr marL="285750" indent="-285750">
              <a:buFont typeface="Arial" panose="020B0604020202020204" pitchFamily="34" charset="0"/>
              <a:buChar char="•"/>
            </a:pPr>
            <a:r>
              <a:rPr lang="cs-CZ" dirty="0">
                <a:latin typeface="Cambria" panose="02040503050406030204" pitchFamily="18" charset="0"/>
                <a:hlinkClick r:id="rId4"/>
              </a:rPr>
              <a:t>http://portal.chmi.cz/</a:t>
            </a:r>
            <a:r>
              <a:rPr lang="cs-CZ" dirty="0">
                <a:latin typeface="Cambria" panose="02040503050406030204" pitchFamily="18" charset="0"/>
              </a:rPr>
              <a:t>  </a:t>
            </a:r>
          </a:p>
        </p:txBody>
      </p:sp>
      <p:sp>
        <p:nvSpPr>
          <p:cNvPr id="7" name="TextovéPole 6"/>
          <p:cNvSpPr txBox="1"/>
          <p:nvPr/>
        </p:nvSpPr>
        <p:spPr>
          <a:xfrm>
            <a:off x="1979712" y="539351"/>
            <a:ext cx="7704856" cy="830997"/>
          </a:xfrm>
          <a:prstGeom prst="rect">
            <a:avLst/>
          </a:prstGeom>
          <a:noFill/>
        </p:spPr>
        <p:txBody>
          <a:bodyPr wrap="square" rtlCol="0">
            <a:spAutoFit/>
          </a:bodyPr>
          <a:lstStyle/>
          <a:p>
            <a:r>
              <a:rPr lang="cs-CZ" sz="2000" b="1" dirty="0">
                <a:latin typeface="Cambria" panose="02040503050406030204" pitchFamily="18" charset="0"/>
              </a:rPr>
              <a:t>Zákon č. 201/2012 Sb. – POSUZOVÁNÍ ZNEČIŠTĚNÍ</a:t>
            </a:r>
          </a:p>
          <a:p>
            <a:endParaRPr lang="cs-CZ" sz="2800" b="1" dirty="0"/>
          </a:p>
        </p:txBody>
      </p:sp>
    </p:spTree>
    <p:extLst>
      <p:ext uri="{BB962C8B-B14F-4D97-AF65-F5344CB8AC3E}">
        <p14:creationId xmlns:p14="http://schemas.microsoft.com/office/powerpoint/2010/main" val="42883208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907704" y="413702"/>
            <a:ext cx="7704856" cy="830997"/>
          </a:xfrm>
          <a:prstGeom prst="rect">
            <a:avLst/>
          </a:prstGeom>
          <a:noFill/>
        </p:spPr>
        <p:txBody>
          <a:bodyPr wrap="square" rtlCol="0">
            <a:spAutoFit/>
          </a:bodyPr>
          <a:lstStyle/>
          <a:p>
            <a:r>
              <a:rPr lang="cs-CZ" sz="2000" b="1" dirty="0">
                <a:latin typeface="Cambria" panose="02040503050406030204" pitchFamily="18" charset="0"/>
              </a:rPr>
              <a:t>Zákon č. 201/2012 Sb. – POSUZOVÁNÍ ZNEČIŠTĚNÍ</a:t>
            </a:r>
          </a:p>
          <a:p>
            <a:endParaRPr lang="cs-CZ" sz="2800" b="1" dirty="0"/>
          </a:p>
        </p:txBody>
      </p:sp>
      <p:sp>
        <p:nvSpPr>
          <p:cNvPr id="5" name="TextovéPole 4"/>
          <p:cNvSpPr txBox="1"/>
          <p:nvPr/>
        </p:nvSpPr>
        <p:spPr>
          <a:xfrm>
            <a:off x="650847" y="1660253"/>
            <a:ext cx="7704856" cy="4678204"/>
          </a:xfrm>
          <a:prstGeom prst="rect">
            <a:avLst/>
          </a:prstGeom>
          <a:noFill/>
        </p:spPr>
        <p:txBody>
          <a:bodyPr wrap="square" rtlCol="0">
            <a:spAutoFit/>
          </a:bodyPr>
          <a:lstStyle/>
          <a:p>
            <a:r>
              <a:rPr lang="cs-CZ" sz="2000" b="1" dirty="0">
                <a:latin typeface="Cambria" panose="02040503050406030204" pitchFamily="18" charset="0"/>
              </a:rPr>
              <a:t>Přípustná tmavost kouře - vyhláška č. 415/2012 Sb. </a:t>
            </a:r>
          </a:p>
          <a:p>
            <a:endParaRPr lang="cs-CZ" dirty="0">
              <a:latin typeface="Cambria" panose="02040503050406030204" pitchFamily="18" charset="0"/>
            </a:endParaRPr>
          </a:p>
          <a:p>
            <a:pPr fontAlgn="base"/>
            <a:r>
              <a:rPr lang="cs-CZ" dirty="0" err="1">
                <a:latin typeface="Cambria" panose="02040503050406030204" pitchFamily="18" charset="0"/>
              </a:rPr>
              <a:t>Ringelmannova</a:t>
            </a:r>
            <a:r>
              <a:rPr lang="cs-CZ" dirty="0">
                <a:latin typeface="Cambria" panose="02040503050406030204" pitchFamily="18" charset="0"/>
              </a:rPr>
              <a:t> stupnice, která sestává ze 6 čtvercových polí tvořených pravoúhlou sítí černých čar o tloušťce a hustotě sítě na bílém podkladě odpovídající vymezeným šesti stupňům tmavosti kouře:</a:t>
            </a:r>
          </a:p>
          <a:p>
            <a:pPr fontAlgn="base"/>
            <a:r>
              <a:rPr lang="cs-CZ" dirty="0">
                <a:latin typeface="Cambria" panose="02040503050406030204" pitchFamily="18" charset="0"/>
              </a:rPr>
              <a:t>a) stupeň 0 odpovídá 0 % černé barvy na bílém podkladě s definovanou odrazivostí světla 80 %,</a:t>
            </a:r>
            <a:br>
              <a:rPr lang="cs-CZ" dirty="0">
                <a:latin typeface="Cambria" panose="02040503050406030204" pitchFamily="18" charset="0"/>
              </a:rPr>
            </a:br>
            <a:r>
              <a:rPr lang="cs-CZ" dirty="0">
                <a:latin typeface="Cambria" panose="02040503050406030204" pitchFamily="18" charset="0"/>
              </a:rPr>
              <a:t>b) stupeň 1 odpovídá 20 % černé barvy na bílém podkladě,</a:t>
            </a:r>
            <a:br>
              <a:rPr lang="cs-CZ" dirty="0">
                <a:latin typeface="Cambria" panose="02040503050406030204" pitchFamily="18" charset="0"/>
              </a:rPr>
            </a:br>
            <a:r>
              <a:rPr lang="cs-CZ" dirty="0">
                <a:latin typeface="Cambria" panose="02040503050406030204" pitchFamily="18" charset="0"/>
              </a:rPr>
              <a:t>c) stupeň 2 odpovídá 40 % černé barvy na bílém podkladě,</a:t>
            </a:r>
            <a:br>
              <a:rPr lang="cs-CZ" dirty="0">
                <a:latin typeface="Cambria" panose="02040503050406030204" pitchFamily="18" charset="0"/>
              </a:rPr>
            </a:br>
            <a:r>
              <a:rPr lang="cs-CZ" dirty="0">
                <a:latin typeface="Cambria" panose="02040503050406030204" pitchFamily="18" charset="0"/>
              </a:rPr>
              <a:t>d) stupeň 3 odpovídá 60 % černé barvy na bílém podkladě,</a:t>
            </a:r>
            <a:br>
              <a:rPr lang="cs-CZ" dirty="0">
                <a:latin typeface="Cambria" panose="02040503050406030204" pitchFamily="18" charset="0"/>
              </a:rPr>
            </a:br>
            <a:r>
              <a:rPr lang="cs-CZ" dirty="0">
                <a:latin typeface="Cambria" panose="02040503050406030204" pitchFamily="18" charset="0"/>
              </a:rPr>
              <a:t>e) stupeň 4 odpovídá 80 % černé barvy na bílém podkladě,</a:t>
            </a:r>
            <a:br>
              <a:rPr lang="cs-CZ" dirty="0">
                <a:latin typeface="Cambria" panose="02040503050406030204" pitchFamily="18" charset="0"/>
              </a:rPr>
            </a:br>
            <a:r>
              <a:rPr lang="cs-CZ" dirty="0">
                <a:latin typeface="Cambria" panose="02040503050406030204" pitchFamily="18" charset="0"/>
              </a:rPr>
              <a:t>f) stupeň 5 odpovídá 100 % černé barvy na bílém podkladě.</a:t>
            </a:r>
          </a:p>
          <a:p>
            <a:pPr fontAlgn="base"/>
            <a:r>
              <a:rPr lang="cs-CZ" b="1" dirty="0">
                <a:latin typeface="Cambria" panose="02040503050406030204" pitchFamily="18" charset="0"/>
              </a:rPr>
              <a:t>Podle § 11 této vyhlášky je přípustná tmavost kouře dodržena, pokud průměrná tmavost kouře není tmavší než stupeň 2</a:t>
            </a:r>
            <a:r>
              <a:rPr lang="cs-CZ" dirty="0">
                <a:latin typeface="Cambria" panose="02040503050406030204" pitchFamily="18" charset="0"/>
              </a:rPr>
              <a:t>.</a:t>
            </a:r>
          </a:p>
          <a:p>
            <a:pPr fontAlgn="base"/>
            <a:r>
              <a:rPr lang="cs-CZ" sz="2000" dirty="0">
                <a:latin typeface="Cambria" panose="02040503050406030204" pitchFamily="18" charset="0"/>
              </a:rPr>
              <a:t>- § 22: sjednání nápravy</a:t>
            </a:r>
          </a:p>
          <a:p>
            <a:endParaRPr lang="cs-CZ" sz="2400" dirty="0">
              <a:latin typeface="Cambria" panose="02040503050406030204" pitchFamily="18" charset="0"/>
            </a:endParaRPr>
          </a:p>
        </p:txBody>
      </p:sp>
    </p:spTree>
    <p:extLst>
      <p:ext uri="{BB962C8B-B14F-4D97-AF65-F5344CB8AC3E}">
        <p14:creationId xmlns:p14="http://schemas.microsoft.com/office/powerpoint/2010/main" val="35589018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2051720" y="506369"/>
            <a:ext cx="7704856" cy="830997"/>
          </a:xfrm>
          <a:prstGeom prst="rect">
            <a:avLst/>
          </a:prstGeom>
          <a:noFill/>
        </p:spPr>
        <p:txBody>
          <a:bodyPr wrap="square" rtlCol="0">
            <a:spAutoFit/>
          </a:bodyPr>
          <a:lstStyle/>
          <a:p>
            <a:r>
              <a:rPr lang="cs-CZ" sz="2000" b="1" dirty="0">
                <a:latin typeface="Cambria" panose="02040503050406030204" pitchFamily="18" charset="0"/>
              </a:rPr>
              <a:t>Zákon č. 201/2012 Sb. – POSUZOVÁNÍ ZNEČIŠTĚNÍ</a:t>
            </a:r>
          </a:p>
          <a:p>
            <a:endParaRPr lang="cs-CZ" sz="2800" b="1" dirty="0"/>
          </a:p>
        </p:txBody>
      </p:sp>
      <p:sp>
        <p:nvSpPr>
          <p:cNvPr id="5" name="TextovéPole 4"/>
          <p:cNvSpPr txBox="1"/>
          <p:nvPr/>
        </p:nvSpPr>
        <p:spPr>
          <a:xfrm>
            <a:off x="676484" y="1458400"/>
            <a:ext cx="7704856" cy="4708981"/>
          </a:xfrm>
          <a:prstGeom prst="rect">
            <a:avLst/>
          </a:prstGeom>
          <a:noFill/>
        </p:spPr>
        <p:txBody>
          <a:bodyPr wrap="square" rtlCol="0">
            <a:spAutoFit/>
          </a:bodyPr>
          <a:lstStyle/>
          <a:p>
            <a:r>
              <a:rPr lang="cs-CZ" sz="2000" b="1" dirty="0">
                <a:latin typeface="Cambria" panose="02040503050406030204" pitchFamily="18" charset="0"/>
              </a:rPr>
              <a:t>§ 17 odst. 2:</a:t>
            </a:r>
          </a:p>
          <a:p>
            <a:pPr algn="just"/>
            <a:r>
              <a:rPr lang="cs-CZ" sz="1600" i="1" dirty="0">
                <a:latin typeface="Cambria" panose="02040503050406030204" pitchFamily="18" charset="0"/>
              </a:rPr>
              <a:t>(2) Vznikne-li </a:t>
            </a:r>
            <a:r>
              <a:rPr lang="cs-CZ" sz="1600" b="1" i="1" dirty="0">
                <a:solidFill>
                  <a:schemeClr val="accent4"/>
                </a:solidFill>
                <a:latin typeface="Cambria" panose="02040503050406030204" pitchFamily="18" charset="0"/>
              </a:rPr>
              <a:t>důvodné podezření</a:t>
            </a:r>
            <a:r>
              <a:rPr lang="cs-CZ" sz="1600" i="1" dirty="0">
                <a:latin typeface="Cambria" panose="02040503050406030204" pitchFamily="18" charset="0"/>
              </a:rPr>
              <a:t>, že provozovatel spalovacího stacionárního zdroje umístěného v rodinném domě, v bytě nebo ve stavbě pro rodinnou rekreaci, nejde-li o prostory užívané pro podnikatelskou činnost, porušil některou z povinností podle odstavce 1, </a:t>
            </a:r>
            <a:r>
              <a:rPr lang="cs-CZ" sz="1600" b="1" i="1" dirty="0">
                <a:solidFill>
                  <a:schemeClr val="accent3"/>
                </a:solidFill>
                <a:latin typeface="Cambria" panose="02040503050406030204" pitchFamily="18" charset="0"/>
              </a:rPr>
              <a:t>avšak toto porušení nelze prokázat bez provedení kontroly spalovacího stacionárního zdroje</a:t>
            </a:r>
            <a:r>
              <a:rPr lang="cs-CZ" sz="1600" i="1" dirty="0">
                <a:latin typeface="Cambria" panose="02040503050406030204" pitchFamily="18" charset="0"/>
              </a:rPr>
              <a:t>, jeho příslušenství nebo používaných paliv, obecní úřad obce s rozšířenou působností provozovatele </a:t>
            </a:r>
            <a:r>
              <a:rPr lang="cs-CZ" sz="1600" b="1" i="1" dirty="0">
                <a:solidFill>
                  <a:schemeClr val="accent6"/>
                </a:solidFill>
                <a:latin typeface="Cambria" panose="02040503050406030204" pitchFamily="18" charset="0"/>
              </a:rPr>
              <a:t>na tuto skutečnost písemně upozorní a poučí jej o povinnostech </a:t>
            </a:r>
            <a:r>
              <a:rPr lang="cs-CZ" sz="1600" i="1" dirty="0">
                <a:latin typeface="Cambria" panose="02040503050406030204" pitchFamily="18" charset="0"/>
              </a:rPr>
              <a:t>provozovatele spalovacího stacionárního zdroje stanovených v odstavci 1 a o následcích opakovaného důvodného podezření na jejich porušení v podobě provedení kontroly. </a:t>
            </a:r>
            <a:r>
              <a:rPr lang="cs-CZ" sz="1600" b="1" i="1" dirty="0">
                <a:solidFill>
                  <a:schemeClr val="accent6"/>
                </a:solidFill>
                <a:latin typeface="Cambria" panose="02040503050406030204" pitchFamily="18" charset="0"/>
              </a:rPr>
              <a:t>Pokud opakovaně vznikne </a:t>
            </a:r>
            <a:r>
              <a:rPr lang="cs-CZ" sz="1600" b="1" i="1" dirty="0">
                <a:solidFill>
                  <a:schemeClr val="accent1"/>
                </a:solidFill>
                <a:latin typeface="Cambria" panose="02040503050406030204" pitchFamily="18" charset="0"/>
              </a:rPr>
              <a:t>důvodné</a:t>
            </a:r>
            <a:r>
              <a:rPr lang="cs-CZ" sz="1600" b="1" i="1" dirty="0">
                <a:solidFill>
                  <a:schemeClr val="accent6"/>
                </a:solidFill>
                <a:latin typeface="Cambria" panose="02040503050406030204" pitchFamily="18" charset="0"/>
              </a:rPr>
              <a:t> podezření</a:t>
            </a:r>
            <a:r>
              <a:rPr lang="cs-CZ" sz="1600" i="1" dirty="0">
                <a:latin typeface="Cambria" panose="02040503050406030204" pitchFamily="18" charset="0"/>
              </a:rPr>
              <a:t>, že tento provozovatel nadále nebo opětovně porušuje některou z povinností podle odstavce 1, </a:t>
            </a:r>
            <a:r>
              <a:rPr lang="cs-CZ" sz="1600" b="1" i="1" dirty="0">
                <a:solidFill>
                  <a:schemeClr val="accent3"/>
                </a:solidFill>
                <a:latin typeface="Cambria" panose="02040503050406030204" pitchFamily="18" charset="0"/>
              </a:rPr>
              <a:t>je kontrolující oprávněn vstoupit do jeho obydlí</a:t>
            </a:r>
            <a:r>
              <a:rPr lang="cs-CZ" sz="1600" i="1" dirty="0">
                <a:latin typeface="Cambria" panose="02040503050406030204" pitchFamily="18" charset="0"/>
              </a:rPr>
              <a:t> za účelem kontroly dodržování povinností podle tohoto zákona. Vlastník nebo uživatel těchto prostor je povinen umožnit kontrolujícímu přístup ke spalovacímu stacionárnímu zdroji, jeho příslušenství a používaným palivům.</a:t>
            </a:r>
          </a:p>
          <a:p>
            <a:pPr algn="just"/>
            <a:endParaRPr lang="cs-CZ" sz="1600" i="1" dirty="0">
              <a:latin typeface="Cambria" panose="02040503050406030204" pitchFamily="18" charset="0"/>
            </a:endParaRPr>
          </a:p>
          <a:p>
            <a:pPr algn="just"/>
            <a:r>
              <a:rPr lang="cs-CZ" sz="1600" i="1" dirty="0">
                <a:latin typeface="Cambria" panose="02040503050406030204" pitchFamily="18" charset="0"/>
              </a:rPr>
              <a:t>Nález ÚS ze dne 18. 7. 2017, </a:t>
            </a:r>
            <a:r>
              <a:rPr lang="cs-CZ" sz="1600" i="1" dirty="0" err="1">
                <a:latin typeface="Cambria" panose="02040503050406030204" pitchFamily="18" charset="0"/>
              </a:rPr>
              <a:t>sp</a:t>
            </a:r>
            <a:r>
              <a:rPr lang="cs-CZ" sz="1600" i="1" dirty="0">
                <a:latin typeface="Cambria" panose="02040503050406030204" pitchFamily="18" charset="0"/>
              </a:rPr>
              <a:t>. zn. </a:t>
            </a:r>
            <a:r>
              <a:rPr lang="cs-CZ" sz="1600" i="1" dirty="0" err="1">
                <a:latin typeface="Cambria" panose="02040503050406030204" pitchFamily="18" charset="0"/>
              </a:rPr>
              <a:t>Pl</a:t>
            </a:r>
            <a:r>
              <a:rPr lang="cs-CZ" sz="1600" i="1" dirty="0">
                <a:latin typeface="Cambria" panose="02040503050406030204" pitchFamily="18" charset="0"/>
              </a:rPr>
              <a:t>. ÚS 2/17</a:t>
            </a:r>
          </a:p>
          <a:p>
            <a:endParaRPr lang="cs-CZ" sz="2400" dirty="0">
              <a:latin typeface="Cambria" panose="02040503050406030204" pitchFamily="18" charset="0"/>
            </a:endParaRPr>
          </a:p>
        </p:txBody>
      </p:sp>
    </p:spTree>
    <p:extLst>
      <p:ext uri="{BB962C8B-B14F-4D97-AF65-F5344CB8AC3E}">
        <p14:creationId xmlns:p14="http://schemas.microsoft.com/office/powerpoint/2010/main" val="24859429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68</a:t>
            </a:fld>
            <a:endParaRPr lang="en-GB"/>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2746350" y="4170100"/>
            <a:ext cx="1802480" cy="1371068"/>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Řízení o změně stavby před jejím dokončením</a:t>
            </a:r>
          </a:p>
          <a:p>
            <a:pPr eaLnBrk="0" hangingPunct="0">
              <a:spcBef>
                <a:spcPct val="50000"/>
              </a:spcBef>
              <a:buFontTx/>
              <a:buNone/>
            </a:pPr>
            <a:r>
              <a:rPr lang="cs-CZ" sz="900" dirty="0">
                <a:latin typeface="Verdana" pitchFamily="34" charset="0"/>
              </a:rPr>
              <a:t>Kolaudační souhlas </a:t>
            </a:r>
          </a:p>
          <a:p>
            <a:pPr eaLnBrk="0" hangingPunct="0">
              <a:spcBef>
                <a:spcPct val="50000"/>
              </a:spcBef>
              <a:buFontTx/>
              <a:buNone/>
            </a:pPr>
            <a:r>
              <a:rPr lang="cs-CZ" sz="900" dirty="0">
                <a:latin typeface="Verdana" pitchFamily="34" charset="0"/>
              </a:rPr>
              <a:t>Řízení o odstranění stavby </a:t>
            </a:r>
          </a:p>
          <a:p>
            <a:pPr eaLnBrk="0" hangingPunct="0">
              <a:spcBef>
                <a:spcPct val="50000"/>
              </a:spcBef>
              <a:buFontTx/>
              <a:buNone/>
            </a:pPr>
            <a:r>
              <a:rPr lang="cs-CZ" sz="900" dirty="0">
                <a:latin typeface="Verdana" pitchFamily="34" charset="0"/>
              </a:rPr>
              <a:t>Řízení o dodatečném povolení stavby</a:t>
            </a:r>
            <a:endParaRPr lang="en-US" sz="900" dirty="0">
              <a:latin typeface="Verdana" pitchFamily="34" charset="0"/>
            </a:endParaRPr>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67" name="Přímá spojnice se šipkou 66"/>
          <p:cNvCxnSpPr/>
          <p:nvPr/>
        </p:nvCxnSpPr>
        <p:spPr>
          <a:xfrm>
            <a:off x="4625838" y="4843042"/>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4976804" y="4684152"/>
            <a:ext cx="1836204" cy="253916"/>
          </a:xfrm>
          <a:prstGeom prst="rect">
            <a:avLst/>
          </a:prstGeom>
          <a:noFill/>
        </p:spPr>
        <p:txBody>
          <a:bodyPr wrap="square" rtlCol="0">
            <a:spAutoFit/>
          </a:bodyPr>
          <a:lstStyle/>
          <a:p>
            <a:r>
              <a:rPr lang="cs-CZ" sz="1050" b="1" dirty="0" smtClean="0"/>
              <a:t>R</a:t>
            </a:r>
            <a:endParaRPr lang="cs-CZ" sz="1050" b="1" dirty="0"/>
          </a:p>
        </p:txBody>
      </p:sp>
      <p:cxnSp>
        <p:nvCxnSpPr>
          <p:cNvPr id="69" name="Přímá spojnice se šipkou 68"/>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71" name="Přímá spojnice se šipkou 70"/>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855595" y="4412093"/>
            <a:ext cx="1836204" cy="253916"/>
          </a:xfrm>
          <a:prstGeom prst="rect">
            <a:avLst/>
          </a:prstGeom>
          <a:noFill/>
        </p:spPr>
        <p:txBody>
          <a:bodyPr wrap="square" rtlCol="0">
            <a:spAutoFit/>
          </a:bodyPr>
          <a:lstStyle/>
          <a:p>
            <a:r>
              <a:rPr lang="cs-CZ" sz="1050" b="1" dirty="0"/>
              <a:t>R</a:t>
            </a:r>
          </a:p>
        </p:txBody>
      </p:sp>
      <p:cxnSp>
        <p:nvCxnSpPr>
          <p:cNvPr id="73" name="Přímá spojnice se šipkou 72"/>
          <p:cNvCxnSpPr/>
          <p:nvPr/>
        </p:nvCxnSpPr>
        <p:spPr>
          <a:xfrm>
            <a:off x="4462833" y="50997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13799" y="4940867"/>
            <a:ext cx="1836204" cy="253916"/>
          </a:xfrm>
          <a:prstGeom prst="rect">
            <a:avLst/>
          </a:prstGeom>
          <a:noFill/>
        </p:spPr>
        <p:txBody>
          <a:bodyPr wrap="square" rtlCol="0">
            <a:spAutoFit/>
          </a:bodyPr>
          <a:lstStyle/>
          <a:p>
            <a:r>
              <a:rPr lang="cs-CZ" sz="1050" b="1" dirty="0"/>
              <a:t>R</a:t>
            </a:r>
          </a:p>
        </p:txBody>
      </p:sp>
      <p:cxnSp>
        <p:nvCxnSpPr>
          <p:cNvPr id="75" name="Přímá spojnice se šipkou 74"/>
          <p:cNvCxnSpPr/>
          <p:nvPr/>
        </p:nvCxnSpPr>
        <p:spPr>
          <a:xfrm>
            <a:off x="4307823" y="540515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58789" y="5246261"/>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182386" y="3627506"/>
            <a:ext cx="1031787" cy="1690796"/>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8194" name="Picture 2" descr="VÃ½sledek obrÃ¡zku pro hous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674" y="2141140"/>
            <a:ext cx="1329132" cy="110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626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69</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2746350" y="4170100"/>
            <a:ext cx="1802480" cy="1371068"/>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Řízení o změně stavby před jejím dokončením</a:t>
            </a:r>
          </a:p>
          <a:p>
            <a:pPr eaLnBrk="0" hangingPunct="0">
              <a:spcBef>
                <a:spcPct val="50000"/>
              </a:spcBef>
              <a:buFontTx/>
              <a:buNone/>
            </a:pPr>
            <a:r>
              <a:rPr lang="cs-CZ" sz="900" dirty="0">
                <a:latin typeface="Verdana" pitchFamily="34" charset="0"/>
              </a:rPr>
              <a:t>Kolaudační souhlas </a:t>
            </a:r>
          </a:p>
          <a:p>
            <a:pPr eaLnBrk="0" hangingPunct="0">
              <a:spcBef>
                <a:spcPct val="50000"/>
              </a:spcBef>
              <a:buFontTx/>
              <a:buNone/>
            </a:pPr>
            <a:r>
              <a:rPr lang="cs-CZ" sz="900" dirty="0">
                <a:latin typeface="Verdana" pitchFamily="34" charset="0"/>
              </a:rPr>
              <a:t>Řízení o odstranění stavby </a:t>
            </a:r>
          </a:p>
          <a:p>
            <a:pPr eaLnBrk="0" hangingPunct="0">
              <a:spcBef>
                <a:spcPct val="50000"/>
              </a:spcBef>
              <a:buFontTx/>
              <a:buNone/>
            </a:pPr>
            <a:r>
              <a:rPr lang="cs-CZ" sz="900" dirty="0">
                <a:latin typeface="Verdana" pitchFamily="34" charset="0"/>
              </a:rPr>
              <a:t>Řízení o dodatečném povolení stavby</a:t>
            </a:r>
            <a:endParaRPr lang="en-US" sz="90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67" name="Přímá spojnice se šipkou 66"/>
          <p:cNvCxnSpPr/>
          <p:nvPr/>
        </p:nvCxnSpPr>
        <p:spPr>
          <a:xfrm>
            <a:off x="4625838" y="4843042"/>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4976804" y="4684152"/>
            <a:ext cx="1836204" cy="253916"/>
          </a:xfrm>
          <a:prstGeom prst="rect">
            <a:avLst/>
          </a:prstGeom>
          <a:noFill/>
        </p:spPr>
        <p:txBody>
          <a:bodyPr wrap="square" rtlCol="0">
            <a:spAutoFit/>
          </a:bodyPr>
          <a:lstStyle/>
          <a:p>
            <a:r>
              <a:rPr lang="cs-CZ" sz="1050" b="1" dirty="0" smtClean="0"/>
              <a:t>R</a:t>
            </a:r>
            <a:endParaRPr lang="cs-CZ" sz="1050" b="1" dirty="0"/>
          </a:p>
        </p:txBody>
      </p:sp>
      <p:cxnSp>
        <p:nvCxnSpPr>
          <p:cNvPr id="69" name="Přímá spojnice se šipkou 68"/>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71" name="Přímá spojnice se šipkou 70"/>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855595" y="4412093"/>
            <a:ext cx="1836204" cy="253916"/>
          </a:xfrm>
          <a:prstGeom prst="rect">
            <a:avLst/>
          </a:prstGeom>
          <a:noFill/>
        </p:spPr>
        <p:txBody>
          <a:bodyPr wrap="square" rtlCol="0">
            <a:spAutoFit/>
          </a:bodyPr>
          <a:lstStyle/>
          <a:p>
            <a:r>
              <a:rPr lang="cs-CZ" sz="1050" b="1" dirty="0"/>
              <a:t>R</a:t>
            </a:r>
          </a:p>
        </p:txBody>
      </p:sp>
      <p:cxnSp>
        <p:nvCxnSpPr>
          <p:cNvPr id="73" name="Přímá spojnice se šipkou 72"/>
          <p:cNvCxnSpPr/>
          <p:nvPr/>
        </p:nvCxnSpPr>
        <p:spPr>
          <a:xfrm>
            <a:off x="4462833" y="50997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13799" y="4940867"/>
            <a:ext cx="1836204" cy="253916"/>
          </a:xfrm>
          <a:prstGeom prst="rect">
            <a:avLst/>
          </a:prstGeom>
          <a:noFill/>
        </p:spPr>
        <p:txBody>
          <a:bodyPr wrap="square" rtlCol="0">
            <a:spAutoFit/>
          </a:bodyPr>
          <a:lstStyle/>
          <a:p>
            <a:r>
              <a:rPr lang="cs-CZ" sz="1050" b="1" dirty="0"/>
              <a:t>R</a:t>
            </a:r>
          </a:p>
        </p:txBody>
      </p:sp>
      <p:cxnSp>
        <p:nvCxnSpPr>
          <p:cNvPr id="75" name="Přímá spojnice se šipkou 74"/>
          <p:cNvCxnSpPr/>
          <p:nvPr/>
        </p:nvCxnSpPr>
        <p:spPr>
          <a:xfrm>
            <a:off x="4307823" y="540515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58789" y="5246261"/>
            <a:ext cx="1836204" cy="253916"/>
          </a:xfrm>
          <a:prstGeom prst="rect">
            <a:avLst/>
          </a:prstGeom>
          <a:noFill/>
        </p:spPr>
        <p:txBody>
          <a:bodyPr wrap="square" rtlCol="0">
            <a:spAutoFit/>
          </a:bodyPr>
          <a:lstStyle/>
          <a:p>
            <a:r>
              <a:rPr lang="cs-CZ" sz="1050" b="1" dirty="0"/>
              <a:t>R</a:t>
            </a:r>
          </a:p>
        </p:txBody>
      </p:sp>
      <p:sp>
        <p:nvSpPr>
          <p:cNvPr id="58" name="Text Box 7"/>
          <p:cNvSpPr txBox="1">
            <a:spLocks noChangeArrowheads="1"/>
          </p:cNvSpPr>
          <p:nvPr/>
        </p:nvSpPr>
        <p:spPr bwMode="auto">
          <a:xfrm>
            <a:off x="1182386" y="3627506"/>
            <a:ext cx="1031787" cy="1690796"/>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pic>
        <p:nvPicPr>
          <p:cNvPr id="7170"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631903" y="1887472"/>
            <a:ext cx="2062686" cy="173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6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540904" y="166990"/>
            <a:ext cx="7467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Principy práva životního prostředí</a:t>
            </a:r>
            <a:endParaRPr lang="cs-CZ" dirty="0"/>
          </a:p>
        </p:txBody>
      </p:sp>
      <p:sp>
        <p:nvSpPr>
          <p:cNvPr id="5" name="Zástupný symbol pro obsah 4"/>
          <p:cNvSpPr>
            <a:spLocks noGrp="1"/>
          </p:cNvSpPr>
          <p:nvPr>
            <p:ph idx="1"/>
          </p:nvPr>
        </p:nvSpPr>
        <p:spPr/>
        <p:txBody>
          <a:bodyPr/>
          <a:lstStyle/>
          <a:p>
            <a:endParaRPr lang="cs-CZ"/>
          </a:p>
        </p:txBody>
      </p:sp>
      <p:sp>
        <p:nvSpPr>
          <p:cNvPr id="9" name="Zástupný symbol pro obsah 2"/>
          <p:cNvSpPr txBox="1">
            <a:spLocks/>
          </p:cNvSpPr>
          <p:nvPr/>
        </p:nvSpPr>
        <p:spPr>
          <a:xfrm>
            <a:off x="395536" y="1600201"/>
            <a:ext cx="8291264" cy="492514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mtClean="0"/>
              <a:t>vyjádřené v mezinárodních, unijních a vnitrostátních  pramenech</a:t>
            </a:r>
          </a:p>
          <a:p>
            <a:endParaRPr lang="cs-CZ" smtClean="0"/>
          </a:p>
          <a:p>
            <a:r>
              <a:rPr lang="cs-CZ" smtClean="0"/>
              <a:t>České právo:</a:t>
            </a:r>
          </a:p>
          <a:p>
            <a:pPr lvl="1"/>
            <a:r>
              <a:rPr lang="cs-CZ" smtClean="0"/>
              <a:t>„historicky“  základní principy jsou vyjádřeny v zákoně č. 17/1992 Sb., o životním prostředí</a:t>
            </a:r>
          </a:p>
          <a:p>
            <a:pPr lvl="1"/>
            <a:r>
              <a:rPr lang="cs-CZ" smtClean="0"/>
              <a:t> vliv mezinárodního a unijního práva na zakotvení principů práva životního prostředí do vnitrostátního práva </a:t>
            </a:r>
          </a:p>
          <a:p>
            <a:endParaRPr lang="cs-CZ" smtClean="0"/>
          </a:p>
          <a:p>
            <a:r>
              <a:rPr lang="cs-CZ" smtClean="0"/>
              <a:t>význam principů:</a:t>
            </a:r>
          </a:p>
          <a:p>
            <a:pPr lvl="1"/>
            <a:r>
              <a:rPr lang="cs-CZ" smtClean="0"/>
              <a:t> základní  ideje, interpretační  význam  </a:t>
            </a:r>
          </a:p>
          <a:p>
            <a:endParaRPr lang="cs-CZ" dirty="0"/>
          </a:p>
        </p:txBody>
      </p:sp>
    </p:spTree>
    <p:extLst>
      <p:ext uri="{BB962C8B-B14F-4D97-AF65-F5344CB8AC3E}">
        <p14:creationId xmlns:p14="http://schemas.microsoft.com/office/powerpoint/2010/main" val="14530400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70</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2746350" y="4170100"/>
            <a:ext cx="1802480" cy="1371068"/>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Řízení o změně stavby před jejím dokončením</a:t>
            </a:r>
          </a:p>
          <a:p>
            <a:pPr eaLnBrk="0" hangingPunct="0">
              <a:spcBef>
                <a:spcPct val="50000"/>
              </a:spcBef>
              <a:buFontTx/>
              <a:buNone/>
            </a:pPr>
            <a:r>
              <a:rPr lang="cs-CZ" sz="900" dirty="0">
                <a:latin typeface="Verdana" pitchFamily="34" charset="0"/>
              </a:rPr>
              <a:t>Kolaudační souhlas </a:t>
            </a:r>
          </a:p>
          <a:p>
            <a:pPr eaLnBrk="0" hangingPunct="0">
              <a:spcBef>
                <a:spcPct val="50000"/>
              </a:spcBef>
              <a:buFontTx/>
              <a:buNone/>
            </a:pPr>
            <a:r>
              <a:rPr lang="cs-CZ" sz="900" dirty="0">
                <a:latin typeface="Verdana" pitchFamily="34" charset="0"/>
              </a:rPr>
              <a:t>Řízení o odstranění stavby </a:t>
            </a:r>
          </a:p>
          <a:p>
            <a:pPr eaLnBrk="0" hangingPunct="0">
              <a:spcBef>
                <a:spcPct val="50000"/>
              </a:spcBef>
              <a:buFontTx/>
              <a:buNone/>
            </a:pPr>
            <a:r>
              <a:rPr lang="cs-CZ" sz="900" dirty="0">
                <a:latin typeface="Verdana" pitchFamily="34" charset="0"/>
              </a:rPr>
              <a:t>Řízení o dodatečném povolení stavby</a:t>
            </a:r>
            <a:endParaRPr lang="en-US" sz="90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67" name="Přímá spojnice se šipkou 66"/>
          <p:cNvCxnSpPr/>
          <p:nvPr/>
        </p:nvCxnSpPr>
        <p:spPr>
          <a:xfrm>
            <a:off x="4625838" y="4843042"/>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4976804" y="4684152"/>
            <a:ext cx="1836204" cy="253916"/>
          </a:xfrm>
          <a:prstGeom prst="rect">
            <a:avLst/>
          </a:prstGeom>
          <a:noFill/>
        </p:spPr>
        <p:txBody>
          <a:bodyPr wrap="square" rtlCol="0">
            <a:spAutoFit/>
          </a:bodyPr>
          <a:lstStyle/>
          <a:p>
            <a:r>
              <a:rPr lang="cs-CZ" sz="1050" b="1" dirty="0" smtClean="0"/>
              <a:t>R</a:t>
            </a:r>
            <a:endParaRPr lang="cs-CZ" sz="1050" b="1" dirty="0"/>
          </a:p>
        </p:txBody>
      </p:sp>
      <p:cxnSp>
        <p:nvCxnSpPr>
          <p:cNvPr id="69" name="Přímá spojnice se šipkou 68"/>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71" name="Přímá spojnice se šipkou 70"/>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855595" y="4412093"/>
            <a:ext cx="1836204" cy="253916"/>
          </a:xfrm>
          <a:prstGeom prst="rect">
            <a:avLst/>
          </a:prstGeom>
          <a:noFill/>
        </p:spPr>
        <p:txBody>
          <a:bodyPr wrap="square" rtlCol="0">
            <a:spAutoFit/>
          </a:bodyPr>
          <a:lstStyle/>
          <a:p>
            <a:r>
              <a:rPr lang="cs-CZ" sz="1050" b="1" dirty="0"/>
              <a:t>R</a:t>
            </a:r>
          </a:p>
        </p:txBody>
      </p:sp>
      <p:cxnSp>
        <p:nvCxnSpPr>
          <p:cNvPr id="73" name="Přímá spojnice se šipkou 72"/>
          <p:cNvCxnSpPr/>
          <p:nvPr/>
        </p:nvCxnSpPr>
        <p:spPr>
          <a:xfrm>
            <a:off x="4462833" y="50997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13799" y="4940867"/>
            <a:ext cx="1836204" cy="253916"/>
          </a:xfrm>
          <a:prstGeom prst="rect">
            <a:avLst/>
          </a:prstGeom>
          <a:noFill/>
        </p:spPr>
        <p:txBody>
          <a:bodyPr wrap="square" rtlCol="0">
            <a:spAutoFit/>
          </a:bodyPr>
          <a:lstStyle/>
          <a:p>
            <a:r>
              <a:rPr lang="cs-CZ" sz="1050" b="1" dirty="0"/>
              <a:t>R</a:t>
            </a:r>
          </a:p>
        </p:txBody>
      </p:sp>
      <p:cxnSp>
        <p:nvCxnSpPr>
          <p:cNvPr id="75" name="Přímá spojnice se šipkou 74"/>
          <p:cNvCxnSpPr/>
          <p:nvPr/>
        </p:nvCxnSpPr>
        <p:spPr>
          <a:xfrm>
            <a:off x="4307823" y="5405150"/>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58789" y="5246261"/>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1182386" y="3627506"/>
            <a:ext cx="1031787" cy="1690796"/>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xmlns="" id="{3A39D0DC-D0EA-4562-9B90-111D644FF0B6}"/>
              </a:ext>
            </a:extLst>
          </p:cNvPr>
          <p:cNvSpPr txBox="1">
            <a:spLocks noChangeArrowheads="1"/>
          </p:cNvSpPr>
          <p:nvPr/>
        </p:nvSpPr>
        <p:spPr bwMode="auto">
          <a:xfrm>
            <a:off x="1299571" y="3310741"/>
            <a:ext cx="889514" cy="40909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425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3068960"/>
            <a:ext cx="8229600" cy="4525963"/>
          </a:xfrm>
        </p:spPr>
        <p:txBody>
          <a:bodyPr>
            <a:normAutofit/>
          </a:bodyPr>
          <a:lstStyle/>
          <a:p>
            <a:pPr marL="0" indent="0">
              <a:buNone/>
            </a:pPr>
            <a:r>
              <a:rPr lang="cs-CZ" b="1" dirty="0" smtClean="0"/>
              <a:t>PRÁVO NA PŘÍZNIVÉ ŽIVOTNÍ PROSTŘEDÍ</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255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defRPr/>
            </a:pPr>
            <a:r>
              <a:rPr lang="cs-CZ" b="1" dirty="0"/>
              <a:t>lidské právo</a:t>
            </a:r>
          </a:p>
          <a:p>
            <a:pPr lvl="1">
              <a:defRPr/>
            </a:pPr>
            <a:r>
              <a:rPr lang="cs-CZ" dirty="0"/>
              <a:t>Stockholmská deklarace (1972) čl. 1</a:t>
            </a:r>
          </a:p>
          <a:p>
            <a:pPr lvl="1">
              <a:defRPr/>
            </a:pPr>
            <a:r>
              <a:rPr lang="cs-CZ" dirty="0"/>
              <a:t>Deklarace z Ria de </a:t>
            </a:r>
            <a:r>
              <a:rPr lang="cs-CZ" dirty="0" err="1"/>
              <a:t>Janeira</a:t>
            </a:r>
            <a:r>
              <a:rPr lang="cs-CZ" dirty="0"/>
              <a:t> (1992) čl. 1</a:t>
            </a:r>
          </a:p>
          <a:p>
            <a:pPr>
              <a:defRPr/>
            </a:pPr>
            <a:r>
              <a:rPr lang="cs-CZ" b="1" dirty="0"/>
              <a:t>ústavně zakotvené v cca 100 státech</a:t>
            </a:r>
          </a:p>
          <a:p>
            <a:pPr>
              <a:defRPr/>
            </a:pPr>
            <a:r>
              <a:rPr lang="cs-CZ" dirty="0"/>
              <a:t>v jiných státech je za postačující považována ústavně zakotvená povinnost státu chránit ŽP</a:t>
            </a:r>
          </a:p>
          <a:p>
            <a:pPr lvl="1">
              <a:defRPr/>
            </a:pPr>
            <a:r>
              <a:rPr lang="cs-CZ" dirty="0"/>
              <a:t>viz čl. 7 Ústavy ČR</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560840" cy="707886"/>
          </a:xfrm>
          <a:prstGeom prst="rect">
            <a:avLst/>
          </a:prstGeom>
          <a:noFill/>
        </p:spPr>
        <p:txBody>
          <a:bodyPr wrap="square" rtlCol="0">
            <a:spAutoFit/>
          </a:bodyPr>
          <a:lstStyle/>
          <a:p>
            <a:r>
              <a:rPr lang="cs-CZ" sz="4000" b="1" dirty="0"/>
              <a:t>Právo na příznivé životní </a:t>
            </a:r>
            <a:r>
              <a:rPr lang="cs-CZ" sz="4000" b="1" dirty="0" smtClean="0"/>
              <a:t>prostředí</a:t>
            </a:r>
            <a:endParaRPr lang="cs-CZ" sz="4000" b="1" dirty="0"/>
          </a:p>
        </p:txBody>
      </p:sp>
    </p:spTree>
    <p:extLst>
      <p:ext uri="{BB962C8B-B14F-4D97-AF65-F5344CB8AC3E}">
        <p14:creationId xmlns:p14="http://schemas.microsoft.com/office/powerpoint/2010/main" val="28584651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lvl="1">
              <a:defRPr/>
            </a:pPr>
            <a:r>
              <a:rPr lang="cs-CZ" dirty="0"/>
              <a:t>Evropská úmluva o ochraně lidských práv???</a:t>
            </a:r>
          </a:p>
          <a:p>
            <a:pPr lvl="1">
              <a:defRPr/>
            </a:pPr>
            <a:r>
              <a:rPr lang="cs-CZ" u="sng" dirty="0"/>
              <a:t>Doporučení 1431(1999)</a:t>
            </a:r>
            <a:r>
              <a:rPr lang="cs-CZ" dirty="0"/>
              <a:t> o budoucí iniciativě Rady Evropy v oblasti ochrany ŽP</a:t>
            </a:r>
          </a:p>
          <a:p>
            <a:pPr lvl="1">
              <a:defRPr/>
            </a:pPr>
            <a:r>
              <a:rPr lang="cs-CZ" u="sng" dirty="0"/>
              <a:t>Doporučení 1614(2003)</a:t>
            </a:r>
            <a:r>
              <a:rPr lang="cs-CZ" dirty="0"/>
              <a:t> Životní prostředí a lidská práva</a:t>
            </a:r>
          </a:p>
          <a:p>
            <a:pPr lvl="1">
              <a:defRPr/>
            </a:pPr>
            <a:r>
              <a:rPr lang="cs-CZ" dirty="0"/>
              <a:t>Listina základních práv EU – čl. </a:t>
            </a:r>
            <a:r>
              <a:rPr lang="cs-CZ" dirty="0" smtClean="0"/>
              <a:t>37</a:t>
            </a:r>
          </a:p>
          <a:p>
            <a:pPr marL="457200" lvl="1" indent="0">
              <a:buNone/>
              <a:defRPr/>
            </a:pPr>
            <a:r>
              <a:rPr lang="cs-CZ" i="1" dirty="0"/>
              <a:t>Vysoká úroveň ochrany ŽP a zvyšování jeho kvality musí být začleněny do politik EU a zajištěny v souladu se zásadou udržitelného rozvoje. </a:t>
            </a:r>
          </a:p>
          <a:p>
            <a:pPr lvl="1">
              <a:defRPr/>
            </a:pPr>
            <a:r>
              <a:rPr lang="cs-CZ" dirty="0" err="1" smtClean="0"/>
              <a:t>Aarhuská</a:t>
            </a:r>
            <a:r>
              <a:rPr lang="cs-CZ" dirty="0" smtClean="0"/>
              <a:t> </a:t>
            </a:r>
            <a:r>
              <a:rPr lang="cs-CZ" dirty="0"/>
              <a:t>úmluva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560840" cy="707886"/>
          </a:xfrm>
          <a:prstGeom prst="rect">
            <a:avLst/>
          </a:prstGeom>
          <a:noFill/>
        </p:spPr>
        <p:txBody>
          <a:bodyPr wrap="square" rtlCol="0">
            <a:spAutoFit/>
          </a:bodyPr>
          <a:lstStyle/>
          <a:p>
            <a:r>
              <a:rPr lang="cs-CZ" sz="4000" b="1" dirty="0"/>
              <a:t>Právo na příznivé životní </a:t>
            </a:r>
            <a:r>
              <a:rPr lang="cs-CZ" sz="4000" b="1" dirty="0" smtClean="0"/>
              <a:t>prostředí</a:t>
            </a:r>
            <a:endParaRPr lang="cs-CZ" sz="4000" b="1" dirty="0"/>
          </a:p>
        </p:txBody>
      </p:sp>
    </p:spTree>
    <p:extLst>
      <p:ext uri="{BB962C8B-B14F-4D97-AF65-F5344CB8AC3E}">
        <p14:creationId xmlns:p14="http://schemas.microsoft.com/office/powerpoint/2010/main" val="3571177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Preambule – odhodlání společně střežit a rozvíjet zděděné přírodní a kulturní, hmotné a duchovní bohatství</a:t>
            </a:r>
          </a:p>
          <a:p>
            <a:r>
              <a:rPr lang="cs-CZ" dirty="0" smtClean="0"/>
              <a:t>čl</a:t>
            </a:r>
            <a:r>
              <a:rPr lang="cs-CZ" dirty="0"/>
              <a:t>. 7: </a:t>
            </a:r>
            <a:r>
              <a:rPr lang="cs-CZ" i="1" dirty="0"/>
              <a:t>„Stát dbá o šetrné využívání přírodních zdrojů a o ochranu přírodního bohatství.“</a:t>
            </a:r>
            <a:r>
              <a:rPr lang="cs-CZ" dirty="0"/>
              <a:t> </a:t>
            </a:r>
            <a:endParaRPr lang="cs-CZ" dirty="0" smtClean="0"/>
          </a:p>
          <a:p>
            <a:r>
              <a:rPr lang="cs-CZ" dirty="0" smtClean="0"/>
              <a:t>Čl. 10, 10a – přednost mezinárodního a unijního práva</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Prameny - ústavní základy</a:t>
            </a:r>
            <a:endParaRPr lang="cs-CZ" sz="4000" b="1" dirty="0"/>
          </a:p>
        </p:txBody>
      </p:sp>
    </p:spTree>
    <p:extLst>
      <p:ext uri="{BB962C8B-B14F-4D97-AF65-F5344CB8AC3E}">
        <p14:creationId xmlns:p14="http://schemas.microsoft.com/office/powerpoint/2010/main" val="22964166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marL="0" indent="0">
              <a:buNone/>
              <a:defRPr/>
            </a:pPr>
            <a:r>
              <a:rPr lang="cs-CZ" sz="4100" dirty="0" smtClean="0"/>
              <a:t>Listina základních práv a svobod</a:t>
            </a:r>
            <a:endParaRPr lang="cs-CZ" dirty="0" smtClean="0"/>
          </a:p>
          <a:p>
            <a:pPr>
              <a:defRPr/>
            </a:pPr>
            <a:r>
              <a:rPr lang="cs-CZ" dirty="0" smtClean="0"/>
              <a:t>Čl</a:t>
            </a:r>
            <a:r>
              <a:rPr lang="cs-CZ" dirty="0"/>
              <a:t>. 6 (Právo na život)</a:t>
            </a:r>
          </a:p>
          <a:p>
            <a:pPr>
              <a:defRPr/>
            </a:pPr>
            <a:r>
              <a:rPr lang="cs-CZ" dirty="0"/>
              <a:t>Čl. 11 (Vlastnické právo)</a:t>
            </a:r>
          </a:p>
          <a:p>
            <a:pPr>
              <a:defRPr/>
            </a:pPr>
            <a:r>
              <a:rPr lang="cs-CZ" dirty="0"/>
              <a:t>Čl. 17-23 (Politická práva)</a:t>
            </a:r>
          </a:p>
          <a:p>
            <a:pPr>
              <a:defRPr/>
            </a:pPr>
            <a:r>
              <a:rPr lang="cs-CZ" dirty="0"/>
              <a:t>Čl. 35 (Právo na příznivé ŽP)</a:t>
            </a:r>
          </a:p>
          <a:p>
            <a:pPr>
              <a:defRPr/>
            </a:pPr>
            <a:r>
              <a:rPr lang="cs-CZ" dirty="0"/>
              <a:t>Čl. 36 (Právo na soudní ochranu</a:t>
            </a:r>
            <a:r>
              <a:rPr lang="cs-CZ" dirty="0" smtClean="0"/>
              <a:t>)</a:t>
            </a:r>
            <a:endParaRPr lang="cs-CZ"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Prameny - ústavní základy</a:t>
            </a:r>
            <a:endParaRPr lang="cs-CZ" sz="4000" b="1" dirty="0"/>
          </a:p>
        </p:txBody>
      </p:sp>
    </p:spTree>
    <p:extLst>
      <p:ext uri="{BB962C8B-B14F-4D97-AF65-F5344CB8AC3E}">
        <p14:creationId xmlns:p14="http://schemas.microsoft.com/office/powerpoint/2010/main" val="2339581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55000" lnSpcReduction="20000"/>
          </a:bodyPr>
          <a:lstStyle/>
          <a:p>
            <a:pPr marL="0" indent="0">
              <a:buNone/>
              <a:defRPr/>
            </a:pPr>
            <a:r>
              <a:rPr lang="cs-CZ" sz="4100" b="1" dirty="0"/>
              <a:t>Právo na život</a:t>
            </a:r>
          </a:p>
          <a:p>
            <a:pPr marL="0" indent="0">
              <a:buNone/>
              <a:defRPr/>
            </a:pPr>
            <a:r>
              <a:rPr lang="cs-CZ" sz="4100" dirty="0"/>
              <a:t>nelze je realizovat bez kvality prostředí, které poskytuje podmínky pro život</a:t>
            </a:r>
          </a:p>
          <a:p>
            <a:pPr marL="0" indent="0">
              <a:buNone/>
              <a:defRPr/>
            </a:pPr>
            <a:r>
              <a:rPr lang="cs-CZ" sz="4100" dirty="0"/>
              <a:t>viz definice ŽP (§ 2 zákona č. 17/1992 Sb.)</a:t>
            </a:r>
          </a:p>
          <a:p>
            <a:pPr marL="0" indent="0">
              <a:buNone/>
              <a:defRPr/>
            </a:pPr>
            <a:r>
              <a:rPr lang="cs-CZ" sz="4100" dirty="0"/>
              <a:t>srov. systematické zařazení práva na příznivé ŽP !</a:t>
            </a:r>
          </a:p>
          <a:p>
            <a:pPr marL="0" indent="0">
              <a:buNone/>
              <a:defRPr/>
            </a:pPr>
            <a:endParaRPr lang="cs-CZ" sz="4100" dirty="0"/>
          </a:p>
          <a:p>
            <a:pPr marL="0" indent="0">
              <a:buNone/>
              <a:defRPr/>
            </a:pPr>
            <a:r>
              <a:rPr lang="cs-CZ" sz="4100" b="1" dirty="0"/>
              <a:t>Vlastnické právo</a:t>
            </a:r>
          </a:p>
          <a:p>
            <a:pPr marL="0" indent="0">
              <a:buNone/>
              <a:defRPr/>
            </a:pPr>
            <a:r>
              <a:rPr lang="cs-CZ" sz="4100" dirty="0"/>
              <a:t>ŽP jako předmět vlastnictví</a:t>
            </a:r>
          </a:p>
          <a:p>
            <a:pPr marL="0" indent="0">
              <a:buNone/>
              <a:defRPr/>
            </a:pPr>
            <a:r>
              <a:rPr lang="cs-CZ" sz="4100" dirty="0"/>
              <a:t>Čl. 11 odst. 2 – výhradní vlastnictví</a:t>
            </a:r>
          </a:p>
          <a:p>
            <a:pPr marL="0" indent="0">
              <a:buNone/>
              <a:defRPr/>
            </a:pPr>
            <a:r>
              <a:rPr lang="cs-CZ" sz="4100" dirty="0"/>
              <a:t>Čl. 11 odst. 3:</a:t>
            </a:r>
          </a:p>
          <a:p>
            <a:pPr marL="0" indent="0">
              <a:buNone/>
              <a:defRPr/>
            </a:pPr>
            <a:r>
              <a:rPr lang="cs-CZ" sz="4100" dirty="0"/>
              <a:t>vlastnictví nesmí být zneužito v rozporu se zájmem na ochranu ŽP</a:t>
            </a:r>
          </a:p>
          <a:p>
            <a:pPr marL="0" indent="0">
              <a:buNone/>
              <a:defRPr/>
            </a:pPr>
            <a:r>
              <a:rPr lang="cs-CZ" sz="4100" dirty="0"/>
              <a:t>výkon vlastnického práva nesmí poškozovat ŽP nad míru stanovenou zákonem = princip přípustné míry znečištění </a:t>
            </a:r>
            <a:r>
              <a:rPr lang="cs-CZ" sz="4100" dirty="0" smtClean="0"/>
              <a:t>ŽP</a:t>
            </a:r>
          </a:p>
          <a:p>
            <a:pPr marL="0" indent="0">
              <a:buNone/>
              <a:defRPr/>
            </a:pPr>
            <a:endParaRPr lang="cs-CZ" sz="4100" dirty="0"/>
          </a:p>
          <a:p>
            <a:pPr marL="0" indent="0">
              <a:buNone/>
              <a:defRPr/>
            </a:pPr>
            <a:endParaRPr lang="cs-CZ" sz="4100"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Prameny - ústavní základy</a:t>
            </a:r>
            <a:endParaRPr lang="cs-CZ" sz="4000" b="1" dirty="0"/>
          </a:p>
        </p:txBody>
      </p:sp>
    </p:spTree>
    <p:extLst>
      <p:ext uri="{BB962C8B-B14F-4D97-AF65-F5344CB8AC3E}">
        <p14:creationId xmlns:p14="http://schemas.microsoft.com/office/powerpoint/2010/main" val="33168323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defRPr/>
            </a:pPr>
            <a:r>
              <a:rPr lang="cs-CZ" sz="4100" b="1" dirty="0"/>
              <a:t>Politická práva</a:t>
            </a:r>
          </a:p>
          <a:p>
            <a:pPr marL="0" indent="0">
              <a:buNone/>
              <a:defRPr/>
            </a:pPr>
            <a:r>
              <a:rPr lang="cs-CZ" sz="4100" dirty="0"/>
              <a:t>Svoboda projevu a právo na informace</a:t>
            </a:r>
          </a:p>
          <a:p>
            <a:pPr marL="0" indent="0">
              <a:buNone/>
              <a:defRPr/>
            </a:pPr>
            <a:r>
              <a:rPr lang="cs-CZ" sz="4100" dirty="0"/>
              <a:t>Právo shromažďovací a sdružovací</a:t>
            </a:r>
          </a:p>
          <a:p>
            <a:pPr marL="0" indent="0">
              <a:buNone/>
              <a:defRPr/>
            </a:pPr>
            <a:r>
              <a:rPr lang="cs-CZ" sz="4100" dirty="0"/>
              <a:t>Právo petiční</a:t>
            </a:r>
          </a:p>
          <a:p>
            <a:pPr marL="0" indent="0">
              <a:buNone/>
              <a:defRPr/>
            </a:pPr>
            <a:r>
              <a:rPr lang="cs-CZ" sz="4100" dirty="0"/>
              <a:t>Právo podílet se na správě věcí veřejných</a:t>
            </a:r>
          </a:p>
          <a:p>
            <a:pPr marL="0" indent="0">
              <a:buNone/>
              <a:defRPr/>
            </a:pPr>
            <a:endParaRPr lang="cs-CZ" sz="4100" dirty="0"/>
          </a:p>
          <a:p>
            <a:pPr marL="0" indent="0">
              <a:buNone/>
              <a:defRPr/>
            </a:pPr>
            <a:r>
              <a:rPr lang="cs-CZ" sz="4100" dirty="0"/>
              <a:t>ochrana ŽP a veřejného zdraví je častým důvodem pro realizaci těchto práv</a:t>
            </a:r>
          </a:p>
          <a:p>
            <a:pPr marL="0" indent="0">
              <a:buNone/>
              <a:defRPr/>
            </a:pPr>
            <a:r>
              <a:rPr lang="cs-CZ" sz="4100" dirty="0"/>
              <a:t>politický tlak ve spojení s medializací</a:t>
            </a:r>
          </a:p>
          <a:p>
            <a:pPr marL="0" indent="0">
              <a:buNone/>
              <a:defRPr/>
            </a:pPr>
            <a:endParaRPr lang="cs-CZ" sz="4100" dirty="0"/>
          </a:p>
          <a:p>
            <a:pPr marL="0" indent="0">
              <a:buNone/>
              <a:defRPr/>
            </a:pPr>
            <a:endParaRPr lang="cs-CZ" sz="4100"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Prameny - ústavní základy</a:t>
            </a:r>
            <a:endParaRPr lang="cs-CZ" sz="4000" b="1" dirty="0"/>
          </a:p>
        </p:txBody>
      </p:sp>
    </p:spTree>
    <p:extLst>
      <p:ext uri="{BB962C8B-B14F-4D97-AF65-F5344CB8AC3E}">
        <p14:creationId xmlns:p14="http://schemas.microsoft.com/office/powerpoint/2010/main" val="5978327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969140"/>
          </a:xfrm>
        </p:spPr>
        <p:txBody>
          <a:bodyPr>
            <a:normAutofit fontScale="62500" lnSpcReduction="20000"/>
          </a:bodyPr>
          <a:lstStyle/>
          <a:p>
            <a:pPr marL="0" indent="0">
              <a:buNone/>
            </a:pPr>
            <a:r>
              <a:rPr lang="cs-CZ" b="1" dirty="0"/>
              <a:t>Článek 35</a:t>
            </a:r>
          </a:p>
          <a:p>
            <a:r>
              <a:rPr lang="cs-CZ" dirty="0"/>
              <a:t> (1) Každý má </a:t>
            </a:r>
            <a:r>
              <a:rPr lang="cs-CZ" dirty="0">
                <a:solidFill>
                  <a:schemeClr val="accent2"/>
                </a:solidFill>
              </a:rPr>
              <a:t>právo na příznivé životní prostředí</a:t>
            </a:r>
            <a:r>
              <a:rPr lang="cs-CZ" dirty="0"/>
              <a:t>.</a:t>
            </a:r>
          </a:p>
          <a:p>
            <a:r>
              <a:rPr lang="cs-CZ" dirty="0"/>
              <a:t> (2) Každý má právo na včasné a úplné informace o stavu životního prostředí a přírodních zdrojů.</a:t>
            </a:r>
          </a:p>
          <a:p>
            <a:r>
              <a:rPr lang="cs-CZ" dirty="0"/>
              <a:t> (3) Při výkonu svých práv nikdo nesmí ohrožovat ani poškozovat životní prostředí, přírodní zdroje, druhové bohatství přírody a kulturní památky nad míru stanovenou zákonem.</a:t>
            </a:r>
          </a:p>
          <a:p>
            <a:pPr>
              <a:buNone/>
            </a:pPr>
            <a:endParaRPr lang="cs-CZ" dirty="0"/>
          </a:p>
          <a:p>
            <a:r>
              <a:rPr lang="cs-CZ" dirty="0"/>
              <a:t>Článek 41</a:t>
            </a:r>
          </a:p>
          <a:p>
            <a:r>
              <a:rPr lang="cs-CZ" dirty="0"/>
              <a:t> (1) Práv uvedených v čl. 26, čl. 27 odst. 4, čl. 28 až 31, čl. 32 odst. 1 a 3, čl. 33 a 35 Listiny je možno se </a:t>
            </a:r>
            <a:r>
              <a:rPr lang="cs-CZ" b="1" dirty="0">
                <a:solidFill>
                  <a:schemeClr val="accent2"/>
                </a:solidFill>
              </a:rPr>
              <a:t>domáhat pouze v mezích zákonů</a:t>
            </a:r>
            <a:r>
              <a:rPr lang="cs-CZ" dirty="0"/>
              <a:t>, které tato ustanovení </a:t>
            </a:r>
            <a:r>
              <a:rPr lang="cs-CZ" dirty="0" smtClean="0"/>
              <a:t>provádějí.</a:t>
            </a:r>
          </a:p>
          <a:p>
            <a:r>
              <a:rPr lang="cs-CZ" altLang="cs-CZ" i="1" u="sng" dirty="0" smtClean="0"/>
              <a:t>Prostředky</a:t>
            </a:r>
            <a:r>
              <a:rPr lang="cs-CZ" altLang="cs-CZ" i="1" u="sng" dirty="0"/>
              <a:t>:</a:t>
            </a:r>
          </a:p>
          <a:p>
            <a:pPr lvl="3"/>
            <a:endParaRPr lang="cs-CZ" altLang="cs-CZ" i="1" dirty="0"/>
          </a:p>
          <a:p>
            <a:pPr lvl="3"/>
            <a:r>
              <a:rPr lang="cs-CZ" altLang="cs-CZ" i="1" dirty="0" smtClean="0"/>
              <a:t>Veřejnoprávní – různé postupy podle veřejnoprávních předpisů</a:t>
            </a:r>
            <a:endParaRPr lang="cs-CZ" altLang="cs-CZ" i="1" dirty="0"/>
          </a:p>
          <a:p>
            <a:pPr lvl="3"/>
            <a:r>
              <a:rPr lang="cs-CZ" altLang="cs-CZ" i="1" dirty="0"/>
              <a:t>soukromoprávní</a:t>
            </a:r>
          </a:p>
          <a:p>
            <a:pPr lvl="4"/>
            <a:r>
              <a:rPr lang="cs-CZ" altLang="cs-CZ" i="1" dirty="0"/>
              <a:t>Diskuse k domáhání se ochrany práva žít v příznivém životním prostředí jako osobnostního práva (§ 81 odst. 2 OZ ve spoj. s nástroji k ochraně osobnosti) </a:t>
            </a:r>
          </a:p>
          <a:p>
            <a:pPr>
              <a:defRPr/>
            </a:pP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560840" cy="707886"/>
          </a:xfrm>
          <a:prstGeom prst="rect">
            <a:avLst/>
          </a:prstGeom>
          <a:noFill/>
        </p:spPr>
        <p:txBody>
          <a:bodyPr wrap="square" rtlCol="0">
            <a:spAutoFit/>
          </a:bodyPr>
          <a:lstStyle/>
          <a:p>
            <a:r>
              <a:rPr lang="cs-CZ" sz="4000" b="1" dirty="0"/>
              <a:t>Právo na příznivé životní </a:t>
            </a:r>
            <a:r>
              <a:rPr lang="cs-CZ" sz="4000" b="1" dirty="0" smtClean="0"/>
              <a:t>prostředí</a:t>
            </a:r>
            <a:endParaRPr lang="cs-CZ" sz="4000" b="1" dirty="0"/>
          </a:p>
        </p:txBody>
      </p:sp>
    </p:spTree>
    <p:extLst>
      <p:ext uri="{BB962C8B-B14F-4D97-AF65-F5344CB8AC3E}">
        <p14:creationId xmlns:p14="http://schemas.microsoft.com/office/powerpoint/2010/main" val="28538929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nSpc>
                <a:spcPct val="80000"/>
              </a:lnSpc>
              <a:defRPr/>
            </a:pPr>
            <a:r>
              <a:rPr lang="cs-CZ" sz="2800" dirty="0"/>
              <a:t>lidské právo</a:t>
            </a:r>
          </a:p>
          <a:p>
            <a:pPr>
              <a:lnSpc>
                <a:spcPct val="80000"/>
              </a:lnSpc>
              <a:defRPr/>
            </a:pPr>
            <a:r>
              <a:rPr lang="cs-CZ" sz="2800" dirty="0"/>
              <a:t>subjektivní právo </a:t>
            </a:r>
            <a:r>
              <a:rPr lang="cs-CZ" sz="2800" dirty="0">
                <a:cs typeface="Arial" charset="0"/>
              </a:rPr>
              <a:t>→ </a:t>
            </a:r>
            <a:r>
              <a:rPr lang="cs-CZ" sz="2800" dirty="0"/>
              <a:t>kdo je subjektem?</a:t>
            </a:r>
          </a:p>
          <a:p>
            <a:pPr>
              <a:lnSpc>
                <a:spcPct val="80000"/>
              </a:lnSpc>
              <a:defRPr/>
            </a:pPr>
            <a:r>
              <a:rPr lang="cs-CZ" sz="2800" dirty="0"/>
              <a:t>právo + tomu odpovídající povinnost</a:t>
            </a:r>
          </a:p>
          <a:p>
            <a:pPr>
              <a:lnSpc>
                <a:spcPct val="80000"/>
              </a:lnSpc>
              <a:defRPr/>
            </a:pPr>
            <a:r>
              <a:rPr lang="cs-CZ" sz="2800" dirty="0"/>
              <a:t>hmotné právo + související procesní práva </a:t>
            </a:r>
          </a:p>
          <a:p>
            <a:pPr>
              <a:lnSpc>
                <a:spcPct val="80000"/>
              </a:lnSpc>
              <a:buNone/>
              <a:defRPr/>
            </a:pPr>
            <a:r>
              <a:rPr lang="cs-CZ" sz="2800" dirty="0"/>
              <a:t>	(viz </a:t>
            </a:r>
            <a:r>
              <a:rPr lang="cs-CZ" sz="2800" dirty="0" err="1"/>
              <a:t>Aarhuská</a:t>
            </a:r>
            <a:r>
              <a:rPr lang="cs-CZ" sz="2800" dirty="0"/>
              <a:t> úmluva + LZPS):</a:t>
            </a:r>
          </a:p>
          <a:p>
            <a:pPr lvl="1">
              <a:lnSpc>
                <a:spcPct val="80000"/>
              </a:lnSpc>
              <a:defRPr/>
            </a:pPr>
            <a:r>
              <a:rPr lang="cs-CZ" sz="2400" dirty="0"/>
              <a:t>právo na informace o ŽP</a:t>
            </a:r>
          </a:p>
          <a:p>
            <a:pPr lvl="1">
              <a:lnSpc>
                <a:spcPct val="80000"/>
              </a:lnSpc>
              <a:defRPr/>
            </a:pPr>
            <a:r>
              <a:rPr lang="cs-CZ" sz="2400" dirty="0"/>
              <a:t>účast veřejnosti v rozhodovacích procesech</a:t>
            </a:r>
          </a:p>
          <a:p>
            <a:pPr lvl="1">
              <a:lnSpc>
                <a:spcPct val="80000"/>
              </a:lnSpc>
              <a:defRPr/>
            </a:pPr>
            <a:r>
              <a:rPr lang="cs-CZ" sz="2400" dirty="0"/>
              <a:t>přístup k soudní ochraně</a:t>
            </a:r>
          </a:p>
          <a:p>
            <a:pPr>
              <a:lnSpc>
                <a:spcPct val="80000"/>
              </a:lnSpc>
              <a:defRPr/>
            </a:pPr>
            <a:r>
              <a:rPr lang="cs-CZ" sz="2800" dirty="0"/>
              <a:t>související hmotná práva</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560840" cy="707886"/>
          </a:xfrm>
          <a:prstGeom prst="rect">
            <a:avLst/>
          </a:prstGeom>
          <a:noFill/>
        </p:spPr>
        <p:txBody>
          <a:bodyPr wrap="square" rtlCol="0">
            <a:spAutoFit/>
          </a:bodyPr>
          <a:lstStyle/>
          <a:p>
            <a:r>
              <a:rPr lang="cs-CZ" sz="4000" b="1" dirty="0"/>
              <a:t>Právo na příznivé životní </a:t>
            </a:r>
            <a:r>
              <a:rPr lang="cs-CZ" sz="4000" b="1" dirty="0" smtClean="0"/>
              <a:t>prostředí</a:t>
            </a:r>
            <a:endParaRPr lang="cs-CZ" sz="4000" b="1" dirty="0"/>
          </a:p>
        </p:txBody>
      </p:sp>
    </p:spTree>
    <p:extLst>
      <p:ext uri="{BB962C8B-B14F-4D97-AF65-F5344CB8AC3E}">
        <p14:creationId xmlns:p14="http://schemas.microsoft.com/office/powerpoint/2010/main" val="414724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540904" y="166990"/>
            <a:ext cx="7467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Principy práva životního prostředí</a:t>
            </a:r>
            <a:endParaRPr lang="cs-CZ" dirty="0"/>
          </a:p>
        </p:txBody>
      </p:sp>
      <p:sp>
        <p:nvSpPr>
          <p:cNvPr id="8" name="Zástupný symbol pro obsah 2"/>
          <p:cNvSpPr>
            <a:spLocks noGrp="1"/>
          </p:cNvSpPr>
          <p:nvPr>
            <p:ph sz="quarter" idx="1"/>
          </p:nvPr>
        </p:nvSpPr>
        <p:spPr>
          <a:xfrm>
            <a:off x="359024" y="1226561"/>
            <a:ext cx="8784976" cy="5544617"/>
          </a:xfrm>
        </p:spPr>
        <p:txBody>
          <a:bodyPr>
            <a:noAutofit/>
          </a:bodyPr>
          <a:lstStyle/>
          <a:p>
            <a:endParaRPr lang="cs-CZ" sz="1800" dirty="0" smtClean="0"/>
          </a:p>
          <a:p>
            <a:r>
              <a:rPr lang="cs-CZ" sz="1800" dirty="0" smtClean="0"/>
              <a:t>princip nejvyšší hodnoty</a:t>
            </a:r>
          </a:p>
          <a:p>
            <a:r>
              <a:rPr lang="cs-CZ" sz="1800" dirty="0" smtClean="0"/>
              <a:t>princip vysoké úrovně  ochrany</a:t>
            </a:r>
          </a:p>
          <a:p>
            <a:r>
              <a:rPr lang="cs-CZ" sz="1800" dirty="0" smtClean="0"/>
              <a:t>princip trvale udržitelného rozvoje</a:t>
            </a:r>
          </a:p>
          <a:p>
            <a:r>
              <a:rPr lang="cs-CZ" sz="1800" dirty="0" smtClean="0"/>
              <a:t>princip komplexního pojetí životního prostředí a  jeho integrované ochrany životního prostředí</a:t>
            </a:r>
          </a:p>
          <a:p>
            <a:r>
              <a:rPr lang="cs-CZ" sz="1800" dirty="0" smtClean="0"/>
              <a:t>princip prevence </a:t>
            </a:r>
          </a:p>
          <a:p>
            <a:pPr lvl="1"/>
            <a:r>
              <a:rPr lang="cs-CZ" sz="1500" dirty="0" smtClean="0"/>
              <a:t>generální, zvláštní</a:t>
            </a:r>
          </a:p>
          <a:p>
            <a:pPr lvl="1"/>
            <a:r>
              <a:rPr lang="cs-CZ" sz="1500" dirty="0" smtClean="0"/>
              <a:t>jako specifické a svébytné samostatné se z něho vyčlenily např. princip předběžné opatrnosti, princip informovanosti, princip účasti veřejnosti  </a:t>
            </a:r>
          </a:p>
          <a:p>
            <a:r>
              <a:rPr lang="cs-CZ" sz="1800" dirty="0" smtClean="0"/>
              <a:t>princip předběžné opatrnosti </a:t>
            </a:r>
          </a:p>
          <a:p>
            <a:r>
              <a:rPr lang="cs-CZ" sz="1800" dirty="0" smtClean="0"/>
              <a:t>princip </a:t>
            </a:r>
            <a:r>
              <a:rPr lang="cs-CZ" sz="1800" dirty="0"/>
              <a:t>informovanosti</a:t>
            </a:r>
          </a:p>
          <a:p>
            <a:r>
              <a:rPr lang="cs-CZ" sz="1800" dirty="0" smtClean="0"/>
              <a:t>princip </a:t>
            </a:r>
            <a:r>
              <a:rPr lang="cs-CZ" sz="1800" dirty="0"/>
              <a:t>účasti veřejnosti </a:t>
            </a:r>
            <a:r>
              <a:rPr lang="cs-CZ" sz="1800" dirty="0" smtClean="0"/>
              <a:t>při ochraně životního prostředí </a:t>
            </a:r>
            <a:endParaRPr lang="cs-CZ" sz="1800" dirty="0"/>
          </a:p>
          <a:p>
            <a:r>
              <a:rPr lang="cs-CZ" sz="1800" dirty="0" smtClean="0"/>
              <a:t>princip přípustné míry znečišťování životního prostředí a princip  únosného zatížení území </a:t>
            </a:r>
          </a:p>
          <a:p>
            <a:r>
              <a:rPr lang="cs-CZ" sz="1800" dirty="0" smtClean="0"/>
              <a:t>princip odpovědnosti původce (vč. </a:t>
            </a:r>
            <a:r>
              <a:rPr lang="cs-CZ" sz="1800" dirty="0" err="1" smtClean="0"/>
              <a:t>principu“znečisťovatel</a:t>
            </a:r>
            <a:r>
              <a:rPr lang="cs-CZ" sz="1800" dirty="0" smtClean="0"/>
              <a:t> platí“)</a:t>
            </a:r>
            <a:endParaRPr lang="cs-CZ" dirty="0" smtClean="0"/>
          </a:p>
        </p:txBody>
      </p:sp>
    </p:spTree>
    <p:extLst>
      <p:ext uri="{BB962C8B-B14F-4D97-AF65-F5344CB8AC3E}">
        <p14:creationId xmlns:p14="http://schemas.microsoft.com/office/powerpoint/2010/main" val="33241309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nSpc>
                <a:spcPct val="90000"/>
              </a:lnSpc>
              <a:defRPr/>
            </a:pPr>
            <a:endParaRPr lang="cs-CZ" sz="2000" dirty="0"/>
          </a:p>
          <a:p>
            <a:pPr>
              <a:lnSpc>
                <a:spcPct val="90000"/>
              </a:lnSpc>
              <a:defRPr/>
            </a:pPr>
            <a:r>
              <a:rPr lang="cs-CZ" sz="2000" dirty="0"/>
              <a:t>I. ÚS 282/97-Sb.n.u.ÚS, svazek č.10, usnesení č. 2</a:t>
            </a:r>
          </a:p>
          <a:p>
            <a:pPr lvl="1">
              <a:lnSpc>
                <a:spcPct val="90000"/>
              </a:lnSpc>
              <a:defRPr/>
            </a:pPr>
            <a:endParaRPr lang="cs-CZ" sz="2000" i="1" dirty="0"/>
          </a:p>
          <a:p>
            <a:pPr lvl="1">
              <a:lnSpc>
                <a:spcPct val="90000"/>
              </a:lnSpc>
              <a:defRPr/>
            </a:pPr>
            <a:r>
              <a:rPr lang="cs-CZ" sz="2000" i="1" dirty="0"/>
              <a:t>„Článek 35 Listiny základních práv a svobod zakotvující </a:t>
            </a:r>
            <a:r>
              <a:rPr lang="cs-CZ" sz="2000" b="1" i="1" dirty="0">
                <a:solidFill>
                  <a:schemeClr val="accent6"/>
                </a:solidFill>
              </a:rPr>
              <a:t>právo na příznivé životní prostředí</a:t>
            </a:r>
            <a:r>
              <a:rPr lang="cs-CZ" sz="2000" i="1" dirty="0"/>
              <a:t> a včasné a úplné informace o stavu životního prostředí </a:t>
            </a:r>
            <a:r>
              <a:rPr lang="cs-CZ" sz="2000" b="1" i="1" dirty="0"/>
              <a:t>na právnické osoby vztahovat nelze.</a:t>
            </a:r>
            <a:r>
              <a:rPr lang="cs-CZ" sz="2000" i="1" dirty="0"/>
              <a:t> Je zřejmé, že práva vztahující se k životnímu prostředí </a:t>
            </a:r>
            <a:r>
              <a:rPr lang="cs-CZ" sz="2000" b="1" i="1" dirty="0">
                <a:solidFill>
                  <a:schemeClr val="accent6"/>
                </a:solidFill>
              </a:rPr>
              <a:t>přísluší pouze fyzickým osobám,</a:t>
            </a:r>
            <a:r>
              <a:rPr lang="cs-CZ" sz="2000" i="1" dirty="0"/>
              <a:t> jelikož se jedná o biologické organismy, které – na rozdíl od právnických osob –podléhají negativním vlivům životního prostředí.</a:t>
            </a:r>
          </a:p>
          <a:p>
            <a:pPr lvl="2">
              <a:lnSpc>
                <a:spcPct val="90000"/>
              </a:lnSpc>
              <a:defRPr/>
            </a:pPr>
            <a:endParaRPr lang="cs-CZ" sz="1400" i="1" dirty="0"/>
          </a:p>
          <a:p>
            <a:pPr lvl="2">
              <a:lnSpc>
                <a:spcPct val="90000"/>
              </a:lnSpc>
              <a:defRPr/>
            </a:pPr>
            <a:endParaRPr lang="cs-CZ" sz="1400" i="1" dirty="0"/>
          </a:p>
          <a:p>
            <a:pPr lvl="2">
              <a:lnSpc>
                <a:spcPct val="90000"/>
              </a:lnSpc>
              <a:defRPr/>
            </a:pPr>
            <a:r>
              <a:rPr lang="cs-CZ" sz="1400" i="1" dirty="0"/>
              <a:t>pozn.  formulace výše uvedené právní věty je  akceptovatelná ve vztahu k čl. 35 odst. 1 Listiny, ne ve vztahu k čl. 35 odst. 2  – právo na informace o stavu ŽP, které je přičitatelné jak FO, tak i PO</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157536" y="378550"/>
            <a:ext cx="7529264" cy="99412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cs-CZ" dirty="0" smtClean="0">
                <a:solidFill>
                  <a:srgbClr val="93CE47"/>
                </a:solidFill>
              </a:rPr>
              <a:t>Judikatura ÚS k čl. 35  odst. 1 LZPS - vývoj </a:t>
            </a:r>
            <a:endParaRPr lang="cs-CZ" dirty="0"/>
          </a:p>
        </p:txBody>
      </p:sp>
    </p:spTree>
    <p:extLst>
      <p:ext uri="{BB962C8B-B14F-4D97-AF65-F5344CB8AC3E}">
        <p14:creationId xmlns:p14="http://schemas.microsoft.com/office/powerpoint/2010/main" val="2177099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1157536" y="378550"/>
            <a:ext cx="7529264" cy="994122"/>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cs-CZ" dirty="0" smtClean="0">
                <a:solidFill>
                  <a:srgbClr val="93CE47"/>
                </a:solidFill>
              </a:rPr>
              <a:t>Judikatura ÚS k čl. 35  odst. 1 LZPS - vývoj </a:t>
            </a:r>
            <a:endParaRPr lang="cs-CZ" dirty="0"/>
          </a:p>
        </p:txBody>
      </p:sp>
      <p:sp>
        <p:nvSpPr>
          <p:cNvPr id="2" name="Zástupný symbol pro obsah 1"/>
          <p:cNvSpPr>
            <a:spLocks noGrp="1"/>
          </p:cNvSpPr>
          <p:nvPr>
            <p:ph idx="1"/>
          </p:nvPr>
        </p:nvSpPr>
        <p:spPr/>
        <p:txBody>
          <a:bodyPr/>
          <a:lstStyle/>
          <a:p>
            <a:endParaRPr lang="cs-CZ"/>
          </a:p>
        </p:txBody>
      </p:sp>
      <p:sp>
        <p:nvSpPr>
          <p:cNvPr id="8" name="Zástupný symbol pro obsah 2"/>
          <p:cNvSpPr txBox="1">
            <a:spLocks/>
          </p:cNvSpPr>
          <p:nvPr/>
        </p:nvSpPr>
        <p:spPr>
          <a:xfrm>
            <a:off x="457200" y="1600200"/>
            <a:ext cx="7467600" cy="4873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mtClean="0"/>
              <a:t>Nález Ústavního soudu I. ÚS 59/14 ze dne 30.5.2014</a:t>
            </a:r>
          </a:p>
          <a:p>
            <a:pPr lvl="1"/>
            <a:r>
              <a:rPr lang="cs-CZ" altLang="cs-CZ" sz="1800" smtClean="0"/>
              <a:t>ústavní soud přiznal žalobní legitimaci spolku k podání návrhu na zrušení územního plánu, který je vydáván ve formě opatření obecné povahy (za splnění určitých kriterií) </a:t>
            </a:r>
          </a:p>
          <a:p>
            <a:pPr lvl="1"/>
            <a:endParaRPr lang="cs-CZ" altLang="cs-CZ" sz="1800" smtClean="0"/>
          </a:p>
          <a:p>
            <a:pPr lvl="1"/>
            <a:r>
              <a:rPr lang="cs-CZ" altLang="cs-CZ" sz="1800" smtClean="0"/>
              <a:t>závěr  k jeho významu ve vztahu k právu právnických osob na příznivé životní prostředí jako subjektivního hmotného práva:</a:t>
            </a:r>
          </a:p>
          <a:p>
            <a:pPr lvl="2"/>
            <a:endParaRPr lang="cs-CZ" altLang="cs-CZ" sz="1800" smtClean="0"/>
          </a:p>
          <a:p>
            <a:pPr lvl="2"/>
            <a:r>
              <a:rPr lang="cs-CZ" altLang="cs-CZ" sz="1800" smtClean="0"/>
              <a:t>Otázka k diskusi: Lze/nelze   nálezu I. ÚS  59/14  bezprostředně dovodit, že by jím Ústavní soud právnickým osobám přiznal  právo na příznivé životní prostředí  jako subjektivní hmotné právo? </a:t>
            </a:r>
          </a:p>
          <a:p>
            <a:pPr lvl="3"/>
            <a:endParaRPr lang="cs-CZ" altLang="cs-CZ" smtClean="0"/>
          </a:p>
          <a:p>
            <a:pPr lvl="3"/>
            <a:r>
              <a:rPr lang="cs-CZ" altLang="cs-CZ" smtClean="0"/>
              <a:t> </a:t>
            </a:r>
            <a:endParaRPr lang="cs-CZ" altLang="cs-CZ" sz="1800" dirty="0" smtClean="0"/>
          </a:p>
        </p:txBody>
      </p:sp>
    </p:spTree>
    <p:extLst>
      <p:ext uri="{BB962C8B-B14F-4D97-AF65-F5344CB8AC3E}">
        <p14:creationId xmlns:p14="http://schemas.microsoft.com/office/powerpoint/2010/main" val="24207901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484784"/>
            <a:ext cx="8424936" cy="5373216"/>
          </a:xfrm>
        </p:spPr>
        <p:txBody>
          <a:bodyPr>
            <a:normAutofit fontScale="77500" lnSpcReduction="20000"/>
          </a:bodyPr>
          <a:lstStyle/>
          <a:p>
            <a:pPr marL="0" indent="0">
              <a:buNone/>
            </a:pPr>
            <a:r>
              <a:rPr lang="cs-CZ" b="1" u="sng" dirty="0" smtClean="0"/>
              <a:t>Účastníci územního řízení</a:t>
            </a:r>
            <a:r>
              <a:rPr lang="cs-CZ" dirty="0" smtClean="0"/>
              <a:t>: a) žadatel, b) obec, a) vlastník pozemku, d) sousedé, e) osoby, o kterých tak stanoví </a:t>
            </a:r>
            <a:r>
              <a:rPr lang="cs-CZ" u="sng" dirty="0" smtClean="0"/>
              <a:t>zvláštní právní předpis</a:t>
            </a:r>
            <a:r>
              <a:rPr lang="cs-CZ" dirty="0" smtClean="0"/>
              <a:t>.</a:t>
            </a:r>
          </a:p>
          <a:p>
            <a:pPr marL="0" indent="0">
              <a:buNone/>
            </a:pPr>
            <a:endParaRPr lang="cs-CZ" dirty="0" smtClean="0"/>
          </a:p>
          <a:p>
            <a:pPr marL="0" indent="0">
              <a:buNone/>
            </a:pPr>
            <a:r>
              <a:rPr lang="cs-CZ" b="1" u="sng" dirty="0" smtClean="0"/>
              <a:t>Účastníci stavebního řízení</a:t>
            </a:r>
            <a:r>
              <a:rPr lang="cs-CZ" dirty="0" smtClean="0"/>
              <a:t>: a) stavebník, b) vlastník stavby, c) vlastník pozemku, d) vlastník stavby na pozemku, e) soused, f) ten, kdo má k sousednímu pozemku právo odpovídající věcnému břemenu, může-li být toto právo prováděním stavby přímo dotčeno, g) </a:t>
            </a:r>
            <a:r>
              <a:rPr lang="cs-CZ" u="sng" dirty="0" smtClean="0"/>
              <a:t>osoba, o které tak stanoví zvláštní právní předpis, pokud mohou být stavebním povolením dotčeny veřejné zájmy chráněné podle zvláštních právních předpisů a o těchto věcech nebylo rozhodnuto v územním rozhodnutí</a:t>
            </a:r>
            <a:r>
              <a:rPr lang="cs-CZ" dirty="0" smtClean="0"/>
              <a:t>.</a:t>
            </a:r>
          </a:p>
          <a:p>
            <a:pPr marL="0" indent="0">
              <a:buNone/>
            </a:pPr>
            <a:endParaRPr lang="cs-CZ" dirty="0" smtClean="0"/>
          </a:p>
          <a:p>
            <a:pPr marL="0" indent="0">
              <a:buNone/>
            </a:pPr>
            <a:r>
              <a:rPr lang="cs-CZ" b="1" u="sng" dirty="0" smtClean="0"/>
              <a:t>Vodoprávní řízení: </a:t>
            </a:r>
            <a:r>
              <a:rPr lang="cs-CZ" dirty="0" smtClean="0"/>
              <a:t>účastníkem řízení jsou </a:t>
            </a:r>
            <a:r>
              <a:rPr lang="cs-CZ" u="sng" dirty="0" smtClean="0"/>
              <a:t>též</a:t>
            </a:r>
            <a:r>
              <a:rPr lang="cs-CZ" dirty="0" smtClean="0"/>
              <a:t> obce, správce toku, občanská sdružení</a:t>
            </a:r>
            <a:endParaRPr lang="cs-CZ" dirty="0"/>
          </a:p>
        </p:txBody>
      </p:sp>
    </p:spTree>
    <p:extLst>
      <p:ext uri="{BB962C8B-B14F-4D97-AF65-F5344CB8AC3E}">
        <p14:creationId xmlns:p14="http://schemas.microsoft.com/office/powerpoint/2010/main" val="33314244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484784"/>
            <a:ext cx="8424936" cy="5373216"/>
          </a:xfrm>
        </p:spPr>
        <p:txBody>
          <a:bodyPr>
            <a:normAutofit fontScale="55000" lnSpcReduction="20000"/>
          </a:bodyPr>
          <a:lstStyle/>
          <a:p>
            <a:r>
              <a:rPr lang="cs-CZ" dirty="0" smtClean="0"/>
              <a:t>§ 2924</a:t>
            </a:r>
          </a:p>
          <a:p>
            <a:r>
              <a:rPr lang="cs-CZ" b="1" dirty="0" smtClean="0"/>
              <a:t>Škoda z provozní činnosti</a:t>
            </a:r>
          </a:p>
          <a:p>
            <a:r>
              <a:rPr lang="cs-CZ" dirty="0" smtClean="0"/>
              <a:t>Kdo provozuje závod nebo jiné zařízení sloužící k výdělečné činnosti, nahradí škodu vzniklou z provozu, ať již byla způsobena vlastní provozní činností, věcí při ní použitou nebo vlivem činnosti na okolí. Povinnosti se zprostí, prokáže-li, že vynaložil veškerou péči, kterou lze rozumně požadovat, aby ke škodě nedošlo.</a:t>
            </a:r>
          </a:p>
          <a:p>
            <a:r>
              <a:rPr lang="cs-CZ" dirty="0" smtClean="0"/>
              <a:t>§ 2925</a:t>
            </a:r>
          </a:p>
          <a:p>
            <a:r>
              <a:rPr lang="cs-CZ" b="1" dirty="0" smtClean="0"/>
              <a:t>Škoda způsobená provozem zvlášť nebezpečným</a:t>
            </a:r>
          </a:p>
          <a:p>
            <a:r>
              <a:rPr lang="cs-CZ" i="1" dirty="0" smtClean="0"/>
              <a:t>(1)</a:t>
            </a:r>
            <a:r>
              <a:rPr lang="cs-CZ" dirty="0" smtClean="0"/>
              <a:t> Kdo provozuje závod nebo jiné zařízení zvláště nebezpečné, nahradí škodu způsobenou zdrojem zvýšeného nebezpečí; provoz je zvlášť nebezpečný, nelze-li předem rozumně vyloučit možnost vzniku závažné škody ani při vynaložení řádné péče. Jinak se povinnosti zprostí, prokáže-li, že škodu způsobila zvnějšku vyšší moc nebo že ji způsobilo vlastní jednání poškozeného nebo neodvratitelné jednání třetí osoby; ujednají-li se další důvody zproštění, nepřihlíží se k tomu.</a:t>
            </a:r>
          </a:p>
          <a:p>
            <a:r>
              <a:rPr lang="cs-CZ" i="1" dirty="0" smtClean="0"/>
              <a:t>(2)</a:t>
            </a:r>
            <a:r>
              <a:rPr lang="cs-CZ" dirty="0" smtClean="0"/>
              <a:t> Je-li z okolností zřejmé, že provoz významně zvýšil nebezpečí vzniku škody, ačkoli lze důvodně poukázat i na jiné možné příčiny, soud zaváže provozovatele k náhradě škody v rozsahu, který odpovídá pravděpodobnosti způsobení škody provozem.</a:t>
            </a:r>
          </a:p>
          <a:p>
            <a:r>
              <a:rPr lang="cs-CZ" i="1" dirty="0" smtClean="0"/>
              <a:t>(3)</a:t>
            </a:r>
            <a:r>
              <a:rPr lang="cs-CZ" dirty="0" smtClean="0"/>
              <a:t> Má se za to, že provoz je zvláště nebezpečný, pokud se provozuje továrním způsobem nebo pokud se při něm výbušná nebo podobně nebezpečná látka používá nebo se s ní nakládá.</a:t>
            </a:r>
            <a:endParaRPr lang="cs-CZ" dirty="0"/>
          </a:p>
        </p:txBody>
      </p:sp>
      <p:sp>
        <p:nvSpPr>
          <p:cNvPr id="6" name="TextovéPole 5"/>
          <p:cNvSpPr txBox="1"/>
          <p:nvPr/>
        </p:nvSpPr>
        <p:spPr>
          <a:xfrm>
            <a:off x="1835696" y="548680"/>
            <a:ext cx="6120680" cy="369332"/>
          </a:xfrm>
          <a:prstGeom prst="rect">
            <a:avLst/>
          </a:prstGeom>
          <a:noFill/>
        </p:spPr>
        <p:txBody>
          <a:bodyPr wrap="square" rtlCol="0">
            <a:spAutoFit/>
          </a:bodyPr>
          <a:lstStyle/>
          <a:p>
            <a:r>
              <a:rPr lang="cs-CZ" b="1" dirty="0" smtClean="0"/>
              <a:t>Zákon č. 89/2012 Sb., občanský zákoník – náhrada újmy</a:t>
            </a:r>
            <a:endParaRPr lang="cs-CZ" b="1" dirty="0"/>
          </a:p>
        </p:txBody>
      </p:sp>
    </p:spTree>
    <p:extLst>
      <p:ext uri="{BB962C8B-B14F-4D97-AF65-F5344CB8AC3E}">
        <p14:creationId xmlns:p14="http://schemas.microsoft.com/office/powerpoint/2010/main" val="33314244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484784"/>
            <a:ext cx="8424936" cy="5373216"/>
          </a:xfrm>
        </p:spPr>
        <p:txBody>
          <a:bodyPr>
            <a:normAutofit fontScale="77500" lnSpcReduction="20000"/>
          </a:bodyPr>
          <a:lstStyle/>
          <a:p>
            <a:pPr>
              <a:buNone/>
            </a:pPr>
            <a:r>
              <a:rPr lang="cs-CZ" dirty="0" smtClean="0"/>
              <a:t>§ 1013</a:t>
            </a:r>
          </a:p>
          <a:p>
            <a:r>
              <a:rPr lang="cs-CZ" i="1" dirty="0" smtClean="0"/>
              <a:t>(1)</a:t>
            </a:r>
            <a:r>
              <a:rPr lang="cs-CZ" dirty="0" smtClean="0"/>
              <a:t> Vlastník se zdrží všeho, co působí, že odpad, voda, kouř, prach, plyn, pach, světlo, stín, hluk, otřesy a jiné podobné účinky (imise) vnikají na pozemek jiného vlastníka (souseda) v míře nepřiměřené místním poměrům a podstatně omezují obvyklé užívání pozemku; to platí i o vnikání zvířat. Zakazuje se přímo přivádět imise na pozemek jiného vlastníka bez ohledu na míru takových vlivů a na stupeň obtěžování souseda, ledaže se to opírá o zvláštní právní důvod.</a:t>
            </a:r>
          </a:p>
          <a:p>
            <a:r>
              <a:rPr lang="cs-CZ" i="1" dirty="0" smtClean="0"/>
              <a:t>(2)</a:t>
            </a:r>
            <a:r>
              <a:rPr lang="cs-CZ" dirty="0" smtClean="0"/>
              <a:t> Jsou-li imise důsledkem provozu závodu nebo podobného zařízení, který byl úředně schválen, má soused právo jen na náhradu újmy v penězích, i když byla újma způsobena okolnostmi, k nimž se při úředním projednávání nepřihlédlo. To neplatí, pokud se při provádění provozu překračuje rozsah, v jakém byl úředně schválen.</a:t>
            </a:r>
            <a:endParaRPr lang="cs-CZ" dirty="0"/>
          </a:p>
        </p:txBody>
      </p:sp>
      <p:sp>
        <p:nvSpPr>
          <p:cNvPr id="6" name="TextovéPole 5"/>
          <p:cNvSpPr txBox="1"/>
          <p:nvPr/>
        </p:nvSpPr>
        <p:spPr>
          <a:xfrm>
            <a:off x="1835696" y="548680"/>
            <a:ext cx="6120680" cy="369332"/>
          </a:xfrm>
          <a:prstGeom prst="rect">
            <a:avLst/>
          </a:prstGeom>
          <a:noFill/>
        </p:spPr>
        <p:txBody>
          <a:bodyPr wrap="square" rtlCol="0">
            <a:spAutoFit/>
          </a:bodyPr>
          <a:lstStyle/>
          <a:p>
            <a:r>
              <a:rPr lang="cs-CZ" b="1" dirty="0" smtClean="0"/>
              <a:t>Zákon č. 89/2012 Sb., občanský zákoník – sousedská žaloba</a:t>
            </a:r>
            <a:endParaRPr lang="cs-CZ" b="1" dirty="0"/>
          </a:p>
        </p:txBody>
      </p:sp>
    </p:spTree>
    <p:extLst>
      <p:ext uri="{BB962C8B-B14F-4D97-AF65-F5344CB8AC3E}">
        <p14:creationId xmlns:p14="http://schemas.microsoft.com/office/powerpoint/2010/main" val="33314244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484784"/>
            <a:ext cx="8424936" cy="5373216"/>
          </a:xfrm>
        </p:spPr>
        <p:txBody>
          <a:bodyPr>
            <a:normAutofit/>
          </a:bodyPr>
          <a:lstStyle/>
          <a:p>
            <a:pPr>
              <a:buNone/>
            </a:pPr>
            <a:r>
              <a:rPr lang="cs-CZ" dirty="0" smtClean="0"/>
              <a:t>§ 81</a:t>
            </a:r>
          </a:p>
          <a:p>
            <a:r>
              <a:rPr lang="cs-CZ" i="1" dirty="0" smtClean="0"/>
              <a:t>(1)</a:t>
            </a:r>
            <a:r>
              <a:rPr lang="cs-CZ" dirty="0" smtClean="0"/>
              <a:t> Chráněna je osobnost člověka včetně všech jeho přirozených práv. Každý je povinen ctít svobodné rozhodnutí člověka žít podle svého.</a:t>
            </a:r>
          </a:p>
          <a:p>
            <a:r>
              <a:rPr lang="cs-CZ" i="1" dirty="0" smtClean="0"/>
              <a:t>(2)</a:t>
            </a:r>
            <a:r>
              <a:rPr lang="cs-CZ" dirty="0" smtClean="0"/>
              <a:t> Ochrany požívají zejména život a důstojnost člověka, jeho zdraví a právo žít v příznivém životním prostředí, jeho vážnost, čest, soukromí a jeho projevy osobní povahy.</a:t>
            </a:r>
            <a:endParaRPr lang="cs-CZ" dirty="0"/>
          </a:p>
        </p:txBody>
      </p:sp>
      <p:sp>
        <p:nvSpPr>
          <p:cNvPr id="6" name="TextovéPole 5"/>
          <p:cNvSpPr txBox="1"/>
          <p:nvPr/>
        </p:nvSpPr>
        <p:spPr>
          <a:xfrm>
            <a:off x="1835696" y="548680"/>
            <a:ext cx="6120680" cy="369332"/>
          </a:xfrm>
          <a:prstGeom prst="rect">
            <a:avLst/>
          </a:prstGeom>
          <a:noFill/>
        </p:spPr>
        <p:txBody>
          <a:bodyPr wrap="square" rtlCol="0">
            <a:spAutoFit/>
          </a:bodyPr>
          <a:lstStyle/>
          <a:p>
            <a:r>
              <a:rPr lang="cs-CZ" b="1" dirty="0" smtClean="0"/>
              <a:t>Zákon č. 89/2012 Sb., občanský zákoník – ochrana osobnosti</a:t>
            </a:r>
            <a:endParaRPr lang="cs-CZ" b="1" dirty="0"/>
          </a:p>
        </p:txBody>
      </p:sp>
    </p:spTree>
    <p:extLst>
      <p:ext uri="{BB962C8B-B14F-4D97-AF65-F5344CB8AC3E}">
        <p14:creationId xmlns:p14="http://schemas.microsoft.com/office/powerpoint/2010/main" val="33314244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endParaRPr lang="cs-CZ" b="1" dirty="0">
              <a:solidFill>
                <a:srgbClr val="FF0000"/>
              </a:solidFill>
            </a:endParaRPr>
          </a:p>
          <a:p>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3192675"/>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22319038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a:t>Účast veřejnosti na rozhodování, na tvorbě plánů, programů, politik a na přípravě právních </a:t>
            </a:r>
            <a:r>
              <a:rPr lang="cs-CZ" dirty="0" smtClean="0"/>
              <a:t>předpisů</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11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62500" lnSpcReduction="20000"/>
          </a:bodyPr>
          <a:lstStyle/>
          <a:p>
            <a:pPr marL="0" indent="0">
              <a:buNone/>
            </a:pPr>
            <a:r>
              <a:rPr lang="cs-CZ" sz="2800" b="1" dirty="0" smtClean="0"/>
              <a:t>Český základ: </a:t>
            </a:r>
          </a:p>
          <a:p>
            <a:r>
              <a:rPr lang="cs-CZ" sz="2800" dirty="0"/>
              <a:t>č</a:t>
            </a:r>
            <a:r>
              <a:rPr lang="cs-CZ" sz="2800" dirty="0" smtClean="0"/>
              <a:t>l</a:t>
            </a:r>
            <a:r>
              <a:rPr lang="cs-CZ" sz="2800" dirty="0"/>
              <a:t>. 17 </a:t>
            </a:r>
            <a:r>
              <a:rPr lang="cs-CZ" sz="2800" dirty="0" smtClean="0"/>
              <a:t>LZPS</a:t>
            </a:r>
          </a:p>
          <a:p>
            <a:r>
              <a:rPr lang="cs-CZ" sz="2800" dirty="0" smtClean="0"/>
              <a:t>čl</a:t>
            </a:r>
            <a:r>
              <a:rPr lang="cs-CZ" sz="2800" dirty="0"/>
              <a:t>. 35 odst. 2 </a:t>
            </a:r>
            <a:r>
              <a:rPr lang="cs-CZ" sz="2800" dirty="0" smtClean="0"/>
              <a:t>LZPS</a:t>
            </a:r>
          </a:p>
          <a:p>
            <a:r>
              <a:rPr lang="cs-CZ" sz="2800" dirty="0" smtClean="0"/>
              <a:t>123/1998 Sb., 106/1999 Sb. (</a:t>
            </a:r>
            <a:r>
              <a:rPr lang="cs-CZ" sz="2800" i="1" dirty="0" smtClean="0"/>
              <a:t>lex </a:t>
            </a:r>
            <a:r>
              <a:rPr lang="cs-CZ" sz="2800" i="1" dirty="0" err="1" smtClean="0"/>
              <a:t>specialis</a:t>
            </a:r>
            <a:r>
              <a:rPr lang="cs-CZ" sz="2800" i="1" dirty="0" smtClean="0"/>
              <a:t> x lex </a:t>
            </a:r>
            <a:r>
              <a:rPr lang="cs-CZ" sz="2800" i="1" dirty="0" err="1" smtClean="0"/>
              <a:t>generalis</a:t>
            </a:r>
            <a:r>
              <a:rPr lang="cs-CZ" sz="2800" i="1" dirty="0" smtClean="0"/>
              <a:t>)</a:t>
            </a:r>
          </a:p>
          <a:p>
            <a:endParaRPr lang="cs-CZ" sz="2800" i="1" dirty="0" smtClean="0"/>
          </a:p>
          <a:p>
            <a:pPr marL="0" indent="0">
              <a:buNone/>
            </a:pPr>
            <a:r>
              <a:rPr lang="cs-CZ" b="1" dirty="0" smtClean="0"/>
              <a:t>Mezinárodní a  unijní právo:</a:t>
            </a:r>
          </a:p>
          <a:p>
            <a:pPr indent="-274320">
              <a:lnSpc>
                <a:spcPct val="90000"/>
              </a:lnSpc>
              <a:defRPr/>
            </a:pPr>
            <a:r>
              <a:rPr lang="cs-CZ" altLang="cs-CZ" dirty="0" err="1"/>
              <a:t>Aarhuská</a:t>
            </a:r>
            <a:r>
              <a:rPr lang="cs-CZ" altLang="cs-CZ" dirty="0"/>
              <a:t> úmluva o přístupu k informacím, účasti veřejnosti na rozhodování a přístupu k právní ochraně v záležitostech životního prostředí (Sdělení č. 124/2004 </a:t>
            </a:r>
            <a:r>
              <a:rPr lang="cs-CZ" altLang="cs-CZ" dirty="0" err="1"/>
              <a:t>Sb.m.s</a:t>
            </a:r>
            <a:r>
              <a:rPr lang="cs-CZ" altLang="cs-CZ" dirty="0"/>
              <a:t>.)</a:t>
            </a:r>
          </a:p>
          <a:p>
            <a:pPr indent="-274320">
              <a:lnSpc>
                <a:spcPct val="90000"/>
              </a:lnSpc>
              <a:defRPr/>
            </a:pPr>
            <a:endParaRPr lang="cs-CZ" altLang="cs-CZ" dirty="0"/>
          </a:p>
          <a:p>
            <a:pPr indent="-274320">
              <a:lnSpc>
                <a:spcPct val="90000"/>
              </a:lnSpc>
              <a:defRPr/>
            </a:pPr>
            <a:r>
              <a:rPr lang="cs-CZ" altLang="cs-CZ" dirty="0"/>
              <a:t>Směrnice Evropského parlamentu a Rady č. 2003/4/ES o veřejném přístupu k informacím o životním prostředí a zrušení Směrnice Rady 90/313/EHS</a:t>
            </a:r>
          </a:p>
          <a:p>
            <a:pPr indent="-274320">
              <a:lnSpc>
                <a:spcPct val="90000"/>
              </a:lnSpc>
              <a:defRPr/>
            </a:pPr>
            <a:endParaRPr lang="cs-CZ" altLang="cs-CZ" dirty="0"/>
          </a:p>
          <a:p>
            <a:pPr indent="-274320">
              <a:lnSpc>
                <a:spcPct val="90000"/>
              </a:lnSpc>
              <a:defRPr/>
            </a:pPr>
            <a:r>
              <a:rPr lang="cs-CZ" altLang="cs-CZ" dirty="0"/>
              <a:t>Směrnice Evropského parlamentu a Rady 2007/2/ES ze dne 14. března 2007 o zřízení Infrastruktury pro prostorové informace v Evropském společenství (INSPIRE)</a:t>
            </a:r>
          </a:p>
          <a:p>
            <a:pPr marL="0" indent="0">
              <a:buNone/>
            </a:pP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21583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55000" lnSpcReduction="20000"/>
          </a:bodyPr>
          <a:lstStyle/>
          <a:p>
            <a:pPr marL="0" indent="0">
              <a:buNone/>
            </a:pPr>
            <a:r>
              <a:rPr lang="cs-CZ" dirty="0"/>
              <a:t>Kromě </a:t>
            </a:r>
            <a:r>
              <a:rPr lang="cs-CZ" dirty="0" err="1"/>
              <a:t>ŽPInf</a:t>
            </a:r>
            <a:r>
              <a:rPr lang="cs-CZ" dirty="0"/>
              <a:t> upravuje přístup k informacím o životním prostředí celá řada zvláštních složkových a jiných právních </a:t>
            </a:r>
            <a:r>
              <a:rPr lang="cs-CZ" dirty="0" smtClean="0"/>
              <a:t>předpisů: </a:t>
            </a:r>
          </a:p>
          <a:p>
            <a:pPr marL="0" indent="0">
              <a:buNone/>
            </a:pPr>
            <a:r>
              <a:rPr lang="cs-CZ" dirty="0" smtClean="0"/>
              <a:t>• </a:t>
            </a:r>
            <a:r>
              <a:rPr lang="cs-CZ" dirty="0"/>
              <a:t>z. č. 224/2015 Sb., o prevenci závažných havárií, upravuje aktivní i pasivní poskytování informací o objektech, ve kterých jsou umístěny nebezpečné látky, a také informování veřejnosti informací o vzniku a dopadech závažných havárií, </a:t>
            </a:r>
            <a:endParaRPr lang="cs-CZ" dirty="0" smtClean="0"/>
          </a:p>
          <a:p>
            <a:pPr marL="0" indent="0">
              <a:buNone/>
            </a:pPr>
            <a:r>
              <a:rPr lang="cs-CZ" dirty="0" smtClean="0"/>
              <a:t>• </a:t>
            </a:r>
            <a:r>
              <a:rPr lang="cs-CZ" dirty="0"/>
              <a:t>z. č. 239/2000 Sb., o integrovaném záchranném systému, a z. č. 240/2000 Sb., o krizovém řízení (krizový zákon), upravují informování veřejnosti pro případ mimořádných situací, </a:t>
            </a:r>
            <a:endParaRPr lang="cs-CZ" dirty="0" smtClean="0"/>
          </a:p>
          <a:p>
            <a:pPr marL="0" indent="0">
              <a:buNone/>
            </a:pPr>
            <a:r>
              <a:rPr lang="cs-CZ" dirty="0" smtClean="0"/>
              <a:t>• </a:t>
            </a:r>
            <a:r>
              <a:rPr lang="cs-CZ" dirty="0"/>
              <a:t>z. č. 89/1995 Sb., o státní statistické službě, upravuje zpřístupňování údajů získaných pro statistické účely a zpřístupňování statistických informací, </a:t>
            </a:r>
            <a:endParaRPr lang="cs-CZ" dirty="0" smtClean="0"/>
          </a:p>
          <a:p>
            <a:pPr marL="0" indent="0">
              <a:buNone/>
            </a:pPr>
            <a:r>
              <a:rPr lang="cs-CZ" dirty="0" smtClean="0"/>
              <a:t>• </a:t>
            </a:r>
            <a:r>
              <a:rPr lang="cs-CZ" dirty="0"/>
              <a:t>z. č. 183/2006 Sb., o územním plánování a stavebním řádu (stavební zákon), </a:t>
            </a:r>
            <a:endParaRPr lang="cs-CZ" dirty="0" smtClean="0"/>
          </a:p>
          <a:p>
            <a:pPr marL="0" indent="0">
              <a:buNone/>
            </a:pPr>
            <a:r>
              <a:rPr lang="cs-CZ" dirty="0" smtClean="0"/>
              <a:t>• </a:t>
            </a:r>
            <a:r>
              <a:rPr lang="cs-CZ" dirty="0"/>
              <a:t>z. č. 100/2001 Sb., o posuzování vlivů na životní prostředí, </a:t>
            </a:r>
            <a:endParaRPr lang="cs-CZ" dirty="0" smtClean="0"/>
          </a:p>
          <a:p>
            <a:pPr marL="0" indent="0">
              <a:buNone/>
            </a:pPr>
            <a:r>
              <a:rPr lang="cs-CZ" dirty="0" smtClean="0"/>
              <a:t>• </a:t>
            </a:r>
            <a:r>
              <a:rPr lang="cs-CZ" dirty="0"/>
              <a:t>z. č. 76/2002 Sb., o integrované prevenci, </a:t>
            </a:r>
            <a:endParaRPr lang="cs-CZ" dirty="0" smtClean="0"/>
          </a:p>
          <a:p>
            <a:pPr marL="0" indent="0">
              <a:buNone/>
            </a:pPr>
            <a:r>
              <a:rPr lang="cs-CZ" dirty="0" smtClean="0"/>
              <a:t>• </a:t>
            </a:r>
            <a:r>
              <a:rPr lang="cs-CZ" dirty="0"/>
              <a:t>z. č. 18/1997 Sb., o mírovém využívání jaderné energie a ionizujícího záření (atomový zákon), upravuje speciálně informování obyvatelstva pro případ vzniku radiační nehody, </a:t>
            </a:r>
            <a:endParaRPr lang="cs-CZ" dirty="0" smtClean="0"/>
          </a:p>
          <a:p>
            <a:pPr marL="0" indent="0">
              <a:buNone/>
            </a:pPr>
            <a:r>
              <a:rPr lang="cs-CZ" dirty="0" smtClean="0"/>
              <a:t>• </a:t>
            </a:r>
            <a:r>
              <a:rPr lang="cs-CZ" dirty="0"/>
              <a:t>z. č. 201/2012 Sb., o ochraně ovzduší.</a:t>
            </a: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2741257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9"/>
          <p:cNvSpPr txBox="1"/>
          <p:nvPr/>
        </p:nvSpPr>
        <p:spPr>
          <a:xfrm>
            <a:off x="539552" y="404664"/>
            <a:ext cx="8185668" cy="3000284"/>
          </a:xfrm>
          <a:prstGeom prst="rect">
            <a:avLst/>
          </a:prstGeom>
          <a:noFill/>
          <a:ln>
            <a:noFill/>
          </a:ln>
        </p:spPr>
        <p:txBody>
          <a:bodyPr lIns="91425" tIns="91425" rIns="91425" bIns="91425" anchor="t" anchorCtr="0">
            <a:noAutofit/>
          </a:bodyPr>
          <a:lstStyle/>
          <a:p>
            <a:pPr algn="just">
              <a:spcBef>
                <a:spcPts val="600"/>
              </a:spcBef>
            </a:pPr>
            <a:r>
              <a:rPr lang="cs-CZ" b="1" i="1" dirty="0" smtClean="0">
                <a:solidFill>
                  <a:schemeClr val="accent6"/>
                </a:solidFill>
                <a:latin typeface="Cambria" pitchFamily="18" charset="0"/>
                <a:ea typeface="Roboto Slab" panose="020B0604020202020204" charset="0"/>
              </a:rPr>
              <a:t>PRINCIPY V PRÁVU EU</a:t>
            </a:r>
          </a:p>
          <a:p>
            <a:pPr algn="just">
              <a:spcBef>
                <a:spcPts val="600"/>
              </a:spcBef>
            </a:pPr>
            <a:endParaRPr lang="cs-CZ" sz="1400" b="1" i="1" dirty="0">
              <a:solidFill>
                <a:schemeClr val="accent6"/>
              </a:solidFill>
              <a:latin typeface="Cambria" pitchFamily="18" charset="0"/>
              <a:ea typeface="Roboto Slab" panose="020B0604020202020204" charset="0"/>
            </a:endParaRPr>
          </a:p>
          <a:p>
            <a:pPr algn="just">
              <a:spcBef>
                <a:spcPts val="600"/>
              </a:spcBef>
            </a:pPr>
            <a:r>
              <a:rPr lang="cs-CZ" b="1" i="1" dirty="0" smtClean="0">
                <a:solidFill>
                  <a:schemeClr val="accent2"/>
                </a:solidFill>
                <a:latin typeface="Cambria" pitchFamily="18" charset="0"/>
                <a:ea typeface="Roboto Slab" panose="020B0604020202020204" charset="0"/>
              </a:rPr>
              <a:t>Článek </a:t>
            </a:r>
            <a:r>
              <a:rPr lang="cs-CZ" b="1" i="1" dirty="0">
                <a:solidFill>
                  <a:schemeClr val="accent2"/>
                </a:solidFill>
                <a:latin typeface="Cambria" pitchFamily="18" charset="0"/>
                <a:ea typeface="Roboto Slab" panose="020B0604020202020204" charset="0"/>
              </a:rPr>
              <a:t>191 SFEU</a:t>
            </a:r>
          </a:p>
          <a:p>
            <a:pPr algn="just">
              <a:spcBef>
                <a:spcPts val="600"/>
              </a:spcBef>
            </a:pPr>
            <a:r>
              <a:rPr lang="cs-CZ" b="1" i="1" dirty="0">
                <a:latin typeface="Cambria" pitchFamily="18" charset="0"/>
                <a:ea typeface="Roboto Slab" panose="020B0604020202020204" charset="0"/>
              </a:rPr>
              <a:t>Politika Unie v oblasti životního prostředí je zaměřena na </a:t>
            </a:r>
            <a:r>
              <a:rPr lang="cs-CZ" b="1" i="1" dirty="0">
                <a:solidFill>
                  <a:schemeClr val="accent3"/>
                </a:solidFill>
                <a:latin typeface="Cambria" pitchFamily="18" charset="0"/>
                <a:ea typeface="Roboto Slab" panose="020B0604020202020204" charset="0"/>
              </a:rPr>
              <a:t>vysokou úroveň ochrany</a:t>
            </a:r>
            <a:r>
              <a:rPr lang="cs-CZ" b="1" i="1" dirty="0">
                <a:latin typeface="Cambria" pitchFamily="18" charset="0"/>
                <a:ea typeface="Roboto Slab" panose="020B0604020202020204" charset="0"/>
              </a:rPr>
              <a:t>, přičemž přihlíží k rozdílné situaci v jednotlivých regionech Unie. Je </a:t>
            </a:r>
            <a:r>
              <a:rPr lang="cs-CZ" b="1" i="1" dirty="0">
                <a:solidFill>
                  <a:schemeClr val="accent6"/>
                </a:solidFill>
                <a:latin typeface="Cambria" pitchFamily="18" charset="0"/>
                <a:ea typeface="Roboto Slab" panose="020B0604020202020204" charset="0"/>
              </a:rPr>
              <a:t>založena na zásadách </a:t>
            </a:r>
            <a:r>
              <a:rPr lang="cs-CZ" b="1" i="1" dirty="0">
                <a:solidFill>
                  <a:schemeClr val="accent2"/>
                </a:solidFill>
                <a:latin typeface="Cambria" pitchFamily="18" charset="0"/>
                <a:ea typeface="Roboto Slab" panose="020B0604020202020204" charset="0"/>
              </a:rPr>
              <a:t>obezřetnosti a prevence</a:t>
            </a:r>
            <a:r>
              <a:rPr lang="cs-CZ" b="1" i="1" dirty="0">
                <a:latin typeface="Cambria" pitchFamily="18" charset="0"/>
                <a:ea typeface="Roboto Slab" panose="020B0604020202020204" charset="0"/>
              </a:rPr>
              <a:t>, </a:t>
            </a:r>
            <a:r>
              <a:rPr lang="cs-CZ" b="1" i="1" dirty="0">
                <a:solidFill>
                  <a:schemeClr val="accent4"/>
                </a:solidFill>
                <a:latin typeface="Cambria" pitchFamily="18" charset="0"/>
                <a:ea typeface="Roboto Slab" panose="020B0604020202020204" charset="0"/>
              </a:rPr>
              <a:t>odvracení ohrožení životního prostředí především u zdroje </a:t>
            </a:r>
            <a:r>
              <a:rPr lang="cs-CZ" b="1" i="1" dirty="0">
                <a:latin typeface="Cambria" pitchFamily="18" charset="0"/>
                <a:ea typeface="Roboto Slab" panose="020B0604020202020204" charset="0"/>
              </a:rPr>
              <a:t>a na zásadě </a:t>
            </a:r>
            <a:r>
              <a:rPr lang="cs-CZ" b="1" i="1" dirty="0">
                <a:solidFill>
                  <a:schemeClr val="accent3"/>
                </a:solidFill>
                <a:latin typeface="Cambria" pitchFamily="18" charset="0"/>
                <a:ea typeface="Roboto Slab" panose="020B0604020202020204" charset="0"/>
              </a:rPr>
              <a:t>"znečišťovatel platí".</a:t>
            </a:r>
          </a:p>
          <a:p>
            <a:pPr algn="just">
              <a:spcBef>
                <a:spcPts val="600"/>
              </a:spcBef>
            </a:pPr>
            <a:r>
              <a:rPr lang="cs-CZ" b="1" i="1" dirty="0">
                <a:latin typeface="Cambria" pitchFamily="18" charset="0"/>
                <a:ea typeface="Roboto Slab" panose="020B0604020202020204" charset="0"/>
              </a:rPr>
              <a:t>(…)</a:t>
            </a:r>
          </a:p>
          <a:p>
            <a:pPr algn="just">
              <a:spcBef>
                <a:spcPts val="600"/>
              </a:spcBef>
            </a:pPr>
            <a:r>
              <a:rPr lang="cs-CZ" b="1" i="1" dirty="0">
                <a:latin typeface="Cambria" pitchFamily="18" charset="0"/>
                <a:ea typeface="Roboto Slab" panose="020B0604020202020204" charset="0"/>
              </a:rPr>
              <a:t>Při přípravě politiky v oblasti životního prostředí </a:t>
            </a:r>
            <a:r>
              <a:rPr lang="cs-CZ" b="1" i="1" dirty="0">
                <a:solidFill>
                  <a:schemeClr val="accent3"/>
                </a:solidFill>
                <a:latin typeface="Cambria" pitchFamily="18" charset="0"/>
                <a:ea typeface="Roboto Slab" panose="020B0604020202020204" charset="0"/>
              </a:rPr>
              <a:t>přihlédne Unie k dostupným vědeckým a technickým údajům</a:t>
            </a:r>
          </a:p>
          <a:p>
            <a:pPr marL="285750" indent="-285750" algn="just">
              <a:spcBef>
                <a:spcPts val="600"/>
              </a:spcBef>
              <a:buFont typeface="Arial" panose="020B0604020202020204" pitchFamily="34" charset="0"/>
              <a:buChar char="•"/>
            </a:pPr>
            <a:r>
              <a:rPr lang="cs-CZ" sz="1600" b="1" i="1" dirty="0">
                <a:solidFill>
                  <a:schemeClr val="accent2"/>
                </a:solidFill>
                <a:latin typeface="Cambria" pitchFamily="18" charset="0"/>
                <a:ea typeface="Roboto Slab" panose="020B0604020202020204" charset="0"/>
              </a:rPr>
              <a:t>Článek 37 Listiny základních práv EU (Ochrana životního prostředí)</a:t>
            </a:r>
          </a:p>
          <a:p>
            <a:pPr algn="just">
              <a:spcBef>
                <a:spcPts val="600"/>
              </a:spcBef>
            </a:pPr>
            <a:r>
              <a:rPr lang="cs-CZ" sz="1600" b="1" i="1" dirty="0">
                <a:latin typeface="Cambria" pitchFamily="18" charset="0"/>
                <a:ea typeface="Roboto Slab" panose="020B0604020202020204" charset="0"/>
              </a:rPr>
              <a:t>Vysoká úroveň ochrany životního prostředí a zvyšování jeho kvality musí být </a:t>
            </a:r>
            <a:r>
              <a:rPr lang="cs-CZ" sz="1600" b="1" i="1" dirty="0">
                <a:solidFill>
                  <a:schemeClr val="accent3"/>
                </a:solidFill>
                <a:latin typeface="Cambria" pitchFamily="18" charset="0"/>
                <a:ea typeface="Roboto Slab" panose="020B0604020202020204" charset="0"/>
              </a:rPr>
              <a:t>začleněny do politik Unie </a:t>
            </a:r>
            <a:r>
              <a:rPr lang="cs-CZ" sz="1600" b="1" i="1" dirty="0">
                <a:latin typeface="Cambria" pitchFamily="18" charset="0"/>
                <a:ea typeface="Roboto Slab" panose="020B0604020202020204" charset="0"/>
              </a:rPr>
              <a:t>a zajištěny v souladu se zásadou udržitelného rozvoje.</a:t>
            </a:r>
          </a:p>
          <a:p>
            <a:pPr algn="just">
              <a:spcBef>
                <a:spcPts val="600"/>
              </a:spcBef>
            </a:pPr>
            <a:endParaRPr lang="cs-CZ" sz="1600" b="1" i="1" dirty="0">
              <a:latin typeface="Cambria" pitchFamily="18" charset="0"/>
              <a:ea typeface="Roboto Slab" panose="020B0604020202020204" charset="0"/>
            </a:endParaRPr>
          </a:p>
          <a:p>
            <a:pPr algn="just">
              <a:spcBef>
                <a:spcPts val="600"/>
              </a:spcBef>
            </a:pPr>
            <a:r>
              <a:rPr lang="cs-CZ" sz="1600" b="1" i="1" dirty="0">
                <a:solidFill>
                  <a:schemeClr val="accent6"/>
                </a:solidFill>
                <a:latin typeface="Cambria" pitchFamily="18" charset="0"/>
                <a:ea typeface="Roboto Slab" panose="020B0604020202020204" charset="0"/>
              </a:rPr>
              <a:t>Princip prevence ≠ princip předběžné opatrnosti (obezřetnosti)</a:t>
            </a:r>
          </a:p>
          <a:p>
            <a:pPr algn="just">
              <a:spcBef>
                <a:spcPts val="600"/>
              </a:spcBef>
            </a:pPr>
            <a:r>
              <a:rPr lang="cs-CZ" sz="1600" b="1" i="1" dirty="0">
                <a:latin typeface="Cambria" pitchFamily="18" charset="0"/>
                <a:ea typeface="Roboto Slab" panose="020B0604020202020204" charset="0"/>
              </a:rPr>
              <a:t>Viz § 13 zákona o životním prostředí:</a:t>
            </a:r>
          </a:p>
          <a:p>
            <a:pPr algn="just">
              <a:spcBef>
                <a:spcPts val="600"/>
              </a:spcBef>
            </a:pPr>
            <a:r>
              <a:rPr lang="cs-CZ" i="1" dirty="0">
                <a:latin typeface="Cambria" pitchFamily="18" charset="0"/>
                <a:ea typeface="Roboto Slab" panose="020B0604020202020204" charset="0"/>
              </a:rPr>
              <a:t>Lze-li se zřetelem ke všem okolnostem předpokládat, že hrozí nebezpečí nevratného nebo závažného poškození životního prostředí, nesmí být </a:t>
            </a:r>
            <a:r>
              <a:rPr lang="cs-CZ" b="1" i="1" dirty="0">
                <a:solidFill>
                  <a:schemeClr val="accent3"/>
                </a:solidFill>
                <a:latin typeface="Cambria" pitchFamily="18" charset="0"/>
                <a:ea typeface="Roboto Slab" panose="020B0604020202020204" charset="0"/>
              </a:rPr>
              <a:t>pochybnost</a:t>
            </a:r>
            <a:r>
              <a:rPr lang="cs-CZ" i="1" dirty="0">
                <a:latin typeface="Cambria" pitchFamily="18" charset="0"/>
                <a:ea typeface="Roboto Slab" panose="020B0604020202020204" charset="0"/>
              </a:rPr>
              <a:t> o tom, že k takovému poškození skutečně dojde, důvodem pro odklad opatření, jež mají poškození zabránit. </a:t>
            </a:r>
          </a:p>
          <a:p>
            <a:pPr algn="just">
              <a:spcBef>
                <a:spcPts val="600"/>
              </a:spcBef>
            </a:pPr>
            <a:r>
              <a:rPr lang="cs-CZ" sz="1600" b="1" i="1" dirty="0">
                <a:latin typeface="Cambria" pitchFamily="18" charset="0"/>
                <a:ea typeface="Roboto Slab" panose="020B0604020202020204" charset="0"/>
              </a:rPr>
              <a:t> </a:t>
            </a:r>
          </a:p>
        </p:txBody>
      </p:sp>
    </p:spTree>
    <p:extLst>
      <p:ext uri="{BB962C8B-B14F-4D97-AF65-F5344CB8AC3E}">
        <p14:creationId xmlns:p14="http://schemas.microsoft.com/office/powerpoint/2010/main" val="19974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r>
              <a:rPr lang="cs-CZ" b="1" dirty="0">
                <a:solidFill>
                  <a:srgbClr val="FF0000"/>
                </a:solidFill>
              </a:rPr>
              <a:t>aktivní způsob zpřístupňování </a:t>
            </a:r>
            <a:r>
              <a:rPr lang="cs-CZ" b="1" dirty="0" smtClean="0">
                <a:solidFill>
                  <a:srgbClr val="FF0000"/>
                </a:solidFill>
              </a:rPr>
              <a:t>informací (automatické zveřejňování)</a:t>
            </a:r>
          </a:p>
          <a:p>
            <a:pPr marL="0" indent="0">
              <a:buNone/>
            </a:pPr>
            <a:r>
              <a:rPr lang="cs-CZ" dirty="0" smtClean="0"/>
              <a:t>	• </a:t>
            </a:r>
            <a:r>
              <a:rPr lang="cs-CZ" dirty="0"/>
              <a:t>informováním veřejnosti v případě bezprostředního </a:t>
            </a:r>
            <a:r>
              <a:rPr lang="cs-CZ" dirty="0" smtClean="0"/>
              <a:t>	ohrožení zdraví anebo </a:t>
            </a:r>
            <a:r>
              <a:rPr lang="cs-CZ" dirty="0"/>
              <a:t>životního prostředí,</a:t>
            </a:r>
          </a:p>
          <a:p>
            <a:pPr marL="0" indent="0">
              <a:buNone/>
            </a:pPr>
            <a:r>
              <a:rPr lang="cs-CZ" dirty="0" smtClean="0"/>
              <a:t>	• </a:t>
            </a:r>
            <a:r>
              <a:rPr lang="cs-CZ" dirty="0"/>
              <a:t>informováním veřejnosti o typu a rozsahu informací o </a:t>
            </a:r>
            <a:r>
              <a:rPr lang="cs-CZ" dirty="0" smtClean="0"/>
              <a:t>	životním prostředí, které </a:t>
            </a:r>
            <a:r>
              <a:rPr lang="cs-CZ" dirty="0"/>
              <a:t>mají povinné subjekty k </a:t>
            </a:r>
            <a:r>
              <a:rPr lang="cs-CZ" dirty="0" smtClean="0"/>
              <a:t>	dispozici</a:t>
            </a:r>
            <a:r>
              <a:rPr lang="cs-CZ" dirty="0"/>
              <a:t>, a o vlastním </a:t>
            </a:r>
            <a:r>
              <a:rPr lang="cs-CZ" dirty="0" smtClean="0"/>
              <a:t>procesu zpřístupňování 	informací</a:t>
            </a:r>
            <a:r>
              <a:rPr lang="cs-CZ" dirty="0"/>
              <a:t>,</a:t>
            </a:r>
          </a:p>
          <a:p>
            <a:pPr marL="0" indent="0">
              <a:buNone/>
            </a:pPr>
            <a:r>
              <a:rPr lang="cs-CZ" dirty="0" smtClean="0"/>
              <a:t>	• </a:t>
            </a:r>
            <a:r>
              <a:rPr lang="cs-CZ" dirty="0"/>
              <a:t>vytvářením veřejně přístupných registrů a souborů </a:t>
            </a:r>
            <a:r>
              <a:rPr lang="cs-CZ" dirty="0" smtClean="0"/>
              <a:t>	dat</a:t>
            </a:r>
            <a:r>
              <a:rPr lang="cs-CZ" dirty="0"/>
              <a:t>.</a:t>
            </a:r>
            <a:endParaRPr lang="cs-CZ" dirty="0" smtClean="0"/>
          </a:p>
          <a:p>
            <a:r>
              <a:rPr lang="cs-CZ" b="1" dirty="0" smtClean="0">
                <a:solidFill>
                  <a:srgbClr val="FF0000"/>
                </a:solidFill>
              </a:rPr>
              <a:t>pasivní </a:t>
            </a:r>
            <a:r>
              <a:rPr lang="cs-CZ" b="1" dirty="0">
                <a:solidFill>
                  <a:srgbClr val="FF0000"/>
                </a:solidFill>
              </a:rPr>
              <a:t>způsob zpřístupňování </a:t>
            </a:r>
            <a:r>
              <a:rPr lang="cs-CZ" b="1" dirty="0" smtClean="0">
                <a:solidFill>
                  <a:srgbClr val="FF0000"/>
                </a:solidFill>
              </a:rPr>
              <a:t>informací (na základě žádosti)</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8702277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3519" y="1571884"/>
            <a:ext cx="8229600" cy="4525963"/>
          </a:xfrm>
        </p:spPr>
        <p:txBody>
          <a:bodyPr>
            <a:normAutofit fontScale="92500" lnSpcReduction="20000"/>
          </a:bodyPr>
          <a:lstStyle/>
          <a:p>
            <a:r>
              <a:rPr lang="cs-CZ" sz="2400" b="1" dirty="0">
                <a:solidFill>
                  <a:srgbClr val="FF0000"/>
                </a:solidFill>
              </a:rPr>
              <a:t>aktivní způsob zpřístupňování </a:t>
            </a:r>
            <a:r>
              <a:rPr lang="cs-CZ" sz="2400" b="1" dirty="0" smtClean="0">
                <a:solidFill>
                  <a:srgbClr val="FF0000"/>
                </a:solidFill>
              </a:rPr>
              <a:t>informací (automatické zveřejňování)</a:t>
            </a:r>
          </a:p>
          <a:p>
            <a:pPr marL="68580" indent="0">
              <a:buNone/>
              <a:defRPr/>
            </a:pPr>
            <a:r>
              <a:rPr lang="cs-CZ" altLang="cs-CZ" sz="1800" dirty="0" smtClean="0"/>
              <a:t>Mimořádné </a:t>
            </a:r>
            <a:r>
              <a:rPr lang="cs-CZ" altLang="cs-CZ" sz="1800" dirty="0"/>
              <a:t>situace:</a:t>
            </a:r>
          </a:p>
          <a:p>
            <a:pPr indent="-274320">
              <a:defRPr/>
            </a:pPr>
            <a:r>
              <a:rPr lang="cs-CZ" altLang="cs-CZ" sz="1800" dirty="0" err="1"/>
              <a:t>Zák.č</a:t>
            </a:r>
            <a:r>
              <a:rPr lang="cs-CZ" altLang="cs-CZ" sz="1800" dirty="0"/>
              <a:t>. 123/1998 Sb. - § 10b</a:t>
            </a:r>
          </a:p>
          <a:p>
            <a:pPr marL="640080" lvl="1" indent="-274320">
              <a:defRPr/>
            </a:pPr>
            <a:r>
              <a:rPr lang="cs-CZ" altLang="ko-KR" sz="1800" b="1" i="1" dirty="0"/>
              <a:t>V případě mimořádné události je veřejnost, které hrozí nebezpečí, varována podle zvláštních právních předpisů</a:t>
            </a:r>
            <a:r>
              <a:rPr lang="cs-CZ" altLang="ko-KR" sz="1800" b="1" dirty="0"/>
              <a:t> </a:t>
            </a:r>
          </a:p>
          <a:p>
            <a:pPr marL="640080" lvl="1" indent="-274320">
              <a:defRPr/>
            </a:pPr>
            <a:r>
              <a:rPr lang="cs-CZ" altLang="ko-KR" sz="1800" i="1" dirty="0"/>
              <a:t>např.</a:t>
            </a:r>
            <a:endParaRPr lang="cs-CZ" altLang="cs-CZ" sz="1800" i="1" dirty="0"/>
          </a:p>
          <a:p>
            <a:pPr lvl="2">
              <a:defRPr/>
            </a:pPr>
            <a:r>
              <a:rPr lang="cs-CZ" altLang="cs-CZ" sz="1900" dirty="0" err="1"/>
              <a:t>Zák.č</a:t>
            </a:r>
            <a:r>
              <a:rPr lang="cs-CZ" altLang="cs-CZ" sz="1900" dirty="0"/>
              <a:t>. 239/2000 Sb., o integrovaném záchranném systému</a:t>
            </a:r>
          </a:p>
          <a:p>
            <a:pPr lvl="2">
              <a:defRPr/>
            </a:pPr>
            <a:r>
              <a:rPr lang="cs-CZ" altLang="cs-CZ" sz="1900" dirty="0" err="1"/>
              <a:t>Zák.č</a:t>
            </a:r>
            <a:r>
              <a:rPr lang="cs-CZ" altLang="cs-CZ" sz="1900" dirty="0"/>
              <a:t>. 249/2000 Sb., o krizovém řízení (krizový zákon)</a:t>
            </a:r>
          </a:p>
          <a:p>
            <a:pPr lvl="2">
              <a:defRPr/>
            </a:pPr>
            <a:r>
              <a:rPr lang="cs-CZ" altLang="cs-CZ" sz="1900" dirty="0" err="1"/>
              <a:t>Zák.č</a:t>
            </a:r>
            <a:r>
              <a:rPr lang="cs-CZ" altLang="cs-CZ" sz="1900" dirty="0"/>
              <a:t>. 201/2012 Sb., o ochraně ovzduší</a:t>
            </a:r>
          </a:p>
          <a:p>
            <a:pPr lvl="2">
              <a:defRPr/>
            </a:pPr>
            <a:r>
              <a:rPr lang="cs-CZ" altLang="cs-CZ" sz="1900" dirty="0" err="1"/>
              <a:t>Zák.č</a:t>
            </a:r>
            <a:r>
              <a:rPr lang="cs-CZ" altLang="cs-CZ" sz="1900" dirty="0"/>
              <a:t>. 18/1997 Sb., „atomový zákon“, s účinností od 1.1.2017 zákon č. 263/2016 Sb., atomový zákon </a:t>
            </a:r>
          </a:p>
          <a:p>
            <a:pPr lvl="2">
              <a:defRPr/>
            </a:pPr>
            <a:r>
              <a:rPr lang="cs-CZ" altLang="cs-CZ" sz="1900" dirty="0" err="1"/>
              <a:t>Zák.č</a:t>
            </a:r>
            <a:r>
              <a:rPr lang="cs-CZ" altLang="cs-CZ" sz="1900" dirty="0"/>
              <a:t>. 224/2015 Sb., o prevenci závažných </a:t>
            </a:r>
            <a:r>
              <a:rPr lang="cs-CZ" altLang="cs-CZ" sz="1900" dirty="0" smtClean="0"/>
              <a:t>havárií</a:t>
            </a:r>
          </a:p>
          <a:p>
            <a:pPr lvl="2">
              <a:defRPr/>
            </a:pPr>
            <a:endParaRPr lang="cs-CZ" altLang="cs-CZ" sz="1900" dirty="0"/>
          </a:p>
          <a:p>
            <a:pPr marL="914400" lvl="2" indent="0">
              <a:buNone/>
              <a:defRPr/>
            </a:pPr>
            <a:r>
              <a:rPr lang="cs-CZ" altLang="cs-CZ" dirty="0"/>
              <a:t>Portál informací o ŽP (</a:t>
            </a:r>
            <a:r>
              <a:rPr lang="cs-CZ" altLang="cs-CZ" dirty="0">
                <a:hlinkClick r:id="rId2"/>
              </a:rPr>
              <a:t>http://infozp.env.cz</a:t>
            </a:r>
            <a:r>
              <a:rPr lang="cs-CZ" altLang="cs-CZ" dirty="0"/>
              <a:t>)</a:t>
            </a:r>
          </a:p>
          <a:p>
            <a:pPr marL="457200" lvl="1" indent="0">
              <a:buNone/>
            </a:pPr>
            <a:r>
              <a:rPr lang="cs-CZ" altLang="cs-CZ" dirty="0" err="1"/>
              <a:t>Meziinformační</a:t>
            </a:r>
            <a:r>
              <a:rPr lang="cs-CZ" altLang="cs-CZ" dirty="0"/>
              <a:t> sytém MŽ (</a:t>
            </a:r>
            <a:r>
              <a:rPr lang="cs-CZ" altLang="cs-CZ" dirty="0">
                <a:hlinkClick r:id="rId3"/>
              </a:rPr>
              <a:t>http://mis.cenia.cz</a:t>
            </a:r>
            <a:r>
              <a:rPr lang="cs-CZ" altLang="cs-CZ" dirty="0"/>
              <a:t>)</a:t>
            </a:r>
          </a:p>
          <a:p>
            <a:pPr marL="914400" lvl="2" indent="0">
              <a:buNone/>
              <a:defRPr/>
            </a:pPr>
            <a:endParaRPr lang="cs-CZ" altLang="cs-CZ" dirty="0"/>
          </a:p>
          <a:p>
            <a:pPr marL="0" indent="0">
              <a:buNone/>
            </a:pPr>
            <a:endParaRPr lang="cs-CZ" b="1" dirty="0">
              <a:solidFill>
                <a:srgbClr val="FF0000"/>
              </a:solidFill>
            </a:endParaRPr>
          </a:p>
        </p:txBody>
      </p:sp>
      <p:pic>
        <p:nvPicPr>
          <p:cNvPr id="2050"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2421211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3519" y="1571884"/>
            <a:ext cx="8229600" cy="4525963"/>
          </a:xfrm>
        </p:spPr>
        <p:txBody>
          <a:bodyPr>
            <a:normAutofit lnSpcReduction="10000"/>
          </a:bodyPr>
          <a:lstStyle/>
          <a:p>
            <a:r>
              <a:rPr lang="cs-CZ" sz="2400" b="1" dirty="0">
                <a:solidFill>
                  <a:srgbClr val="FF0000"/>
                </a:solidFill>
              </a:rPr>
              <a:t>aktivní způsob zpřístupňování </a:t>
            </a:r>
            <a:r>
              <a:rPr lang="cs-CZ" sz="2400" b="1" dirty="0" smtClean="0">
                <a:solidFill>
                  <a:srgbClr val="FF0000"/>
                </a:solidFill>
              </a:rPr>
              <a:t>informací (automatické zveřejňování)</a:t>
            </a:r>
          </a:p>
          <a:p>
            <a:pPr indent="-274320">
              <a:lnSpc>
                <a:spcPct val="80000"/>
              </a:lnSpc>
              <a:defRPr/>
            </a:pPr>
            <a:r>
              <a:rPr lang="cs-CZ" altLang="cs-CZ" sz="2000" b="1" dirty="0"/>
              <a:t>Registry:</a:t>
            </a:r>
          </a:p>
          <a:p>
            <a:pPr marL="640080" lvl="1" indent="-274320">
              <a:lnSpc>
                <a:spcPct val="80000"/>
              </a:lnSpc>
              <a:defRPr/>
            </a:pPr>
            <a:r>
              <a:rPr lang="cs-CZ" altLang="cs-CZ" sz="2000" b="1" dirty="0"/>
              <a:t>Zejména:</a:t>
            </a:r>
          </a:p>
          <a:p>
            <a:pPr lvl="2">
              <a:lnSpc>
                <a:spcPct val="80000"/>
              </a:lnSpc>
              <a:defRPr/>
            </a:pPr>
            <a:r>
              <a:rPr lang="cs-CZ" altLang="cs-CZ" b="1" dirty="0"/>
              <a:t>Integrovaný registr znečišťování životního prostředí a integrovaný systém plnění ohlašovacích povinností v oblasti ŽP</a:t>
            </a:r>
          </a:p>
          <a:p>
            <a:pPr marL="1124712" lvl="3">
              <a:lnSpc>
                <a:spcPct val="80000"/>
              </a:lnSpc>
              <a:defRPr/>
            </a:pPr>
            <a:r>
              <a:rPr lang="cs-CZ" altLang="cs-CZ" sz="1600" dirty="0" err="1"/>
              <a:t>Zák.č</a:t>
            </a:r>
            <a:r>
              <a:rPr lang="cs-CZ" altLang="cs-CZ" sz="1600" dirty="0"/>
              <a:t>. 25/2008 Sb.</a:t>
            </a:r>
          </a:p>
          <a:p>
            <a:pPr indent="-274320">
              <a:lnSpc>
                <a:spcPct val="80000"/>
              </a:lnSpc>
              <a:defRPr/>
            </a:pPr>
            <a:r>
              <a:rPr lang="cs-CZ" altLang="cs-CZ" sz="1600" b="1" dirty="0"/>
              <a:t> </a:t>
            </a:r>
          </a:p>
          <a:p>
            <a:pPr indent="-274320">
              <a:lnSpc>
                <a:spcPct val="80000"/>
              </a:lnSpc>
              <a:defRPr/>
            </a:pPr>
            <a:r>
              <a:rPr lang="cs-CZ" altLang="cs-CZ" sz="1600" b="1" dirty="0"/>
              <a:t>další dokumenty a informace dle § 10a odst.5</a:t>
            </a:r>
          </a:p>
          <a:p>
            <a:pPr marL="640080" lvl="1" indent="-274320">
              <a:lnSpc>
                <a:spcPct val="80000"/>
              </a:lnSpc>
              <a:defRPr/>
            </a:pPr>
            <a:r>
              <a:rPr lang="cs-CZ" altLang="cs-CZ" sz="1400" b="1" dirty="0"/>
              <a:t>koncepce, politiky, strategie, plány a programy týkající se životního prostředí a zprávy o jejich provádění, pokud jsou zpracovávány,</a:t>
            </a:r>
          </a:p>
          <a:p>
            <a:pPr marL="640080" lvl="1" indent="-274320">
              <a:lnSpc>
                <a:spcPct val="80000"/>
              </a:lnSpc>
              <a:defRPr/>
            </a:pPr>
            <a:r>
              <a:rPr lang="cs-CZ" altLang="cs-CZ" sz="1400" b="1" dirty="0"/>
              <a:t>zprávy o stavu životního prostředí, pokud jsou zpracovávány, souhrny údajů o sledování činností, které mají nebo by mohly mít vliv na stav životního prostředí a jeho složek,</a:t>
            </a:r>
          </a:p>
          <a:p>
            <a:pPr marL="640080" lvl="1" indent="-274320">
              <a:lnSpc>
                <a:spcPct val="80000"/>
              </a:lnSpc>
              <a:defRPr/>
            </a:pPr>
            <a:r>
              <a:rPr lang="cs-CZ" altLang="cs-CZ" sz="1400" b="1" dirty="0"/>
              <a:t>správní rozhodnutí v případě, že je jeho vydání podmíněno vydáním stanoviska k posouzení vlivů provedení záměru na životní prostředí </a:t>
            </a:r>
          </a:p>
          <a:p>
            <a:pPr marL="640080" lvl="1" indent="-274320">
              <a:lnSpc>
                <a:spcPct val="80000"/>
              </a:lnSpc>
              <a:defRPr/>
            </a:pPr>
            <a:r>
              <a:rPr lang="cs-CZ" altLang="cs-CZ" sz="1400" b="1" dirty="0"/>
              <a:t> dokumenty pořizované v průběhu posuzování vlivů na životní </a:t>
            </a:r>
            <a:r>
              <a:rPr lang="cs-CZ" altLang="cs-CZ" sz="1400" b="1" dirty="0" err="1"/>
              <a:t>prostředi</a:t>
            </a:r>
            <a:endParaRPr lang="cs-CZ" altLang="cs-CZ" sz="1400" b="1" dirty="0"/>
          </a:p>
          <a:p>
            <a:pPr marL="640080" lvl="1" indent="-274320">
              <a:lnSpc>
                <a:spcPct val="80000"/>
              </a:lnSpc>
              <a:defRPr/>
            </a:pPr>
            <a:r>
              <a:rPr lang="cs-CZ" altLang="cs-CZ" sz="1400" b="1" dirty="0"/>
              <a:t>hodnocení rizik týkající se životního prostředí, pokud jsou zpracovávány,</a:t>
            </a:r>
          </a:p>
          <a:p>
            <a:pPr marL="914400" lvl="2" indent="0">
              <a:buNone/>
              <a:defRPr/>
            </a:pPr>
            <a:endParaRPr lang="cs-CZ" altLang="cs-CZ" dirty="0"/>
          </a:p>
          <a:p>
            <a:pPr marL="0" indent="0">
              <a:buNone/>
            </a:pP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7248770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3519" y="1571884"/>
            <a:ext cx="8229600" cy="4525963"/>
          </a:xfrm>
        </p:spPr>
        <p:txBody>
          <a:bodyPr>
            <a:normAutofit lnSpcReduction="10000"/>
          </a:bodyPr>
          <a:lstStyle/>
          <a:p>
            <a:r>
              <a:rPr lang="cs-CZ" sz="2400" b="1" dirty="0">
                <a:solidFill>
                  <a:srgbClr val="FF0000"/>
                </a:solidFill>
              </a:rPr>
              <a:t>aktivní způsob zpřístupňování </a:t>
            </a:r>
            <a:r>
              <a:rPr lang="cs-CZ" sz="2400" b="1" dirty="0" smtClean="0">
                <a:solidFill>
                  <a:srgbClr val="FF0000"/>
                </a:solidFill>
              </a:rPr>
              <a:t>informací (automatické zveřejňování)</a:t>
            </a:r>
          </a:p>
          <a:p>
            <a:pPr>
              <a:lnSpc>
                <a:spcPct val="80000"/>
              </a:lnSpc>
              <a:defRPr/>
            </a:pPr>
            <a:r>
              <a:rPr lang="cs-CZ" altLang="ko-KR" sz="2400" dirty="0"/>
              <a:t>§ 11a zákona č. 123/1998 Sb.</a:t>
            </a:r>
            <a:r>
              <a:rPr lang="cs-CZ" altLang="ko-KR" sz="2400" b="1" dirty="0"/>
              <a:t> </a:t>
            </a:r>
          </a:p>
          <a:p>
            <a:pPr lvl="2">
              <a:lnSpc>
                <a:spcPct val="80000"/>
              </a:lnSpc>
              <a:defRPr/>
            </a:pPr>
            <a:r>
              <a:rPr lang="cs-CZ" altLang="ko-KR" sz="1800" b="1" dirty="0"/>
              <a:t>Cíl:</a:t>
            </a:r>
          </a:p>
          <a:p>
            <a:pPr marL="1124712" lvl="3">
              <a:lnSpc>
                <a:spcPct val="80000"/>
              </a:lnSpc>
              <a:defRPr/>
            </a:pPr>
            <a:r>
              <a:rPr lang="cs-CZ" altLang="ko-KR" b="1" dirty="0">
                <a:solidFill>
                  <a:srgbClr val="C00000"/>
                </a:solidFill>
              </a:rPr>
              <a:t>provedení implementace směrnice Evropského parlamentu a Rady 2007/2/ES ze dne 14. března 2007 o zřízení Infrastruktury pro prostorové informace v Evropském společenství (INSPIRE)</a:t>
            </a:r>
          </a:p>
          <a:p>
            <a:pPr marL="1399032" lvl="4">
              <a:lnSpc>
                <a:spcPct val="80000"/>
              </a:lnSpc>
              <a:defRPr/>
            </a:pPr>
            <a:endParaRPr lang="cs-CZ" altLang="ko-KR" sz="1400" b="1" dirty="0"/>
          </a:p>
          <a:p>
            <a:pPr marL="1399032" lvl="4">
              <a:lnSpc>
                <a:spcPct val="80000"/>
              </a:lnSpc>
              <a:defRPr/>
            </a:pPr>
            <a:r>
              <a:rPr lang="cs-CZ" altLang="ko-KR" sz="1400" b="1" dirty="0"/>
              <a:t>Směrnice vytváří právní základ pro vybudování Evropské infrastruktury prostorových dat pro tvorbu, provádění a kontrolu politik životního prostředí. </a:t>
            </a:r>
          </a:p>
          <a:p>
            <a:pPr marL="1399032" lvl="4">
              <a:lnSpc>
                <a:spcPct val="80000"/>
              </a:lnSpc>
              <a:defRPr/>
            </a:pPr>
            <a:endParaRPr lang="cs-CZ" altLang="ko-KR" sz="1400" b="1" dirty="0"/>
          </a:p>
          <a:p>
            <a:pPr marL="1399032" lvl="4">
              <a:lnSpc>
                <a:spcPct val="80000"/>
              </a:lnSpc>
              <a:defRPr/>
            </a:pPr>
            <a:r>
              <a:rPr lang="cs-CZ" altLang="ko-KR" sz="1400" b="1" dirty="0"/>
              <a:t>Evropská infrastruktura bude vybudována na základě infrastruktur členských zemí, kde pak budou prostorová data s výhodou využita pro podporu politik životního prostředí na regionální i lokální úrovni.</a:t>
            </a:r>
          </a:p>
          <a:p>
            <a:pPr marL="640080" lvl="1" indent="-274320">
              <a:lnSpc>
                <a:spcPct val="80000"/>
              </a:lnSpc>
              <a:defRPr/>
            </a:pPr>
            <a:endParaRPr lang="cs-CZ" altLang="ko-KR" sz="2000" dirty="0"/>
          </a:p>
          <a:p>
            <a:pPr marL="640080" lvl="1" indent="-274320">
              <a:lnSpc>
                <a:spcPct val="80000"/>
              </a:lnSpc>
              <a:defRPr/>
            </a:pPr>
            <a:r>
              <a:rPr lang="cs-CZ" altLang="ko-KR" sz="2000" dirty="0"/>
              <a:t>Národní </a:t>
            </a:r>
            <a:r>
              <a:rPr lang="cs-CZ" altLang="ko-KR" sz="2000" dirty="0" err="1"/>
              <a:t>geoportál</a:t>
            </a:r>
            <a:r>
              <a:rPr lang="cs-CZ" altLang="ko-KR" sz="2000" dirty="0"/>
              <a:t> INSPIRE</a:t>
            </a:r>
          </a:p>
          <a:p>
            <a:pPr lvl="2">
              <a:lnSpc>
                <a:spcPct val="80000"/>
              </a:lnSpc>
              <a:defRPr/>
            </a:pPr>
            <a:r>
              <a:rPr lang="cs-CZ" altLang="ko-KR" sz="1600" b="1" dirty="0"/>
              <a:t>informační systémem veřejné správy</a:t>
            </a:r>
          </a:p>
          <a:p>
            <a:pPr lvl="2">
              <a:lnSpc>
                <a:spcPct val="80000"/>
              </a:lnSpc>
              <a:defRPr/>
            </a:pPr>
            <a:r>
              <a:rPr lang="cs-CZ" altLang="ko-KR" sz="1600" b="1" dirty="0"/>
              <a:t>spravuje jej Ministerstvo životního prostředí přístupný prostřednictvím portálu veřejné správy. </a:t>
            </a:r>
          </a:p>
          <a:p>
            <a:pPr marL="914400" lvl="2" indent="0">
              <a:buNone/>
              <a:defRPr/>
            </a:pPr>
            <a:endParaRPr lang="cs-CZ" altLang="cs-CZ" dirty="0"/>
          </a:p>
          <a:p>
            <a:pPr marL="0" indent="0">
              <a:buNone/>
            </a:pP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19610523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0000" lnSpcReduction="20000"/>
          </a:bodyPr>
          <a:lstStyle/>
          <a:p>
            <a:pPr marL="0" indent="0">
              <a:buNone/>
            </a:pPr>
            <a:r>
              <a:rPr lang="cs-CZ" dirty="0" smtClean="0"/>
              <a:t>123/1998 Sb., 106/1999 Sb.</a:t>
            </a:r>
          </a:p>
          <a:p>
            <a:pPr marL="0" indent="0">
              <a:buNone/>
            </a:pPr>
            <a:r>
              <a:rPr lang="cs-CZ" i="1" dirty="0"/>
              <a:t>l</a:t>
            </a:r>
            <a:r>
              <a:rPr lang="cs-CZ" i="1" dirty="0" smtClean="0"/>
              <a:t>ex </a:t>
            </a:r>
            <a:r>
              <a:rPr lang="cs-CZ" i="1" dirty="0" err="1" smtClean="0"/>
              <a:t>specialis</a:t>
            </a:r>
            <a:r>
              <a:rPr lang="cs-CZ" i="1" dirty="0" smtClean="0"/>
              <a:t> x lex </a:t>
            </a:r>
            <a:r>
              <a:rPr lang="cs-CZ" i="1" dirty="0" err="1" smtClean="0"/>
              <a:t>generalis</a:t>
            </a:r>
            <a:endParaRPr lang="cs-CZ" i="1" dirty="0" smtClean="0"/>
          </a:p>
          <a:p>
            <a:pPr marL="0" indent="0">
              <a:buNone/>
            </a:pPr>
            <a:endParaRPr lang="cs-CZ" i="1" dirty="0" smtClean="0"/>
          </a:p>
          <a:p>
            <a:r>
              <a:rPr lang="cs-CZ" dirty="0"/>
              <a:t>Podle kterého zákona budou informace poskytnuty, musí posoudit sám povinný subjekt bez ohledu na formální označení žádosti. Jestliže shledá, že danou informaci nelze považovat za informaci o životním prostředí, musí ještě posoudit svou případnou povinnost ji poskytnout podle </a:t>
            </a:r>
            <a:r>
              <a:rPr lang="cs-CZ" dirty="0" err="1"/>
              <a:t>InfZ</a:t>
            </a:r>
            <a:r>
              <a:rPr lang="cs-CZ" dirty="0"/>
              <a:t>. Není tak možné, aby byla žádost bez dalšího zamítnuta s tím, že se vyžadovaná informace netýká životního prostředí.</a:t>
            </a:r>
          </a:p>
          <a:p>
            <a:r>
              <a:rPr lang="cs-CZ" dirty="0"/>
              <a:t>Určující pro postup při vyřizování konkrétní žádosti je povaha požadované informace, konkrétně zda je možné ji podřadit pod definici informace o životním prostředí podle </a:t>
            </a:r>
            <a:r>
              <a:rPr lang="cs-CZ" dirty="0" err="1"/>
              <a:t>ŽPInf</a:t>
            </a:r>
            <a:r>
              <a:rPr lang="cs-CZ" dirty="0"/>
              <a:t>.</a:t>
            </a:r>
            <a:endParaRPr lang="cs-CZ"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34493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0000" lnSpcReduction="20000"/>
          </a:bodyPr>
          <a:lstStyle/>
          <a:p>
            <a:pPr marL="0" indent="0">
              <a:buNone/>
            </a:pPr>
            <a:r>
              <a:rPr lang="cs-CZ" b="1" dirty="0" smtClean="0">
                <a:solidFill>
                  <a:srgbClr val="FF0000"/>
                </a:solidFill>
              </a:rPr>
              <a:t>pasivní </a:t>
            </a:r>
            <a:r>
              <a:rPr lang="cs-CZ" b="1" dirty="0">
                <a:solidFill>
                  <a:srgbClr val="FF0000"/>
                </a:solidFill>
              </a:rPr>
              <a:t>způsob zpřístupňování informací </a:t>
            </a:r>
            <a:r>
              <a:rPr lang="cs-CZ" b="1" dirty="0" smtClean="0">
                <a:solidFill>
                  <a:srgbClr val="FF0000"/>
                </a:solidFill>
              </a:rPr>
              <a:t>(na žádost)</a:t>
            </a:r>
            <a:endParaRPr lang="cs-CZ" b="1" dirty="0">
              <a:solidFill>
                <a:srgbClr val="FF0000"/>
              </a:solidFill>
            </a:endParaRPr>
          </a:p>
          <a:p>
            <a:pPr marL="0" indent="0">
              <a:buNone/>
            </a:pPr>
            <a:endParaRPr lang="cs-CZ" dirty="0" smtClean="0"/>
          </a:p>
          <a:p>
            <a:pPr marL="0" indent="0">
              <a:buNone/>
            </a:pPr>
            <a:r>
              <a:rPr lang="cs-CZ" dirty="0" smtClean="0"/>
              <a:t>123/1998 Sb., 106/1999 Sb.</a:t>
            </a:r>
          </a:p>
          <a:p>
            <a:pPr marL="0" indent="0">
              <a:buNone/>
            </a:pPr>
            <a:r>
              <a:rPr lang="cs-CZ" i="1" dirty="0"/>
              <a:t>l</a:t>
            </a:r>
            <a:r>
              <a:rPr lang="cs-CZ" i="1" dirty="0" smtClean="0"/>
              <a:t>ex </a:t>
            </a:r>
            <a:r>
              <a:rPr lang="cs-CZ" i="1" dirty="0" err="1" smtClean="0"/>
              <a:t>specialis</a:t>
            </a:r>
            <a:r>
              <a:rPr lang="cs-CZ" i="1" dirty="0" smtClean="0"/>
              <a:t> x lex </a:t>
            </a:r>
            <a:r>
              <a:rPr lang="cs-CZ" i="1" dirty="0" err="1" smtClean="0"/>
              <a:t>generalis</a:t>
            </a:r>
            <a:endParaRPr lang="cs-CZ" i="1" dirty="0" smtClean="0"/>
          </a:p>
          <a:p>
            <a:pPr marL="0" indent="0">
              <a:buNone/>
            </a:pPr>
            <a:endParaRPr lang="cs-CZ" i="1" dirty="0" smtClean="0"/>
          </a:p>
          <a:p>
            <a:pPr marL="0" indent="0">
              <a:buNone/>
            </a:pPr>
            <a:r>
              <a:rPr lang="cs-CZ" dirty="0" smtClean="0"/>
              <a:t>Drobné odlišnosti, stejné zásady:</a:t>
            </a:r>
          </a:p>
          <a:p>
            <a:pPr marL="0" indent="0">
              <a:buNone/>
            </a:pPr>
            <a:endParaRPr lang="cs-CZ" dirty="0" smtClean="0"/>
          </a:p>
          <a:p>
            <a:pPr marL="0" indent="0">
              <a:buNone/>
            </a:pPr>
            <a:r>
              <a:rPr lang="cs-CZ" dirty="0" smtClean="0"/>
              <a:t>Oprávněný subjekt – „každý“</a:t>
            </a:r>
          </a:p>
          <a:p>
            <a:pPr marL="0" indent="0">
              <a:buNone/>
            </a:pPr>
            <a:r>
              <a:rPr lang="cs-CZ" dirty="0" smtClean="0"/>
              <a:t>Formální nároky - minimální</a:t>
            </a:r>
          </a:p>
          <a:p>
            <a:pPr marL="0" indent="0">
              <a:buNone/>
            </a:pPr>
            <a:r>
              <a:rPr lang="cs-CZ" dirty="0" smtClean="0"/>
              <a:t>Povinné subjekty – extenzivně</a:t>
            </a:r>
          </a:p>
          <a:p>
            <a:pPr marL="0" indent="0">
              <a:buNone/>
            </a:pPr>
            <a:r>
              <a:rPr lang="cs-CZ" dirty="0" smtClean="0"/>
              <a:t>Informace – extenzivně</a:t>
            </a:r>
          </a:p>
          <a:p>
            <a:pPr marL="0" indent="0">
              <a:buNone/>
            </a:pPr>
            <a:r>
              <a:rPr lang="cs-CZ" dirty="0" smtClean="0"/>
              <a:t>Výjimky – restriktivně</a:t>
            </a:r>
          </a:p>
          <a:p>
            <a:pPr marL="0" indent="0">
              <a:buNone/>
            </a:pPr>
            <a:r>
              <a:rPr lang="cs-CZ" dirty="0" smtClean="0"/>
              <a:t>Zpoplatnění - restriktivně</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217763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algn="just"/>
            <a:r>
              <a:rPr lang="cs-CZ" altLang="cs-CZ" b="1" dirty="0"/>
              <a:t>poskytování </a:t>
            </a:r>
            <a:r>
              <a:rPr lang="cs-CZ" altLang="cs-CZ" b="1" u="sng" dirty="0"/>
              <a:t>jakoukoliv technicky proveditelnou formou</a:t>
            </a:r>
            <a:r>
              <a:rPr lang="cs-CZ" altLang="cs-CZ" dirty="0"/>
              <a:t> jednotlivým právnickým nebo fyzickým osobám, jež o ně požádaly</a:t>
            </a:r>
          </a:p>
          <a:p>
            <a:pPr algn="just"/>
            <a:endParaRPr lang="cs-CZ" altLang="cs-CZ" b="1" u="sng" dirty="0"/>
          </a:p>
          <a:p>
            <a:pPr algn="just"/>
            <a:r>
              <a:rPr lang="cs-CZ" altLang="cs-CZ" b="1" u="sng" dirty="0"/>
              <a:t>přímé nahlížení</a:t>
            </a:r>
            <a:r>
              <a:rPr lang="cs-CZ" altLang="cs-CZ" dirty="0"/>
              <a:t> do písemností nebo jiných souborů informací, </a:t>
            </a:r>
          </a:p>
          <a:p>
            <a:pPr algn="just"/>
            <a:endParaRPr lang="cs-CZ" altLang="cs-CZ" b="1" u="sng" dirty="0"/>
          </a:p>
          <a:p>
            <a:pPr algn="just"/>
            <a:r>
              <a:rPr lang="cs-CZ" altLang="cs-CZ" b="1" u="sng" dirty="0"/>
              <a:t>pořizování výpisů, opisů nebo kopií</a:t>
            </a:r>
            <a:r>
              <a:rPr lang="cs-CZ" altLang="cs-CZ" dirty="0"/>
              <a:t> žadatelem v sídle nebo v jiných prostorách povinných subjektů </a:t>
            </a:r>
          </a:p>
          <a:p>
            <a:pPr algn="just"/>
            <a:endParaRPr lang="cs-CZ" altLang="cs-CZ" b="1" u="sng" dirty="0"/>
          </a:p>
          <a:p>
            <a:pPr algn="just"/>
            <a:r>
              <a:rPr lang="cs-CZ" altLang="cs-CZ" b="1" u="sng" dirty="0"/>
              <a:t>informování o způsobech a metodách získání jednotlivých informací</a:t>
            </a:r>
            <a:endParaRPr lang="cs-CZ" alt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1692771"/>
          </a:xfrm>
          <a:prstGeom prst="rect">
            <a:avLst/>
          </a:prstGeom>
          <a:noFill/>
        </p:spPr>
        <p:txBody>
          <a:bodyPr wrap="square" rtlCol="0">
            <a:spAutoFit/>
          </a:bodyPr>
          <a:lstStyle/>
          <a:p>
            <a:r>
              <a:rPr lang="cs-CZ" altLang="cs-CZ" sz="3200" b="1" dirty="0"/>
              <a:t>Formy a způsoby pasivního zpřístupňování INFO o </a:t>
            </a:r>
            <a:r>
              <a:rPr lang="cs-CZ" altLang="cs-CZ" sz="3200" b="1" dirty="0" smtClean="0"/>
              <a:t>ŽP - </a:t>
            </a:r>
            <a:r>
              <a:rPr lang="cs-CZ" altLang="cs-CZ" sz="3200" b="1" dirty="0"/>
              <a:t>obecně</a:t>
            </a:r>
            <a:r>
              <a:rPr lang="cs-CZ" altLang="cs-CZ" sz="4000" b="1" dirty="0"/>
              <a:t> </a:t>
            </a:r>
            <a:br>
              <a:rPr lang="cs-CZ" altLang="cs-CZ" sz="4000" b="1" dirty="0"/>
            </a:br>
            <a:endParaRPr lang="cs-CZ" sz="3200" b="1" dirty="0"/>
          </a:p>
        </p:txBody>
      </p:sp>
    </p:spTree>
    <p:extLst>
      <p:ext uri="{BB962C8B-B14F-4D97-AF65-F5344CB8AC3E}">
        <p14:creationId xmlns:p14="http://schemas.microsoft.com/office/powerpoint/2010/main" val="8642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altLang="cs-CZ" sz="3200" b="1" dirty="0" smtClean="0"/>
              <a:t>Žádost</a:t>
            </a:r>
            <a:endParaRPr lang="cs-CZ" sz="3200" b="1" dirty="0"/>
          </a:p>
        </p:txBody>
      </p:sp>
      <p:sp>
        <p:nvSpPr>
          <p:cNvPr id="5" name="Zástupný symbol pro obsah 4"/>
          <p:cNvSpPr>
            <a:spLocks noGrp="1"/>
          </p:cNvSpPr>
          <p:nvPr>
            <p:ph idx="1"/>
          </p:nvPr>
        </p:nvSpPr>
        <p:spPr/>
        <p:txBody>
          <a:bodyPr/>
          <a:lstStyle/>
          <a:p>
            <a:endParaRPr lang="cs-CZ"/>
          </a:p>
        </p:txBody>
      </p:sp>
      <p:sp>
        <p:nvSpPr>
          <p:cNvPr id="8" name="Rectangle 3"/>
          <p:cNvSpPr txBox="1">
            <a:spLocks noChangeArrowheads="1"/>
          </p:cNvSpPr>
          <p:nvPr/>
        </p:nvSpPr>
        <p:spPr>
          <a:xfrm>
            <a:off x="457200" y="1600200"/>
            <a:ext cx="7467600" cy="487375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74320">
              <a:defRPr/>
            </a:pPr>
            <a:r>
              <a:rPr lang="cs-CZ" altLang="cs-CZ" sz="1800" smtClean="0"/>
              <a:t>podání žádosti  o poskytnutí informace</a:t>
            </a:r>
          </a:p>
          <a:p>
            <a:pPr marL="640080" lvl="1" indent="-274320">
              <a:defRPr/>
            </a:pPr>
            <a:r>
              <a:rPr lang="cs-CZ" altLang="cs-CZ" sz="1800" b="1" smtClean="0"/>
              <a:t>forma žádosti</a:t>
            </a:r>
          </a:p>
          <a:p>
            <a:pPr lvl="2">
              <a:defRPr/>
            </a:pPr>
            <a:r>
              <a:rPr lang="cs-CZ" altLang="cs-CZ" smtClean="0"/>
              <a:t>Ústní, telefonická, písemná, faxem, elektronická</a:t>
            </a:r>
          </a:p>
          <a:p>
            <a:pPr marL="640080" lvl="1" indent="-274320">
              <a:defRPr/>
            </a:pPr>
            <a:r>
              <a:rPr lang="cs-CZ" altLang="cs-CZ" sz="1800" b="1" smtClean="0"/>
              <a:t>obsah žádosti</a:t>
            </a:r>
          </a:p>
          <a:p>
            <a:pPr lvl="2">
              <a:defRPr/>
            </a:pPr>
            <a:r>
              <a:rPr lang="cs-CZ" altLang="cs-CZ" smtClean="0"/>
              <a:t>Vymezení požadované informace</a:t>
            </a:r>
          </a:p>
          <a:p>
            <a:pPr lvl="2">
              <a:defRPr/>
            </a:pPr>
            <a:r>
              <a:rPr lang="cs-CZ" altLang="cs-CZ" b="1" i="1" smtClean="0"/>
              <a:t>Žádost nemusí být odůvodněna</a:t>
            </a:r>
          </a:p>
          <a:p>
            <a:pPr lvl="2">
              <a:defRPr/>
            </a:pPr>
            <a:r>
              <a:rPr lang="cs-CZ" altLang="cs-CZ" smtClean="0"/>
              <a:t>Nesrozumitelná nebo příliš obecně formulovaná žádost</a:t>
            </a:r>
          </a:p>
          <a:p>
            <a:pPr marL="1124712" lvl="3">
              <a:defRPr/>
            </a:pPr>
            <a:r>
              <a:rPr lang="cs-CZ" altLang="cs-CZ" smtClean="0"/>
              <a:t>Výzva k upřesnění </a:t>
            </a:r>
          </a:p>
          <a:p>
            <a:pPr marL="640080" lvl="1" indent="-274320">
              <a:defRPr/>
            </a:pPr>
            <a:r>
              <a:rPr lang="cs-CZ" altLang="cs-CZ" sz="1800" b="1" smtClean="0"/>
              <a:t>žádost podaná nepříslušnému povinnému subjektu</a:t>
            </a:r>
          </a:p>
          <a:p>
            <a:pPr lvl="2">
              <a:defRPr/>
            </a:pPr>
            <a:r>
              <a:rPr lang="cs-CZ" altLang="cs-CZ" smtClean="0"/>
              <a:t>subjekt, který nemá a nemusí mít požadovanou informaci</a:t>
            </a:r>
          </a:p>
          <a:p>
            <a:pPr lvl="2">
              <a:defRPr/>
            </a:pPr>
            <a:r>
              <a:rPr lang="cs-CZ" altLang="cs-CZ" smtClean="0"/>
              <a:t>sdělení žadateli, že nelze informaci poskytnout </a:t>
            </a:r>
          </a:p>
          <a:p>
            <a:pPr lvl="2">
              <a:defRPr/>
            </a:pPr>
            <a:r>
              <a:rPr lang="cs-CZ" altLang="cs-CZ" smtClean="0"/>
              <a:t>pokud je dotazovanému povinnému subjektu známo, který povinný subjekt má požadovanou informaci k dispozici, postoupí mu žádost ve lhůtách stanovených ve větě první a uvědomí o tom žadatele.</a:t>
            </a:r>
          </a:p>
          <a:p>
            <a:pPr marL="640080" lvl="1" indent="-274320">
              <a:defRPr/>
            </a:pPr>
            <a:endParaRPr lang="cs-CZ" altLang="cs-CZ" sz="1800" smtClean="0"/>
          </a:p>
          <a:p>
            <a:pPr marL="640080" lvl="1" indent="-274320">
              <a:defRPr/>
            </a:pPr>
            <a:endParaRPr lang="cs-CZ" altLang="cs-CZ" sz="1800" smtClean="0"/>
          </a:p>
          <a:p>
            <a:pPr marL="640080" lvl="1" indent="-274320">
              <a:defRPr/>
            </a:pPr>
            <a:endParaRPr lang="cs-CZ" altLang="cs-CZ" sz="1800" smtClean="0"/>
          </a:p>
          <a:p>
            <a:pPr indent="-274320">
              <a:defRPr/>
            </a:pPr>
            <a:endParaRPr lang="cs-CZ" altLang="cs-CZ" sz="1800" smtClean="0"/>
          </a:p>
          <a:p>
            <a:pPr indent="-274320">
              <a:defRPr/>
            </a:pPr>
            <a:endParaRPr lang="cs-CZ" altLang="cs-CZ" sz="1800" dirty="0" smtClean="0"/>
          </a:p>
        </p:txBody>
      </p:sp>
    </p:spTree>
    <p:extLst>
      <p:ext uri="{BB962C8B-B14F-4D97-AF65-F5344CB8AC3E}">
        <p14:creationId xmlns:p14="http://schemas.microsoft.com/office/powerpoint/2010/main" val="6160613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528" y="1202342"/>
            <a:ext cx="8568952" cy="5539026"/>
          </a:xfrm>
        </p:spPr>
        <p:txBody>
          <a:bodyPr>
            <a:normAutofit fontScale="47500" lnSpcReduction="20000"/>
          </a:bodyPr>
          <a:lstStyle/>
          <a:p>
            <a:pPr marL="0" indent="0" algn="just">
              <a:buNone/>
            </a:pPr>
            <a:r>
              <a:rPr lang="cs-CZ" sz="4200" b="1" dirty="0" smtClean="0">
                <a:solidFill>
                  <a:srgbClr val="FF0000"/>
                </a:solidFill>
              </a:rPr>
              <a:t>Informace, </a:t>
            </a:r>
            <a:r>
              <a:rPr lang="cs-CZ" sz="4200" b="1" dirty="0">
                <a:solidFill>
                  <a:srgbClr val="FF0000"/>
                </a:solidFill>
              </a:rPr>
              <a:t>které vypovídají </a:t>
            </a:r>
            <a:r>
              <a:rPr lang="cs-CZ" sz="5100" b="1" dirty="0">
                <a:solidFill>
                  <a:srgbClr val="00B050"/>
                </a:solidFill>
              </a:rPr>
              <a:t>zejména</a:t>
            </a:r>
            <a:r>
              <a:rPr lang="cs-CZ" sz="4200" b="1" dirty="0">
                <a:solidFill>
                  <a:srgbClr val="FF0000"/>
                </a:solidFill>
              </a:rPr>
              <a:t> o</a:t>
            </a:r>
            <a:r>
              <a:rPr lang="cs-CZ" sz="3400" dirty="0"/>
              <a:t>: • stavu a vývoji životního prostředí, o příčinách a důsledcích tohoto stavu, • připravovaných nebo prováděných činnostech a opatřeních a o </a:t>
            </a:r>
            <a:r>
              <a:rPr lang="cs-CZ" sz="3400" dirty="0" smtClean="0"/>
              <a:t>uzavíraných </a:t>
            </a:r>
            <a:r>
              <a:rPr lang="cs-CZ" sz="3400" dirty="0"/>
              <a:t>dohodách, které mají nebo by mohly mít vliv na stav životního prostředí a jeho složek, • stavu složek životního prostředí, včetně geneticky modifikovaných organismů, a o interakci mezi nimi, o látkách, energii, hluku, záření, odpadech včetně radioaktivních odpadů a dalších emisích do životního prostředí, které ovlivňují nebo mohou ovlivňovat jeho složky, a o důsledcích těchto emisí, • využívání přírodních zdrojů a jeho důsledcích na životní prostředí a rovněž údaje nezbytné pro vyhodnocování příčin a důsledků tohoto využívání a jeho vlivů na živé organismy a společnost, • vlivech staveb, činností, technologií a výrobků na životní prostředí a veřejné zdraví a o posuzování vlivů na životní prostředí, • správních řízeních ve věcech životního prostředí, posuzování vlivů na životní prostředí, peticích a stížnostech v těchto věcech a jejich vyřízení a rovněž informace obsažené v písemnostech týkajících se zvláště chráněných součástí přírody a dalších součástí životního prostředí chráněných podle zvláštních předpisů, • ekonomických a finančních analýzách použitých v rozhodování a </a:t>
            </a:r>
            <a:r>
              <a:rPr lang="cs-CZ" sz="3400" dirty="0" smtClean="0"/>
              <a:t>dalších </a:t>
            </a:r>
            <a:r>
              <a:rPr lang="cs-CZ" sz="3400" dirty="0"/>
              <a:t>opatřeních a postupech ve věcech životního prostředí, pokud byly pořízeny zcela nebo zčásti z veřejných prostředků, • stavu veřejného zdraví, bezpečnosti a podmínkách života lidí, pokud jsou nebo mohou být ovlivněny stavem složek životního prostředí, emisemi nebo činnostmi, opatřeními a dohodami, které mají nebo by mohly mít vliv na stav životního prostředí a jeho složek, stavu kulturních a architektonických památek, pokud jsou nebo mohou být ovlivněny stavem složek životního prostředí, emisemi nebo činnostmi, opatřeními a dohodami, které mají nebo by mohly mít vliv na stav životního prostředí a jeho složek, • zprávách o provádění a plnění právních předpisů v oblasti ochrany životního prostředí, • mezinárodních, státních, regionálních a místních strategiích a programech, akčních plánech apod., jichž se Česká republika účastní, a </a:t>
            </a:r>
            <a:r>
              <a:rPr lang="cs-CZ" sz="3400" dirty="0" smtClean="0"/>
              <a:t>zprávách </a:t>
            </a:r>
            <a:r>
              <a:rPr lang="cs-CZ" sz="3400" dirty="0"/>
              <a:t>o jejich plnění, • mezinárodních závazcích týkajících se životního prostředí a o plnění závazků vyplývajících z mezinárodních smluv, jimiž je Česká republika vázána, • zdrojích informací o stavu životního prostředí a přírodních zdrojů</a:t>
            </a:r>
            <a:endParaRPr lang="cs-CZ" sz="3400" dirty="0" smtClean="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22138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287524" y="1261086"/>
            <a:ext cx="8568952" cy="5539026"/>
          </a:xfrm>
        </p:spPr>
        <p:txBody>
          <a:bodyPr>
            <a:noAutofit/>
          </a:bodyPr>
          <a:lstStyle/>
          <a:p>
            <a:pPr marL="0" indent="0" algn="just">
              <a:buNone/>
            </a:pPr>
            <a:r>
              <a:rPr lang="cs-CZ" sz="2000" b="1" dirty="0" smtClean="0">
                <a:solidFill>
                  <a:srgbClr val="FF0000"/>
                </a:solidFill>
              </a:rPr>
              <a:t>Oprávněný subjekt:</a:t>
            </a:r>
          </a:p>
          <a:p>
            <a:pPr marL="0" indent="0" algn="just">
              <a:buNone/>
            </a:pPr>
            <a:r>
              <a:rPr lang="cs-CZ" sz="1400" b="1" dirty="0" smtClean="0"/>
              <a:t>Každý</a:t>
            </a:r>
          </a:p>
          <a:p>
            <a:pPr marL="0" indent="0" algn="just">
              <a:buNone/>
            </a:pPr>
            <a:r>
              <a:rPr lang="cs-CZ" sz="2000" b="1" dirty="0" smtClean="0">
                <a:solidFill>
                  <a:srgbClr val="FF0000"/>
                </a:solidFill>
              </a:rPr>
              <a:t>Povinný subjekt:</a:t>
            </a:r>
            <a:endParaRPr lang="cs-CZ" sz="1600" dirty="0" smtClean="0"/>
          </a:p>
          <a:p>
            <a:r>
              <a:rPr lang="cs-CZ" sz="1800" dirty="0"/>
              <a:t>Správní úřady a jiné organizační složky státu, tj. orgány moci výkonné a soudní (např. krajský úřad, Česká inspekce životního prostředí aj</a:t>
            </a:r>
            <a:r>
              <a:rPr lang="cs-CZ" sz="1800" dirty="0" smtClean="0"/>
              <a:t>.), ale </a:t>
            </a:r>
            <a:r>
              <a:rPr lang="cs-CZ" sz="1800" dirty="0"/>
              <a:t>nikoli orgány moci zákonodárné, jejich podřízené organizační složky (např. AOPK, Správa NP) a někdejší státní rozpočtové organizace (např. Správa úložišť radioaktivních odpadů). </a:t>
            </a:r>
            <a:endParaRPr lang="cs-CZ" sz="1800" dirty="0" smtClean="0"/>
          </a:p>
          <a:p>
            <a:r>
              <a:rPr lang="cs-CZ" sz="1800" dirty="0" smtClean="0"/>
              <a:t>Orgány </a:t>
            </a:r>
            <a:r>
              <a:rPr lang="cs-CZ" sz="1800" dirty="0"/>
              <a:t>územních samosprávných celků (tj. obecní úřad, starosta, zastupitelstvo aj.) </a:t>
            </a:r>
            <a:endParaRPr lang="cs-CZ" sz="1800" dirty="0" smtClean="0"/>
          </a:p>
          <a:p>
            <a:r>
              <a:rPr lang="cs-CZ" sz="1800" dirty="0" smtClean="0"/>
              <a:t>Právnické </a:t>
            </a:r>
            <a:r>
              <a:rPr lang="cs-CZ" sz="1800" dirty="0"/>
              <a:t>nebo fyzické osoby, které na základě zvláštních právních předpisů vykonávají v oblasti veřejné správy působnost vztahující se k životnímu prostředí (jde např. o stráž přírody, mysliveckou stráž, rybářskou stráž nebo lesní stráž, ale může jít též o soudní exekutory vykonávající rozhodnutí ve věci ochrany životního prostředí). </a:t>
            </a:r>
            <a:endParaRPr lang="cs-CZ" sz="1800" dirty="0" smtClean="0"/>
          </a:p>
          <a:p>
            <a:r>
              <a:rPr lang="cs-CZ" sz="1800" dirty="0" smtClean="0"/>
              <a:t>Tzv</a:t>
            </a:r>
            <a:r>
              <a:rPr lang="cs-CZ" sz="1800" dirty="0"/>
              <a:t>. pověřené osoby; kterými mohou být </a:t>
            </a:r>
            <a:endParaRPr lang="cs-CZ" sz="1800" dirty="0" smtClean="0"/>
          </a:p>
          <a:p>
            <a:pPr lvl="1"/>
            <a:r>
              <a:rPr lang="cs-CZ" sz="1600" dirty="0" smtClean="0"/>
              <a:t>právnické </a:t>
            </a:r>
            <a:r>
              <a:rPr lang="cs-CZ" sz="1600" dirty="0"/>
              <a:t>osoby založené, zřízené, řízené nebo pověřené výše uvedenými subjekty (jde např. o příspěvkové organizace - školy, muzea, nemocnice; nebo státní fondy - např. Státní fond životního prostředí), </a:t>
            </a:r>
            <a:endParaRPr lang="cs-CZ" sz="1600" dirty="0" smtClean="0"/>
          </a:p>
          <a:p>
            <a:pPr lvl="1"/>
            <a:r>
              <a:rPr lang="cs-CZ" sz="1600" dirty="0" smtClean="0"/>
              <a:t>fyzické </a:t>
            </a:r>
            <a:r>
              <a:rPr lang="cs-CZ" sz="1600" dirty="0"/>
              <a:t>osoby poskytující služby, které mají vliv na životní prostředí, pověřené k této činnosti výše uvedenými subjekty (zejm. držitelé autorizace dle § 19 zákona EIA nebo o osoby oprávněné k nakládání s odpady dle zákona č. 185/2001 Sb., o odpadech).</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16554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3902</TotalTime>
  <Words>7091</Words>
  <Application>Microsoft Office PowerPoint</Application>
  <PresentationFormat>Předvádění na obrazovce (4:3)</PresentationFormat>
  <Paragraphs>919</Paragraphs>
  <Slides>110</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110</vt:i4>
      </vt:variant>
    </vt:vector>
  </HeadingPairs>
  <TitlesOfParts>
    <vt:vector size="118" baseType="lpstr">
      <vt:lpstr>맑은 고딕</vt:lpstr>
      <vt:lpstr>Arial</vt:lpstr>
      <vt:lpstr>Calibri</vt:lpstr>
      <vt:lpstr>Cambria</vt:lpstr>
      <vt:lpstr>Roboto Slab</vt:lpstr>
      <vt:lpstr>Times New Roman</vt:lpstr>
      <vt:lpstr>Verdana</vt:lpstr>
      <vt:lpstr>Motiv systému Office</vt:lpstr>
      <vt:lpstr>Základy práva životního prostředí pro neprávníky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Marcus Tullius Cicero, De Officiis: Hladomor na ostrově Rhodos</vt:lpstr>
      <vt:lpstr>Ropucha zlatá</vt:lpstr>
      <vt:lpstr>Prezentace aplikace PowerPoint</vt:lpstr>
      <vt:lpstr>Normativní rámec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Systém práva životního prostředí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89</cp:revision>
  <dcterms:created xsi:type="dcterms:W3CDTF">2014-09-07T21:44:03Z</dcterms:created>
  <dcterms:modified xsi:type="dcterms:W3CDTF">2019-11-13T16:29:04Z</dcterms:modified>
</cp:coreProperties>
</file>